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675" r:id="rId4"/>
    <p:sldId id="272" r:id="rId5"/>
    <p:sldId id="738" r:id="rId6"/>
    <p:sldId id="739" r:id="rId7"/>
    <p:sldId id="654" r:id="rId8"/>
    <p:sldId id="740" r:id="rId9"/>
    <p:sldId id="734" r:id="rId10"/>
    <p:sldId id="651" r:id="rId11"/>
    <p:sldId id="667" r:id="rId12"/>
    <p:sldId id="733" r:id="rId13"/>
    <p:sldId id="676" r:id="rId14"/>
    <p:sldId id="736" r:id="rId15"/>
    <p:sldId id="65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232"/>
    <a:srgbClr val="329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A0009-82D6-4787-96AA-79704B0363D9}" v="9" dt="2024-09-24T10:47:44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CDB11-012E-4385-AB67-5BA53E2B3FE2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B5FC-7523-4536-9ABC-F2C5122DEE8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66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4083F-95E4-4D10-8D89-2746437C8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381858-75B0-4A02-981F-0326802CC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7C93C8-7F8F-4D43-A2D1-1232E58B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8F5FC46-1E75-41FA-AD49-F7CBA3F77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49B034D-85EE-4534-A237-FCDC51D8A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1232"/>
                </a:solidFill>
              </a:defRPr>
            </a:lvl1pPr>
          </a:lstStyle>
          <a:p>
            <a:r>
              <a:rPr lang="en-US"/>
              <a:t>Model developed par V. Piron, with support from  J. Amar and P. Joubert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581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0E215-E9E8-4A3B-B1A6-5C4DC07B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F9030F-F00B-44ED-B3A3-3D3920DB3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3936F8-1B14-4245-AE7F-204BAC82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A2E337-BD66-4CC0-9452-BA053176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18F8C1A-1D49-4541-B1DA-6631BE978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3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BF2E79-529B-4709-A418-F4C14717D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C445A4-C646-4731-8F10-BDF9A3F98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7A342-CEC1-4484-9EC7-1CD9F46B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72CAC9-745D-4154-A87D-742BC8A0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E89589C-F163-4942-A770-655E0423A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96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341" y="6119988"/>
            <a:ext cx="2743200" cy="365125"/>
          </a:xfrm>
        </p:spPr>
        <p:txBody>
          <a:bodyPr/>
          <a:lstStyle>
            <a:lvl1pPr algn="ctr">
              <a:defRPr sz="1333" b="1">
                <a:solidFill>
                  <a:srgbClr val="003366"/>
                </a:solidFill>
                <a:latin typeface="Vegur" pitchFamily="2" charset="77"/>
                <a:ea typeface="Vegur" pitchFamily="2" charset="77"/>
                <a:cs typeface="Vegur" pitchFamily="2" charset="77"/>
              </a:defRPr>
            </a:lvl1pPr>
          </a:lstStyle>
          <a:p>
            <a:fld id="{5F6BD259-E733-1444-9190-94C87C567B2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14918" y="591159"/>
            <a:ext cx="10445749" cy="391004"/>
          </a:xfrm>
        </p:spPr>
        <p:txBody>
          <a:bodyPr anchor="b">
            <a:noAutofit/>
          </a:bodyPr>
          <a:lstStyle>
            <a:lvl1pPr marL="0" indent="0">
              <a:buNone/>
              <a:defRPr sz="2667" b="1" cap="all" baseline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3067" b="1">
                <a:solidFill>
                  <a:srgbClr val="254D5D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914377" indent="0">
              <a:buNone/>
              <a:defRPr sz="3067" b="1">
                <a:solidFill>
                  <a:srgbClr val="254D5D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371566" indent="0">
              <a:buNone/>
              <a:defRPr sz="3067" b="1">
                <a:solidFill>
                  <a:srgbClr val="254D5D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828754" indent="0">
              <a:buNone/>
              <a:defRPr sz="3067" b="1">
                <a:solidFill>
                  <a:srgbClr val="254D5D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4918" y="989572"/>
            <a:ext cx="10445749" cy="615553"/>
          </a:xfrm>
        </p:spPr>
        <p:txBody>
          <a:bodyPr>
            <a:noAutofit/>
          </a:bodyPr>
          <a:lstStyle>
            <a:lvl1pPr marL="0" indent="0">
              <a:buNone/>
              <a:defRPr sz="2400" cap="all" baseline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rgbClr val="C0000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914377" indent="0">
              <a:buNone/>
              <a:defRPr sz="2000">
                <a:solidFill>
                  <a:srgbClr val="C0000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371566" indent="0">
              <a:buNone/>
              <a:defRPr sz="2000">
                <a:solidFill>
                  <a:srgbClr val="C0000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828754" indent="0">
              <a:buNone/>
              <a:defRPr sz="2000">
                <a:solidFill>
                  <a:srgbClr val="C00000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471E7-4903-C849-B0C6-ABC8D4193F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4918" y="1604432"/>
            <a:ext cx="10445749" cy="4263997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133" baseline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04273" indent="-228594">
              <a:buFont typeface="Wingdings" pitchFamily="2" charset="2"/>
              <a:buChar char="§"/>
              <a:tabLst/>
              <a:defRPr sz="2133" baseline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21766" indent="-218012">
              <a:buFont typeface="System Font Regular"/>
              <a:buChar char="‑"/>
              <a:tabLst/>
              <a:defRPr sz="2133" baseline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600" baseline="0">
                <a:solidFill>
                  <a:srgbClr val="254D5D"/>
                </a:solidFill>
                <a:latin typeface="Myriad Pro" panose="020B0503030403020204" pitchFamily="34" charset="0"/>
              </a:defRPr>
            </a:lvl4pPr>
            <a:lvl5pPr>
              <a:defRPr sz="1600" baseline="0">
                <a:solidFill>
                  <a:srgbClr val="254D5D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2" name="図 1" descr="World Road Congress Prague 2023 - PIARC (World Road Association)">
            <a:extLst>
              <a:ext uri="{FF2B5EF4-FFF2-40B4-BE49-F238E27FC236}">
                <a16:creationId xmlns:a16="http://schemas.microsoft.com/office/drawing/2014/main" id="{F4899C51-DA67-4728-F018-6B55AE6B5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47"/>
          <a:stretch/>
        </p:blipFill>
        <p:spPr bwMode="auto">
          <a:xfrm>
            <a:off x="1485303" y="6096001"/>
            <a:ext cx="1748367" cy="45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B7B9BF1C-D259-156E-4E10-82F3EF958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6727" y="6013260"/>
            <a:ext cx="883940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7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602E6-C98B-4FC4-A5AE-A334054B2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75BBC1-5EE5-4B7A-8B39-7BF2EFA2F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C8F877-EC91-416F-A54A-E9D54AE23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3AA292-3B4F-4AED-B5DD-32A5ECAC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FBE5B6-5546-42EE-A218-918FDEEE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64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AEB48-A0B4-47B9-91A1-9D4B8699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50FED-79C8-4CF2-850D-5BFBE071C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862A42-E90B-48C1-9259-83D60313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47B45-A149-478F-8BCA-6FFA4400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AD3F85-0C96-4711-9CA1-F36B6A79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33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43AC9-E64F-4BAE-9273-897E4FF0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57B338-820B-4D97-B076-BFEB5B2EE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DE0CC2-182C-4CAE-BBFA-BCE73427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98D09-EE86-4DDC-A087-411110B7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2E0A2-916D-43F7-9478-DAC8C4BF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548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C9A6A-15FC-40A7-8F0B-0144D9F2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21560-6208-477F-AA9B-FC43EAE95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3BF36E-7802-4F27-B4EA-C7BCE37C1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C0F3AB-19EE-4A61-ABA5-08D7FD3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957ED0-8B13-4D1D-BC0D-052487B6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6EE3E1-CB67-4822-B834-2D810952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751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F02B1-D0B3-483A-A3F3-FD140EFD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68EFCF-72F8-4AA6-9B7F-97E35FF82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681AE1-2415-4A1C-9185-679C8EBCF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F459F5-6D71-4400-B133-6BC96B3B3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DB3035-0789-4F23-9844-6AEA75A82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CC225C-F33C-4C49-9060-206ED27A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217E4F-FF9F-420A-9CC0-DC201E13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6E4DFB-237A-4014-8AA8-641F84EB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328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0AC00-A6EF-4BB6-9668-1451BF02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1B40B1-8208-4899-AEF0-1D03C227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8BC664-9807-426E-8578-8438757B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ADDBD4-AF11-459E-81A2-EE962DB5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755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B6E89E-3E16-4CDE-9D8D-A3454CD4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8D36EF-8BCD-492E-B84E-2DE0A5DE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70C6D9-BD1C-4EA6-AE86-9BB7A345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60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24F82-74F2-4E0B-8F04-F677820F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A93C5A-1BD6-418F-8AD3-0E3E609D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600"/>
              </a:lnSpc>
              <a:defRPr/>
            </a:lvl1pPr>
            <a:lvl2pPr>
              <a:lnSpc>
                <a:spcPts val="2600"/>
              </a:lnSpc>
              <a:defRPr sz="2200"/>
            </a:lvl2pPr>
            <a:lvl3pPr>
              <a:lnSpc>
                <a:spcPts val="2600"/>
              </a:lnSpc>
              <a:defRPr sz="2200"/>
            </a:lvl3pPr>
            <a:lvl4pPr>
              <a:lnSpc>
                <a:spcPts val="2600"/>
              </a:lnSpc>
              <a:defRPr sz="2200"/>
            </a:lvl4pPr>
            <a:lvl5pPr>
              <a:lnSpc>
                <a:spcPts val="2600"/>
              </a:lnSpc>
              <a:defRPr sz="2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BA8045-5565-4613-B7A5-8F2ECFF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7B46F73-FE36-4974-AC16-68C80E8A9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535A8C4-33A5-4D40-82F2-09F396D70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1232"/>
                </a:solidFill>
              </a:defRPr>
            </a:lvl1pPr>
          </a:lstStyle>
          <a:p>
            <a:r>
              <a:rPr lang="en-US"/>
              <a:t>Model developed par V. Piron, with support from  J. Amar and P. Joubert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390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B396A-9BD4-4FCD-B140-CCC48723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DF96A-9BBA-40E4-A775-33E0664CF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38B0C9-E4BD-4436-9B85-E10B86D95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7ECF17-14C4-402F-A1F6-53153E72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51D4DF-BFFA-4076-9046-613746EF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FAC5FA-FAEA-451F-B012-B7E19A1D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10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43F3A-3873-4303-841D-8E694067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00BD6C-6DB0-4016-954E-B305DE941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A16855-8819-4BDF-B1AA-5ABE8C859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CABD97-82EF-4012-AC4C-51B20F1F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91EF2D-49BE-4E41-9A25-91D29C07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97EFA5-8CF5-4CF2-A4AC-EFC0E19D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654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54165-F866-4519-A70F-8854DDC7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9A6A2F-1265-4B9B-8F86-56133080D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0B2BA-4E5E-47CB-AB14-A2EEFF55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E8057-B6BE-4EF7-931E-DE6F09F9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022122-C02D-4043-9DF3-EBEBC18A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69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8F92830-E711-4489-847F-851D2A554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3717DF-4F13-4D47-B8A0-7DC0B9FF8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4D6D59-0A29-46DD-A89C-AE4E1AC4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21/12/2020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CE2AD6-A190-4BAD-9D5E-E2B9B221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580973-F874-4552-839E-D97BFECD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59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C0A15-5BDF-4FD7-9AFC-AAC35E73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71FC1B-301D-417E-B53F-9AF27E43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85C6B8-62CA-410C-A595-9A404980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E17A19D-D6F6-4CEF-B367-F153C67BA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6A99BA8-FCAB-4FA2-BF6C-3AACBF827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1232"/>
                </a:solidFill>
              </a:defRPr>
            </a:lvl1pPr>
          </a:lstStyle>
          <a:p>
            <a:r>
              <a:rPr lang="en-US"/>
              <a:t>Model developed par V. Piron, with support from  J. Amar and P. Joubert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2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20CF4-6BED-4FC3-A907-2111EF41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58E012-A73A-40F7-9981-1E916A30F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785501-2C36-42C6-B59E-AE9D5C40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D588D8-65E0-490D-A9F3-A21B98B8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9748D9-EC21-4382-958E-065E992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514E579-72F7-4830-95DA-A8F7086FE5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970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5D632-10D3-4FBF-960B-34AE7518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06BB94-0EE4-49BF-98A9-5A7175FDE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E86B51-00CF-4A63-9609-90D5A15A8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6AB832-15AA-4444-8650-E0B83B8E7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832DB1-8D71-47FE-B45D-FD6B537E4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30B993-D573-47D5-A497-E46A6B10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1EADF5-458F-4254-9E0A-9571D17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B78ABDB-FD7C-4C8F-9C52-3C16AFD37C4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89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1376C-0FA0-4C84-BF0A-5E9C299E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B71A97-E3F8-493D-AFD9-34FFDFD5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BB8AC6-039E-4A03-A1E2-E217A572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74C5719-5B89-4915-AD60-033F881C0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65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B90AF5-913B-4B24-B54C-D351289C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7623FA-213C-4D4D-B3EC-F43B0806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281172A-F007-4D60-BA0A-D5210F693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49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9E5D0-6349-4213-BAFE-344F7F0D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9E468A-33F5-4936-91A2-6CAA4E079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5AF1E1-E8C2-47D6-BECE-1241D4E64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A68330-321D-49AA-B61D-21E8DDC3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3CDE01-5B94-4D89-9155-C93808B3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D4AD96E5-9B6C-4940-88B8-BFED4AF8DB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55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AC826-078D-4F30-A8D2-5621731E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6195DE-1C46-4B23-B1ED-EB26569DA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150ACA-88A4-4EE7-A169-FFFAD278A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36727F-3CB4-46A8-8DF5-09C467F7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1CBC47-1F89-4407-AC92-20A9E470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0F14BA6-5A94-424B-B511-A7483DB969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38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168160-4878-4913-8832-63D4A97F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508"/>
            <a:ext cx="10515599" cy="86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EE34C6-AFB2-4CA6-99B7-E3C7A9E09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8B9DE8-7952-4F17-8E2B-D753804CC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1232"/>
                </a:solidFill>
              </a:defRPr>
            </a:lvl1pPr>
          </a:lstStyle>
          <a:p>
            <a:r>
              <a:rPr lang="fr-FR"/>
              <a:t>21/12/2020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F2E4C-3C7F-4BBE-85E2-0E8B4D11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1232"/>
                </a:solidFill>
              </a:defRPr>
            </a:lvl1pPr>
          </a:lstStyle>
          <a:p>
            <a:r>
              <a:rPr lang="en-US"/>
              <a:t>Model developed par V. Piron, with support from  J. Amar and P. Joubert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C2DA0C-C42B-4B13-A971-98A389251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11232"/>
                </a:solidFill>
              </a:defRPr>
            </a:lvl1pPr>
          </a:lstStyle>
          <a:p>
            <a:fld id="{761F9554-C544-4B68-8D03-84755D80EF8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5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0" kern="1200">
          <a:solidFill>
            <a:srgbClr val="611232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397A35-4CB4-4156-BD97-A1990101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70B4EC-37A2-44F5-B6C6-B9DCC82D1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D34B2C-CCE1-4401-9AE3-2BFCEEE44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21/12/2020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E2A289-35BC-4518-B6F7-09D714ED6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FE9A-41EC-4BD7-977F-8503D66288BC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5C39D6A-B60E-E048-8C1A-ED2E4A11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200" smtClean="0">
                <a:solidFill>
                  <a:srgbClr val="611232"/>
                </a:solidFill>
              </a:defRPr>
            </a:lvl1pPr>
          </a:lstStyle>
          <a:p>
            <a:pPr algn="ctr"/>
            <a:r>
              <a:rPr lang="en-US"/>
              <a:t>Model developed par V. Piron, with support from  J. Amar and P. Joubert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8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>
            <a:extLst>
              <a:ext uri="{FF2B5EF4-FFF2-40B4-BE49-F238E27FC236}">
                <a16:creationId xmlns:a16="http://schemas.microsoft.com/office/drawing/2014/main" id="{A046DA1C-0A70-49F7-B1CA-5F554CE53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3701" t="5922" r="12049" b="32523"/>
          <a:stretch/>
        </p:blipFill>
        <p:spPr>
          <a:xfrm>
            <a:off x="2187394" y="0"/>
            <a:ext cx="8272462" cy="6858000"/>
          </a:xfrm>
          <a:prstGeom prst="rect">
            <a:avLst/>
          </a:prstGeom>
        </p:spPr>
      </p:pic>
      <p:pic>
        <p:nvPicPr>
          <p:cNvPr id="9" name="Picture 44">
            <a:extLst>
              <a:ext uri="{FF2B5EF4-FFF2-40B4-BE49-F238E27FC236}">
                <a16:creationId xmlns:a16="http://schemas.microsoft.com/office/drawing/2014/main" id="{1B72638C-581C-4CAC-90EB-2A668CACD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1" r="12049" b="26600"/>
          <a:stretch/>
        </p:blipFill>
        <p:spPr>
          <a:xfrm>
            <a:off x="5144906" y="1928108"/>
            <a:ext cx="2357438" cy="2330450"/>
          </a:xfrm>
          <a:prstGeom prst="rect">
            <a:avLst/>
          </a:prstGeom>
        </p:spPr>
      </p:pic>
      <p:pic>
        <p:nvPicPr>
          <p:cNvPr id="10" name="Picture 45">
            <a:extLst>
              <a:ext uri="{FF2B5EF4-FFF2-40B4-BE49-F238E27FC236}">
                <a16:creationId xmlns:a16="http://schemas.microsoft.com/office/drawing/2014/main" id="{4279F592-80F1-4BDE-B86D-652B65E3D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4" t="74148" r="7135" b="5239"/>
          <a:stretch/>
        </p:blipFill>
        <p:spPr>
          <a:xfrm>
            <a:off x="5144905" y="4258558"/>
            <a:ext cx="2357439" cy="5537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156E74-FACF-463E-BFE0-3B99191B1812}"/>
              </a:ext>
            </a:extLst>
          </p:cNvPr>
          <p:cNvSpPr/>
          <p:nvPr/>
        </p:nvSpPr>
        <p:spPr>
          <a:xfrm>
            <a:off x="3486021" y="4812323"/>
            <a:ext cx="56752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n w="0"/>
                <a:solidFill>
                  <a:srgbClr val="540021"/>
                </a:solidFill>
                <a:latin typeface="Gill Sans MT" panose="020B0502020104020203" pitchFamily="34" charset="77"/>
              </a:rPr>
              <a:t>Global Project Assessment Model</a:t>
            </a:r>
          </a:p>
          <a:p>
            <a:pPr algn="ctr"/>
            <a:r>
              <a:rPr lang="en-GB" sz="1600" b="1" dirty="0">
                <a:ln w="0"/>
                <a:solidFill>
                  <a:srgbClr val="540021"/>
                </a:solidFill>
                <a:latin typeface="Gill Sans MT" panose="020B0502020104020203" pitchFamily="34" charset="77"/>
              </a:rPr>
              <a:t>ROAD MAINTENANCE  Abidjan Project – 25 Sept,  2024</a:t>
            </a:r>
          </a:p>
          <a:p>
            <a:pPr algn="ctr"/>
            <a:endParaRPr lang="en-GB" sz="2800" dirty="0">
              <a:ln w="0"/>
              <a:solidFill>
                <a:srgbClr val="540021"/>
              </a:solidFill>
              <a:latin typeface="Gill Sans MT" panose="020B0502020104020203" pitchFamily="34" charset="77"/>
            </a:endParaRP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9BEC3B7-C71B-4D08-9ED3-1CF4235F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581" y="6020683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611232"/>
                </a:solidFill>
              </a:rPr>
              <a:t>Model developed par V. Piron, with support from  J. Amar and P. Joubert</a:t>
            </a:r>
            <a:endParaRPr lang="fr-FR" dirty="0">
              <a:solidFill>
                <a:srgbClr val="611232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379D9C-811D-9B47-3093-A5EE725F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2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>
            <a:extLst>
              <a:ext uri="{FF2B5EF4-FFF2-40B4-BE49-F238E27FC236}">
                <a16:creationId xmlns:a16="http://schemas.microsoft.com/office/drawing/2014/main" id="{C171C403-776F-5B40-A336-40D75CFC3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4" t="-11093" r="-7448" b="-7839"/>
          <a:stretch/>
        </p:blipFill>
        <p:spPr>
          <a:xfrm>
            <a:off x="4660741" y="1789174"/>
            <a:ext cx="2658479" cy="30624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DFBFB67-D933-E240-8C93-0BB233B35842}"/>
              </a:ext>
            </a:extLst>
          </p:cNvPr>
          <p:cNvGrpSpPr/>
          <p:nvPr/>
        </p:nvGrpSpPr>
        <p:grpSpPr>
          <a:xfrm>
            <a:off x="2592509" y="1037106"/>
            <a:ext cx="1693247" cy="926276"/>
            <a:chOff x="2030680" y="2161309"/>
            <a:chExt cx="1693247" cy="92627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168C25C-E6A8-8947-8740-4F0C1D160BE1}"/>
                </a:ext>
              </a:extLst>
            </p:cNvPr>
            <p:cNvSpPr/>
            <p:nvPr/>
          </p:nvSpPr>
          <p:spPr>
            <a:xfrm>
              <a:off x="2030680" y="2161309"/>
              <a:ext cx="1674421" cy="926276"/>
            </a:xfrm>
            <a:prstGeom prst="roundRect">
              <a:avLst/>
            </a:prstGeom>
            <a:noFill/>
            <a:ln w="38100">
              <a:solidFill>
                <a:srgbClr val="61123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CAFF05-08E5-A744-9054-09EC02FC7454}"/>
                </a:ext>
              </a:extLst>
            </p:cNvPr>
            <p:cNvSpPr txBox="1"/>
            <p:nvPr/>
          </p:nvSpPr>
          <p:spPr>
            <a:xfrm>
              <a:off x="2064370" y="2164255"/>
              <a:ext cx="16595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FR" b="1" dirty="0">
                  <a:solidFill>
                    <a:srgbClr val="611232"/>
                  </a:solidFill>
                </a:rPr>
                <a:t>HDM-4</a:t>
              </a:r>
            </a:p>
            <a:p>
              <a:pPr algn="ctr"/>
              <a:r>
                <a:rPr lang="en-FR" b="1" dirty="0">
                  <a:solidFill>
                    <a:srgbClr val="611232"/>
                  </a:solidFill>
                </a:rPr>
                <a:t>L</a:t>
              </a:r>
              <a:r>
                <a:rPr lang="en-FR" b="1" baseline="30000" dirty="0">
                  <a:solidFill>
                    <a:srgbClr val="611232"/>
                  </a:solidFill>
                </a:rPr>
                <a:t>2</a:t>
              </a:r>
              <a:r>
                <a:rPr lang="en-FR" b="1" dirty="0">
                  <a:solidFill>
                    <a:srgbClr val="611232"/>
                  </a:solidFill>
                </a:rPr>
                <a:t>R Programme</a:t>
              </a:r>
              <a:endParaRPr lang="fr-FR" b="1" dirty="0">
                <a:solidFill>
                  <a:srgbClr val="611232"/>
                </a:solidFill>
              </a:endParaRPr>
            </a:p>
            <a:p>
              <a:pPr algn="ctr"/>
              <a:r>
                <a:rPr lang="fr-FR" b="1" dirty="0" err="1">
                  <a:solidFill>
                    <a:srgbClr val="611232"/>
                  </a:solidFill>
                </a:rPr>
                <a:t>Results</a:t>
              </a:r>
              <a:endParaRPr lang="en-FR" b="1" dirty="0">
                <a:solidFill>
                  <a:srgbClr val="611232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AB1D29-CA8D-AA43-8243-14C5AEFBE4B9}"/>
              </a:ext>
            </a:extLst>
          </p:cNvPr>
          <p:cNvGrpSpPr/>
          <p:nvPr/>
        </p:nvGrpSpPr>
        <p:grpSpPr>
          <a:xfrm>
            <a:off x="7588714" y="1048981"/>
            <a:ext cx="1894340" cy="923325"/>
            <a:chOff x="2030680" y="2161309"/>
            <a:chExt cx="1674421" cy="92627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316FD5C-9836-B44C-9E17-360488FCE861}"/>
                </a:ext>
              </a:extLst>
            </p:cNvPr>
            <p:cNvSpPr/>
            <p:nvPr/>
          </p:nvSpPr>
          <p:spPr>
            <a:xfrm>
              <a:off x="2030680" y="2161309"/>
              <a:ext cx="1674421" cy="926276"/>
            </a:xfrm>
            <a:prstGeom prst="roundRect">
              <a:avLst/>
            </a:prstGeom>
            <a:noFill/>
            <a:ln w="38100">
              <a:solidFill>
                <a:srgbClr val="61123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F04310-6802-6940-AFAB-A467F917F06E}"/>
                </a:ext>
              </a:extLst>
            </p:cNvPr>
            <p:cNvSpPr txBox="1"/>
            <p:nvPr/>
          </p:nvSpPr>
          <p:spPr>
            <a:xfrm>
              <a:off x="2483104" y="2298067"/>
              <a:ext cx="822089" cy="64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611232"/>
                  </a:solidFill>
                </a:rPr>
                <a:t>EMME4</a:t>
              </a:r>
            </a:p>
            <a:p>
              <a:pPr algn="ctr"/>
              <a:r>
                <a:rPr lang="fr-FR" b="1" dirty="0" err="1">
                  <a:solidFill>
                    <a:srgbClr val="611232"/>
                  </a:solidFill>
                </a:rPr>
                <a:t>Results</a:t>
              </a:r>
              <a:endParaRPr lang="en-FR" b="1" dirty="0">
                <a:solidFill>
                  <a:srgbClr val="611232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AD8C76E-8FB0-6A43-963F-5928C8DBF9F0}"/>
              </a:ext>
            </a:extLst>
          </p:cNvPr>
          <p:cNvSpPr txBox="1"/>
          <p:nvPr/>
        </p:nvSpPr>
        <p:spPr>
          <a:xfrm>
            <a:off x="4537846" y="5792367"/>
            <a:ext cx="2600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fr-FR" sz="2000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</a:t>
            </a:r>
            <a:r>
              <a:rPr lang="fr-FR" sz="2000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 </a:t>
            </a:r>
            <a:endParaRPr lang="en-FR" sz="2000" dirty="0">
              <a:solidFill>
                <a:srgbClr val="6112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9481DC-5E0D-C449-8E7D-AC004EB94B40}"/>
              </a:ext>
            </a:extLst>
          </p:cNvPr>
          <p:cNvSpPr txBox="1"/>
          <p:nvPr/>
        </p:nvSpPr>
        <p:spPr>
          <a:xfrm>
            <a:off x="8694058" y="5792367"/>
            <a:ext cx="185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Pricing </a:t>
            </a:r>
            <a:r>
              <a:rPr lang="fr-FR" sz="2000" dirty="0" err="1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endParaRPr lang="en-FR" sz="2000" dirty="0">
              <a:solidFill>
                <a:srgbClr val="6112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39D480-3B31-3948-AC32-BBD2DFB90BDE}"/>
              </a:ext>
            </a:extLst>
          </p:cNvPr>
          <p:cNvSpPr txBox="1"/>
          <p:nvPr/>
        </p:nvSpPr>
        <p:spPr>
          <a:xfrm>
            <a:off x="1481300" y="5792621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fr-FR" sz="2000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GDP</a:t>
            </a:r>
            <a:endParaRPr lang="en-FR" sz="2000" dirty="0">
              <a:solidFill>
                <a:srgbClr val="6112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BE9100-E7E4-D042-B2D1-78828B23DEF7}"/>
              </a:ext>
            </a:extLst>
          </p:cNvPr>
          <p:cNvSpPr txBox="1"/>
          <p:nvPr/>
        </p:nvSpPr>
        <p:spPr>
          <a:xfrm>
            <a:off x="8306613" y="2614727"/>
            <a:ext cx="324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11232"/>
                </a:solidFill>
              </a:rPr>
              <a:t>Country </a:t>
            </a:r>
            <a:r>
              <a:rPr lang="fr-FR" dirty="0" err="1">
                <a:solidFill>
                  <a:srgbClr val="611232"/>
                </a:solidFill>
              </a:rPr>
              <a:t>tax</a:t>
            </a:r>
            <a:r>
              <a:rPr lang="fr-FR" dirty="0">
                <a:solidFill>
                  <a:srgbClr val="611232"/>
                </a:solidFill>
              </a:rPr>
              <a:t> </a:t>
            </a:r>
            <a:r>
              <a:rPr lang="fr-FR" dirty="0" err="1">
                <a:solidFill>
                  <a:srgbClr val="611232"/>
                </a:solidFill>
              </a:rPr>
              <a:t>laws</a:t>
            </a:r>
            <a:r>
              <a:rPr lang="fr-FR" dirty="0">
                <a:solidFill>
                  <a:srgbClr val="611232"/>
                </a:solidFill>
              </a:rPr>
              <a:t> and </a:t>
            </a:r>
            <a:r>
              <a:rPr lang="fr-FR" dirty="0" err="1">
                <a:solidFill>
                  <a:srgbClr val="611232"/>
                </a:solidFill>
              </a:rPr>
              <a:t>regulations</a:t>
            </a:r>
            <a:endParaRPr lang="en-FR" dirty="0">
              <a:solidFill>
                <a:srgbClr val="61123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D078F6-0ACA-604F-87E3-083111024DA5}"/>
              </a:ext>
            </a:extLst>
          </p:cNvPr>
          <p:cNvSpPr txBox="1"/>
          <p:nvPr/>
        </p:nvSpPr>
        <p:spPr>
          <a:xfrm>
            <a:off x="8306613" y="3343075"/>
            <a:ext cx="302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11232"/>
                </a:solidFill>
              </a:rPr>
              <a:t>Country </a:t>
            </a:r>
            <a:r>
              <a:rPr lang="fr-FR" dirty="0" err="1">
                <a:solidFill>
                  <a:srgbClr val="611232"/>
                </a:solidFill>
              </a:rPr>
              <a:t>financial</a:t>
            </a:r>
            <a:r>
              <a:rPr lang="fr-FR" dirty="0">
                <a:solidFill>
                  <a:srgbClr val="611232"/>
                </a:solidFill>
              </a:rPr>
              <a:t> informations</a:t>
            </a:r>
            <a:endParaRPr lang="en-FR" dirty="0">
              <a:solidFill>
                <a:srgbClr val="61123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8F5C41-C374-1C4D-A789-D22FF422B46B}"/>
              </a:ext>
            </a:extLst>
          </p:cNvPr>
          <p:cNvCxnSpPr>
            <a:cxnSpLocks/>
          </p:cNvCxnSpPr>
          <p:nvPr/>
        </p:nvCxnSpPr>
        <p:spPr>
          <a:xfrm>
            <a:off x="8172890" y="2846893"/>
            <a:ext cx="1" cy="657583"/>
          </a:xfrm>
          <a:prstGeom prst="line">
            <a:avLst/>
          </a:prstGeom>
          <a:noFill/>
          <a:ln w="28575">
            <a:solidFill>
              <a:srgbClr val="611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E6B6AF-9753-9A4F-A521-955D5B87771B}"/>
              </a:ext>
            </a:extLst>
          </p:cNvPr>
          <p:cNvCxnSpPr>
            <a:cxnSpLocks/>
          </p:cNvCxnSpPr>
          <p:nvPr/>
        </p:nvCxnSpPr>
        <p:spPr>
          <a:xfrm flipH="1">
            <a:off x="8149140" y="2799393"/>
            <a:ext cx="159943" cy="0"/>
          </a:xfrm>
          <a:prstGeom prst="line">
            <a:avLst/>
          </a:prstGeom>
          <a:noFill/>
          <a:ln w="28575">
            <a:solidFill>
              <a:srgbClr val="611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070C9C-4A88-E74A-A673-27143D5DDDD0}"/>
              </a:ext>
            </a:extLst>
          </p:cNvPr>
          <p:cNvCxnSpPr>
            <a:cxnSpLocks/>
          </p:cNvCxnSpPr>
          <p:nvPr/>
        </p:nvCxnSpPr>
        <p:spPr>
          <a:xfrm flipH="1">
            <a:off x="8146670" y="3551976"/>
            <a:ext cx="159943" cy="0"/>
          </a:xfrm>
          <a:prstGeom prst="line">
            <a:avLst/>
          </a:prstGeom>
          <a:noFill/>
          <a:ln w="28575">
            <a:solidFill>
              <a:srgbClr val="611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048A4B-B4F5-074D-98AE-C3D2DC2BDFCD}"/>
              </a:ext>
            </a:extLst>
          </p:cNvPr>
          <p:cNvCxnSpPr>
            <a:cxnSpLocks/>
          </p:cNvCxnSpPr>
          <p:nvPr/>
        </p:nvCxnSpPr>
        <p:spPr>
          <a:xfrm flipH="1">
            <a:off x="6877138" y="3172797"/>
            <a:ext cx="1269533" cy="0"/>
          </a:xfrm>
          <a:prstGeom prst="straightConnector1">
            <a:avLst/>
          </a:prstGeom>
          <a:noFill/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2ACA2A-BF04-1C45-AB8C-1A1251ADB559}"/>
              </a:ext>
            </a:extLst>
          </p:cNvPr>
          <p:cNvGrpSpPr/>
          <p:nvPr/>
        </p:nvGrpSpPr>
        <p:grpSpPr>
          <a:xfrm rot="10800000">
            <a:off x="4296465" y="2027988"/>
            <a:ext cx="3107033" cy="540102"/>
            <a:chOff x="1789960" y="3305898"/>
            <a:chExt cx="2364955" cy="540102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4AE27D7-8B9E-B54C-94E4-3F88A0C427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9960" y="3305898"/>
              <a:ext cx="548388" cy="528946"/>
            </a:xfrm>
            <a:prstGeom prst="straightConnector1">
              <a:avLst/>
            </a:prstGeom>
            <a:ln w="28575">
              <a:solidFill>
                <a:srgbClr val="611232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0DC32EE-C441-344D-9AD3-5DEB30230672}"/>
                </a:ext>
              </a:extLst>
            </p:cNvPr>
            <p:cNvCxnSpPr>
              <a:cxnSpLocks/>
            </p:cNvCxnSpPr>
            <p:nvPr/>
          </p:nvCxnSpPr>
          <p:spPr>
            <a:xfrm>
              <a:off x="3606659" y="3316800"/>
              <a:ext cx="548256" cy="529200"/>
            </a:xfrm>
            <a:prstGeom prst="straightConnector1">
              <a:avLst/>
            </a:prstGeom>
            <a:ln w="28575">
              <a:solidFill>
                <a:srgbClr val="611232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E37632-5CE0-5644-A8E7-3612782F28DE}"/>
              </a:ext>
            </a:extLst>
          </p:cNvPr>
          <p:cNvCxnSpPr>
            <a:cxnSpLocks/>
          </p:cNvCxnSpPr>
          <p:nvPr/>
        </p:nvCxnSpPr>
        <p:spPr>
          <a:xfrm flipH="1">
            <a:off x="2419350" y="5053215"/>
            <a:ext cx="7118197" cy="0"/>
          </a:xfrm>
          <a:prstGeom prst="line">
            <a:avLst/>
          </a:prstGeom>
          <a:noFill/>
          <a:ln w="28575">
            <a:solidFill>
              <a:srgbClr val="611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C43DCC4-E97B-1744-8A5D-7D2AE5F52DF1}"/>
              </a:ext>
            </a:extLst>
          </p:cNvPr>
          <p:cNvCxnSpPr>
            <a:cxnSpLocks/>
          </p:cNvCxnSpPr>
          <p:nvPr/>
        </p:nvCxnSpPr>
        <p:spPr>
          <a:xfrm>
            <a:off x="5838106" y="4650123"/>
            <a:ext cx="1" cy="403092"/>
          </a:xfrm>
          <a:prstGeom prst="line">
            <a:avLst/>
          </a:prstGeom>
          <a:noFill/>
          <a:ln w="28575">
            <a:solidFill>
              <a:srgbClr val="611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60B74C-CCC2-1B48-A18E-42B180D3718D}"/>
              </a:ext>
            </a:extLst>
          </p:cNvPr>
          <p:cNvCxnSpPr>
            <a:cxnSpLocks/>
          </p:cNvCxnSpPr>
          <p:nvPr/>
        </p:nvCxnSpPr>
        <p:spPr>
          <a:xfrm>
            <a:off x="2366883" y="5041340"/>
            <a:ext cx="0" cy="448130"/>
          </a:xfrm>
          <a:prstGeom prst="straightConnector1">
            <a:avLst/>
          </a:prstGeom>
          <a:noFill/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A22F9C-6D0B-EB45-9303-51D9414E3702}"/>
              </a:ext>
            </a:extLst>
          </p:cNvPr>
          <p:cNvCxnSpPr>
            <a:cxnSpLocks/>
          </p:cNvCxnSpPr>
          <p:nvPr/>
        </p:nvCxnSpPr>
        <p:spPr>
          <a:xfrm>
            <a:off x="5838106" y="5088840"/>
            <a:ext cx="0" cy="448130"/>
          </a:xfrm>
          <a:prstGeom prst="straightConnector1">
            <a:avLst/>
          </a:prstGeom>
          <a:noFill/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05D1A11-CD8E-E34E-A108-3FAC8338EAAB}"/>
              </a:ext>
            </a:extLst>
          </p:cNvPr>
          <p:cNvCxnSpPr>
            <a:cxnSpLocks/>
          </p:cNvCxnSpPr>
          <p:nvPr/>
        </p:nvCxnSpPr>
        <p:spPr>
          <a:xfrm>
            <a:off x="9573172" y="5041340"/>
            <a:ext cx="0" cy="448130"/>
          </a:xfrm>
          <a:prstGeom prst="straightConnector1">
            <a:avLst/>
          </a:prstGeom>
          <a:noFill/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4">
            <a:extLst>
              <a:ext uri="{FF2B5EF4-FFF2-40B4-BE49-F238E27FC236}">
                <a16:creationId xmlns:a16="http://schemas.microsoft.com/office/drawing/2014/main" id="{FDB2D954-FF45-1945-8BF3-232131A48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6335" t="24712" r="-7448" b="24779"/>
          <a:stretch/>
        </p:blipFill>
        <p:spPr>
          <a:xfrm>
            <a:off x="0" y="0"/>
            <a:ext cx="3588102" cy="2548503"/>
          </a:xfrm>
          <a:prstGeom prst="rect">
            <a:avLst/>
          </a:prstGeom>
        </p:spPr>
      </p:pic>
      <p:pic>
        <p:nvPicPr>
          <p:cNvPr id="51" name="Picture 44">
            <a:extLst>
              <a:ext uri="{FF2B5EF4-FFF2-40B4-BE49-F238E27FC236}">
                <a16:creationId xmlns:a16="http://schemas.microsoft.com/office/drawing/2014/main" id="{C55B55DE-7BC7-7F4B-A84E-28EB3DE3E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18691" t="-17855" r="52659" b="70800"/>
          <a:stretch/>
        </p:blipFill>
        <p:spPr>
          <a:xfrm>
            <a:off x="8860229" y="4497706"/>
            <a:ext cx="3331771" cy="23742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376AF20-A066-964B-B01D-C9391107C858}"/>
              </a:ext>
            </a:extLst>
          </p:cNvPr>
          <p:cNvSpPr/>
          <p:nvPr/>
        </p:nvSpPr>
        <p:spPr>
          <a:xfrm>
            <a:off x="35550" y="40790"/>
            <a:ext cx="2441479" cy="10290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520"/>
              </a:lnSpc>
            </a:pPr>
            <a:r>
              <a:rPr lang="en-US" b="1" dirty="0">
                <a:ln w="0"/>
                <a:solidFill>
                  <a:srgbClr val="540021"/>
                </a:solidFill>
                <a:latin typeface="Gill Sans MT" panose="020B0502020104020203" pitchFamily="34" charset="77"/>
              </a:rPr>
              <a:t>GLOPRAM completes the existing tools</a:t>
            </a:r>
            <a:endParaRPr lang="en-GB" b="1" u="sng" dirty="0">
              <a:ln w="0"/>
              <a:solidFill>
                <a:srgbClr val="540021"/>
              </a:solidFill>
              <a:latin typeface="Gill Sans MT" panose="020B0502020104020203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499779-D3BE-0D4E-B28C-FED9C7DC3C0C}"/>
              </a:ext>
            </a:extLst>
          </p:cNvPr>
          <p:cNvSpPr txBox="1"/>
          <p:nvPr/>
        </p:nvSpPr>
        <p:spPr>
          <a:xfrm>
            <a:off x="644643" y="2592660"/>
            <a:ext cx="27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611232"/>
                </a:solidFill>
              </a:rPr>
              <a:t>Social </a:t>
            </a:r>
            <a:r>
              <a:rPr lang="fr-FR" dirty="0" err="1">
                <a:solidFill>
                  <a:srgbClr val="611232"/>
                </a:solidFill>
              </a:rPr>
              <a:t>typology</a:t>
            </a:r>
            <a:endParaRPr lang="en-FR" dirty="0">
              <a:solidFill>
                <a:srgbClr val="61123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FF689C-DEE2-8745-A538-88801E0970D0}"/>
              </a:ext>
            </a:extLst>
          </p:cNvPr>
          <p:cNvSpPr txBox="1"/>
          <p:nvPr/>
        </p:nvSpPr>
        <p:spPr>
          <a:xfrm>
            <a:off x="644644" y="3321008"/>
            <a:ext cx="28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rgbClr val="611232"/>
                </a:solidFill>
              </a:rPr>
              <a:t>Biodiversity</a:t>
            </a:r>
            <a:r>
              <a:rPr lang="fr-FR" dirty="0">
                <a:solidFill>
                  <a:srgbClr val="611232"/>
                </a:solidFill>
              </a:rPr>
              <a:t> and </a:t>
            </a:r>
            <a:r>
              <a:rPr lang="fr-FR" dirty="0" err="1">
                <a:solidFill>
                  <a:srgbClr val="611232"/>
                </a:solidFill>
              </a:rPr>
              <a:t>ecosystems</a:t>
            </a:r>
            <a:endParaRPr lang="en-FR" dirty="0">
              <a:solidFill>
                <a:srgbClr val="611232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37EC76E-5E14-614D-B554-DD3644278745}"/>
              </a:ext>
            </a:extLst>
          </p:cNvPr>
          <p:cNvGrpSpPr/>
          <p:nvPr/>
        </p:nvGrpSpPr>
        <p:grpSpPr>
          <a:xfrm flipH="1">
            <a:off x="3455946" y="2763642"/>
            <a:ext cx="1489636" cy="752583"/>
            <a:chOff x="5116" y="3655464"/>
            <a:chExt cx="1431945" cy="75258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62E43C4-E910-7C41-984F-4E2E10A403DE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68" y="3702964"/>
              <a:ext cx="1" cy="657583"/>
            </a:xfrm>
            <a:prstGeom prst="line">
              <a:avLst/>
            </a:prstGeom>
            <a:noFill/>
            <a:ln w="28575">
              <a:solidFill>
                <a:srgbClr val="61123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06A6975-F524-364D-B8DF-C09124D5E4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7118" y="3655464"/>
              <a:ext cx="159943" cy="0"/>
            </a:xfrm>
            <a:prstGeom prst="line">
              <a:avLst/>
            </a:prstGeom>
            <a:noFill/>
            <a:ln w="28575">
              <a:solidFill>
                <a:srgbClr val="61123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84817F5-4642-C046-8711-D60617614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4648" y="4408047"/>
              <a:ext cx="159943" cy="0"/>
            </a:xfrm>
            <a:prstGeom prst="line">
              <a:avLst/>
            </a:prstGeom>
            <a:noFill/>
            <a:ln w="28575">
              <a:solidFill>
                <a:srgbClr val="61123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72FE89E-DB0E-9446-9A09-BB86663A9A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6" y="4028868"/>
              <a:ext cx="1269533" cy="0"/>
            </a:xfrm>
            <a:prstGeom prst="straightConnector1">
              <a:avLst/>
            </a:prstGeom>
            <a:noFill/>
            <a:ln w="28575">
              <a:solidFill>
                <a:srgbClr val="61123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EFF85AB-C958-6842-3E64-F65359BC3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41649E-59A2-259F-A373-1240B052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72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5D740-811F-1D41-950B-17F74F23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6825"/>
            <a:ext cx="4114800" cy="365125"/>
          </a:xfrm>
        </p:spPr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7E6EE-4184-264C-8343-AB867665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4519" y="6324262"/>
            <a:ext cx="2743200" cy="365125"/>
          </a:xfrm>
        </p:spPr>
        <p:txBody>
          <a:bodyPr/>
          <a:lstStyle/>
          <a:p>
            <a:fld id="{C6FBFE9A-41EC-4BD7-977F-8503D66288BC}" type="slidenum">
              <a:rPr lang="fr-FR" smtClean="0"/>
              <a:t>11</a:t>
            </a:fld>
            <a:endParaRPr lang="fr-FR"/>
          </a:p>
        </p:txBody>
      </p:sp>
      <p:pic>
        <p:nvPicPr>
          <p:cNvPr id="5" name="Picture 44">
            <a:extLst>
              <a:ext uri="{FF2B5EF4-FFF2-40B4-BE49-F238E27FC236}">
                <a16:creationId xmlns:a16="http://schemas.microsoft.com/office/drawing/2014/main" id="{41BE5A16-4422-4545-9DAB-043EBDD3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6335" t="38055" r="-7448" b="24778"/>
          <a:stretch/>
        </p:blipFill>
        <p:spPr>
          <a:xfrm>
            <a:off x="0" y="0"/>
            <a:ext cx="4154434" cy="21712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7892F3E-49D6-C64D-95D5-795B9ED57A63}"/>
              </a:ext>
            </a:extLst>
          </p:cNvPr>
          <p:cNvGrpSpPr/>
          <p:nvPr/>
        </p:nvGrpSpPr>
        <p:grpSpPr>
          <a:xfrm>
            <a:off x="3090760" y="993523"/>
            <a:ext cx="2145024" cy="370800"/>
            <a:chOff x="4965471" y="1243690"/>
            <a:chExt cx="3107033" cy="55950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CE2FE4E-9A12-124A-9B2C-480A4C2A212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4965471" y="1274251"/>
              <a:ext cx="720462" cy="528946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C27E954-C514-D246-A6EC-4F47C88E0D5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352216" y="1243690"/>
              <a:ext cx="720288" cy="52920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670F47-1AE5-E84E-91C8-FC76D6A2B928}"/>
              </a:ext>
            </a:extLst>
          </p:cNvPr>
          <p:cNvSpPr txBox="1"/>
          <p:nvPr/>
        </p:nvSpPr>
        <p:spPr>
          <a:xfrm>
            <a:off x="1209473" y="1497049"/>
            <a:ext cx="2957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Traffic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forecasts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HGV,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Personal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cars,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G’bakas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taxis</a:t>
            </a:r>
            <a:endParaRPr lang="en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A7E59-C53A-2940-AE35-AD28DDDAF39C}"/>
              </a:ext>
            </a:extLst>
          </p:cNvPr>
          <p:cNvSpPr txBox="1"/>
          <p:nvPr/>
        </p:nvSpPr>
        <p:spPr>
          <a:xfrm>
            <a:off x="4171910" y="1503312"/>
            <a:ext cx="185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lost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due to congestion</a:t>
            </a:r>
            <a:endParaRPr lang="en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6FFBCF-2335-5E40-A9F7-8CBC5E22C03C}"/>
              </a:ext>
            </a:extLst>
          </p:cNvPr>
          <p:cNvGrpSpPr/>
          <p:nvPr/>
        </p:nvGrpSpPr>
        <p:grpSpPr>
          <a:xfrm>
            <a:off x="3052759" y="2094188"/>
            <a:ext cx="2141935" cy="540102"/>
            <a:chOff x="4965471" y="2546169"/>
            <a:chExt cx="3107033" cy="54010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FFF618E-4F65-5D46-9249-A0FE706B445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352042" y="2557325"/>
              <a:ext cx="720462" cy="528946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FE10617-5579-DE41-B094-014174BDA47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965471" y="2546169"/>
              <a:ext cx="720288" cy="52920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FFAC48-0556-3343-A8AE-644D9EC7DD94}"/>
              </a:ext>
            </a:extLst>
          </p:cNvPr>
          <p:cNvGrpSpPr/>
          <p:nvPr/>
        </p:nvGrpSpPr>
        <p:grpSpPr>
          <a:xfrm>
            <a:off x="2789978" y="2136861"/>
            <a:ext cx="3000593" cy="2399640"/>
            <a:chOff x="3011209" y="2487219"/>
            <a:chExt cx="3000593" cy="2399640"/>
          </a:xfrm>
        </p:grpSpPr>
        <p:pic>
          <p:nvPicPr>
            <p:cNvPr id="17" name="Picture 44">
              <a:extLst>
                <a:ext uri="{FF2B5EF4-FFF2-40B4-BE49-F238E27FC236}">
                  <a16:creationId xmlns:a16="http://schemas.microsoft.com/office/drawing/2014/main" id="{3DF5CCAB-8152-5045-8746-960785D40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</a:blip>
            <a:srcRect l="4204" t="-11093" r="-7448" b="28528"/>
            <a:stretch/>
          </p:blipFill>
          <p:spPr>
            <a:xfrm>
              <a:off x="3011209" y="2487219"/>
              <a:ext cx="3000593" cy="2399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90F76B-88D0-8544-874D-C6FF88A258A3}"/>
                </a:ext>
              </a:extLst>
            </p:cNvPr>
            <p:cNvSpPr txBox="1"/>
            <p:nvPr/>
          </p:nvSpPr>
          <p:spPr>
            <a:xfrm>
              <a:off x="3455616" y="3295582"/>
              <a:ext cx="17390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611232"/>
                  </a:solidFill>
                </a:rPr>
                <a:t>CONGESTION  COST &amp;</a:t>
              </a:r>
            </a:p>
            <a:p>
              <a:pPr algn="ctr"/>
              <a:r>
                <a:rPr lang="fr-FR" sz="1600" b="1" dirty="0">
                  <a:solidFill>
                    <a:srgbClr val="611232"/>
                  </a:solidFill>
                </a:rPr>
                <a:t>OPERATION COSTS</a:t>
              </a:r>
              <a:endParaRPr lang="en-FR" sz="1600" b="1" dirty="0">
                <a:solidFill>
                  <a:srgbClr val="611232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6919415-35E5-9849-BB49-C41350C30AF9}"/>
              </a:ext>
            </a:extLst>
          </p:cNvPr>
          <p:cNvSpPr txBox="1"/>
          <p:nvPr/>
        </p:nvSpPr>
        <p:spPr>
          <a:xfrm>
            <a:off x="2798290" y="5206627"/>
            <a:ext cx="252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11232"/>
                </a:solidFill>
              </a:rPr>
              <a:t>Net benefit for the users and the population (time saving, safety gain...)</a:t>
            </a:r>
            <a:endParaRPr lang="en-FR" sz="1600" b="1" dirty="0">
              <a:solidFill>
                <a:srgbClr val="611232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C00B2F-B7D6-FB45-8B6B-A37999ABBF2C}"/>
              </a:ext>
            </a:extLst>
          </p:cNvPr>
          <p:cNvCxnSpPr>
            <a:cxnSpLocks/>
          </p:cNvCxnSpPr>
          <p:nvPr/>
        </p:nvCxnSpPr>
        <p:spPr>
          <a:xfrm>
            <a:off x="5693366" y="4911030"/>
            <a:ext cx="402634" cy="0"/>
          </a:xfrm>
          <a:prstGeom prst="straightConnector1">
            <a:avLst/>
          </a:prstGeom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BBC148-601D-AA42-8877-483C1A3F98B6}"/>
              </a:ext>
            </a:extLst>
          </p:cNvPr>
          <p:cNvSpPr txBox="1"/>
          <p:nvPr/>
        </p:nvSpPr>
        <p:spPr>
          <a:xfrm>
            <a:off x="6190418" y="4605467"/>
            <a:ext cx="232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rgbClr val="611232"/>
                </a:solidFill>
              </a:rPr>
              <a:t>Estimated</a:t>
            </a:r>
            <a:r>
              <a:rPr lang="fr-FR" sz="1600" b="1" dirty="0">
                <a:solidFill>
                  <a:srgbClr val="611232"/>
                </a:solidFill>
              </a:rPr>
              <a:t> impact on GDP</a:t>
            </a:r>
            <a:endParaRPr lang="en-FR" sz="1600" b="1" dirty="0">
              <a:solidFill>
                <a:srgbClr val="611232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FABBFB-CCD6-7E4B-B85E-E7CDC083137A}"/>
              </a:ext>
            </a:extLst>
          </p:cNvPr>
          <p:cNvCxnSpPr>
            <a:cxnSpLocks/>
          </p:cNvCxnSpPr>
          <p:nvPr/>
        </p:nvCxnSpPr>
        <p:spPr>
          <a:xfrm>
            <a:off x="4071258" y="4632054"/>
            <a:ext cx="0" cy="282906"/>
          </a:xfrm>
          <a:prstGeom prst="straightConnector1">
            <a:avLst/>
          </a:prstGeom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1A40E08-A3D3-F440-81F7-16789CC0F581}"/>
              </a:ext>
            </a:extLst>
          </p:cNvPr>
          <p:cNvSpPr txBox="1"/>
          <p:nvPr/>
        </p:nvSpPr>
        <p:spPr>
          <a:xfrm>
            <a:off x="6169730" y="5901480"/>
            <a:ext cx="234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611232"/>
                </a:solidFill>
              </a:rPr>
              <a:t>Additional</a:t>
            </a:r>
            <a:r>
              <a:rPr lang="fr-FR" sz="1600" b="1" dirty="0">
                <a:solidFill>
                  <a:srgbClr val="611232"/>
                </a:solidFill>
              </a:rPr>
              <a:t> </a:t>
            </a:r>
            <a:r>
              <a:rPr lang="fr-FR" sz="1600" b="1" dirty="0" err="1">
                <a:solidFill>
                  <a:srgbClr val="611232"/>
                </a:solidFill>
              </a:rPr>
              <a:t>tax</a:t>
            </a:r>
            <a:r>
              <a:rPr lang="fr-FR" sz="1600" b="1" dirty="0">
                <a:solidFill>
                  <a:srgbClr val="611232"/>
                </a:solidFill>
              </a:rPr>
              <a:t> revenues </a:t>
            </a:r>
            <a:endParaRPr lang="en-FR" sz="1600" b="1" dirty="0">
              <a:solidFill>
                <a:srgbClr val="61123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95BA5D-AF09-7B40-BA57-5B3EF0D26CA5}"/>
              </a:ext>
            </a:extLst>
          </p:cNvPr>
          <p:cNvSpPr/>
          <p:nvPr/>
        </p:nvSpPr>
        <p:spPr>
          <a:xfrm>
            <a:off x="166" y="-12066"/>
            <a:ext cx="2592709" cy="1349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520"/>
              </a:lnSpc>
            </a:pPr>
            <a:r>
              <a:rPr lang="en-US" b="1" dirty="0">
                <a:ln w="0"/>
                <a:solidFill>
                  <a:srgbClr val="540021"/>
                </a:solidFill>
                <a:latin typeface="Gill Sans MT" panose="020B0502020104020203" pitchFamily="34" charset="77"/>
              </a:rPr>
              <a:t>Utilization of data produced by EMME4, HDM-4, </a:t>
            </a:r>
            <a:r>
              <a:rPr lang="en-US" b="1" dirty="0">
                <a:ln w="0"/>
                <a:solidFill>
                  <a:srgbClr val="611232"/>
                </a:solidFill>
                <a:latin typeface="Gill Sans MT" panose="020B0502020104020203" pitchFamily="34" charset="77"/>
              </a:rPr>
              <a:t>L²R</a:t>
            </a:r>
            <a:r>
              <a:rPr lang="en-US" b="1" dirty="0">
                <a:ln w="0"/>
                <a:solidFill>
                  <a:srgbClr val="540021"/>
                </a:solidFill>
                <a:latin typeface="Gill Sans MT" panose="020B0502020104020203" pitchFamily="34" charset="77"/>
              </a:rPr>
              <a:t> and GLOPRAM</a:t>
            </a:r>
            <a:endParaRPr lang="en-GB" b="1" u="sng" dirty="0">
              <a:ln w="0"/>
              <a:solidFill>
                <a:srgbClr val="540021"/>
              </a:solidFill>
              <a:latin typeface="Gill Sans MT" panose="020B0502020104020203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B0C68B-ED5E-2B46-9C70-9B5C94711209}"/>
              </a:ext>
            </a:extLst>
          </p:cNvPr>
          <p:cNvSpPr txBox="1"/>
          <p:nvPr/>
        </p:nvSpPr>
        <p:spPr>
          <a:xfrm>
            <a:off x="3136461" y="524195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EMME 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A56F9C-7EC7-6447-80F1-DB578F7FD643}"/>
              </a:ext>
            </a:extLst>
          </p:cNvPr>
          <p:cNvCxnSpPr>
            <a:cxnSpLocks/>
          </p:cNvCxnSpPr>
          <p:nvPr/>
        </p:nvCxnSpPr>
        <p:spPr>
          <a:xfrm>
            <a:off x="7270162" y="5296818"/>
            <a:ext cx="0" cy="467606"/>
          </a:xfrm>
          <a:prstGeom prst="straightConnector1">
            <a:avLst/>
          </a:prstGeom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BC85894-F84E-0643-81DC-BF0110502AEF}"/>
              </a:ext>
            </a:extLst>
          </p:cNvPr>
          <p:cNvCxnSpPr>
            <a:cxnSpLocks/>
          </p:cNvCxnSpPr>
          <p:nvPr/>
        </p:nvCxnSpPr>
        <p:spPr>
          <a:xfrm flipH="1">
            <a:off x="2282042" y="5597460"/>
            <a:ext cx="314993" cy="0"/>
          </a:xfrm>
          <a:prstGeom prst="straightConnector1">
            <a:avLst/>
          </a:prstGeom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1A339E2-2126-6A4A-AD3D-8CCAFAD5DAE5}"/>
              </a:ext>
            </a:extLst>
          </p:cNvPr>
          <p:cNvSpPr txBox="1"/>
          <p:nvPr/>
        </p:nvSpPr>
        <p:spPr>
          <a:xfrm>
            <a:off x="129206" y="5154832"/>
            <a:ext cx="2026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11232"/>
                </a:solidFill>
              </a:rPr>
              <a:t>Toll acceptability and potential commercial revenues</a:t>
            </a:r>
            <a:endParaRPr lang="en-FR" sz="1600" b="1" dirty="0">
              <a:solidFill>
                <a:srgbClr val="611232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A60E266-DE5F-874B-9D12-3C80B2AD3C54}"/>
              </a:ext>
            </a:extLst>
          </p:cNvPr>
          <p:cNvCxnSpPr>
            <a:cxnSpLocks/>
          </p:cNvCxnSpPr>
          <p:nvPr/>
        </p:nvCxnSpPr>
        <p:spPr>
          <a:xfrm flipV="1">
            <a:off x="8981435" y="996410"/>
            <a:ext cx="4528" cy="540000"/>
          </a:xfrm>
          <a:prstGeom prst="straightConnector1">
            <a:avLst/>
          </a:prstGeom>
          <a:ln w="28575">
            <a:solidFill>
              <a:srgbClr val="3298BA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BE128C7-BD23-1748-9BD8-C37DC1C91662}"/>
              </a:ext>
            </a:extLst>
          </p:cNvPr>
          <p:cNvSpPr txBox="1"/>
          <p:nvPr/>
        </p:nvSpPr>
        <p:spPr>
          <a:xfrm>
            <a:off x="5725834" y="1496817"/>
            <a:ext cx="2510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3298BA"/>
                </a:solidFill>
              </a:rPr>
              <a:t>Economic</a:t>
            </a:r>
            <a:r>
              <a:rPr lang="fr-FR" sz="1600" dirty="0">
                <a:solidFill>
                  <a:srgbClr val="3298BA"/>
                </a:solidFill>
              </a:rPr>
              <a:t> </a:t>
            </a:r>
            <a:r>
              <a:rPr lang="fr-FR" sz="1600" dirty="0" err="1">
                <a:solidFill>
                  <a:srgbClr val="3298BA"/>
                </a:solidFill>
              </a:rPr>
              <a:t>costs</a:t>
            </a:r>
            <a:r>
              <a:rPr lang="fr-FR" sz="1600" dirty="0">
                <a:solidFill>
                  <a:srgbClr val="3298BA"/>
                </a:solidFill>
              </a:rPr>
              <a:t> borne by </a:t>
            </a:r>
            <a:r>
              <a:rPr lang="fr-FR" sz="1600" dirty="0" err="1">
                <a:solidFill>
                  <a:srgbClr val="3298BA"/>
                </a:solidFill>
              </a:rPr>
              <a:t>users</a:t>
            </a:r>
            <a:r>
              <a:rPr lang="fr-FR" sz="1600" dirty="0">
                <a:solidFill>
                  <a:srgbClr val="3298BA"/>
                </a:solidFill>
              </a:rPr>
              <a:t> (</a:t>
            </a:r>
            <a:r>
              <a:rPr lang="fr-FR" sz="1600" dirty="0" err="1">
                <a:solidFill>
                  <a:srgbClr val="3298BA"/>
                </a:solidFill>
              </a:rPr>
              <a:t>operation</a:t>
            </a:r>
            <a:r>
              <a:rPr lang="fr-FR" sz="1600" dirty="0">
                <a:solidFill>
                  <a:srgbClr val="3298BA"/>
                </a:solidFill>
              </a:rPr>
              <a:t> and time)</a:t>
            </a:r>
            <a:endParaRPr lang="en-FR" sz="1600" dirty="0">
              <a:solidFill>
                <a:srgbClr val="3298BA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D9DB7D-01B4-2D44-9FD6-D84683187E7F}"/>
              </a:ext>
            </a:extLst>
          </p:cNvPr>
          <p:cNvSpPr txBox="1"/>
          <p:nvPr/>
        </p:nvSpPr>
        <p:spPr>
          <a:xfrm>
            <a:off x="9976467" y="1558896"/>
            <a:ext cx="2222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3298BA"/>
                </a:solidFill>
              </a:rPr>
              <a:t>Social impact (noise, pollution)</a:t>
            </a:r>
            <a:endParaRPr lang="en-FR" sz="1600" dirty="0">
              <a:solidFill>
                <a:srgbClr val="3298BA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7065FE-F51E-DB4E-BF83-6BB6A4897C8F}"/>
              </a:ext>
            </a:extLst>
          </p:cNvPr>
          <p:cNvSpPr txBox="1"/>
          <p:nvPr/>
        </p:nvSpPr>
        <p:spPr>
          <a:xfrm>
            <a:off x="9038271" y="5327514"/>
            <a:ext cx="251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rgbClr val="611232"/>
                </a:solidFill>
              </a:rPr>
              <a:t>Environmental</a:t>
            </a:r>
            <a:r>
              <a:rPr lang="fr-FR" sz="1600" b="1" dirty="0">
                <a:solidFill>
                  <a:srgbClr val="611232"/>
                </a:solidFill>
              </a:rPr>
              <a:t> </a:t>
            </a:r>
            <a:r>
              <a:rPr lang="fr-FR" sz="1600" b="1" dirty="0" err="1">
                <a:solidFill>
                  <a:srgbClr val="611232"/>
                </a:solidFill>
              </a:rPr>
              <a:t>assessment</a:t>
            </a:r>
            <a:endParaRPr lang="en-FR" sz="1600" b="1" dirty="0">
              <a:solidFill>
                <a:srgbClr val="611232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9FE9C28-B43B-424D-A348-447D69B145CC}"/>
              </a:ext>
            </a:extLst>
          </p:cNvPr>
          <p:cNvCxnSpPr>
            <a:cxnSpLocks/>
          </p:cNvCxnSpPr>
          <p:nvPr/>
        </p:nvCxnSpPr>
        <p:spPr>
          <a:xfrm flipH="1" flipV="1">
            <a:off x="8609023" y="4914960"/>
            <a:ext cx="411573" cy="341218"/>
          </a:xfrm>
          <a:prstGeom prst="straightConnector1">
            <a:avLst/>
          </a:prstGeom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93DD7EA7-30AF-404B-9659-2A62C4810ED3}"/>
              </a:ext>
            </a:extLst>
          </p:cNvPr>
          <p:cNvSpPr/>
          <p:nvPr/>
        </p:nvSpPr>
        <p:spPr>
          <a:xfrm>
            <a:off x="9026238" y="5317463"/>
            <a:ext cx="2516393" cy="427475"/>
          </a:xfrm>
          <a:prstGeom prst="roundRect">
            <a:avLst/>
          </a:prstGeom>
          <a:noFill/>
          <a:ln w="38100">
            <a:solidFill>
              <a:srgbClr val="6112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16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BBF372-08BC-724B-8084-B21475CFE8AA}"/>
              </a:ext>
            </a:extLst>
          </p:cNvPr>
          <p:cNvSpPr txBox="1"/>
          <p:nvPr/>
        </p:nvSpPr>
        <p:spPr>
          <a:xfrm>
            <a:off x="8185337" y="1558896"/>
            <a:ext cx="185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3298BA"/>
                </a:solidFill>
              </a:rPr>
              <a:t>Economic</a:t>
            </a:r>
            <a:r>
              <a:rPr lang="fr-FR" sz="1600" dirty="0">
                <a:solidFill>
                  <a:srgbClr val="3298BA"/>
                </a:solidFill>
              </a:rPr>
              <a:t> </a:t>
            </a:r>
            <a:r>
              <a:rPr lang="fr-FR" sz="1600" dirty="0" err="1">
                <a:solidFill>
                  <a:srgbClr val="3298BA"/>
                </a:solidFill>
              </a:rPr>
              <a:t>costs</a:t>
            </a:r>
            <a:r>
              <a:rPr lang="fr-FR" sz="1600" dirty="0">
                <a:solidFill>
                  <a:srgbClr val="3298BA"/>
                </a:solidFill>
              </a:rPr>
              <a:t> for road </a:t>
            </a:r>
            <a:r>
              <a:rPr lang="fr-FR" sz="1600" dirty="0" err="1">
                <a:solidFill>
                  <a:srgbClr val="3298BA"/>
                </a:solidFill>
              </a:rPr>
              <a:t>operation</a:t>
            </a:r>
            <a:r>
              <a:rPr lang="fr-FR" sz="1600" dirty="0">
                <a:solidFill>
                  <a:srgbClr val="3298BA"/>
                </a:solidFill>
              </a:rPr>
              <a:t> and maintenance</a:t>
            </a:r>
            <a:endParaRPr lang="en-FR" sz="1600" dirty="0">
              <a:solidFill>
                <a:srgbClr val="3298BA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5D33D8B-A22E-C942-8A4F-7B8CCA2EEB35}"/>
              </a:ext>
            </a:extLst>
          </p:cNvPr>
          <p:cNvCxnSpPr>
            <a:cxnSpLocks/>
          </p:cNvCxnSpPr>
          <p:nvPr/>
        </p:nvCxnSpPr>
        <p:spPr>
          <a:xfrm>
            <a:off x="9956119" y="4373218"/>
            <a:ext cx="3351" cy="811517"/>
          </a:xfrm>
          <a:prstGeom prst="straightConnector1">
            <a:avLst/>
          </a:prstGeom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02ED120-D140-6047-B527-C749708B7709}"/>
              </a:ext>
            </a:extLst>
          </p:cNvPr>
          <p:cNvCxnSpPr>
            <a:cxnSpLocks/>
          </p:cNvCxnSpPr>
          <p:nvPr/>
        </p:nvCxnSpPr>
        <p:spPr>
          <a:xfrm flipV="1">
            <a:off x="5188484" y="2143671"/>
            <a:ext cx="1672304" cy="710921"/>
          </a:xfrm>
          <a:prstGeom prst="straightConnector1">
            <a:avLst/>
          </a:prstGeom>
          <a:ln w="28575">
            <a:solidFill>
              <a:srgbClr val="611232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Text&#10;&#10;Description automatically generated with medium confidence">
            <a:extLst>
              <a:ext uri="{FF2B5EF4-FFF2-40B4-BE49-F238E27FC236}">
                <a16:creationId xmlns:a16="http://schemas.microsoft.com/office/drawing/2014/main" id="{A60343CB-F505-484B-8E21-58B5296F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80" y="562064"/>
            <a:ext cx="1321215" cy="424180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07502D0F-B853-E947-9074-F79AD9965202}"/>
              </a:ext>
            </a:extLst>
          </p:cNvPr>
          <p:cNvSpPr/>
          <p:nvPr/>
        </p:nvSpPr>
        <p:spPr>
          <a:xfrm>
            <a:off x="156206" y="5204404"/>
            <a:ext cx="2026012" cy="830997"/>
          </a:xfrm>
          <a:prstGeom prst="roundRect">
            <a:avLst/>
          </a:prstGeom>
          <a:noFill/>
          <a:ln w="38100">
            <a:solidFill>
              <a:srgbClr val="6112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160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B42C9C0-3767-B24D-A544-EC248BC180CD}"/>
              </a:ext>
            </a:extLst>
          </p:cNvPr>
          <p:cNvSpPr/>
          <p:nvPr/>
        </p:nvSpPr>
        <p:spPr>
          <a:xfrm>
            <a:off x="2745912" y="5053243"/>
            <a:ext cx="2495855" cy="1088684"/>
          </a:xfrm>
          <a:prstGeom prst="roundRect">
            <a:avLst/>
          </a:prstGeom>
          <a:noFill/>
          <a:ln w="38100">
            <a:solidFill>
              <a:srgbClr val="6112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160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D2BB3A6-CEAE-CF4A-9490-B80234D685D7}"/>
              </a:ext>
            </a:extLst>
          </p:cNvPr>
          <p:cNvSpPr/>
          <p:nvPr/>
        </p:nvSpPr>
        <p:spPr>
          <a:xfrm>
            <a:off x="6125341" y="4605467"/>
            <a:ext cx="2429756" cy="584775"/>
          </a:xfrm>
          <a:prstGeom prst="roundRect">
            <a:avLst/>
          </a:prstGeom>
          <a:noFill/>
          <a:ln w="38100">
            <a:solidFill>
              <a:srgbClr val="6112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1600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7ECD4023-AE30-824A-B70A-33F284BC9415}"/>
              </a:ext>
            </a:extLst>
          </p:cNvPr>
          <p:cNvSpPr/>
          <p:nvPr/>
        </p:nvSpPr>
        <p:spPr>
          <a:xfrm>
            <a:off x="6136571" y="5895160"/>
            <a:ext cx="2298974" cy="409585"/>
          </a:xfrm>
          <a:prstGeom prst="roundRect">
            <a:avLst/>
          </a:prstGeom>
          <a:noFill/>
          <a:ln w="38100">
            <a:solidFill>
              <a:srgbClr val="6112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160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334BC96-49E4-374D-80D4-59E9FF50D5C2}"/>
              </a:ext>
            </a:extLst>
          </p:cNvPr>
          <p:cNvCxnSpPr>
            <a:cxnSpLocks/>
          </p:cNvCxnSpPr>
          <p:nvPr/>
        </p:nvCxnSpPr>
        <p:spPr>
          <a:xfrm>
            <a:off x="5693366" y="6131552"/>
            <a:ext cx="402634" cy="0"/>
          </a:xfrm>
          <a:prstGeom prst="straightConnector1">
            <a:avLst/>
          </a:prstGeom>
          <a:ln w="28575">
            <a:solidFill>
              <a:srgbClr val="6112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B7148F7-A266-7445-BA73-D78A62667BEF}"/>
              </a:ext>
            </a:extLst>
          </p:cNvPr>
          <p:cNvCxnSpPr>
            <a:cxnSpLocks/>
          </p:cNvCxnSpPr>
          <p:nvPr/>
        </p:nvCxnSpPr>
        <p:spPr>
          <a:xfrm>
            <a:off x="5652478" y="4903832"/>
            <a:ext cx="0" cy="1238095"/>
          </a:xfrm>
          <a:prstGeom prst="straightConnector1">
            <a:avLst/>
          </a:prstGeom>
          <a:ln w="28575">
            <a:solidFill>
              <a:srgbClr val="61123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324986A-E418-5349-9D5A-28F2A3F93CEC}"/>
              </a:ext>
            </a:extLst>
          </p:cNvPr>
          <p:cNvCxnSpPr>
            <a:cxnSpLocks/>
          </p:cNvCxnSpPr>
          <p:nvPr/>
        </p:nvCxnSpPr>
        <p:spPr>
          <a:xfrm>
            <a:off x="5345151" y="5493658"/>
            <a:ext cx="307327" cy="0"/>
          </a:xfrm>
          <a:prstGeom prst="straightConnector1">
            <a:avLst/>
          </a:prstGeom>
          <a:ln w="28575">
            <a:solidFill>
              <a:srgbClr val="61123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770F81F-058A-954F-84E3-0CD70A6C9F34}"/>
              </a:ext>
            </a:extLst>
          </p:cNvPr>
          <p:cNvGrpSpPr/>
          <p:nvPr/>
        </p:nvGrpSpPr>
        <p:grpSpPr>
          <a:xfrm>
            <a:off x="8432188" y="1943040"/>
            <a:ext cx="2789524" cy="2290529"/>
            <a:chOff x="4991840" y="2985007"/>
            <a:chExt cx="3000593" cy="2399640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CA78E0AF-EBE7-2848-B9A7-4608589DB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</a:blip>
            <a:srcRect l="4204" t="-11093" r="-7448" b="28528"/>
            <a:stretch/>
          </p:blipFill>
          <p:spPr>
            <a:xfrm>
              <a:off x="4991840" y="2985007"/>
              <a:ext cx="3000593" cy="239964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F67ADCE-3925-494A-9046-92AF7975D80A}"/>
                </a:ext>
              </a:extLst>
            </p:cNvPr>
            <p:cNvSpPr txBox="1"/>
            <p:nvPr/>
          </p:nvSpPr>
          <p:spPr>
            <a:xfrm>
              <a:off x="5436505" y="3974326"/>
              <a:ext cx="1739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611232"/>
                  </a:solidFill>
                </a:rPr>
                <a:t>CONVERSION TO MONETARY VALUES</a:t>
              </a:r>
              <a:endParaRPr lang="en-FR" sz="1600" b="1" dirty="0">
                <a:solidFill>
                  <a:srgbClr val="611232"/>
                </a:solidFill>
              </a:endParaRP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2DF112-2AEC-4846-905B-5C5078AF5D40}"/>
              </a:ext>
            </a:extLst>
          </p:cNvPr>
          <p:cNvCxnSpPr>
            <a:cxnSpLocks/>
          </p:cNvCxnSpPr>
          <p:nvPr/>
        </p:nvCxnSpPr>
        <p:spPr>
          <a:xfrm flipH="1" flipV="1">
            <a:off x="9649094" y="996410"/>
            <a:ext cx="784800" cy="504000"/>
          </a:xfrm>
          <a:prstGeom prst="straightConnector1">
            <a:avLst/>
          </a:prstGeom>
          <a:ln w="28575">
            <a:solidFill>
              <a:srgbClr val="3298BA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90D2192-1C4F-4946-918D-C66EC0161DC4}"/>
              </a:ext>
            </a:extLst>
          </p:cNvPr>
          <p:cNvCxnSpPr>
            <a:cxnSpLocks/>
          </p:cNvCxnSpPr>
          <p:nvPr/>
        </p:nvCxnSpPr>
        <p:spPr>
          <a:xfrm flipV="1">
            <a:off x="7527073" y="996410"/>
            <a:ext cx="787461" cy="500639"/>
          </a:xfrm>
          <a:prstGeom prst="straightConnector1">
            <a:avLst/>
          </a:prstGeom>
          <a:ln w="28575">
            <a:solidFill>
              <a:srgbClr val="3298BA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39CA3225-CD39-4B2E-B227-D410D4C64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5991">
            <a:off x="5238604" y="2740214"/>
            <a:ext cx="3348992" cy="134181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E892B82-C767-462F-9A87-7E54319D3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6235">
            <a:off x="5136883" y="2074007"/>
            <a:ext cx="3268834" cy="13096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C2A0CD-BC14-46DF-814F-FFE723258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0924">
            <a:off x="10641977" y="2070408"/>
            <a:ext cx="313698" cy="776566"/>
          </a:xfrm>
          <a:prstGeom prst="rect">
            <a:avLst/>
          </a:prstGeom>
        </p:spPr>
      </p:pic>
      <p:sp>
        <p:nvSpPr>
          <p:cNvPr id="51" name="Rounded Rectangle 73">
            <a:extLst>
              <a:ext uri="{FF2B5EF4-FFF2-40B4-BE49-F238E27FC236}">
                <a16:creationId xmlns:a16="http://schemas.microsoft.com/office/drawing/2014/main" id="{82831A62-935A-4049-991E-24CD122D3C69}"/>
              </a:ext>
            </a:extLst>
          </p:cNvPr>
          <p:cNvSpPr/>
          <p:nvPr/>
        </p:nvSpPr>
        <p:spPr>
          <a:xfrm>
            <a:off x="481751" y="3258604"/>
            <a:ext cx="2495855" cy="1088684"/>
          </a:xfrm>
          <a:prstGeom prst="roundRect">
            <a:avLst/>
          </a:prstGeom>
          <a:noFill/>
          <a:ln w="38100">
            <a:solidFill>
              <a:srgbClr val="6112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16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B0CC13-5E63-4FB9-95D8-0E90363103AD}"/>
              </a:ext>
            </a:extLst>
          </p:cNvPr>
          <p:cNvSpPr txBox="1"/>
          <p:nvPr/>
        </p:nvSpPr>
        <p:spPr>
          <a:xfrm>
            <a:off x="655511" y="3366065"/>
            <a:ext cx="209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rgbClr val="611232"/>
                </a:solidFill>
              </a:rPr>
              <a:t>Cost</a:t>
            </a:r>
            <a:r>
              <a:rPr lang="fr-FR" sz="1600" b="1" dirty="0">
                <a:solidFill>
                  <a:srgbClr val="611232"/>
                </a:solidFill>
              </a:rPr>
              <a:t> </a:t>
            </a:r>
            <a:r>
              <a:rPr lang="fr-FR" sz="1600" b="1" dirty="0" err="1">
                <a:solidFill>
                  <a:srgbClr val="611232"/>
                </a:solidFill>
              </a:rPr>
              <a:t>Benefit</a:t>
            </a:r>
            <a:r>
              <a:rPr lang="fr-FR" sz="1600" b="1" dirty="0">
                <a:solidFill>
                  <a:srgbClr val="611232"/>
                </a:solidFill>
              </a:rPr>
              <a:t> </a:t>
            </a:r>
            <a:r>
              <a:rPr lang="fr-FR" sz="1600" b="1" dirty="0" err="1">
                <a:solidFill>
                  <a:srgbClr val="611232"/>
                </a:solidFill>
              </a:rPr>
              <a:t>Analysis</a:t>
            </a:r>
            <a:r>
              <a:rPr lang="fr-FR" sz="1600" b="1" dirty="0">
                <a:solidFill>
                  <a:srgbClr val="611232"/>
                </a:solidFill>
              </a:rPr>
              <a:t> and GDP </a:t>
            </a:r>
            <a:r>
              <a:rPr lang="fr-FR" sz="1600" b="1" dirty="0" err="1">
                <a:solidFill>
                  <a:srgbClr val="611232"/>
                </a:solidFill>
              </a:rPr>
              <a:t>evaluation</a:t>
            </a:r>
            <a:endParaRPr lang="fr-FR" sz="1600" b="1" dirty="0">
              <a:solidFill>
                <a:srgbClr val="61123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4A99FC-87F2-485C-B8BC-D11DCC4D2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48254">
            <a:off x="2504640" y="4551470"/>
            <a:ext cx="518205" cy="451143"/>
          </a:xfrm>
          <a:prstGeom prst="rect">
            <a:avLst/>
          </a:prstGeom>
        </p:spPr>
      </p:pic>
      <p:pic>
        <p:nvPicPr>
          <p:cNvPr id="9" name="Picture 44">
            <a:extLst>
              <a:ext uri="{FF2B5EF4-FFF2-40B4-BE49-F238E27FC236}">
                <a16:creationId xmlns:a16="http://schemas.microsoft.com/office/drawing/2014/main" id="{9CE5D4E8-FBFB-82D1-BB2B-1A3EF0505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18691" t="-17855" r="52659" b="70800"/>
          <a:stretch/>
        </p:blipFill>
        <p:spPr>
          <a:xfrm>
            <a:off x="8860229" y="4483753"/>
            <a:ext cx="3331771" cy="2374244"/>
          </a:xfrm>
          <a:prstGeom prst="rect">
            <a:avLst/>
          </a:prstGeom>
        </p:spPr>
      </p:pic>
      <p:sp>
        <p:nvSpPr>
          <p:cNvPr id="10" name="Rounded Rectangle 74">
            <a:extLst>
              <a:ext uri="{FF2B5EF4-FFF2-40B4-BE49-F238E27FC236}">
                <a16:creationId xmlns:a16="http://schemas.microsoft.com/office/drawing/2014/main" id="{0C2674FB-13EF-D3AE-A528-75B6F5218A00}"/>
              </a:ext>
            </a:extLst>
          </p:cNvPr>
          <p:cNvSpPr/>
          <p:nvPr/>
        </p:nvSpPr>
        <p:spPr>
          <a:xfrm>
            <a:off x="7854678" y="497955"/>
            <a:ext cx="2429756" cy="768175"/>
          </a:xfrm>
          <a:prstGeom prst="roundRect">
            <a:avLst/>
          </a:prstGeom>
          <a:noFill/>
          <a:ln w="38100">
            <a:solidFill>
              <a:srgbClr val="6112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16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2F4369-A1A6-2CE7-2275-1C4CCC2704B9}"/>
              </a:ext>
            </a:extLst>
          </p:cNvPr>
          <p:cNvSpPr txBox="1"/>
          <p:nvPr/>
        </p:nvSpPr>
        <p:spPr>
          <a:xfrm>
            <a:off x="8492382" y="921655"/>
            <a:ext cx="109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11232"/>
                </a:solidFill>
              </a:rPr>
              <a:t>L²R prog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80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17EB89-FF5F-B590-9379-40D09348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D259-E733-1444-9190-94C87C567B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C198A8-B1AB-7045-EA12-6BC207EA8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918" y="432715"/>
            <a:ext cx="10445749" cy="65494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700" b="0" dirty="0">
                <a:solidFill>
                  <a:srgbClr val="611232"/>
                </a:solidFill>
                <a:latin typeface="Gill Sans MT" panose="020B0502020104020203" pitchFamily="34" charset="0"/>
                <a:ea typeface="+mj-ea"/>
                <a:cs typeface="+mj-cs"/>
              </a:rPr>
              <a:t>WORK PROGRAMME BY SCENARIO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700" b="0" dirty="0">
                <a:solidFill>
                  <a:srgbClr val="611232"/>
                </a:solidFill>
                <a:latin typeface="Gill Sans MT" panose="020B0502020104020203" pitchFamily="34" charset="0"/>
                <a:ea typeface="+mj-ea"/>
                <a:cs typeface="+mj-cs"/>
              </a:rPr>
              <a:t>(HDM 4 OUTPUTS for 2 scenarios)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AA5F04-8BE2-734E-6A28-651D95492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" r="29952"/>
          <a:stretch/>
        </p:blipFill>
        <p:spPr>
          <a:xfrm>
            <a:off x="1175968" y="1299410"/>
            <a:ext cx="2789640" cy="4611655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517377F-33C7-316C-F041-64083D03B869}"/>
              </a:ext>
            </a:extLst>
          </p:cNvPr>
          <p:cNvSpPr/>
          <p:nvPr/>
        </p:nvSpPr>
        <p:spPr>
          <a:xfrm>
            <a:off x="4963406" y="3154276"/>
            <a:ext cx="3678621" cy="549448"/>
          </a:xfrm>
          <a:prstGeom prst="roundRect">
            <a:avLst/>
          </a:prstGeom>
          <a:solidFill>
            <a:schemeClr val="bg1"/>
          </a:solidFill>
          <a:ln>
            <a:solidFill>
              <a:srgbClr val="621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rgbClr val="611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cost of scenario 1 compared to scenario 0 </a:t>
            </a:r>
          </a:p>
          <a:p>
            <a:pPr algn="ctr"/>
            <a:endParaRPr lang="en-US" sz="667" dirty="0">
              <a:solidFill>
                <a:srgbClr val="6112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rgbClr val="611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25 150 822</a:t>
            </a:r>
            <a:endParaRPr lang="fr-FR" sz="1600" b="1" dirty="0">
              <a:solidFill>
                <a:srgbClr val="6112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1C4563-A3DA-D3C0-DA5E-36D9A896E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9085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6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17EB89-FF5F-B590-9379-40D09348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D259-E733-1444-9190-94C87C567B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C198A8-B1AB-7045-EA12-6BC207EA8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918" y="591159"/>
            <a:ext cx="10445749" cy="46989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700" b="0" dirty="0">
                <a:solidFill>
                  <a:srgbClr val="611232"/>
                </a:solidFill>
                <a:latin typeface="Gill Sans MT" panose="020B0502020104020203" pitchFamily="34" charset="0"/>
                <a:ea typeface="+mj-ea"/>
                <a:cs typeface="+mj-cs"/>
              </a:rPr>
              <a:t>RESULT: BUDGETARY SAVINGS EVALUATION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AA5F04-8BE2-734E-6A28-651D95492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" r="29952"/>
          <a:stretch/>
        </p:blipFill>
        <p:spPr>
          <a:xfrm>
            <a:off x="1314640" y="1528654"/>
            <a:ext cx="2351427" cy="38872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D715CA-D59F-1ADB-B30C-388D6EE7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522" y="1493930"/>
            <a:ext cx="7063973" cy="3921953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517377F-33C7-316C-F041-64083D03B869}"/>
              </a:ext>
            </a:extLst>
          </p:cNvPr>
          <p:cNvSpPr/>
          <p:nvPr/>
        </p:nvSpPr>
        <p:spPr>
          <a:xfrm>
            <a:off x="814918" y="5451071"/>
            <a:ext cx="3678621" cy="549448"/>
          </a:xfrm>
          <a:prstGeom prst="roundRect">
            <a:avLst/>
          </a:prstGeom>
          <a:solidFill>
            <a:schemeClr val="bg1"/>
          </a:solidFill>
          <a:ln>
            <a:solidFill>
              <a:srgbClr val="621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dirty="0">
                <a:solidFill>
                  <a:srgbClr val="611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cost of scenario 1 compared to scenario 0 </a:t>
            </a:r>
          </a:p>
          <a:p>
            <a:pPr algn="ctr"/>
            <a:endParaRPr lang="en-US" sz="667" dirty="0">
              <a:solidFill>
                <a:srgbClr val="6112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rgbClr val="611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25,15 M</a:t>
            </a:r>
            <a:endParaRPr lang="fr-FR" sz="1600" b="1" dirty="0">
              <a:solidFill>
                <a:srgbClr val="6112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12F449-0FDE-C5D5-C592-746FC1E37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9085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>
            <a:extLst>
              <a:ext uri="{FF2B5EF4-FFF2-40B4-BE49-F238E27FC236}">
                <a16:creationId xmlns:a16="http://schemas.microsoft.com/office/drawing/2014/main" id="{A046DA1C-0A70-49F7-B1CA-5F554CE53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3701" t="5922" r="12049" b="32523"/>
          <a:stretch/>
        </p:blipFill>
        <p:spPr>
          <a:xfrm>
            <a:off x="2157413" y="1"/>
            <a:ext cx="8272462" cy="6858000"/>
          </a:xfrm>
          <a:prstGeom prst="rect">
            <a:avLst/>
          </a:prstGeom>
        </p:spPr>
      </p:pic>
      <p:pic>
        <p:nvPicPr>
          <p:cNvPr id="9" name="Picture 44">
            <a:extLst>
              <a:ext uri="{FF2B5EF4-FFF2-40B4-BE49-F238E27FC236}">
                <a16:creationId xmlns:a16="http://schemas.microsoft.com/office/drawing/2014/main" id="{1B72638C-581C-4CAC-90EB-2A668CACD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1" r="12049" b="26600"/>
          <a:stretch/>
        </p:blipFill>
        <p:spPr>
          <a:xfrm>
            <a:off x="5114925" y="2263775"/>
            <a:ext cx="2357438" cy="2330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156E74-FACF-463E-BFE0-3B99191B1812}"/>
              </a:ext>
            </a:extLst>
          </p:cNvPr>
          <p:cNvSpPr/>
          <p:nvPr/>
        </p:nvSpPr>
        <p:spPr>
          <a:xfrm>
            <a:off x="4077463" y="4708152"/>
            <a:ext cx="44323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n w="0"/>
                <a:solidFill>
                  <a:srgbClr val="540021"/>
                </a:solidFill>
                <a:latin typeface="Gill Sans MT" panose="020B0502020104020203" pitchFamily="34" charset="77"/>
              </a:rPr>
              <a:t>Thank you for your attention</a:t>
            </a:r>
          </a:p>
          <a:p>
            <a:pPr algn="ctr"/>
            <a:endParaRPr lang="en-GB" sz="2800" dirty="0">
              <a:ln w="0"/>
              <a:solidFill>
                <a:srgbClr val="54002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E8A6570-52CA-9979-D1E2-75D7590D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E79753-F81D-D15D-0E41-6F0D93C5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33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9D0A50-71DD-484F-A249-275A91AD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2</a:t>
            </a:fld>
            <a:endParaRPr lang="fr-FR" dirty="0"/>
          </a:p>
        </p:txBody>
      </p:sp>
      <p:pic>
        <p:nvPicPr>
          <p:cNvPr id="7" name="Picture 44">
            <a:extLst>
              <a:ext uri="{FF2B5EF4-FFF2-40B4-BE49-F238E27FC236}">
                <a16:creationId xmlns:a16="http://schemas.microsoft.com/office/drawing/2014/main" id="{D2D2DE43-3607-DC45-82E4-770AFD0B0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6335" t="24712" r="-7448" b="24779"/>
          <a:stretch/>
        </p:blipFill>
        <p:spPr>
          <a:xfrm>
            <a:off x="0" y="0"/>
            <a:ext cx="3588102" cy="2548503"/>
          </a:xfrm>
          <a:prstGeom prst="rect">
            <a:avLst/>
          </a:prstGeom>
        </p:spPr>
      </p:pic>
      <p:pic>
        <p:nvPicPr>
          <p:cNvPr id="8" name="Picture 44">
            <a:extLst>
              <a:ext uri="{FF2B5EF4-FFF2-40B4-BE49-F238E27FC236}">
                <a16:creationId xmlns:a16="http://schemas.microsoft.com/office/drawing/2014/main" id="{C8A30D2C-6C4C-C240-820B-4C460F0C5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18691" t="-17855" r="52659" b="70800"/>
          <a:stretch/>
        </p:blipFill>
        <p:spPr>
          <a:xfrm>
            <a:off x="8860229" y="4483753"/>
            <a:ext cx="3331771" cy="2374244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29CD988-7C5B-442B-9394-CF414B1B0503}"/>
              </a:ext>
            </a:extLst>
          </p:cNvPr>
          <p:cNvSpPr txBox="1">
            <a:spLocks/>
          </p:cNvSpPr>
          <p:nvPr/>
        </p:nvSpPr>
        <p:spPr>
          <a:xfrm>
            <a:off x="2560320" y="420296"/>
            <a:ext cx="963168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>
                <a:solidFill>
                  <a:srgbClr val="61123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sz="2800" dirty="0"/>
              <a:t>WHAT IS THE GLOPRAM</a:t>
            </a:r>
            <a:r>
              <a:rPr lang="fr-FR" sz="2800" baseline="30000" dirty="0"/>
              <a:t>©</a:t>
            </a:r>
            <a:r>
              <a:rPr lang="fr-FR" sz="2800" dirty="0"/>
              <a:t> ?   GLOBAL PROJECT ASSESSMENT MODEL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F0A4BF-467D-438D-9CB3-0B0792905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60" y="1403448"/>
            <a:ext cx="5774240" cy="5196816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14B94E1-ECCB-4C74-80D1-58250BDF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360" y="64846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6112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611232"/>
                </a:solidFill>
              </a:rPr>
              <a:t>Model developed par V. Piron, with support from  J. Amar and P. Joubert</a:t>
            </a:r>
            <a:endParaRPr lang="fr-FR" dirty="0">
              <a:solidFill>
                <a:srgbClr val="611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9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EE83B9-8450-4558-8B7E-CEC6E341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360" y="64846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6112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611232"/>
                </a:solidFill>
              </a:rPr>
              <a:t>Model developed par V. Piron, with support from  J. Amar and P. Joubert</a:t>
            </a:r>
            <a:endParaRPr lang="fr-FR" dirty="0">
              <a:solidFill>
                <a:srgbClr val="61123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9D0A50-71DD-484F-A249-275A91AD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3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ECC0FA-329C-452D-8BF0-3BCA38B028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0320" y="420296"/>
            <a:ext cx="9631680" cy="868363"/>
          </a:xfrm>
        </p:spPr>
        <p:txBody>
          <a:bodyPr>
            <a:normAutofit/>
          </a:bodyPr>
          <a:lstStyle/>
          <a:p>
            <a:r>
              <a:rPr lang="fr-FR" sz="2800" b="0" dirty="0">
                <a:latin typeface="Gill Sans MT" panose="020B0502020104020203" pitchFamily="34" charset="0"/>
              </a:rPr>
              <a:t>WHAT IS THE GLOPRAM</a:t>
            </a:r>
            <a:r>
              <a:rPr lang="fr-FR" sz="2800" b="0" baseline="30000" dirty="0">
                <a:latin typeface="Gill Sans MT" panose="020B0502020104020203" pitchFamily="34" charset="0"/>
              </a:rPr>
              <a:t>©</a:t>
            </a:r>
            <a:r>
              <a:rPr lang="fr-FR" sz="2800" b="0" dirty="0">
                <a:latin typeface="Gill Sans MT" panose="020B0502020104020203" pitchFamily="34" charset="0"/>
              </a:rPr>
              <a:t> ?   GLOBAL PROJECT ASSESSMENT MODEL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D204AE-1DBD-4C70-9DF0-2BC8EEDFB5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2029" y="1511898"/>
            <a:ext cx="9930891" cy="46212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/>
              <a:t>A </a:t>
            </a:r>
            <a:r>
              <a:rPr lang="fr-FR" sz="2000" b="1" dirty="0" err="1">
                <a:solidFill>
                  <a:srgbClr val="611232"/>
                </a:solidFill>
              </a:rPr>
              <a:t>decision</a:t>
            </a:r>
            <a:r>
              <a:rPr lang="fr-FR" sz="2000" b="1" dirty="0">
                <a:solidFill>
                  <a:srgbClr val="611232"/>
                </a:solidFill>
              </a:rPr>
              <a:t> support </a:t>
            </a:r>
            <a:r>
              <a:rPr lang="fr-FR" sz="2000" b="1" dirty="0" err="1">
                <a:solidFill>
                  <a:srgbClr val="611232"/>
                </a:solidFill>
              </a:rPr>
              <a:t>tool</a:t>
            </a:r>
            <a:r>
              <a:rPr lang="fr-FR" sz="2000" b="1" dirty="0">
                <a:solidFill>
                  <a:srgbClr val="611232"/>
                </a:solidFill>
              </a:rPr>
              <a:t>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allows</a:t>
            </a:r>
            <a:r>
              <a:rPr lang="fr-FR" sz="2000" dirty="0"/>
              <a:t> to: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evaluate </a:t>
            </a:r>
            <a:r>
              <a:rPr lang="en-US" dirty="0">
                <a:solidFill>
                  <a:srgbClr val="611232"/>
                </a:solidFill>
              </a:rPr>
              <a:t>budgetary impact</a:t>
            </a:r>
            <a:r>
              <a:rPr lang="en-US" dirty="0"/>
              <a:t> of a project (yearly cash flows from and for Finance Ministry)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select the most efficient contractual mode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It completes the conventional cost-benefit analysis by introducing a </a:t>
            </a:r>
            <a:r>
              <a:rPr lang="en-US" sz="2000" b="1" dirty="0">
                <a:solidFill>
                  <a:srgbClr val="611232"/>
                </a:solidFill>
              </a:rPr>
              <a:t>WORK ANALYSIS MODULE</a:t>
            </a:r>
            <a:r>
              <a:rPr lang="en-US" sz="2000" dirty="0"/>
              <a:t>, a </a:t>
            </a:r>
            <a:r>
              <a:rPr lang="en-US" sz="2000" b="1" dirty="0">
                <a:solidFill>
                  <a:srgbClr val="611232"/>
                </a:solidFill>
              </a:rPr>
              <a:t>GDP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611232"/>
                </a:solidFill>
              </a:rPr>
              <a:t>MODULE</a:t>
            </a:r>
            <a:r>
              <a:rPr lang="en-US" sz="2000" dirty="0"/>
              <a:t> and a </a:t>
            </a:r>
            <a:r>
              <a:rPr lang="en-US" sz="2000" b="1" dirty="0">
                <a:solidFill>
                  <a:srgbClr val="611232"/>
                </a:solidFill>
              </a:rPr>
              <a:t>BUDGET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611232"/>
                </a:solidFill>
              </a:rPr>
              <a:t>MODULE</a:t>
            </a:r>
            <a:r>
              <a:rPr lang="en-US" sz="2000" dirty="0"/>
              <a:t> that enable a </a:t>
            </a:r>
            <a:r>
              <a:rPr lang="en-US" sz="2000" dirty="0">
                <a:solidFill>
                  <a:srgbClr val="611232"/>
                </a:solidFill>
              </a:rPr>
              <a:t>predictive estimate of the impact of the project on the GDP and the budget of the various stakeholders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611232"/>
                </a:solidFill>
              </a:rPr>
              <a:t>long-term funding </a:t>
            </a:r>
            <a:r>
              <a:rPr lang="en-US" sz="2000" dirty="0"/>
              <a:t>of transport network maintenance in Abidjan will would be easier to determine using the GLOPRAM</a:t>
            </a:r>
            <a:endParaRPr lang="fr-FR" sz="2000" dirty="0"/>
          </a:p>
        </p:txBody>
      </p:sp>
      <p:pic>
        <p:nvPicPr>
          <p:cNvPr id="7" name="Picture 44">
            <a:extLst>
              <a:ext uri="{FF2B5EF4-FFF2-40B4-BE49-F238E27FC236}">
                <a16:creationId xmlns:a16="http://schemas.microsoft.com/office/drawing/2014/main" id="{D2D2DE43-3607-DC45-82E4-770AFD0B0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6335" t="24712" r="-7448" b="24779"/>
          <a:stretch/>
        </p:blipFill>
        <p:spPr>
          <a:xfrm>
            <a:off x="0" y="0"/>
            <a:ext cx="3588102" cy="2548503"/>
          </a:xfrm>
          <a:prstGeom prst="rect">
            <a:avLst/>
          </a:prstGeom>
        </p:spPr>
      </p:pic>
      <p:pic>
        <p:nvPicPr>
          <p:cNvPr id="8" name="Picture 44">
            <a:extLst>
              <a:ext uri="{FF2B5EF4-FFF2-40B4-BE49-F238E27FC236}">
                <a16:creationId xmlns:a16="http://schemas.microsoft.com/office/drawing/2014/main" id="{C8A30D2C-6C4C-C240-820B-4C460F0C5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18691" t="-17855" r="52659" b="70800"/>
          <a:stretch/>
        </p:blipFill>
        <p:spPr>
          <a:xfrm>
            <a:off x="8860229" y="4483753"/>
            <a:ext cx="3331771" cy="23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1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5EB66-C4F3-8DA2-C558-01825EE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508"/>
            <a:ext cx="10384857" cy="866348"/>
          </a:xfrm>
        </p:spPr>
        <p:txBody>
          <a:bodyPr>
            <a:normAutofit/>
          </a:bodyPr>
          <a:lstStyle/>
          <a:p>
            <a:r>
              <a:rPr lang="fr-FR" dirty="0"/>
              <a:t>New </a:t>
            </a:r>
            <a:r>
              <a:rPr lang="fr-FR" dirty="0" err="1"/>
              <a:t>project</a:t>
            </a:r>
            <a:r>
              <a:rPr lang="fr-FR" dirty="0"/>
              <a:t> :  New </a:t>
            </a:r>
            <a:r>
              <a:rPr lang="fr-FR" dirty="0" err="1"/>
              <a:t>motorway</a:t>
            </a:r>
            <a:r>
              <a:rPr lang="fr-FR" dirty="0"/>
              <a:t>. </a:t>
            </a:r>
            <a:r>
              <a:rPr lang="fr-FR" dirty="0" err="1"/>
              <a:t>Cost</a:t>
            </a:r>
            <a:r>
              <a:rPr lang="fr-FR" dirty="0"/>
              <a:t> = 180 Millions. 15 000 v/</a:t>
            </a:r>
            <a:r>
              <a:rPr lang="fr-FR" dirty="0" err="1"/>
              <a:t>day</a:t>
            </a:r>
            <a:br>
              <a:rPr lang="fr-FR" dirty="0"/>
            </a:br>
            <a:r>
              <a:rPr lang="fr-FR" sz="2000" dirty="0" err="1"/>
              <a:t>Budgetary</a:t>
            </a:r>
            <a:r>
              <a:rPr lang="fr-FR" sz="2000" dirty="0"/>
              <a:t> balance for all </a:t>
            </a:r>
            <a:r>
              <a:rPr lang="fr-FR" sz="2000" dirty="0" err="1"/>
              <a:t>contracts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largely</a:t>
            </a:r>
            <a:r>
              <a:rPr lang="fr-FR" sz="2000" dirty="0"/>
              <a:t> positive.  Concession </a:t>
            </a:r>
            <a:r>
              <a:rPr lang="fr-FR" sz="2000" dirty="0" err="1"/>
              <a:t>is</a:t>
            </a:r>
            <a:r>
              <a:rPr lang="fr-FR" sz="2000" dirty="0"/>
              <a:t> the </a:t>
            </a:r>
            <a:r>
              <a:rPr lang="fr-FR" sz="2000" dirty="0" err="1"/>
              <a:t>most</a:t>
            </a:r>
            <a:r>
              <a:rPr lang="fr-FR" sz="2000" dirty="0"/>
              <a:t> efficient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D2B5E8-E74A-3A71-7544-C5D9C8EC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EF9F0-794E-3F18-21CC-7F50F81A6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8571202-0E52-9658-BF8E-73C276E81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227" y="1607419"/>
            <a:ext cx="6991677" cy="45695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BDAAE9-5C2C-9EB6-96B6-0EF00AFAB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90855" cy="2548349"/>
          </a:xfrm>
          <a:prstGeom prst="rect">
            <a:avLst/>
          </a:prstGeom>
        </p:spPr>
      </p:pic>
      <p:pic>
        <p:nvPicPr>
          <p:cNvPr id="3" name="Picture 44">
            <a:extLst>
              <a:ext uri="{FF2B5EF4-FFF2-40B4-BE49-F238E27FC236}">
                <a16:creationId xmlns:a16="http://schemas.microsoft.com/office/drawing/2014/main" id="{22EC0EB0-CE50-169A-CE15-924F5F76AB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-18691" t="-17855" r="52659" b="70800"/>
          <a:stretch/>
        </p:blipFill>
        <p:spPr>
          <a:xfrm>
            <a:off x="8860229" y="4483753"/>
            <a:ext cx="3331771" cy="23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9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5EB66-C4F3-8DA2-C558-01825EEA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Same</a:t>
            </a:r>
            <a:r>
              <a:rPr lang="fr-FR" dirty="0"/>
              <a:t> as </a:t>
            </a:r>
            <a:r>
              <a:rPr lang="fr-FR" dirty="0" err="1"/>
              <a:t>before</a:t>
            </a:r>
            <a:r>
              <a:rPr lang="fr-FR" dirty="0"/>
              <a:t>, but </a:t>
            </a:r>
            <a:r>
              <a:rPr lang="fr-FR" dirty="0" err="1"/>
              <a:t>discounted</a:t>
            </a:r>
            <a:r>
              <a:rPr lang="fr-FR" dirty="0"/>
              <a:t> at 4%/</a:t>
            </a:r>
            <a:r>
              <a:rPr lang="fr-FR" dirty="0" err="1"/>
              <a:t>year</a:t>
            </a:r>
            <a:r>
              <a:rPr lang="fr-FR" dirty="0"/>
              <a:t>.  </a:t>
            </a:r>
            <a:br>
              <a:rPr lang="fr-FR" dirty="0"/>
            </a:br>
            <a:r>
              <a:rPr lang="fr-FR" sz="2000" dirty="0" err="1"/>
              <a:t>Govt</a:t>
            </a:r>
            <a:r>
              <a:rPr lang="fr-FR" sz="2000" dirty="0"/>
              <a:t> </a:t>
            </a:r>
            <a:r>
              <a:rPr lang="fr-FR" sz="2000" dirty="0" err="1"/>
              <a:t>paid</a:t>
            </a:r>
            <a:r>
              <a:rPr lang="fr-FR" sz="2000" dirty="0"/>
              <a:t> </a:t>
            </a:r>
            <a:r>
              <a:rPr lang="fr-FR" sz="2000" dirty="0" err="1"/>
              <a:t>PPPs</a:t>
            </a:r>
            <a:r>
              <a:rPr lang="fr-FR" sz="2000" dirty="0"/>
              <a:t> </a:t>
            </a:r>
            <a:r>
              <a:rPr lang="fr-FR" sz="2000" dirty="0" err="1"/>
              <a:t>becomes</a:t>
            </a:r>
            <a:r>
              <a:rPr lang="fr-FR" sz="2000" dirty="0"/>
              <a:t> more efficient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traditional</a:t>
            </a:r>
            <a:r>
              <a:rPr lang="fr-FR" sz="2000" dirty="0"/>
              <a:t> </a:t>
            </a:r>
            <a:r>
              <a:rPr lang="fr-FR" sz="2000" dirty="0" err="1"/>
              <a:t>procurement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this</a:t>
            </a:r>
            <a:r>
              <a:rPr lang="fr-FR" sz="2000" dirty="0"/>
              <a:t> discount rate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D2B5E8-E74A-3A71-7544-C5D9C8EC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EF9F0-794E-3F18-21CC-7F50F81A6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565F33F-3B04-2307-4430-F4CF792D7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863" y="1655545"/>
            <a:ext cx="6918042" cy="45214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98F9AF0-637A-F6C8-9464-AA6566E3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90855" cy="2548349"/>
          </a:xfrm>
          <a:prstGeom prst="rect">
            <a:avLst/>
          </a:prstGeom>
        </p:spPr>
      </p:pic>
      <p:pic>
        <p:nvPicPr>
          <p:cNvPr id="3" name="Picture 44">
            <a:extLst>
              <a:ext uri="{FF2B5EF4-FFF2-40B4-BE49-F238E27FC236}">
                <a16:creationId xmlns:a16="http://schemas.microsoft.com/office/drawing/2014/main" id="{14FED0DF-ADB8-9B9F-4EFE-6B523216D1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-18691" t="-17855" r="52659" b="70800"/>
          <a:stretch/>
        </p:blipFill>
        <p:spPr>
          <a:xfrm>
            <a:off x="8860229" y="4483753"/>
            <a:ext cx="3331771" cy="23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5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9D0A50-71DD-484F-A249-275A91AD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6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ECC0FA-329C-452D-8BF0-3BCA38B028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8148" y="420296"/>
            <a:ext cx="9321196" cy="868363"/>
          </a:xfrm>
        </p:spPr>
        <p:txBody>
          <a:bodyPr>
            <a:normAutofit/>
          </a:bodyPr>
          <a:lstStyle/>
          <a:p>
            <a:r>
              <a:rPr lang="fr-FR" sz="2800" dirty="0"/>
              <a:t>HOW  WOULD THE GLOPRAM</a:t>
            </a:r>
            <a:r>
              <a:rPr lang="fr-FR" sz="2800" baseline="30000" dirty="0"/>
              <a:t>©</a:t>
            </a:r>
            <a:r>
              <a:rPr lang="fr-FR" sz="2800" dirty="0"/>
              <a:t> BENEFIT THE MAINTENANCE PROJECT? </a:t>
            </a:r>
            <a:endParaRPr lang="fr-FR" sz="2800" b="0" dirty="0">
              <a:latin typeface="Gill Sans MT" panose="020B0502020104020203" pitchFamily="34" charset="0"/>
            </a:endParaRPr>
          </a:p>
        </p:txBody>
      </p:sp>
      <p:pic>
        <p:nvPicPr>
          <p:cNvPr id="7" name="Picture 44">
            <a:extLst>
              <a:ext uri="{FF2B5EF4-FFF2-40B4-BE49-F238E27FC236}">
                <a16:creationId xmlns:a16="http://schemas.microsoft.com/office/drawing/2014/main" id="{D2D2DE43-3607-DC45-82E4-770AFD0B0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6335" t="24712" r="-7448" b="24779"/>
          <a:stretch/>
        </p:blipFill>
        <p:spPr>
          <a:xfrm>
            <a:off x="0" y="0"/>
            <a:ext cx="3588102" cy="2548503"/>
          </a:xfrm>
          <a:prstGeom prst="rect">
            <a:avLst/>
          </a:prstGeom>
        </p:spPr>
      </p:pic>
      <p:pic>
        <p:nvPicPr>
          <p:cNvPr id="8" name="Picture 44">
            <a:extLst>
              <a:ext uri="{FF2B5EF4-FFF2-40B4-BE49-F238E27FC236}">
                <a16:creationId xmlns:a16="http://schemas.microsoft.com/office/drawing/2014/main" id="{C8A30D2C-6C4C-C240-820B-4C460F0C5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18691" t="-17855" r="52659" b="70800"/>
          <a:stretch/>
        </p:blipFill>
        <p:spPr>
          <a:xfrm>
            <a:off x="8860229" y="4483753"/>
            <a:ext cx="3331771" cy="2374244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485066A-F24A-ED4A-9B2B-D9627C4E8E21}"/>
              </a:ext>
            </a:extLst>
          </p:cNvPr>
          <p:cNvSpPr/>
          <p:nvPr/>
        </p:nvSpPr>
        <p:spPr>
          <a:xfrm>
            <a:off x="324091" y="1708955"/>
            <a:ext cx="10498239" cy="4667006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 cost is an insurance premium against loss of productivity. It directly affects the GDP by </a:t>
            </a:r>
            <a:r>
              <a:rPr lang="en-US" sz="2200" b="1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the production factors at their best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between minimal and optimal maintenance and Identification of </a:t>
            </a:r>
            <a:r>
              <a:rPr lang="en-US" sz="2200" b="1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revenue for the State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Estimation of the </a:t>
            </a:r>
            <a:r>
              <a:rPr lang="en-US" sz="2200" b="1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 benefit for users and the population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allows a </a:t>
            </a:r>
            <a:r>
              <a:rPr lang="en-US" sz="2200" b="1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feasibility analysis of the implementation of a specific toll and/or tax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b="1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analysis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net profit for the different stakeholders to the various tariffs under consideration</a:t>
            </a:r>
            <a:endParaRPr lang="en-FR" sz="2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23DBFB-395C-00F1-E0A0-3C519B65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61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1B9A0A-C7B0-593C-0BE3-A05F15B8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26277"/>
          </a:xfrm>
        </p:spPr>
        <p:txBody>
          <a:bodyPr/>
          <a:lstStyle/>
          <a:p>
            <a:r>
              <a:rPr lang="fr-FR" dirty="0"/>
              <a:t>MAINTENANCE METHODOLOGY : COMPARISON of 2 SCENARIOS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FB1ED28-9835-96FA-196C-BE3BA3C7D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97393"/>
            <a:ext cx="5157787" cy="626277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611232"/>
                </a:solidFill>
              </a:rPr>
              <a:t>Work </a:t>
            </a:r>
            <a:r>
              <a:rPr lang="fr-FR" dirty="0" err="1">
                <a:solidFill>
                  <a:srgbClr val="611232"/>
                </a:solidFill>
              </a:rPr>
              <a:t>period</a:t>
            </a:r>
            <a:r>
              <a:rPr lang="fr-FR" dirty="0">
                <a:solidFill>
                  <a:srgbClr val="611232"/>
                </a:solidFill>
              </a:rPr>
              <a:t> : </a:t>
            </a:r>
            <a:r>
              <a:rPr lang="fr-FR" dirty="0" err="1">
                <a:solidFill>
                  <a:srgbClr val="611232"/>
                </a:solidFill>
              </a:rPr>
              <a:t>detailed</a:t>
            </a:r>
            <a:r>
              <a:rPr lang="fr-FR" dirty="0">
                <a:solidFill>
                  <a:srgbClr val="611232"/>
                </a:solidFill>
              </a:rPr>
              <a:t> </a:t>
            </a:r>
            <a:r>
              <a:rPr lang="fr-FR" dirty="0" err="1">
                <a:solidFill>
                  <a:srgbClr val="611232"/>
                </a:solidFill>
              </a:rPr>
              <a:t>budgetary</a:t>
            </a:r>
            <a:r>
              <a:rPr lang="fr-FR" dirty="0">
                <a:solidFill>
                  <a:srgbClr val="611232"/>
                </a:solidFill>
              </a:rPr>
              <a:t> impact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C4037F7-CFB8-440D-41A5-D1B593DB2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33061"/>
            <a:ext cx="5157787" cy="395660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By type of </a:t>
            </a:r>
            <a:r>
              <a:rPr lang="fr-FR" dirty="0" err="1"/>
              <a:t>works</a:t>
            </a:r>
            <a:r>
              <a:rPr lang="fr-FR" dirty="0"/>
              <a:t>, </a:t>
            </a:r>
            <a:r>
              <a:rPr lang="fr-FR" dirty="0" err="1"/>
              <a:t>cost</a:t>
            </a:r>
            <a:r>
              <a:rPr lang="fr-FR" dirty="0"/>
              <a:t> estimation for :</a:t>
            </a:r>
          </a:p>
          <a:p>
            <a:r>
              <a:rPr lang="fr-FR" dirty="0"/>
              <a:t>Salaries</a:t>
            </a:r>
          </a:p>
          <a:p>
            <a:pPr lvl="1"/>
            <a:r>
              <a:rPr lang="fr-FR" dirty="0"/>
              <a:t>Local and </a:t>
            </a:r>
            <a:r>
              <a:rPr lang="fr-FR" dirty="0" err="1"/>
              <a:t>foreign</a:t>
            </a:r>
            <a:endParaRPr lang="fr-FR" dirty="0"/>
          </a:p>
          <a:p>
            <a:r>
              <a:rPr lang="fr-FR" dirty="0"/>
              <a:t>Equipment</a:t>
            </a:r>
          </a:p>
          <a:p>
            <a:pPr lvl="1"/>
            <a:r>
              <a:rPr lang="fr-FR" dirty="0"/>
              <a:t>Local and </a:t>
            </a:r>
            <a:r>
              <a:rPr lang="fr-FR" dirty="0" err="1"/>
              <a:t>foreign</a:t>
            </a:r>
            <a:endParaRPr lang="fr-FR" dirty="0"/>
          </a:p>
          <a:p>
            <a:r>
              <a:rPr lang="fr-FR" dirty="0"/>
              <a:t>Energy</a:t>
            </a:r>
          </a:p>
          <a:p>
            <a:pPr lvl="1"/>
            <a:r>
              <a:rPr lang="fr-FR" dirty="0"/>
              <a:t>Local and </a:t>
            </a:r>
            <a:r>
              <a:rPr lang="fr-FR" dirty="0" err="1"/>
              <a:t>foreign</a:t>
            </a:r>
            <a:endParaRPr lang="fr-FR" dirty="0"/>
          </a:p>
          <a:p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 due to </a:t>
            </a:r>
            <a:r>
              <a:rPr lang="fr-FR" dirty="0" err="1"/>
              <a:t>works</a:t>
            </a:r>
            <a:endParaRPr lang="fr-FR" dirty="0"/>
          </a:p>
          <a:p>
            <a:r>
              <a:rPr lang="fr-FR" dirty="0"/>
              <a:t>Split </a:t>
            </a:r>
            <a:r>
              <a:rPr lang="fr-FR" dirty="0" err="1"/>
              <a:t>formal</a:t>
            </a:r>
            <a:r>
              <a:rPr lang="fr-FR" dirty="0"/>
              <a:t>/</a:t>
            </a:r>
            <a:r>
              <a:rPr lang="fr-FR" dirty="0" err="1"/>
              <a:t>informal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and </a:t>
            </a:r>
            <a:r>
              <a:rPr lang="fr-FR" dirty="0" err="1"/>
              <a:t>evaluation</a:t>
            </a:r>
            <a:r>
              <a:rPr lang="fr-FR" dirty="0"/>
              <a:t> of </a:t>
            </a:r>
            <a:r>
              <a:rPr lang="fr-FR" dirty="0" err="1"/>
              <a:t>related</a:t>
            </a:r>
            <a:r>
              <a:rPr lang="fr-FR" dirty="0"/>
              <a:t> taxes and </a:t>
            </a:r>
            <a:r>
              <a:rPr lang="fr-FR" dirty="0" err="1"/>
              <a:t>duties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201C263-D241-D2EC-53F1-79FD2F508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07018"/>
            <a:ext cx="5183188" cy="626277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>
                <a:solidFill>
                  <a:srgbClr val="611232"/>
                </a:solidFill>
              </a:rPr>
              <a:t>Operation</a:t>
            </a:r>
            <a:r>
              <a:rPr lang="fr-FR" dirty="0">
                <a:solidFill>
                  <a:srgbClr val="611232"/>
                </a:solidFill>
              </a:rPr>
              <a:t> </a:t>
            </a:r>
            <a:r>
              <a:rPr lang="fr-FR" dirty="0" err="1">
                <a:solidFill>
                  <a:srgbClr val="611232"/>
                </a:solidFill>
              </a:rPr>
              <a:t>period</a:t>
            </a:r>
            <a:r>
              <a:rPr lang="fr-FR" dirty="0">
                <a:solidFill>
                  <a:srgbClr val="611232"/>
                </a:solidFill>
              </a:rPr>
              <a:t>: </a:t>
            </a:r>
            <a:r>
              <a:rPr lang="fr-FR" dirty="0" err="1">
                <a:solidFill>
                  <a:srgbClr val="611232"/>
                </a:solidFill>
              </a:rPr>
              <a:t>benefits</a:t>
            </a:r>
            <a:r>
              <a:rPr lang="fr-FR" dirty="0">
                <a:solidFill>
                  <a:srgbClr val="611232"/>
                </a:solidFill>
              </a:rPr>
              <a:t> </a:t>
            </a:r>
            <a:r>
              <a:rPr lang="fr-FR" dirty="0" err="1">
                <a:solidFill>
                  <a:srgbClr val="611232"/>
                </a:solidFill>
              </a:rPr>
              <a:t>evaluation</a:t>
            </a:r>
            <a:r>
              <a:rPr lang="fr-FR" dirty="0">
                <a:solidFill>
                  <a:srgbClr val="611232"/>
                </a:solidFill>
              </a:rPr>
              <a:t>, </a:t>
            </a:r>
            <a:r>
              <a:rPr lang="fr-FR" dirty="0" err="1">
                <a:solidFill>
                  <a:srgbClr val="611232"/>
                </a:solidFill>
              </a:rPr>
              <a:t>then</a:t>
            </a:r>
            <a:r>
              <a:rPr lang="fr-FR" dirty="0">
                <a:solidFill>
                  <a:srgbClr val="611232"/>
                </a:solidFill>
              </a:rPr>
              <a:t> </a:t>
            </a:r>
            <a:r>
              <a:rPr lang="fr-FR" dirty="0" err="1">
                <a:solidFill>
                  <a:srgbClr val="611232"/>
                </a:solidFill>
              </a:rPr>
              <a:t>additional</a:t>
            </a:r>
            <a:r>
              <a:rPr lang="fr-FR" dirty="0">
                <a:solidFill>
                  <a:srgbClr val="611232"/>
                </a:solidFill>
              </a:rPr>
              <a:t>  GDP and </a:t>
            </a:r>
            <a:r>
              <a:rPr lang="fr-FR" dirty="0" err="1">
                <a:solidFill>
                  <a:srgbClr val="611232"/>
                </a:solidFill>
              </a:rPr>
              <a:t>additional</a:t>
            </a:r>
            <a:r>
              <a:rPr lang="fr-FR" dirty="0">
                <a:solidFill>
                  <a:srgbClr val="611232"/>
                </a:solidFill>
              </a:rPr>
              <a:t> taxes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2A1150C-DA97-80CD-DE3C-3283C8A5D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3061"/>
            <a:ext cx="5183188" cy="395660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For Transports</a:t>
            </a:r>
          </a:p>
          <a:p>
            <a:pPr lvl="1"/>
            <a:r>
              <a:rPr lang="fr-FR" dirty="0"/>
              <a:t>Time </a:t>
            </a:r>
            <a:r>
              <a:rPr lang="fr-FR" dirty="0" err="1"/>
              <a:t>saved</a:t>
            </a:r>
            <a:r>
              <a:rPr lang="fr-FR" dirty="0"/>
              <a:t>, </a:t>
            </a:r>
            <a:r>
              <a:rPr lang="fr-FR" dirty="0" err="1"/>
              <a:t>vehicle</a:t>
            </a:r>
            <a:r>
              <a:rPr lang="fr-FR" dirty="0"/>
              <a:t> </a:t>
            </a:r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cost</a:t>
            </a:r>
            <a:r>
              <a:rPr lang="fr-FR" dirty="0"/>
              <a:t> </a:t>
            </a:r>
            <a:r>
              <a:rPr lang="fr-FR" dirty="0" err="1"/>
              <a:t>saved</a:t>
            </a:r>
            <a:r>
              <a:rPr lang="fr-FR" dirty="0"/>
              <a:t>, </a:t>
            </a:r>
            <a:r>
              <a:rPr lang="fr-FR" dirty="0" err="1"/>
              <a:t>improvement</a:t>
            </a:r>
            <a:r>
              <a:rPr lang="fr-FR" dirty="0"/>
              <a:t> for </a:t>
            </a:r>
            <a:r>
              <a:rPr lang="fr-FR" dirty="0" err="1"/>
              <a:t>health</a:t>
            </a:r>
            <a:r>
              <a:rPr lang="fr-FR" dirty="0"/>
              <a:t>, </a:t>
            </a:r>
            <a:r>
              <a:rPr lang="fr-FR" dirty="0" err="1"/>
              <a:t>safety</a:t>
            </a:r>
            <a:r>
              <a:rPr lang="fr-FR" dirty="0"/>
              <a:t> and </a:t>
            </a:r>
            <a:r>
              <a:rPr lang="fr-FR" dirty="0" err="1"/>
              <a:t>environment</a:t>
            </a:r>
            <a:endParaRPr lang="fr-FR" dirty="0"/>
          </a:p>
          <a:p>
            <a:r>
              <a:rPr lang="fr-FR" dirty="0"/>
              <a:t>For Energy</a:t>
            </a:r>
          </a:p>
          <a:p>
            <a:pPr lvl="1"/>
            <a:r>
              <a:rPr lang="fr-FR" dirty="0" err="1"/>
              <a:t>Cost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, </a:t>
            </a:r>
            <a:r>
              <a:rPr lang="fr-FR" dirty="0" err="1"/>
              <a:t>availability</a:t>
            </a:r>
            <a:r>
              <a:rPr lang="fr-FR" dirty="0"/>
              <a:t> and all </a:t>
            </a:r>
            <a:r>
              <a:rPr lang="fr-FR" dirty="0" err="1"/>
              <a:t>related</a:t>
            </a:r>
            <a:r>
              <a:rPr lang="fr-FR" dirty="0"/>
              <a:t> </a:t>
            </a:r>
            <a:r>
              <a:rPr lang="fr-FR" dirty="0" err="1"/>
              <a:t>consequences</a:t>
            </a:r>
            <a:r>
              <a:rPr lang="fr-FR" dirty="0"/>
              <a:t>, like </a:t>
            </a:r>
            <a:r>
              <a:rPr lang="fr-FR" dirty="0" err="1"/>
              <a:t>reduced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production </a:t>
            </a:r>
            <a:r>
              <a:rPr lang="fr-FR" dirty="0" err="1"/>
              <a:t>loss</a:t>
            </a:r>
            <a:r>
              <a:rPr lang="fr-FR" dirty="0"/>
              <a:t> in </a:t>
            </a:r>
            <a:r>
              <a:rPr lang="fr-FR" dirty="0" err="1"/>
              <a:t>factories</a:t>
            </a:r>
            <a:r>
              <a:rPr lang="fr-FR" dirty="0"/>
              <a:t>…</a:t>
            </a:r>
          </a:p>
          <a:p>
            <a:r>
              <a:rPr lang="fr-FR" dirty="0"/>
              <a:t>For Education</a:t>
            </a:r>
          </a:p>
          <a:p>
            <a:pPr lvl="1"/>
            <a:r>
              <a:rPr lang="fr-FR" dirty="0" err="1"/>
              <a:t>Avoiding</a:t>
            </a:r>
            <a:r>
              <a:rPr lang="fr-FR" dirty="0"/>
              <a:t> </a:t>
            </a:r>
            <a:r>
              <a:rPr lang="fr-FR" dirty="0" err="1"/>
              <a:t>loss</a:t>
            </a:r>
            <a:r>
              <a:rPr lang="fr-FR" dirty="0"/>
              <a:t> of </a:t>
            </a:r>
            <a:r>
              <a:rPr lang="fr-FR" dirty="0" err="1"/>
              <a:t>teaching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and of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number</a:t>
            </a:r>
            <a:endParaRPr lang="fr-FR" dirty="0"/>
          </a:p>
          <a:p>
            <a:r>
              <a:rPr lang="fr-FR" dirty="0"/>
              <a:t>For </a:t>
            </a:r>
            <a:r>
              <a:rPr lang="fr-FR" dirty="0" err="1"/>
              <a:t>Health</a:t>
            </a:r>
            <a:endParaRPr lang="fr-FR" dirty="0"/>
          </a:p>
          <a:p>
            <a:pPr lvl="1"/>
            <a:r>
              <a:rPr lang="fr-FR" dirty="0" err="1"/>
              <a:t>Avoiding</a:t>
            </a:r>
            <a:r>
              <a:rPr lang="fr-FR" dirty="0"/>
              <a:t> </a:t>
            </a:r>
            <a:r>
              <a:rPr lang="fr-FR" dirty="0" err="1"/>
              <a:t>loss</a:t>
            </a:r>
            <a:r>
              <a:rPr lang="fr-FR" dirty="0"/>
              <a:t> of </a:t>
            </a:r>
            <a:r>
              <a:rPr lang="fr-FR" dirty="0" err="1"/>
              <a:t>treatment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and patient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AEF6915-B78C-C36B-0D46-7C625E68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Model developed par V. Piron, with support from  J. Amar and P. Joubert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3665A1-D388-B159-EE1A-87C4900E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7</a:t>
            </a:fld>
            <a:endParaRPr lang="fr-FR"/>
          </a:p>
        </p:txBody>
      </p:sp>
      <p:pic>
        <p:nvPicPr>
          <p:cNvPr id="5" name="Picture 44">
            <a:extLst>
              <a:ext uri="{FF2B5EF4-FFF2-40B4-BE49-F238E27FC236}">
                <a16:creationId xmlns:a16="http://schemas.microsoft.com/office/drawing/2014/main" id="{9D6110D0-BC77-A1B4-A7DF-9199662DC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18691" t="-17855" r="52659" b="70800"/>
          <a:stretch/>
        </p:blipFill>
        <p:spPr>
          <a:xfrm>
            <a:off x="8860229" y="4483753"/>
            <a:ext cx="3331771" cy="23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0F05F45-BD7F-0676-1B38-6CE725E2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MAINTENANCE ROAD METHODOLOGY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0E9740-F2AE-52E9-4B6F-CF19BA13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611232"/>
                </a:solidFill>
              </a:rPr>
              <a:t>1_Description of the </a:t>
            </a:r>
            <a:r>
              <a:rPr lang="fr-FR" sz="1800" dirty="0" err="1">
                <a:solidFill>
                  <a:srgbClr val="611232"/>
                </a:solidFill>
              </a:rPr>
              <a:t>present</a:t>
            </a:r>
            <a:r>
              <a:rPr lang="fr-FR" sz="1800" dirty="0">
                <a:solidFill>
                  <a:srgbClr val="611232"/>
                </a:solidFill>
              </a:rPr>
              <a:t> network and </a:t>
            </a:r>
            <a:r>
              <a:rPr lang="fr-FR" sz="1800" dirty="0" err="1">
                <a:solidFill>
                  <a:srgbClr val="611232"/>
                </a:solidFill>
              </a:rPr>
              <a:t>traffic</a:t>
            </a:r>
            <a:r>
              <a:rPr lang="fr-FR" sz="1800" dirty="0">
                <a:solidFill>
                  <a:srgbClr val="611232"/>
                </a:solidFill>
              </a:rPr>
              <a:t> flows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611232"/>
                </a:solidFill>
              </a:rPr>
              <a:t>2_Traffic </a:t>
            </a:r>
            <a:r>
              <a:rPr lang="fr-FR" sz="1800" dirty="0" err="1">
                <a:solidFill>
                  <a:srgbClr val="611232"/>
                </a:solidFill>
              </a:rPr>
              <a:t>forecasts</a:t>
            </a:r>
            <a:r>
              <a:rPr lang="fr-FR" sz="1800" dirty="0">
                <a:solidFill>
                  <a:srgbClr val="611232"/>
                </a:solidFill>
              </a:rPr>
              <a:t> for HGV, busses </a:t>
            </a:r>
            <a:r>
              <a:rPr lang="fr-FR" sz="1800">
                <a:solidFill>
                  <a:srgbClr val="611232"/>
                </a:solidFill>
              </a:rPr>
              <a:t>and cars</a:t>
            </a:r>
            <a:endParaRPr lang="fr-FR" sz="1800" dirty="0">
              <a:solidFill>
                <a:srgbClr val="611232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611232"/>
                </a:solidFill>
              </a:rPr>
              <a:t>3_Evolution of network service </a:t>
            </a:r>
            <a:r>
              <a:rPr lang="fr-FR" sz="1800" dirty="0" err="1">
                <a:solidFill>
                  <a:srgbClr val="611232"/>
                </a:solidFill>
              </a:rPr>
              <a:t>level</a:t>
            </a:r>
            <a:r>
              <a:rPr lang="fr-FR" sz="1800" dirty="0">
                <a:solidFill>
                  <a:srgbClr val="611232"/>
                </a:solidFill>
              </a:rPr>
              <a:t> </a:t>
            </a:r>
            <a:r>
              <a:rPr lang="fr-FR" sz="1800" dirty="0" err="1">
                <a:solidFill>
                  <a:srgbClr val="611232"/>
                </a:solidFill>
              </a:rPr>
              <a:t>according</a:t>
            </a:r>
            <a:r>
              <a:rPr lang="fr-FR" sz="1800" dirty="0">
                <a:solidFill>
                  <a:srgbClr val="611232"/>
                </a:solidFill>
              </a:rPr>
              <a:t> to </a:t>
            </a:r>
            <a:r>
              <a:rPr lang="fr-FR" sz="1800" dirty="0" err="1">
                <a:solidFill>
                  <a:srgbClr val="611232"/>
                </a:solidFill>
              </a:rPr>
              <a:t>year</a:t>
            </a:r>
            <a:r>
              <a:rPr lang="fr-FR" sz="1800" dirty="0">
                <a:solidFill>
                  <a:srgbClr val="611232"/>
                </a:solidFill>
              </a:rPr>
              <a:t>, </a:t>
            </a:r>
            <a:r>
              <a:rPr lang="fr-FR" sz="1800" dirty="0" err="1">
                <a:solidFill>
                  <a:srgbClr val="611232"/>
                </a:solidFill>
              </a:rPr>
              <a:t>traffic</a:t>
            </a:r>
            <a:r>
              <a:rPr lang="fr-FR" sz="1800" dirty="0">
                <a:solidFill>
                  <a:srgbClr val="611232"/>
                </a:solidFill>
              </a:rPr>
              <a:t> </a:t>
            </a:r>
            <a:r>
              <a:rPr lang="fr-FR" sz="1800" dirty="0" err="1">
                <a:solidFill>
                  <a:srgbClr val="611232"/>
                </a:solidFill>
              </a:rPr>
              <a:t>level</a:t>
            </a:r>
            <a:r>
              <a:rPr lang="fr-FR" sz="1800" dirty="0">
                <a:solidFill>
                  <a:srgbClr val="611232"/>
                </a:solidFill>
              </a:rPr>
              <a:t> and maintenance </a:t>
            </a:r>
            <a:r>
              <a:rPr lang="fr-FR" sz="1800" dirty="0" err="1">
                <a:solidFill>
                  <a:srgbClr val="611232"/>
                </a:solidFill>
              </a:rPr>
              <a:t>level</a:t>
            </a:r>
            <a:endParaRPr lang="fr-FR" sz="1800" dirty="0">
              <a:solidFill>
                <a:srgbClr val="611232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611232"/>
                </a:solidFill>
              </a:rPr>
              <a:t>4_Estimation of the </a:t>
            </a:r>
            <a:r>
              <a:rPr lang="fr-FR" sz="1800" dirty="0" err="1">
                <a:solidFill>
                  <a:srgbClr val="611232"/>
                </a:solidFill>
              </a:rPr>
              <a:t>true</a:t>
            </a:r>
            <a:r>
              <a:rPr lang="fr-FR" sz="1800" dirty="0">
                <a:solidFill>
                  <a:srgbClr val="611232"/>
                </a:solidFill>
              </a:rPr>
              <a:t> </a:t>
            </a:r>
            <a:r>
              <a:rPr lang="fr-FR" sz="1800" dirty="0" err="1">
                <a:solidFill>
                  <a:srgbClr val="611232"/>
                </a:solidFill>
              </a:rPr>
              <a:t>budgetary</a:t>
            </a:r>
            <a:r>
              <a:rPr lang="fr-FR" sz="1800" dirty="0">
                <a:solidFill>
                  <a:srgbClr val="611232"/>
                </a:solidFill>
              </a:rPr>
              <a:t> </a:t>
            </a:r>
            <a:r>
              <a:rPr lang="fr-FR" sz="1800" dirty="0" err="1">
                <a:solidFill>
                  <a:srgbClr val="611232"/>
                </a:solidFill>
              </a:rPr>
              <a:t>cost</a:t>
            </a:r>
            <a:r>
              <a:rPr lang="fr-FR" sz="1800" dirty="0">
                <a:solidFill>
                  <a:srgbClr val="611232"/>
                </a:solidFill>
              </a:rPr>
              <a:t> of maintenance, incl. fiscal </a:t>
            </a:r>
            <a:r>
              <a:rPr lang="fr-FR" sz="1800" dirty="0" err="1">
                <a:solidFill>
                  <a:srgbClr val="611232"/>
                </a:solidFill>
              </a:rPr>
              <a:t>analysis</a:t>
            </a:r>
            <a:r>
              <a:rPr lang="fr-FR" sz="1800" dirty="0">
                <a:solidFill>
                  <a:srgbClr val="611232"/>
                </a:solidFill>
              </a:rPr>
              <a:t> </a:t>
            </a:r>
            <a:r>
              <a:rPr lang="fr-FR" sz="1800" dirty="0" err="1">
                <a:solidFill>
                  <a:srgbClr val="611232"/>
                </a:solidFill>
              </a:rPr>
              <a:t>according</a:t>
            </a:r>
            <a:r>
              <a:rPr lang="fr-FR" sz="1800" dirty="0">
                <a:solidFill>
                  <a:srgbClr val="611232"/>
                </a:solidFill>
              </a:rPr>
              <a:t> to the type of </a:t>
            </a:r>
            <a:r>
              <a:rPr lang="fr-FR" sz="1800" dirty="0" err="1">
                <a:solidFill>
                  <a:srgbClr val="611232"/>
                </a:solidFill>
              </a:rPr>
              <a:t>works</a:t>
            </a:r>
            <a:endParaRPr lang="fr-FR" sz="1800" dirty="0">
              <a:solidFill>
                <a:srgbClr val="611232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611232"/>
                </a:solidFill>
              </a:rPr>
              <a:t>5_Evaluation network </a:t>
            </a:r>
            <a:r>
              <a:rPr lang="fr-FR" sz="1800" dirty="0" err="1">
                <a:solidFill>
                  <a:srgbClr val="611232"/>
                </a:solidFill>
              </a:rPr>
              <a:t>quality</a:t>
            </a:r>
            <a:r>
              <a:rPr lang="fr-FR" sz="1800" dirty="0">
                <a:solidFill>
                  <a:srgbClr val="611232"/>
                </a:solidFill>
              </a:rPr>
              <a:t> (IRI and </a:t>
            </a:r>
            <a:r>
              <a:rPr lang="fr-FR" sz="1800" dirty="0" err="1">
                <a:solidFill>
                  <a:srgbClr val="611232"/>
                </a:solidFill>
              </a:rPr>
              <a:t>Potholes</a:t>
            </a:r>
            <a:r>
              <a:rPr lang="fr-FR" sz="1800" dirty="0">
                <a:solidFill>
                  <a:srgbClr val="611232"/>
                </a:solidFill>
              </a:rPr>
              <a:t> </a:t>
            </a:r>
            <a:r>
              <a:rPr lang="fr-FR" sz="1800" dirty="0" err="1">
                <a:solidFill>
                  <a:srgbClr val="611232"/>
                </a:solidFill>
              </a:rPr>
              <a:t>evolution</a:t>
            </a:r>
            <a:r>
              <a:rPr lang="fr-FR" sz="1800" dirty="0">
                <a:solidFill>
                  <a:srgbClr val="611232"/>
                </a:solidFill>
              </a:rPr>
              <a:t>) </a:t>
            </a:r>
            <a:r>
              <a:rPr lang="fr-FR" sz="1800" dirty="0" err="1">
                <a:solidFill>
                  <a:srgbClr val="611232"/>
                </a:solidFill>
              </a:rPr>
              <a:t>according</a:t>
            </a:r>
            <a:r>
              <a:rPr lang="fr-FR" sz="1800" dirty="0">
                <a:solidFill>
                  <a:srgbClr val="611232"/>
                </a:solidFill>
              </a:rPr>
              <a:t> to maintenance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611232"/>
                </a:solidFill>
              </a:rPr>
              <a:t>6_Speed </a:t>
            </a:r>
            <a:r>
              <a:rPr lang="fr-FR" sz="1800" dirty="0" err="1">
                <a:solidFill>
                  <a:srgbClr val="611232"/>
                </a:solidFill>
              </a:rPr>
              <a:t>evolution</a:t>
            </a:r>
            <a:r>
              <a:rPr lang="fr-FR" sz="1800" dirty="0">
                <a:solidFill>
                  <a:srgbClr val="611232"/>
                </a:solidFill>
              </a:rPr>
              <a:t> on the network, </a:t>
            </a:r>
            <a:r>
              <a:rPr lang="fr-FR" sz="1800" dirty="0" err="1">
                <a:solidFill>
                  <a:srgbClr val="611232"/>
                </a:solidFill>
              </a:rPr>
              <a:t>thus</a:t>
            </a:r>
            <a:r>
              <a:rPr lang="fr-FR" sz="1800" dirty="0">
                <a:solidFill>
                  <a:srgbClr val="611232"/>
                </a:solidFill>
              </a:rPr>
              <a:t> total </a:t>
            </a:r>
            <a:r>
              <a:rPr lang="fr-FR" sz="1800" dirty="0" err="1">
                <a:solidFill>
                  <a:srgbClr val="611232"/>
                </a:solidFill>
              </a:rPr>
              <a:t>travel</a:t>
            </a:r>
            <a:r>
              <a:rPr lang="fr-FR" sz="1800" dirty="0">
                <a:solidFill>
                  <a:srgbClr val="611232"/>
                </a:solidFill>
              </a:rPr>
              <a:t> time </a:t>
            </a:r>
            <a:r>
              <a:rPr lang="fr-FR" sz="1800" dirty="0" err="1">
                <a:solidFill>
                  <a:srgbClr val="611232"/>
                </a:solidFill>
              </a:rPr>
              <a:t>spent</a:t>
            </a:r>
            <a:r>
              <a:rPr lang="fr-FR" sz="1800" dirty="0">
                <a:solidFill>
                  <a:srgbClr val="611232"/>
                </a:solidFill>
              </a:rPr>
              <a:t> and </a:t>
            </a:r>
            <a:r>
              <a:rPr lang="fr-FR" sz="1800" dirty="0" err="1">
                <a:solidFill>
                  <a:srgbClr val="611232"/>
                </a:solidFill>
              </a:rPr>
              <a:t>vehicle</a:t>
            </a:r>
            <a:r>
              <a:rPr lang="fr-FR" sz="1800" dirty="0">
                <a:solidFill>
                  <a:srgbClr val="611232"/>
                </a:solidFill>
              </a:rPr>
              <a:t> use </a:t>
            </a:r>
            <a:r>
              <a:rPr lang="fr-FR" sz="1800" dirty="0" err="1">
                <a:solidFill>
                  <a:srgbClr val="611232"/>
                </a:solidFill>
              </a:rPr>
              <a:t>costs</a:t>
            </a:r>
            <a:endParaRPr lang="fr-FR" sz="1800" dirty="0">
              <a:solidFill>
                <a:srgbClr val="611232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611232"/>
                </a:solidFill>
              </a:rPr>
              <a:t>7_Evolution of </a:t>
            </a:r>
            <a:r>
              <a:rPr lang="fr-FR" sz="1800" dirty="0" err="1">
                <a:solidFill>
                  <a:srgbClr val="611232"/>
                </a:solidFill>
              </a:rPr>
              <a:t>accessibility</a:t>
            </a:r>
            <a:r>
              <a:rPr lang="fr-FR" sz="1800" dirty="0">
                <a:solidFill>
                  <a:srgbClr val="611232"/>
                </a:solidFill>
              </a:rPr>
              <a:t> to jobs and shopping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611232"/>
                </a:solidFill>
              </a:rPr>
              <a:t>8_Estimation of GDP </a:t>
            </a:r>
            <a:r>
              <a:rPr lang="fr-FR" sz="1800" dirty="0" err="1">
                <a:solidFill>
                  <a:srgbClr val="611232"/>
                </a:solidFill>
              </a:rPr>
              <a:t>increase</a:t>
            </a:r>
            <a:r>
              <a:rPr lang="fr-FR" sz="1800" dirty="0">
                <a:solidFill>
                  <a:srgbClr val="611232"/>
                </a:solidFill>
              </a:rPr>
              <a:t> due to </a:t>
            </a:r>
            <a:r>
              <a:rPr lang="fr-FR" sz="1800" dirty="0" err="1">
                <a:solidFill>
                  <a:srgbClr val="611232"/>
                </a:solidFill>
              </a:rPr>
              <a:t>accessibility</a:t>
            </a:r>
            <a:r>
              <a:rPr lang="fr-FR" sz="1800" dirty="0">
                <a:solidFill>
                  <a:srgbClr val="611232"/>
                </a:solidFill>
              </a:rPr>
              <a:t> </a:t>
            </a:r>
            <a:r>
              <a:rPr lang="fr-FR" sz="1800" dirty="0" err="1">
                <a:solidFill>
                  <a:srgbClr val="611232"/>
                </a:solidFill>
              </a:rPr>
              <a:t>increase</a:t>
            </a:r>
            <a:r>
              <a:rPr lang="fr-FR" sz="1800" dirty="0">
                <a:solidFill>
                  <a:srgbClr val="611232"/>
                </a:solidFill>
              </a:rPr>
              <a:t> (</a:t>
            </a:r>
            <a:r>
              <a:rPr lang="fr-FR" sz="1800" dirty="0" err="1">
                <a:solidFill>
                  <a:srgbClr val="611232"/>
                </a:solidFill>
              </a:rPr>
              <a:t>formal</a:t>
            </a:r>
            <a:r>
              <a:rPr lang="fr-FR" sz="1800" dirty="0">
                <a:solidFill>
                  <a:srgbClr val="611232"/>
                </a:solidFill>
              </a:rPr>
              <a:t> jobs </a:t>
            </a:r>
            <a:r>
              <a:rPr lang="fr-FR" sz="1800" dirty="0" err="1">
                <a:solidFill>
                  <a:srgbClr val="611232"/>
                </a:solidFill>
              </a:rPr>
              <a:t>only</a:t>
            </a:r>
            <a:r>
              <a:rPr lang="fr-FR" sz="1800" dirty="0">
                <a:solidFill>
                  <a:srgbClr val="611232"/>
                </a:solidFill>
              </a:rPr>
              <a:t> for </a:t>
            </a:r>
            <a:r>
              <a:rPr lang="fr-FR" sz="1800" dirty="0" err="1">
                <a:solidFill>
                  <a:srgbClr val="611232"/>
                </a:solidFill>
              </a:rPr>
              <a:t>salary</a:t>
            </a:r>
            <a:r>
              <a:rPr lang="fr-FR" sz="1800" dirty="0">
                <a:solidFill>
                  <a:srgbClr val="611232"/>
                </a:solidFill>
              </a:rPr>
              <a:t> taxes, </a:t>
            </a:r>
            <a:r>
              <a:rPr lang="fr-FR" sz="1800" dirty="0" err="1">
                <a:solidFill>
                  <a:srgbClr val="611232"/>
                </a:solidFill>
              </a:rPr>
              <a:t>consumption</a:t>
            </a:r>
            <a:r>
              <a:rPr lang="fr-FR" sz="1800" dirty="0">
                <a:solidFill>
                  <a:srgbClr val="611232"/>
                </a:solidFill>
              </a:rPr>
              <a:t> for all </a:t>
            </a:r>
            <a:r>
              <a:rPr lang="fr-FR" sz="1800" dirty="0" err="1">
                <a:solidFill>
                  <a:srgbClr val="611232"/>
                </a:solidFill>
              </a:rPr>
              <a:t>additional</a:t>
            </a:r>
            <a:r>
              <a:rPr lang="fr-FR" sz="1800" dirty="0">
                <a:solidFill>
                  <a:srgbClr val="611232"/>
                </a:solidFill>
              </a:rPr>
              <a:t> revenues)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611232"/>
                </a:solidFill>
              </a:rPr>
              <a:t>9_Estimation of fiscal </a:t>
            </a:r>
            <a:r>
              <a:rPr lang="fr-FR" sz="1800" dirty="0" err="1">
                <a:solidFill>
                  <a:srgbClr val="611232"/>
                </a:solidFill>
              </a:rPr>
              <a:t>additional</a:t>
            </a:r>
            <a:r>
              <a:rPr lang="fr-FR" sz="1800" dirty="0">
                <a:solidFill>
                  <a:srgbClr val="611232"/>
                </a:solidFill>
              </a:rPr>
              <a:t> revenues due to GDP </a:t>
            </a:r>
            <a:r>
              <a:rPr lang="fr-FR" sz="1800" dirty="0" err="1">
                <a:solidFill>
                  <a:srgbClr val="611232"/>
                </a:solidFill>
              </a:rPr>
              <a:t>increase</a:t>
            </a:r>
            <a:endParaRPr lang="fr-FR" sz="1800" dirty="0">
              <a:solidFill>
                <a:srgbClr val="611232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D4D267-535B-23C0-3560-24BA8269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9554-C544-4B68-8D03-84755D80EF84}" type="slidenum">
              <a:rPr lang="fr-FR" smtClean="0"/>
              <a:t>8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01B37B6-C7AC-6249-01EA-B4416D77E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Model developed par V. Piron, with support from  J. Amar and P. Joubert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B3852A-FF84-658D-6AC3-EEC615A23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0855" cy="2548349"/>
          </a:xfrm>
          <a:prstGeom prst="rect">
            <a:avLst/>
          </a:prstGeom>
        </p:spPr>
      </p:pic>
      <p:pic>
        <p:nvPicPr>
          <p:cNvPr id="7" name="Picture 44">
            <a:extLst>
              <a:ext uri="{FF2B5EF4-FFF2-40B4-BE49-F238E27FC236}">
                <a16:creationId xmlns:a16="http://schemas.microsoft.com/office/drawing/2014/main" id="{0E85D8E5-B666-2D64-9794-B1924A3EE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-18691" t="-17855" r="52659" b="70800"/>
          <a:stretch/>
        </p:blipFill>
        <p:spPr>
          <a:xfrm>
            <a:off x="8860229" y="4483753"/>
            <a:ext cx="3331771" cy="23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57D28B0-C461-1A49-8EEB-A008457CA52E}"/>
              </a:ext>
            </a:extLst>
          </p:cNvPr>
          <p:cNvSpPr/>
          <p:nvPr/>
        </p:nvSpPr>
        <p:spPr>
          <a:xfrm>
            <a:off x="2728322" y="4258337"/>
            <a:ext cx="7408535" cy="1913619"/>
          </a:xfrm>
          <a:prstGeom prst="roundRect">
            <a:avLst>
              <a:gd name="adj" fmla="val 3509"/>
            </a:avLst>
          </a:prstGeom>
          <a:solidFill>
            <a:srgbClr val="611232">
              <a:alpha val="14902"/>
            </a:srgbClr>
          </a:solidFill>
          <a:ln>
            <a:solidFill>
              <a:srgbClr val="611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FR" b="1" u="sng" dirty="0">
              <a:solidFill>
                <a:srgbClr val="61123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7E6EE-4184-264C-8343-AB867665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FE9A-41EC-4BD7-977F-8503D66288BC}" type="slidenum">
              <a:rPr lang="fr-FR" smtClean="0"/>
              <a:t>9</a:t>
            </a:fld>
            <a:endParaRPr lang="fr-FR"/>
          </a:p>
        </p:txBody>
      </p:sp>
      <p:pic>
        <p:nvPicPr>
          <p:cNvPr id="5" name="Picture 44">
            <a:extLst>
              <a:ext uri="{FF2B5EF4-FFF2-40B4-BE49-F238E27FC236}">
                <a16:creationId xmlns:a16="http://schemas.microsoft.com/office/drawing/2014/main" id="{41BE5A16-4422-4545-9DAB-043EBDD3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6335" t="24712" r="-7448" b="24779"/>
          <a:stretch/>
        </p:blipFill>
        <p:spPr>
          <a:xfrm>
            <a:off x="0" y="1"/>
            <a:ext cx="3353889" cy="2382150"/>
          </a:xfrm>
          <a:prstGeom prst="rect">
            <a:avLst/>
          </a:prstGeom>
        </p:spPr>
      </p:pic>
      <p:pic>
        <p:nvPicPr>
          <p:cNvPr id="6" name="Picture 44">
            <a:extLst>
              <a:ext uri="{FF2B5EF4-FFF2-40B4-BE49-F238E27FC236}">
                <a16:creationId xmlns:a16="http://schemas.microsoft.com/office/drawing/2014/main" id="{BBB00471-C513-6F49-A0D5-C8E7053C6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18691" t="-17855" r="52659" b="70800"/>
          <a:stretch/>
        </p:blipFill>
        <p:spPr>
          <a:xfrm>
            <a:off x="8860229" y="4481954"/>
            <a:ext cx="3331771" cy="237424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795BA5D-AF09-7B40-BA57-5B3EF0D26CA5}"/>
              </a:ext>
            </a:extLst>
          </p:cNvPr>
          <p:cNvSpPr/>
          <p:nvPr/>
        </p:nvSpPr>
        <p:spPr>
          <a:xfrm>
            <a:off x="35550" y="40790"/>
            <a:ext cx="41284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n w="0"/>
                <a:solidFill>
                  <a:srgbClr val="540021"/>
                </a:solidFill>
                <a:effectLst>
                  <a:outerShdw blurRad="50800" dist="50800" dir="2700000" algn="tl" rotWithShape="0">
                    <a:schemeClr val="tx1">
                      <a:lumMod val="50000"/>
                      <a:lumOff val="50000"/>
                      <a:alpha val="25000"/>
                    </a:schemeClr>
                  </a:outerShdw>
                </a:effectLst>
                <a:latin typeface="Gill Sans MT" panose="020B0502020104020203" pitchFamily="34" charset="77"/>
              </a:rPr>
              <a:t>Structure of the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n w="0"/>
                <a:solidFill>
                  <a:srgbClr val="540021"/>
                </a:solidFill>
                <a:effectLst>
                  <a:outerShdw blurRad="50800" dist="50800" dir="2700000" algn="tl" rotWithShape="0">
                    <a:schemeClr val="tx1">
                      <a:lumMod val="50000"/>
                      <a:lumOff val="50000"/>
                      <a:alpha val="25000"/>
                    </a:schemeClr>
                  </a:outerShdw>
                </a:effectLst>
                <a:latin typeface="Gill Sans MT" panose="020B0502020104020203" pitchFamily="34" charset="77"/>
              </a:rPr>
              <a:t>GLOPRAM</a:t>
            </a:r>
          </a:p>
          <a:p>
            <a:endParaRPr lang="en-GB" sz="2800" u="sng" dirty="0">
              <a:ln w="0"/>
              <a:solidFill>
                <a:srgbClr val="540021"/>
              </a:solidFill>
              <a:latin typeface="Gill Sans MT" panose="020B0502020104020203" pitchFamily="34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CE2BA12-A52F-7D46-BDAB-34B2119B02FA}"/>
              </a:ext>
            </a:extLst>
          </p:cNvPr>
          <p:cNvSpPr/>
          <p:nvPr/>
        </p:nvSpPr>
        <p:spPr>
          <a:xfrm>
            <a:off x="1511381" y="1196642"/>
            <a:ext cx="9842419" cy="5159708"/>
          </a:xfrm>
          <a:prstGeom prst="roundRect">
            <a:avLst>
              <a:gd name="adj" fmla="val 5106"/>
            </a:avLst>
          </a:prstGeom>
          <a:noFill/>
          <a:ln w="38100">
            <a:solidFill>
              <a:srgbClr val="6112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E2DFFA-ED5C-E94F-B494-5993DC13B674}"/>
              </a:ext>
            </a:extLst>
          </p:cNvPr>
          <p:cNvSpPr/>
          <p:nvPr/>
        </p:nvSpPr>
        <p:spPr>
          <a:xfrm>
            <a:off x="1827339" y="974435"/>
            <a:ext cx="2083443" cy="393539"/>
          </a:xfrm>
          <a:prstGeom prst="rect">
            <a:avLst/>
          </a:prstGeom>
          <a:solidFill>
            <a:srgbClr val="6112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Budget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1524501A-1E59-3E49-BD86-1AF44CBF1A9E}"/>
              </a:ext>
            </a:extLst>
          </p:cNvPr>
          <p:cNvSpPr/>
          <p:nvPr/>
        </p:nvSpPr>
        <p:spPr>
          <a:xfrm rot="16200000">
            <a:off x="6159090" y="-824087"/>
            <a:ext cx="547001" cy="9504000"/>
          </a:xfrm>
          <a:prstGeom prst="leftBrace">
            <a:avLst>
              <a:gd name="adj1" fmla="val 34014"/>
              <a:gd name="adj2" fmla="val 50000"/>
            </a:avLst>
          </a:prstGeom>
          <a:ln w="28575">
            <a:solidFill>
              <a:srgbClr val="611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A28DDB5-168A-7249-8F63-3594796E6FCF}"/>
              </a:ext>
            </a:extLst>
          </p:cNvPr>
          <p:cNvSpPr/>
          <p:nvPr/>
        </p:nvSpPr>
        <p:spPr>
          <a:xfrm>
            <a:off x="2869061" y="4776664"/>
            <a:ext cx="7408536" cy="876966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balance for cars, cabs and trucks</a:t>
            </a:r>
            <a:endParaRPr lang="en-FR" b="1" dirty="0">
              <a:solidFill>
                <a:srgbClr val="6112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fr-FR" b="1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balance for the State</a:t>
            </a:r>
            <a:endParaRPr lang="en-FR" b="1" dirty="0">
              <a:solidFill>
                <a:srgbClr val="6112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balance for a collecting agency such as " FER "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611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balance for the Autonomous District of ABIDJAN</a:t>
            </a:r>
            <a:endParaRPr lang="en-FR" b="1" dirty="0">
              <a:solidFill>
                <a:srgbClr val="6112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1694C-624C-3C4B-A9D4-830BFE281467}"/>
              </a:ext>
            </a:extLst>
          </p:cNvPr>
          <p:cNvGrpSpPr/>
          <p:nvPr/>
        </p:nvGrpSpPr>
        <p:grpSpPr>
          <a:xfrm>
            <a:off x="6586313" y="1274064"/>
            <a:ext cx="4651594" cy="2253813"/>
            <a:chOff x="7170273" y="501650"/>
            <a:chExt cx="4651594" cy="2253813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928147E8-9CAA-374B-B739-79E367E27BF2}"/>
                </a:ext>
              </a:extLst>
            </p:cNvPr>
            <p:cNvSpPr/>
            <p:nvPr/>
          </p:nvSpPr>
          <p:spPr>
            <a:xfrm rot="5400000">
              <a:off x="6519058" y="1488584"/>
              <a:ext cx="1576797" cy="274367"/>
            </a:xfrm>
            <a:prstGeom prst="triangle">
              <a:avLst/>
            </a:prstGeom>
            <a:solidFill>
              <a:srgbClr val="611232"/>
            </a:solidFill>
            <a:ln>
              <a:solidFill>
                <a:srgbClr val="61123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449148F-5ED1-3F40-ACD5-0BC307A01A46}"/>
                </a:ext>
              </a:extLst>
            </p:cNvPr>
            <p:cNvGrpSpPr/>
            <p:nvPr/>
          </p:nvGrpSpPr>
          <p:grpSpPr>
            <a:xfrm>
              <a:off x="7534702" y="501650"/>
              <a:ext cx="4287165" cy="2253813"/>
              <a:chOff x="7534702" y="501650"/>
              <a:chExt cx="4287165" cy="2253813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D11CFC7-9859-9544-8C1E-C384DC26483A}"/>
                  </a:ext>
                </a:extLst>
              </p:cNvPr>
              <p:cNvSpPr/>
              <p:nvPr/>
            </p:nvSpPr>
            <p:spPr>
              <a:xfrm>
                <a:off x="7562414" y="501650"/>
                <a:ext cx="4259453" cy="876966"/>
              </a:xfrm>
              <a:prstGeom prst="roundRect">
                <a:avLst/>
              </a:prstGeom>
              <a:noFill/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600"/>
                  </a:spcAft>
                </a:pPr>
                <a:r>
                  <a:rPr lang="fr-FR" b="1" u="sng" dirty="0" err="1">
                    <a:solidFill>
                      <a:srgbClr val="611232"/>
                    </a:solidFill>
                  </a:rPr>
                  <a:t>Appraisal</a:t>
                </a:r>
                <a:r>
                  <a:rPr lang="fr-FR" b="1" u="sng" dirty="0">
                    <a:solidFill>
                      <a:srgbClr val="611232"/>
                    </a:solidFill>
                  </a:rPr>
                  <a:t> of </a:t>
                </a:r>
                <a:r>
                  <a:rPr lang="fr-FR" b="1" u="sng" dirty="0" err="1">
                    <a:solidFill>
                      <a:srgbClr val="611232"/>
                    </a:solidFill>
                  </a:rPr>
                  <a:t>additional</a:t>
                </a:r>
                <a:r>
                  <a:rPr lang="fr-FR" b="1" u="sng" dirty="0">
                    <a:solidFill>
                      <a:srgbClr val="611232"/>
                    </a:solidFill>
                  </a:rPr>
                  <a:t> revenues</a:t>
                </a:r>
                <a:endParaRPr lang="en-FR" b="1" u="sng" dirty="0">
                  <a:solidFill>
                    <a:srgbClr val="611232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348A16F-56F8-9D44-8BD5-70ED302C6A4A}"/>
                  </a:ext>
                </a:extLst>
              </p:cNvPr>
              <p:cNvGrpSpPr/>
              <p:nvPr/>
            </p:nvGrpSpPr>
            <p:grpSpPr>
              <a:xfrm>
                <a:off x="7534702" y="789729"/>
                <a:ext cx="4212000" cy="1965734"/>
                <a:chOff x="7534702" y="789729"/>
                <a:chExt cx="4212000" cy="1965734"/>
              </a:xfrm>
            </p:grpSpPr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A95D8387-E6C7-DB47-AE20-2D071DA37807}"/>
                    </a:ext>
                  </a:extLst>
                </p:cNvPr>
                <p:cNvSpPr/>
                <p:nvPr/>
              </p:nvSpPr>
              <p:spPr>
                <a:xfrm>
                  <a:off x="7534702" y="789729"/>
                  <a:ext cx="4128487" cy="1965734"/>
                </a:xfrm>
                <a:prstGeom prst="roundRect">
                  <a:avLst>
                    <a:gd name="adj" fmla="val 3509"/>
                  </a:avLst>
                </a:prstGeom>
                <a:solidFill>
                  <a:srgbClr val="611232">
                    <a:alpha val="14902"/>
                  </a:srgbClr>
                </a:solidFill>
                <a:ln>
                  <a:solidFill>
                    <a:srgbClr val="6112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endParaRPr lang="en-FR" b="1" u="sng" dirty="0">
                    <a:solidFill>
                      <a:srgbClr val="611232"/>
                    </a:solidFill>
                  </a:endParaRPr>
                </a:p>
              </p:txBody>
            </p:sp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4B50E579-C7DF-664D-9334-AE5621235B12}"/>
                    </a:ext>
                  </a:extLst>
                </p:cNvPr>
                <p:cNvSpPr/>
                <p:nvPr/>
              </p:nvSpPr>
              <p:spPr>
                <a:xfrm>
                  <a:off x="7534702" y="1057378"/>
                  <a:ext cx="4212000" cy="1658252"/>
                </a:xfrm>
                <a:prstGeom prst="roundRect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b="1" u="sng" dirty="0">
                      <a:solidFill>
                        <a:srgbClr val="611232"/>
                      </a:solidFill>
                    </a:rPr>
                    <a:t>Suggested tax on these additional revenues</a:t>
                  </a:r>
                  <a:endParaRPr lang="en-FR" b="1" u="sng" dirty="0">
                    <a:solidFill>
                      <a:srgbClr val="611232"/>
                    </a:solidFill>
                  </a:endParaRPr>
                </a:p>
                <a:p>
                  <a:pPr marL="285750" indent="-285750">
                    <a:spcAft>
                      <a:spcPts val="600"/>
                    </a:spcAft>
                    <a:buFontTx/>
                    <a:buChar char="-"/>
                  </a:pPr>
                  <a:r>
                    <a:rPr lang="en-GB" dirty="0">
                      <a:solidFill>
                        <a:srgbClr val="611232"/>
                      </a:solidFill>
                    </a:rPr>
                    <a:t>Appropriate pricing</a:t>
                  </a:r>
                </a:p>
                <a:p>
                  <a:pPr marL="285750" indent="-285750">
                    <a:spcAft>
                      <a:spcPts val="600"/>
                    </a:spcAft>
                    <a:buFontTx/>
                    <a:buChar char="-"/>
                  </a:pPr>
                  <a:r>
                    <a:rPr lang="en-GB" dirty="0">
                      <a:solidFill>
                        <a:srgbClr val="611232"/>
                      </a:solidFill>
                    </a:rPr>
                    <a:t>Appropriate additional tax</a:t>
                  </a:r>
                  <a:endParaRPr lang="en-FR" dirty="0">
                    <a:solidFill>
                      <a:srgbClr val="611232"/>
                    </a:solidFill>
                  </a:endParaRPr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4C2D33-BA75-7940-853C-4D0C683A4B17}"/>
              </a:ext>
            </a:extLst>
          </p:cNvPr>
          <p:cNvGrpSpPr/>
          <p:nvPr/>
        </p:nvGrpSpPr>
        <p:grpSpPr>
          <a:xfrm>
            <a:off x="1627273" y="1528326"/>
            <a:ext cx="5146409" cy="1965734"/>
            <a:chOff x="2211233" y="755912"/>
            <a:chExt cx="5146409" cy="1965734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12097CC-D49B-134F-AC68-6965010BF08A}"/>
                </a:ext>
              </a:extLst>
            </p:cNvPr>
            <p:cNvSpPr/>
            <p:nvPr/>
          </p:nvSpPr>
          <p:spPr>
            <a:xfrm>
              <a:off x="2264550" y="755912"/>
              <a:ext cx="4752000" cy="1965734"/>
            </a:xfrm>
            <a:prstGeom prst="roundRect">
              <a:avLst>
                <a:gd name="adj" fmla="val 3509"/>
              </a:avLst>
            </a:prstGeom>
            <a:solidFill>
              <a:srgbClr val="611232">
                <a:alpha val="14902"/>
              </a:srgbClr>
            </a:solidFill>
            <a:ln>
              <a:solidFill>
                <a:srgbClr val="611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FR" b="1" u="sng" dirty="0">
                <a:solidFill>
                  <a:srgbClr val="611232"/>
                </a:solidFill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C39BDD1-CA39-2542-BF36-6F28F2B78BDF}"/>
                </a:ext>
              </a:extLst>
            </p:cNvPr>
            <p:cNvSpPr/>
            <p:nvPr/>
          </p:nvSpPr>
          <p:spPr>
            <a:xfrm>
              <a:off x="2211233" y="829800"/>
              <a:ext cx="5146409" cy="1658252"/>
            </a:xfrm>
            <a:prstGeom prst="round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fr-FR" b="1" u="sng" dirty="0" err="1">
                  <a:solidFill>
                    <a:srgbClr val="611232"/>
                  </a:solidFill>
                </a:rPr>
                <a:t>Additional</a:t>
              </a:r>
              <a:r>
                <a:rPr lang="fr-FR" b="1" u="sng" dirty="0">
                  <a:solidFill>
                    <a:srgbClr val="611232"/>
                  </a:solidFill>
                </a:rPr>
                <a:t> </a:t>
              </a:r>
              <a:r>
                <a:rPr lang="fr-FR" b="1" u="sng" dirty="0" err="1">
                  <a:solidFill>
                    <a:srgbClr val="611232"/>
                  </a:solidFill>
                </a:rPr>
                <a:t>costs</a:t>
              </a:r>
              <a:r>
                <a:rPr lang="fr-FR" b="1" u="sng" dirty="0">
                  <a:solidFill>
                    <a:srgbClr val="611232"/>
                  </a:solidFill>
                </a:rPr>
                <a:t>/</a:t>
              </a:r>
              <a:r>
                <a:rPr lang="fr-FR" b="1" u="sng" dirty="0" err="1">
                  <a:solidFill>
                    <a:srgbClr val="611232"/>
                  </a:solidFill>
                </a:rPr>
                <a:t>benefits</a:t>
              </a:r>
              <a:endParaRPr lang="en-FR" b="1" u="sng" dirty="0">
                <a:solidFill>
                  <a:srgbClr val="611232"/>
                </a:solidFill>
              </a:endParaRPr>
            </a:p>
            <a:p>
              <a:pPr marL="285750" indent="-285750">
                <a:lnSpc>
                  <a:spcPts val="2800"/>
                </a:lnSpc>
                <a:buFontTx/>
                <a:buChar char="-"/>
              </a:pPr>
              <a:r>
                <a:rPr lang="fr-FR" dirty="0">
                  <a:solidFill>
                    <a:srgbClr val="611232"/>
                  </a:solidFill>
                </a:rPr>
                <a:t>Cars </a:t>
              </a:r>
              <a:r>
                <a:rPr lang="en-FR" dirty="0">
                  <a:solidFill>
                    <a:srgbClr val="611232"/>
                  </a:solidFill>
                  <a:sym typeface="Wingdings" pitchFamily="2" charset="2"/>
                </a:rPr>
                <a:t> </a:t>
              </a:r>
              <a:r>
                <a:rPr lang="fr-FR" dirty="0">
                  <a:solidFill>
                    <a:srgbClr val="611232"/>
                  </a:solidFill>
                  <a:sym typeface="Wingdings" pitchFamily="2" charset="2"/>
                </a:rPr>
                <a:t>time </a:t>
              </a:r>
              <a:r>
                <a:rPr lang="fr-FR" dirty="0" err="1">
                  <a:solidFill>
                    <a:srgbClr val="611232"/>
                  </a:solidFill>
                  <a:sym typeface="Wingdings" pitchFamily="2" charset="2"/>
                </a:rPr>
                <a:t>saving</a:t>
              </a:r>
              <a:endParaRPr lang="en-FR" dirty="0">
                <a:solidFill>
                  <a:srgbClr val="611232"/>
                </a:solidFill>
                <a:sym typeface="Wingdings" pitchFamily="2" charset="2"/>
              </a:endParaRPr>
            </a:p>
            <a:p>
              <a:pPr marL="285750" indent="-285750">
                <a:lnSpc>
                  <a:spcPts val="2800"/>
                </a:lnSpc>
                <a:buFontTx/>
                <a:buChar char="-"/>
              </a:pPr>
              <a:r>
                <a:rPr lang="fr-FR" dirty="0">
                  <a:solidFill>
                    <a:srgbClr val="611232"/>
                  </a:solidFill>
                  <a:sym typeface="Wingdings" pitchFamily="2" charset="2"/>
                </a:rPr>
                <a:t>Cab </a:t>
              </a:r>
              <a:r>
                <a:rPr lang="en-FR" dirty="0">
                  <a:solidFill>
                    <a:srgbClr val="611232"/>
                  </a:solidFill>
                  <a:sym typeface="Wingdings" pitchFamily="2" charset="2"/>
                </a:rPr>
                <a:t> </a:t>
              </a:r>
              <a:r>
                <a:rPr lang="fr-FR" dirty="0" err="1">
                  <a:solidFill>
                    <a:srgbClr val="611232"/>
                  </a:solidFill>
                  <a:sym typeface="Wingdings" pitchFamily="2" charset="2"/>
                </a:rPr>
                <a:t>increased</a:t>
              </a:r>
              <a:r>
                <a:rPr lang="fr-FR" dirty="0">
                  <a:solidFill>
                    <a:srgbClr val="611232"/>
                  </a:solidFill>
                  <a:sym typeface="Wingdings" pitchFamily="2" charset="2"/>
                </a:rPr>
                <a:t> </a:t>
              </a:r>
              <a:r>
                <a:rPr lang="fr-FR" dirty="0" err="1">
                  <a:solidFill>
                    <a:srgbClr val="611232"/>
                  </a:solidFill>
                  <a:sym typeface="Wingdings" pitchFamily="2" charset="2"/>
                </a:rPr>
                <a:t>productivity</a:t>
              </a:r>
              <a:endParaRPr lang="en-FR" dirty="0">
                <a:solidFill>
                  <a:srgbClr val="611232"/>
                </a:solidFill>
                <a:sym typeface="Wingdings" pitchFamily="2" charset="2"/>
              </a:endParaRPr>
            </a:p>
            <a:p>
              <a:pPr marL="285750" indent="-285750">
                <a:lnSpc>
                  <a:spcPts val="2800"/>
                </a:lnSpc>
                <a:buFontTx/>
                <a:buChar char="-"/>
              </a:pPr>
              <a:r>
                <a:rPr lang="fr-FR" dirty="0">
                  <a:solidFill>
                    <a:srgbClr val="611232"/>
                  </a:solidFill>
                  <a:sym typeface="Wingdings" pitchFamily="2" charset="2"/>
                </a:rPr>
                <a:t>Trucks</a:t>
              </a:r>
              <a:r>
                <a:rPr lang="en-FR" dirty="0">
                  <a:solidFill>
                    <a:srgbClr val="611232"/>
                  </a:solidFill>
                  <a:sym typeface="Wingdings" pitchFamily="2" charset="2"/>
                </a:rPr>
                <a:t>  </a:t>
              </a:r>
              <a:r>
                <a:rPr lang="fr-FR" dirty="0">
                  <a:solidFill>
                    <a:srgbClr val="611232"/>
                  </a:solidFill>
                  <a:sym typeface="Wingdings" pitchFamily="2" charset="2"/>
                </a:rPr>
                <a:t>time </a:t>
              </a:r>
              <a:r>
                <a:rPr lang="fr-FR" dirty="0" err="1">
                  <a:solidFill>
                    <a:srgbClr val="611232"/>
                  </a:solidFill>
                  <a:sym typeface="Wingdings" pitchFamily="2" charset="2"/>
                </a:rPr>
                <a:t>saving+cost</a:t>
              </a:r>
              <a:r>
                <a:rPr lang="fr-FR" dirty="0">
                  <a:solidFill>
                    <a:srgbClr val="611232"/>
                  </a:solidFill>
                  <a:sym typeface="Wingdings" pitchFamily="2" charset="2"/>
                </a:rPr>
                <a:t> </a:t>
              </a:r>
              <a:r>
                <a:rPr lang="fr-FR" dirty="0" err="1">
                  <a:solidFill>
                    <a:srgbClr val="611232"/>
                  </a:solidFill>
                  <a:sym typeface="Wingdings" pitchFamily="2" charset="2"/>
                </a:rPr>
                <a:t>reduction</a:t>
              </a:r>
              <a:endParaRPr lang="en-FR" dirty="0">
                <a:solidFill>
                  <a:srgbClr val="611232"/>
                </a:solidFill>
                <a:sym typeface="Wingdings" pitchFamily="2" charset="2"/>
              </a:endParaRPr>
            </a:p>
            <a:p>
              <a:pPr marL="285750" indent="-285750">
                <a:lnSpc>
                  <a:spcPts val="2800"/>
                </a:lnSpc>
                <a:buFontTx/>
                <a:buChar char="-"/>
              </a:pPr>
              <a:r>
                <a:rPr lang="fr-FR" dirty="0" err="1">
                  <a:solidFill>
                    <a:srgbClr val="611232"/>
                  </a:solidFill>
                  <a:sym typeface="Wingdings" pitchFamily="2" charset="2"/>
                </a:rPr>
                <a:t>Firms</a:t>
              </a:r>
              <a:r>
                <a:rPr lang="fr-FR" dirty="0">
                  <a:solidFill>
                    <a:srgbClr val="611232"/>
                  </a:solidFill>
                  <a:sym typeface="Wingdings" pitchFamily="2" charset="2"/>
                </a:rPr>
                <a:t>  positive </a:t>
              </a:r>
              <a:r>
                <a:rPr lang="fr-FR" dirty="0" err="1">
                  <a:solidFill>
                    <a:srgbClr val="611232"/>
                  </a:solidFill>
                  <a:sym typeface="Wingdings" pitchFamily="2" charset="2"/>
                </a:rPr>
                <a:t>externalities</a:t>
              </a:r>
              <a:endParaRPr lang="en-FR" dirty="0">
                <a:solidFill>
                  <a:srgbClr val="611232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533DDC1-2244-7C4C-AC10-D4588D9141E6}"/>
              </a:ext>
            </a:extLst>
          </p:cNvPr>
          <p:cNvSpPr/>
          <p:nvPr/>
        </p:nvSpPr>
        <p:spPr>
          <a:xfrm>
            <a:off x="3014868" y="109410"/>
            <a:ext cx="2083443" cy="393539"/>
          </a:xfrm>
          <a:prstGeom prst="rect">
            <a:avLst/>
          </a:prstGeom>
          <a:solidFill>
            <a:srgbClr val="6112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Socio-economic</a:t>
            </a:r>
            <a:endParaRPr lang="en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0154B7-D28C-2B4A-B836-48A785CEA9AE}"/>
              </a:ext>
            </a:extLst>
          </p:cNvPr>
          <p:cNvSpPr/>
          <p:nvPr/>
        </p:nvSpPr>
        <p:spPr>
          <a:xfrm>
            <a:off x="5531607" y="108111"/>
            <a:ext cx="2083443" cy="393539"/>
          </a:xfrm>
          <a:prstGeom prst="rect">
            <a:avLst/>
          </a:prstGeom>
          <a:solidFill>
            <a:srgbClr val="6112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Environment</a:t>
            </a:r>
            <a:endParaRPr lang="en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8B9BFE-296B-0743-8521-69E8DF76EFD7}"/>
              </a:ext>
            </a:extLst>
          </p:cNvPr>
          <p:cNvSpPr/>
          <p:nvPr/>
        </p:nvSpPr>
        <p:spPr>
          <a:xfrm>
            <a:off x="8098569" y="100383"/>
            <a:ext cx="2083443" cy="393539"/>
          </a:xfrm>
          <a:prstGeom prst="rect">
            <a:avLst/>
          </a:prstGeom>
          <a:solidFill>
            <a:srgbClr val="6112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GDP</a:t>
            </a:r>
            <a:endParaRPr lang="en-FR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B2CEE3C5-107D-2749-8C6A-79AFE81D182B}"/>
              </a:ext>
            </a:extLst>
          </p:cNvPr>
          <p:cNvSpPr/>
          <p:nvPr/>
        </p:nvSpPr>
        <p:spPr>
          <a:xfrm rot="16200000">
            <a:off x="6751353" y="-3339510"/>
            <a:ext cx="414528" cy="8241223"/>
          </a:xfrm>
          <a:prstGeom prst="leftBrace">
            <a:avLst>
              <a:gd name="adj1" fmla="val 81863"/>
              <a:gd name="adj2" fmla="val 50000"/>
            </a:avLst>
          </a:prstGeom>
          <a:ln w="28575">
            <a:solidFill>
              <a:srgbClr val="611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id="{752499A0-1CF9-4DDD-96DA-8E502B5F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360" y="64846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6112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611232"/>
                </a:solidFill>
              </a:rPr>
              <a:t>Model developed par V. Piron, with support from  J. Amar and P. Joubert</a:t>
            </a:r>
            <a:endParaRPr lang="fr-FR" dirty="0">
              <a:solidFill>
                <a:srgbClr val="611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290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0CEB30D154FD469259D86CB1B4B449" ma:contentTypeVersion="18" ma:contentTypeDescription="Crear nuevo documento." ma:contentTypeScope="" ma:versionID="c7dbbeeabb567790c3f821e1ec03093f">
  <xsd:schema xmlns:xsd="http://www.w3.org/2001/XMLSchema" xmlns:xs="http://www.w3.org/2001/XMLSchema" xmlns:p="http://schemas.microsoft.com/office/2006/metadata/properties" xmlns:ns2="949dba94-9502-47fa-8b36-45384386b710" xmlns:ns3="e983031c-4cc7-4cc3-8cec-c175156008e3" targetNamespace="http://schemas.microsoft.com/office/2006/metadata/properties" ma:root="true" ma:fieldsID="aeab911524ae3b8a4d566f0c2aea49f5" ns2:_="" ns3:_="">
    <xsd:import namespace="949dba94-9502-47fa-8b36-45384386b710"/>
    <xsd:import namespace="e983031c-4cc7-4cc3-8cec-c175156008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dba94-9502-47fa-8b36-45384386b7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fb8322-b4c1-4fa6-b0ff-4379febd9b38}" ma:internalName="TaxCatchAll" ma:showField="CatchAllData" ma:web="949dba94-9502-47fa-8b36-45384386b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3031c-4cc7-4cc3-8cec-c17515600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b7cbe86-b9fb-4e5b-a548-21e9937976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83031c-4cc7-4cc3-8cec-c175156008e3">
      <Terms xmlns="http://schemas.microsoft.com/office/infopath/2007/PartnerControls"/>
    </lcf76f155ced4ddcb4097134ff3c332f>
    <TaxCatchAll xmlns="949dba94-9502-47fa-8b36-45384386b710" xsi:nil="true"/>
  </documentManagement>
</p:properties>
</file>

<file path=customXml/itemProps1.xml><?xml version="1.0" encoding="utf-8"?>
<ds:datastoreItem xmlns:ds="http://schemas.openxmlformats.org/officeDocument/2006/customXml" ds:itemID="{438BC1A7-52CA-43A0-AAD0-77450CF9AE7C}"/>
</file>

<file path=customXml/itemProps2.xml><?xml version="1.0" encoding="utf-8"?>
<ds:datastoreItem xmlns:ds="http://schemas.openxmlformats.org/officeDocument/2006/customXml" ds:itemID="{372774CF-94C9-4BF1-8579-825366EAE5B4}"/>
</file>

<file path=customXml/itemProps3.xml><?xml version="1.0" encoding="utf-8"?>
<ds:datastoreItem xmlns:ds="http://schemas.openxmlformats.org/officeDocument/2006/customXml" ds:itemID="{75A65B62-06AC-4493-96F2-8A1CBBDFBE5C}"/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998</Words>
  <Application>Microsoft Office PowerPoint</Application>
  <PresentationFormat>Panorámica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Myriad Pro</vt:lpstr>
      <vt:lpstr>Roboto</vt:lpstr>
      <vt:lpstr>System Font Regular</vt:lpstr>
      <vt:lpstr>Vegur</vt:lpstr>
      <vt:lpstr>Wingdings</vt:lpstr>
      <vt:lpstr>Thème Office</vt:lpstr>
      <vt:lpstr>Conception personnalisée</vt:lpstr>
      <vt:lpstr>Presentación de PowerPoint</vt:lpstr>
      <vt:lpstr>Presentación de PowerPoint</vt:lpstr>
      <vt:lpstr>WHAT IS THE GLOPRAM© ?   GLOBAL PROJECT ASSESSMENT MODEL</vt:lpstr>
      <vt:lpstr>New project :  New motorway. Cost = 180 Millions. 15 000 v/day Budgetary balance for all contracts is largely positive.  Concession is the most efficient</vt:lpstr>
      <vt:lpstr>Same as before, but discounted at 4%/year.   Govt paid PPPs becomes more efficient that traditional procurement with this discount rate </vt:lpstr>
      <vt:lpstr>HOW  WOULD THE GLOPRAM© BENEFIT THE MAINTENANCE PROJECT? </vt:lpstr>
      <vt:lpstr>MAINTENANCE METHODOLOGY : COMPARISON of 2 SCENARIOS</vt:lpstr>
      <vt:lpstr>MAINTENANCE ROAD METHODOLOGY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GLOPRAM</dc:title>
  <dc:creator>Vincent PIRON</dc:creator>
  <cp:lastModifiedBy>Fernando Lago</cp:lastModifiedBy>
  <cp:revision>120</cp:revision>
  <cp:lastPrinted>2021-05-06T07:46:50Z</cp:lastPrinted>
  <dcterms:created xsi:type="dcterms:W3CDTF">2020-12-17T13:28:05Z</dcterms:created>
  <dcterms:modified xsi:type="dcterms:W3CDTF">2024-09-25T11:44:42Z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0x010100C10CEB30D154FD469259D86CB1B4B449</vt:lpwstr>
  </property>
</Properties>
</file>