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8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2"/>
  </p:notesMasterIdLst>
  <p:sldIdLst>
    <p:sldId id="264" r:id="rId2"/>
    <p:sldId id="298" r:id="rId3"/>
    <p:sldId id="265" r:id="rId4"/>
    <p:sldId id="271" r:id="rId5"/>
    <p:sldId id="312" r:id="rId6"/>
    <p:sldId id="267" r:id="rId7"/>
    <p:sldId id="314" r:id="rId8"/>
    <p:sldId id="317" r:id="rId9"/>
    <p:sldId id="276" r:id="rId10"/>
    <p:sldId id="274" r:id="rId11"/>
    <p:sldId id="310" r:id="rId12"/>
    <p:sldId id="294" r:id="rId13"/>
    <p:sldId id="306" r:id="rId14"/>
    <p:sldId id="319" r:id="rId15"/>
    <p:sldId id="318" r:id="rId16"/>
    <p:sldId id="320" r:id="rId17"/>
    <p:sldId id="315" r:id="rId18"/>
    <p:sldId id="313" r:id="rId19"/>
    <p:sldId id="321" r:id="rId20"/>
    <p:sldId id="272" r:id="rId21"/>
    <p:sldId id="282" r:id="rId22"/>
    <p:sldId id="322" r:id="rId23"/>
    <p:sldId id="296" r:id="rId24"/>
    <p:sldId id="316" r:id="rId25"/>
    <p:sldId id="323" r:id="rId26"/>
    <p:sldId id="309" r:id="rId27"/>
    <p:sldId id="304" r:id="rId28"/>
    <p:sldId id="285" r:id="rId29"/>
    <p:sldId id="324" r:id="rId30"/>
    <p:sldId id="311" r:id="rId31"/>
  </p:sldIdLst>
  <p:sldSz cx="12192000" cy="6858000"/>
  <p:notesSz cx="7010400" cy="9296400"/>
  <p:defaultTextStyle>
    <a:defPPr>
      <a:defRPr lang="es-MX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5C1F611E-5F7C-493F-ACBD-0069B0C2D0DD}">
          <p14:sldIdLst>
            <p14:sldId id="264"/>
            <p14:sldId id="298"/>
            <p14:sldId id="265"/>
            <p14:sldId id="271"/>
            <p14:sldId id="312"/>
            <p14:sldId id="267"/>
            <p14:sldId id="314"/>
          </p14:sldIdLst>
        </p14:section>
        <p14:section name="Evolución del PIB de la Construcción" id="{E4CD93C0-88F6-411F-9AF0-64048F215CBE}">
          <p14:sldIdLst>
            <p14:sldId id="317"/>
            <p14:sldId id="276"/>
            <p14:sldId id="274"/>
            <p14:sldId id="310"/>
            <p14:sldId id="294"/>
            <p14:sldId id="306"/>
            <p14:sldId id="319"/>
            <p14:sldId id="318"/>
            <p14:sldId id="320"/>
            <p14:sldId id="315"/>
            <p14:sldId id="313"/>
            <p14:sldId id="321"/>
            <p14:sldId id="272"/>
            <p14:sldId id="282"/>
            <p14:sldId id="322"/>
            <p14:sldId id="296"/>
            <p14:sldId id="316"/>
            <p14:sldId id="323"/>
            <p14:sldId id="309"/>
            <p14:sldId id="304"/>
            <p14:sldId id="285"/>
            <p14:sldId id="324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99CC"/>
    <a:srgbClr val="ADA8E4"/>
    <a:srgbClr val="9999FF"/>
    <a:srgbClr val="33CC33"/>
    <a:srgbClr val="00CC66"/>
    <a:srgbClr val="00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88" autoAdjust="0"/>
    <p:restoredTop sz="94624"/>
  </p:normalViewPr>
  <p:slideViewPr>
    <p:cSldViewPr snapToGrid="0" snapToObjects="1">
      <p:cViewPr varScale="1">
        <p:scale>
          <a:sx n="118" d="100"/>
          <a:sy n="118" d="100"/>
        </p:scale>
        <p:origin x="70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rvin.alvarado\Documents\CEESCO\FIIC\2022\WEO_Data-por%20grupo%20de%20pa&#237;ses%20(PIB%20Mundial)%20-%20Base%20de%20datos%20actualizado%20para%20el%20a&#241;o%20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rvin.alvarado\Documents\CEESCO\FIIC\2023\Bases\Precios%20de%20los%20energ&#233;ticos%20y%20acero%202020-2023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esidenciaCMIC\OneDrive%20-%20CMIC\Escritorio\21.%20septiembre\19%20al%2021%2009%2023%20FIIC%20Sao%20Paulo\CMIC\Situaci&#243;n%20de%20los%20pa&#237;ses\PIB%20%20FIIC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esidenciaCMIC\OneDrive%20-%20CMIC\Escritorio\21.%20septiembre\19%20al%2021%2009%2023%20FIIC%20Sao%20Paulo\CMIC\Situaci&#243;n%20de%20los%20pa&#237;ses\Poblaci&#243;n%20FIIC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rvin.alvarado\Documents\CEESCO\FIIC\2023\Bases\Anexo%20estadistico%20paises%20FIIC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rvin.alvarado\Documents\CEESCO\FIIC\2022\IED%20-%20UNCTAD%202021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rvin.alvarado\Documents\CEESCO\FIIC\2023\Bases\weo%20-%20%20inflaci&#243;n%20y%20otro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rvin.alvarado\Documents\CEESCO\FIIC\2023\Bases\Crecimiento%20mundial%20-%20Base%20ONU%201970%202021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rvin.alvarado\Documents\CEESCO\FIIC\2023\Bases\Anexo%20estadistico%20paises%20FIIC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rvin.alvarado\Documents\CEESCO\FIIC\2023\Bases\weo%20-%20%20inflaci&#243;n%20y%20otro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rvin.alvarado\Documents\CEESCO\FIIC\2022\WEO_Data-por%20grupo%20de%20pa&#237;ses%20(PIB%20Mundial)%20-%20Base%20de%20datos%20actualizado%20para%20el%20a&#241;o%20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rvin.alvarado\Documents\CEESCO\FIIC\2022\WEO_Data-por%20grupo%20de%20pa&#237;ses%20(PIB%20Mundial)%20-%20Base%20de%20datos%20actualizado%20para%20el%20a&#241;o%2020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rvin.alvarado\Documents\CEESCO\FIIC\2022\WEO_Data-por%20grupo%20de%20pa&#237;ses%20(PIB%20Mundial)%20-%20Base%20de%20datos%20actualizado%20para%20el%20a&#241;o%20202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rvin.alvarado\Documents\CEESCO\FIIC\2022\WEO_Data-por%20grupo%20de%20pa&#237;ses%20(PIB%20Mundial)%20-%20Base%20de%20datos%20actualizado%20para%20el%20a&#241;o%2020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rvin.alvarado\Documents\CEESCO\FIIC\2023\Bases\Crecimiento%20mundial%20-%20Base%20ONU%201970%20202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rvin.alvarado\Documents\CEESCO\FIIC\2023\Bases\Anexo%20estadistico%20paises%20FIIC%20(Recuperado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rvin.alvarado\Documents\CEESCO\FIIC\2023\Bases\Anexo%20estadistico%20paises%20FIIC%20(Recuperado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rvin.alvarado\Documents\CEESCO\FIIC\2023\Bases\Anexo%20estadistico%20paises%20FIIC%20(Recuperado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/>
              <a:t>PIB mundial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PIB!$D$53</c:f>
              <c:strCache>
                <c:ptCount val="1"/>
              </c:strCache>
            </c:strRef>
          </c:tx>
          <c:spPr>
            <a:solidFill>
              <a:srgbClr val="0099CC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h="57150"/>
            </a:sp3d>
          </c:spPr>
          <c:invertIfNegative val="0"/>
          <c:dLbls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106.8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PIB!$G$47:$R$47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2023*</c:v>
                </c:pt>
              </c:strCache>
            </c:strRef>
          </c:cat>
          <c:val>
            <c:numRef>
              <c:f>PIB!$G$56:$R$56</c:f>
              <c:numCache>
                <c:formatCode>0.0</c:formatCode>
                <c:ptCount val="12"/>
                <c:pt idx="0">
                  <c:v>77.169110837016191</c:v>
                </c:pt>
                <c:pt idx="1">
                  <c:v>79.792860605474758</c:v>
                </c:pt>
                <c:pt idx="2">
                  <c:v>82.58561072666636</c:v>
                </c:pt>
                <c:pt idx="3">
                  <c:v>85.393521491373022</c:v>
                </c:pt>
                <c:pt idx="4">
                  <c:v>88.211507700588328</c:v>
                </c:pt>
                <c:pt idx="5">
                  <c:v>91.475333485510077</c:v>
                </c:pt>
                <c:pt idx="6">
                  <c:v>94.768445490988455</c:v>
                </c:pt>
                <c:pt idx="7">
                  <c:v>97.516730410227112</c:v>
                </c:pt>
                <c:pt idx="8">
                  <c:v>94.493711767510078</c:v>
                </c:pt>
                <c:pt idx="9">
                  <c:v>100.25782818532818</c:v>
                </c:pt>
                <c:pt idx="10">
                  <c:v>103.86711</c:v>
                </c:pt>
                <c:pt idx="11">
                  <c:v>107.60632596000001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810099984"/>
        <c:axId val="1810089104"/>
      </c:barChart>
      <c:catAx>
        <c:axId val="1810099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MX"/>
          </a:p>
        </c:txPr>
        <c:crossAx val="1810089104"/>
        <c:crosses val="autoZero"/>
        <c:auto val="1"/>
        <c:lblAlgn val="ctr"/>
        <c:lblOffset val="100"/>
        <c:noMultiLvlLbl val="0"/>
      </c:catAx>
      <c:valAx>
        <c:axId val="18100891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s-MX"/>
                  <a:t>Billones de dólares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s-MX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MX"/>
          </a:p>
        </c:txPr>
        <c:crossAx val="1810099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Century Gothic" panose="020B0502020202020204" pitchFamily="34" charset="0"/>
        </a:defRPr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s-MX" dirty="0" smtClean="0"/>
              <a:t>Precios mensuales</a:t>
            </a:r>
            <a:endParaRPr lang="es-MX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'WTI-BRENT-STEEL'!$C$72</c:f>
              <c:strCache>
                <c:ptCount val="1"/>
                <c:pt idx="0">
                  <c:v>Barril de petróleo West Texas Intermediate (WTI)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9633597224568596E-2"/>
                  <c:y val="1.80006392352988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'WTI-BRENT-STEEL'!$A$73:$B$105</c:f>
              <c:multiLvlStrCache>
                <c:ptCount val="33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</c:lvl>
                <c:lvl>
                  <c:pt idx="0">
                    <c:v>2021</c:v>
                  </c:pt>
                  <c:pt idx="12">
                    <c:v>2022</c:v>
                  </c:pt>
                  <c:pt idx="24">
                    <c:v>2023</c:v>
                  </c:pt>
                </c:lvl>
              </c:multiLvlStrCache>
            </c:multiLvlStrRef>
          </c:cat>
          <c:val>
            <c:numRef>
              <c:f>'WTI-BRENT-STEEL'!$C$73:$C$105</c:f>
              <c:numCache>
                <c:formatCode>#,##0</c:formatCode>
                <c:ptCount val="33"/>
                <c:pt idx="0">
                  <c:v>52.2</c:v>
                </c:pt>
                <c:pt idx="1">
                  <c:v>61.5</c:v>
                </c:pt>
                <c:pt idx="2">
                  <c:v>59.16</c:v>
                </c:pt>
                <c:pt idx="3">
                  <c:v>63.58</c:v>
                </c:pt>
                <c:pt idx="4">
                  <c:v>66.319999999999993</c:v>
                </c:pt>
                <c:pt idx="5">
                  <c:v>73.47</c:v>
                </c:pt>
                <c:pt idx="6">
                  <c:v>73.95</c:v>
                </c:pt>
                <c:pt idx="7">
                  <c:v>68.5</c:v>
                </c:pt>
                <c:pt idx="8">
                  <c:v>75.03</c:v>
                </c:pt>
                <c:pt idx="9">
                  <c:v>83.57</c:v>
                </c:pt>
                <c:pt idx="10">
                  <c:v>66.180000000000007</c:v>
                </c:pt>
                <c:pt idx="11">
                  <c:v>75.209999999999994</c:v>
                </c:pt>
                <c:pt idx="12">
                  <c:v>88.15</c:v>
                </c:pt>
                <c:pt idx="13">
                  <c:v>95.72</c:v>
                </c:pt>
                <c:pt idx="14">
                  <c:v>100.28</c:v>
                </c:pt>
                <c:pt idx="15">
                  <c:v>104.69</c:v>
                </c:pt>
                <c:pt idx="16">
                  <c:v>114.67</c:v>
                </c:pt>
                <c:pt idx="17">
                  <c:v>105.76</c:v>
                </c:pt>
                <c:pt idx="18">
                  <c:v>98.62</c:v>
                </c:pt>
                <c:pt idx="19">
                  <c:v>89.55</c:v>
                </c:pt>
                <c:pt idx="20">
                  <c:v>79.489999999999995</c:v>
                </c:pt>
                <c:pt idx="21">
                  <c:v>86.53</c:v>
                </c:pt>
                <c:pt idx="22">
                  <c:v>80.56</c:v>
                </c:pt>
                <c:pt idx="23">
                  <c:v>80.47</c:v>
                </c:pt>
                <c:pt idx="24">
                  <c:v>80.11</c:v>
                </c:pt>
                <c:pt idx="25">
                  <c:v>77.05</c:v>
                </c:pt>
                <c:pt idx="26">
                  <c:v>75.67</c:v>
                </c:pt>
                <c:pt idx="27">
                  <c:v>76.78</c:v>
                </c:pt>
                <c:pt idx="28">
                  <c:v>68.09</c:v>
                </c:pt>
                <c:pt idx="29">
                  <c:v>70.64</c:v>
                </c:pt>
                <c:pt idx="30">
                  <c:v>81.8</c:v>
                </c:pt>
                <c:pt idx="31">
                  <c:v>83.63</c:v>
                </c:pt>
                <c:pt idx="32">
                  <c:v>88.91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'WTI-BRENT-STEEL'!$D$72</c:f>
              <c:strCache>
                <c:ptCount val="1"/>
                <c:pt idx="0">
                  <c:v>Barril de petróleo BRENT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7452086421838743E-2"/>
                  <c:y val="-2.4750878948535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'WTI-BRENT-STEEL'!$A$73:$B$105</c:f>
              <c:multiLvlStrCache>
                <c:ptCount val="33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</c:lvl>
                <c:lvl>
                  <c:pt idx="0">
                    <c:v>2021</c:v>
                  </c:pt>
                  <c:pt idx="12">
                    <c:v>2022</c:v>
                  </c:pt>
                  <c:pt idx="24">
                    <c:v>2023</c:v>
                  </c:pt>
                </c:lvl>
              </c:multiLvlStrCache>
            </c:multiLvlStrRef>
          </c:cat>
          <c:val>
            <c:numRef>
              <c:f>'WTI-BRENT-STEEL'!$D$73:$D$105</c:f>
              <c:numCache>
                <c:formatCode>#,##0</c:formatCode>
                <c:ptCount val="33"/>
                <c:pt idx="0">
                  <c:v>55.88</c:v>
                </c:pt>
                <c:pt idx="1">
                  <c:v>66.13</c:v>
                </c:pt>
                <c:pt idx="2">
                  <c:v>63.54</c:v>
                </c:pt>
                <c:pt idx="3">
                  <c:v>67.25</c:v>
                </c:pt>
                <c:pt idx="4">
                  <c:v>69.319999999999993</c:v>
                </c:pt>
                <c:pt idx="5">
                  <c:v>75.13</c:v>
                </c:pt>
                <c:pt idx="6">
                  <c:v>76.33</c:v>
                </c:pt>
                <c:pt idx="7">
                  <c:v>72.989999999999995</c:v>
                </c:pt>
                <c:pt idx="8">
                  <c:v>78.52</c:v>
                </c:pt>
                <c:pt idx="9">
                  <c:v>84.38</c:v>
                </c:pt>
                <c:pt idx="10">
                  <c:v>70.569999999999993</c:v>
                </c:pt>
                <c:pt idx="11">
                  <c:v>77.78</c:v>
                </c:pt>
                <c:pt idx="12">
                  <c:v>91.21</c:v>
                </c:pt>
                <c:pt idx="13">
                  <c:v>100.99</c:v>
                </c:pt>
                <c:pt idx="14">
                  <c:v>107.91</c:v>
                </c:pt>
                <c:pt idx="15">
                  <c:v>109.34</c:v>
                </c:pt>
                <c:pt idx="16">
                  <c:v>122.84</c:v>
                </c:pt>
                <c:pt idx="17">
                  <c:v>114.81</c:v>
                </c:pt>
                <c:pt idx="18">
                  <c:v>110.01</c:v>
                </c:pt>
                <c:pt idx="19">
                  <c:v>96.49</c:v>
                </c:pt>
                <c:pt idx="20">
                  <c:v>87.96</c:v>
                </c:pt>
                <c:pt idx="21">
                  <c:v>94.83</c:v>
                </c:pt>
                <c:pt idx="22">
                  <c:v>85.43</c:v>
                </c:pt>
                <c:pt idx="23">
                  <c:v>85.91</c:v>
                </c:pt>
                <c:pt idx="24">
                  <c:v>84.49</c:v>
                </c:pt>
                <c:pt idx="25">
                  <c:v>83.89</c:v>
                </c:pt>
                <c:pt idx="26">
                  <c:v>79.77</c:v>
                </c:pt>
                <c:pt idx="27">
                  <c:v>79.540000000000006</c:v>
                </c:pt>
                <c:pt idx="28">
                  <c:v>72.66</c:v>
                </c:pt>
                <c:pt idx="29">
                  <c:v>74.900000000000006</c:v>
                </c:pt>
                <c:pt idx="30">
                  <c:v>85.43</c:v>
                </c:pt>
                <c:pt idx="31">
                  <c:v>86.83</c:v>
                </c:pt>
                <c:pt idx="32">
                  <c:v>92.14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'WTI-BRENT-STEEL'!$E$72</c:f>
              <c:strCache>
                <c:ptCount val="1"/>
                <c:pt idx="0">
                  <c:v>Títulos de Gas Natural (TTF)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7452086421838743E-2"/>
                  <c:y val="1.8000639235298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'WTI-BRENT-STEEL'!$A$73:$B$105</c:f>
              <c:multiLvlStrCache>
                <c:ptCount val="33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</c:lvl>
                <c:lvl>
                  <c:pt idx="0">
                    <c:v>2021</c:v>
                  </c:pt>
                  <c:pt idx="12">
                    <c:v>2022</c:v>
                  </c:pt>
                  <c:pt idx="24">
                    <c:v>2023</c:v>
                  </c:pt>
                </c:lvl>
              </c:multiLvlStrCache>
            </c:multiLvlStrRef>
          </c:cat>
          <c:val>
            <c:numRef>
              <c:f>'WTI-BRENT-STEEL'!$E$73:$E$105</c:f>
              <c:numCache>
                <c:formatCode>#,##0</c:formatCode>
                <c:ptCount val="33"/>
                <c:pt idx="0">
                  <c:v>19.82</c:v>
                </c:pt>
                <c:pt idx="1">
                  <c:v>15.695</c:v>
                </c:pt>
                <c:pt idx="2">
                  <c:v>18.995000000000001</c:v>
                </c:pt>
                <c:pt idx="3">
                  <c:v>23.285</c:v>
                </c:pt>
                <c:pt idx="4">
                  <c:v>24.93</c:v>
                </c:pt>
                <c:pt idx="5">
                  <c:v>34.619999999999997</c:v>
                </c:pt>
                <c:pt idx="6">
                  <c:v>40.755000000000003</c:v>
                </c:pt>
                <c:pt idx="7">
                  <c:v>50.34</c:v>
                </c:pt>
                <c:pt idx="8">
                  <c:v>97.775000000000006</c:v>
                </c:pt>
                <c:pt idx="9">
                  <c:v>64.864999999999995</c:v>
                </c:pt>
                <c:pt idx="10">
                  <c:v>92.515000000000001</c:v>
                </c:pt>
                <c:pt idx="11">
                  <c:v>70.344999999999999</c:v>
                </c:pt>
                <c:pt idx="12">
                  <c:v>84.67</c:v>
                </c:pt>
                <c:pt idx="13">
                  <c:v>98.594999999999999</c:v>
                </c:pt>
                <c:pt idx="14">
                  <c:v>125.905</c:v>
                </c:pt>
                <c:pt idx="15">
                  <c:v>99.45</c:v>
                </c:pt>
                <c:pt idx="16">
                  <c:v>94.004999999999995</c:v>
                </c:pt>
                <c:pt idx="17">
                  <c:v>144.51499999999999</c:v>
                </c:pt>
                <c:pt idx="18">
                  <c:v>190.91499999999999</c:v>
                </c:pt>
                <c:pt idx="19">
                  <c:v>239.905</c:v>
                </c:pt>
                <c:pt idx="20">
                  <c:v>188.8</c:v>
                </c:pt>
                <c:pt idx="21">
                  <c:v>123.35</c:v>
                </c:pt>
                <c:pt idx="22">
                  <c:v>146.39500000000001</c:v>
                </c:pt>
                <c:pt idx="23">
                  <c:v>76.314999999999998</c:v>
                </c:pt>
                <c:pt idx="24">
                  <c:v>57.35</c:v>
                </c:pt>
                <c:pt idx="25">
                  <c:v>46.664999999999999</c:v>
                </c:pt>
                <c:pt idx="26">
                  <c:v>47.844999999999999</c:v>
                </c:pt>
                <c:pt idx="27">
                  <c:v>38.54</c:v>
                </c:pt>
                <c:pt idx="28">
                  <c:v>26.85</c:v>
                </c:pt>
                <c:pt idx="29">
                  <c:v>37.103000000000002</c:v>
                </c:pt>
                <c:pt idx="30">
                  <c:v>28.364999999999998</c:v>
                </c:pt>
                <c:pt idx="31">
                  <c:v>35.03</c:v>
                </c:pt>
                <c:pt idx="32">
                  <c:v>37.975000000000001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0090736"/>
        <c:axId val="1810093456"/>
      </c:lineChart>
      <c:lineChart>
        <c:grouping val="standard"/>
        <c:varyColors val="0"/>
        <c:ser>
          <c:idx val="3"/>
          <c:order val="3"/>
          <c:tx>
            <c:strRef>
              <c:f>'WTI-BRENT-STEEL'!$F$72</c:f>
              <c:strCache>
                <c:ptCount val="1"/>
                <c:pt idx="0">
                  <c:v>Acero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2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'WTI-BRENT-STEEL'!$A$73:$B$105</c:f>
              <c:multiLvlStrCache>
                <c:ptCount val="33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</c:lvl>
                <c:lvl>
                  <c:pt idx="0">
                    <c:v>2021</c:v>
                  </c:pt>
                  <c:pt idx="12">
                    <c:v>2022</c:v>
                  </c:pt>
                  <c:pt idx="24">
                    <c:v>2023</c:v>
                  </c:pt>
                </c:lvl>
              </c:multiLvlStrCache>
            </c:multiLvlStrRef>
          </c:cat>
          <c:val>
            <c:numRef>
              <c:f>'WTI-BRENT-STEEL'!$F$73:$F$105</c:f>
              <c:numCache>
                <c:formatCode>#,##0</c:formatCode>
                <c:ptCount val="33"/>
                <c:pt idx="0">
                  <c:v>1149</c:v>
                </c:pt>
                <c:pt idx="1">
                  <c:v>1264</c:v>
                </c:pt>
                <c:pt idx="2">
                  <c:v>1348</c:v>
                </c:pt>
                <c:pt idx="3">
                  <c:v>1505</c:v>
                </c:pt>
                <c:pt idx="4">
                  <c:v>1665</c:v>
                </c:pt>
                <c:pt idx="5">
                  <c:v>1810</c:v>
                </c:pt>
                <c:pt idx="6">
                  <c:v>1888</c:v>
                </c:pt>
                <c:pt idx="7">
                  <c:v>1945</c:v>
                </c:pt>
                <c:pt idx="8">
                  <c:v>1900</c:v>
                </c:pt>
                <c:pt idx="9">
                  <c:v>1803</c:v>
                </c:pt>
                <c:pt idx="10">
                  <c:v>1610</c:v>
                </c:pt>
                <c:pt idx="11">
                  <c:v>1435</c:v>
                </c:pt>
                <c:pt idx="12">
                  <c:v>1165</c:v>
                </c:pt>
                <c:pt idx="13">
                  <c:v>1056</c:v>
                </c:pt>
                <c:pt idx="14">
                  <c:v>1541</c:v>
                </c:pt>
                <c:pt idx="15">
                  <c:v>1400</c:v>
                </c:pt>
                <c:pt idx="16">
                  <c:v>1190</c:v>
                </c:pt>
                <c:pt idx="17">
                  <c:v>930</c:v>
                </c:pt>
                <c:pt idx="18">
                  <c:v>855</c:v>
                </c:pt>
                <c:pt idx="19">
                  <c:v>780</c:v>
                </c:pt>
                <c:pt idx="20">
                  <c:v>776</c:v>
                </c:pt>
                <c:pt idx="21">
                  <c:v>713</c:v>
                </c:pt>
                <c:pt idx="22">
                  <c:v>655</c:v>
                </c:pt>
                <c:pt idx="23">
                  <c:v>744</c:v>
                </c:pt>
                <c:pt idx="24">
                  <c:v>788</c:v>
                </c:pt>
                <c:pt idx="25">
                  <c:v>1054</c:v>
                </c:pt>
                <c:pt idx="26">
                  <c:v>1164</c:v>
                </c:pt>
                <c:pt idx="27">
                  <c:v>1069</c:v>
                </c:pt>
                <c:pt idx="28">
                  <c:v>934</c:v>
                </c:pt>
                <c:pt idx="29">
                  <c:v>881</c:v>
                </c:pt>
                <c:pt idx="30">
                  <c:v>825</c:v>
                </c:pt>
                <c:pt idx="31">
                  <c:v>729</c:v>
                </c:pt>
                <c:pt idx="32">
                  <c:v>708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0101616"/>
        <c:axId val="1810095088"/>
      </c:lineChart>
      <c:catAx>
        <c:axId val="1810090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MX"/>
          </a:p>
        </c:txPr>
        <c:crossAx val="1810093456"/>
        <c:crosses val="autoZero"/>
        <c:auto val="1"/>
        <c:lblAlgn val="ctr"/>
        <c:lblOffset val="100"/>
        <c:noMultiLvlLbl val="0"/>
      </c:catAx>
      <c:valAx>
        <c:axId val="18100934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s-MX"/>
                  <a:t>Dólares por barril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s-MX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MX"/>
          </a:p>
        </c:txPr>
        <c:crossAx val="1810090736"/>
        <c:crosses val="autoZero"/>
        <c:crossBetween val="between"/>
      </c:valAx>
      <c:valAx>
        <c:axId val="181009508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s-MX" dirty="0" smtClean="0"/>
                  <a:t>Dólares por bobina</a:t>
                </a:r>
                <a:endParaRPr lang="es-MX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s-MX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MX"/>
          </a:p>
        </c:txPr>
        <c:crossAx val="1810101616"/>
        <c:crosses val="max"/>
        <c:crossBetween val="between"/>
      </c:valAx>
      <c:catAx>
        <c:axId val="1810101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100950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 b="1">
          <a:solidFill>
            <a:schemeClr val="tx1"/>
          </a:solidFill>
          <a:latin typeface="Century Gothic" panose="020B0502020202020204" pitchFamily="34" charset="0"/>
        </a:defRPr>
      </a:pPr>
      <a:endParaRPr lang="es-MX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84890940443211"/>
          <c:y val="0.11805553134528832"/>
          <c:w val="0.46388888888888891"/>
          <c:h val="0.7731481481481481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E9F-4B09-BC73-96127F110433}"/>
              </c:ext>
            </c:extLst>
          </c:dPt>
          <c:dPt>
            <c:idx val="1"/>
            <c:bubble3D val="0"/>
            <c:spPr>
              <a:solidFill>
                <a:srgbClr val="FF5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E9F-4B09-BC73-96127F110433}"/>
              </c:ext>
            </c:extLst>
          </c:dPt>
          <c:dPt>
            <c:idx val="2"/>
            <c:bubble3D val="0"/>
            <c:spPr>
              <a:solidFill>
                <a:srgbClr val="ADA8E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E9F-4B09-BC73-96127F110433}"/>
              </c:ext>
            </c:extLst>
          </c:dPt>
          <c:dPt>
            <c:idx val="3"/>
            <c:bubble3D val="0"/>
            <c:spPr>
              <a:solidFill>
                <a:srgbClr val="0099C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E9F-4B09-BC73-96127F110433}"/>
              </c:ext>
            </c:extLst>
          </c:dPt>
          <c:dLbls>
            <c:dLbl>
              <c:idx val="0"/>
              <c:layout/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E9F-4B09-BC73-96127F11043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E9F-4B09-BC73-96127F11043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Data!$G$2:$G$5</c:f>
              <c:strCache>
                <c:ptCount val="4"/>
                <c:pt idx="0">
                  <c:v>FIIC</c:v>
                </c:pt>
                <c:pt idx="1">
                  <c:v>China</c:v>
                </c:pt>
                <c:pt idx="2">
                  <c:v>EUA</c:v>
                </c:pt>
                <c:pt idx="3">
                  <c:v>Resto del mundo</c:v>
                </c:pt>
              </c:strCache>
            </c:strRef>
          </c:cat>
          <c:val>
            <c:numRef>
              <c:f>Data!$H$2:$H$5</c:f>
              <c:numCache>
                <c:formatCode>General</c:formatCode>
                <c:ptCount val="4"/>
                <c:pt idx="0">
                  <c:v>5559093631844.3477</c:v>
                </c:pt>
                <c:pt idx="1">
                  <c:v>17963170521079.832</c:v>
                </c:pt>
                <c:pt idx="2">
                  <c:v>25462700000000</c:v>
                </c:pt>
                <c:pt idx="3">
                  <c:v>51577046981109.766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E9F-4B09-BC73-96127F11043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721719160104985"/>
          <c:y val="8.1885753864100325E-2"/>
          <c:w val="0.33611614173228349"/>
          <c:h val="0.84548775153105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Century Gothic" panose="020B0502020202020204" pitchFamily="34" charset="0"/>
        </a:defRPr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1C-4880-AD9E-9F14BB12AF14}"/>
              </c:ext>
            </c:extLst>
          </c:dPt>
          <c:dPt>
            <c:idx val="1"/>
            <c:bubble3D val="0"/>
            <c:spPr>
              <a:solidFill>
                <a:srgbClr val="FF5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51C-4880-AD9E-9F14BB12AF14}"/>
              </c:ext>
            </c:extLst>
          </c:dPt>
          <c:dPt>
            <c:idx val="2"/>
            <c:bubble3D val="0"/>
            <c:spPr>
              <a:solidFill>
                <a:srgbClr val="ADA8E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51C-4880-AD9E-9F14BB12AF14}"/>
              </c:ext>
            </c:extLst>
          </c:dPt>
          <c:dPt>
            <c:idx val="3"/>
            <c:bubble3D val="0"/>
            <c:spPr>
              <a:solidFill>
                <a:srgbClr val="0099C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51C-4880-AD9E-9F14BB12AF14}"/>
              </c:ext>
            </c:extLst>
          </c:dPt>
          <c:dLbls>
            <c:dLbl>
              <c:idx val="3"/>
              <c:layout>
                <c:manualLayout>
                  <c:x val="0.13888888888888884"/>
                  <c:y val="-0.1111111111111111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51C-4880-AD9E-9F14BB12AF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Data!$G$2:$G$5</c:f>
              <c:strCache>
                <c:ptCount val="4"/>
                <c:pt idx="0">
                  <c:v>FIIC</c:v>
                </c:pt>
                <c:pt idx="1">
                  <c:v>China</c:v>
                </c:pt>
                <c:pt idx="2">
                  <c:v>Estados unidos</c:v>
                </c:pt>
                <c:pt idx="3">
                  <c:v>Resto del Mundo</c:v>
                </c:pt>
              </c:strCache>
            </c:strRef>
          </c:cat>
          <c:val>
            <c:numRef>
              <c:f>Data!$H$2:$H$5</c:f>
              <c:numCache>
                <c:formatCode>General</c:formatCode>
                <c:ptCount val="4"/>
                <c:pt idx="0">
                  <c:v>629786627</c:v>
                </c:pt>
                <c:pt idx="1">
                  <c:v>1411878144</c:v>
                </c:pt>
                <c:pt idx="2" formatCode="0.00">
                  <c:v>333287557</c:v>
                </c:pt>
                <c:pt idx="3" formatCode="0.00">
                  <c:v>5646457003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51C-4880-AD9E-9F14BB12AF1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522121642698016"/>
          <c:y val="2.1918562263050435E-2"/>
          <c:w val="0.33971787881584919"/>
          <c:h val="0.978081437736949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Century Gothic" panose="020B0502020202020204" pitchFamily="34" charset="0"/>
        </a:defRPr>
      </a:pPr>
      <a:endParaRPr lang="es-MX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'Reservas - Deuda - IED'!$AL$80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99CC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h="571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'Reservas - Deuda - IED'!$AK$81:$AK$97</c:f>
              <c:strCache>
                <c:ptCount val="17"/>
                <c:pt idx="0">
                  <c:v>Argentina</c:v>
                </c:pt>
                <c:pt idx="1">
                  <c:v>Bolivia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Rep. Dom.</c:v>
                </c:pt>
                <c:pt idx="16">
                  <c:v>Uruguay</c:v>
                </c:pt>
              </c:strCache>
            </c:strRef>
          </c:cat>
          <c:val>
            <c:numRef>
              <c:f>'Reservas - Deuda - IED'!$AL$81:$AL$97</c:f>
              <c:numCache>
                <c:formatCode>0.0</c:formatCode>
                <c:ptCount val="17"/>
                <c:pt idx="0">
                  <c:v>6.9029999999999996</c:v>
                </c:pt>
                <c:pt idx="1">
                  <c:v>0.58399999999999996</c:v>
                </c:pt>
                <c:pt idx="2">
                  <c:v>46.439</c:v>
                </c:pt>
                <c:pt idx="3">
                  <c:v>15.933</c:v>
                </c:pt>
                <c:pt idx="4">
                  <c:v>9.5609999999999999</c:v>
                </c:pt>
                <c:pt idx="5">
                  <c:v>3.593</c:v>
                </c:pt>
                <c:pt idx="6">
                  <c:v>0.64700000000000002</c:v>
                </c:pt>
                <c:pt idx="7">
                  <c:v>0.308</c:v>
                </c:pt>
                <c:pt idx="8">
                  <c:v>3.4620000000000002</c:v>
                </c:pt>
                <c:pt idx="9">
                  <c:v>0.8</c:v>
                </c:pt>
                <c:pt idx="10">
                  <c:v>31.544</c:v>
                </c:pt>
                <c:pt idx="11">
                  <c:v>1.22</c:v>
                </c:pt>
                <c:pt idx="12">
                  <c:v>1.7609999999999999</c:v>
                </c:pt>
                <c:pt idx="13">
                  <c:v>0.20699999999999999</c:v>
                </c:pt>
                <c:pt idx="14">
                  <c:v>7.42</c:v>
                </c:pt>
                <c:pt idx="15">
                  <c:v>3.1970000000000001</c:v>
                </c:pt>
                <c:pt idx="16">
                  <c:v>3.657</c:v>
                </c:pt>
              </c:numCache>
            </c:numRef>
          </c:val>
        </c:ser>
        <c:ser>
          <c:idx val="1"/>
          <c:order val="1"/>
          <c:tx>
            <c:strRef>
              <c:f>'Reservas - Deuda - IED'!$AM$80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h="57150"/>
            </a:sp3d>
          </c:spPr>
          <c:invertIfNegative val="0"/>
          <c:dLbls>
            <c:dLbl>
              <c:idx val="1"/>
              <c:layout>
                <c:manualLayout>
                  <c:x val="0"/>
                  <c:y val="9.1305762268313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'Reservas - Deuda - IED'!$AK$81:$AK$97</c:f>
              <c:strCache>
                <c:ptCount val="17"/>
                <c:pt idx="0">
                  <c:v>Argentina</c:v>
                </c:pt>
                <c:pt idx="1">
                  <c:v>Bolivia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Rep. Dom.</c:v>
                </c:pt>
                <c:pt idx="16">
                  <c:v>Uruguay</c:v>
                </c:pt>
              </c:strCache>
            </c:strRef>
          </c:cat>
          <c:val>
            <c:numRef>
              <c:f>'Reservas - Deuda - IED'!$AM$81:$AM$97</c:f>
              <c:numCache>
                <c:formatCode>0.0</c:formatCode>
                <c:ptCount val="17"/>
                <c:pt idx="0">
                  <c:v>15.407999999999999</c:v>
                </c:pt>
                <c:pt idx="1">
                  <c:v>-2.5999999999999999E-2</c:v>
                </c:pt>
                <c:pt idx="2">
                  <c:v>91.501999999999995</c:v>
                </c:pt>
                <c:pt idx="3">
                  <c:v>17.105</c:v>
                </c:pt>
                <c:pt idx="4">
                  <c:v>16.869</c:v>
                </c:pt>
                <c:pt idx="5">
                  <c:v>3.673</c:v>
                </c:pt>
                <c:pt idx="6">
                  <c:v>0.82899999999999996</c:v>
                </c:pt>
                <c:pt idx="7">
                  <c:v>0</c:v>
                </c:pt>
                <c:pt idx="8">
                  <c:v>1.3520000000000001</c:v>
                </c:pt>
                <c:pt idx="9">
                  <c:v>1.0820000000000001</c:v>
                </c:pt>
                <c:pt idx="10">
                  <c:v>35.292000000000002</c:v>
                </c:pt>
                <c:pt idx="11">
                  <c:v>1.294</c:v>
                </c:pt>
                <c:pt idx="12">
                  <c:v>2.5129999999999999</c:v>
                </c:pt>
                <c:pt idx="13">
                  <c:v>0.47399999999999998</c:v>
                </c:pt>
                <c:pt idx="14">
                  <c:v>10.848000000000001</c:v>
                </c:pt>
                <c:pt idx="15">
                  <c:v>4.01</c:v>
                </c:pt>
                <c:pt idx="16">
                  <c:v>9.3249999999999993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810102160"/>
        <c:axId val="1810091280"/>
      </c:barChart>
      <c:catAx>
        <c:axId val="1810102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MX"/>
          </a:p>
        </c:txPr>
        <c:crossAx val="1810091280"/>
        <c:crosses val="autoZero"/>
        <c:auto val="1"/>
        <c:lblAlgn val="ctr"/>
        <c:lblOffset val="100"/>
        <c:noMultiLvlLbl val="0"/>
      </c:catAx>
      <c:valAx>
        <c:axId val="18100912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s-MX"/>
                  <a:t>Miles de millones de dólares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s-MX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MX"/>
          </a:p>
        </c:txPr>
        <c:crossAx val="1810102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 b="1">
          <a:solidFill>
            <a:schemeClr val="tx1"/>
          </a:solidFill>
          <a:latin typeface="Century Gothic" panose="020B0502020202020204" pitchFamily="34" charset="0"/>
        </a:defRPr>
      </a:pPr>
      <a:endParaRPr lang="es-MX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Hoja1!$A$7</c:f>
              <c:strCache>
                <c:ptCount val="1"/>
                <c:pt idx="0">
                  <c:v>Economías desarrolladas</c:v>
                </c:pt>
              </c:strCache>
            </c:strRef>
          </c:tx>
          <c:spPr>
            <a:solidFill>
              <a:srgbClr val="0099CC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h="571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Hoja1!$N$5:$X$5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Hoja1!$N$7:$X$7</c:f>
              <c:numCache>
                <c:formatCode>#,##0</c:formatCode>
                <c:ptCount val="11"/>
                <c:pt idx="0">
                  <c:v>789.18976633865486</c:v>
                </c:pt>
                <c:pt idx="1">
                  <c:v>799.41636131800942</c:v>
                </c:pt>
                <c:pt idx="2">
                  <c:v>718.23209951092997</c:v>
                </c:pt>
                <c:pt idx="3">
                  <c:v>1310.139860358549</c:v>
                </c:pt>
                <c:pt idx="4">
                  <c:v>1343.603972882192</c:v>
                </c:pt>
                <c:pt idx="5">
                  <c:v>943.16648186195516</c:v>
                </c:pt>
                <c:pt idx="6">
                  <c:v>678.19983614035925</c:v>
                </c:pt>
                <c:pt idx="7">
                  <c:v>998.71584874354187</c:v>
                </c:pt>
                <c:pt idx="8">
                  <c:v>315.46132301633895</c:v>
                </c:pt>
                <c:pt idx="9">
                  <c:v>597.24283099317859</c:v>
                </c:pt>
                <c:pt idx="10">
                  <c:v>378.32028695448793</c:v>
                </c:pt>
              </c:numCache>
            </c:numRef>
          </c:val>
        </c:ser>
        <c:ser>
          <c:idx val="2"/>
          <c:order val="1"/>
          <c:tx>
            <c:strRef>
              <c:f>Hoja1!$A$8</c:f>
              <c:strCache>
                <c:ptCount val="1"/>
                <c:pt idx="0">
                  <c:v>Economías en desarrollo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h="571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Hoja1!$N$5:$X$5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Hoja1!$N$8:$X$8</c:f>
              <c:numCache>
                <c:formatCode>#,##0</c:formatCode>
                <c:ptCount val="11"/>
                <c:pt idx="0">
                  <c:v>483.27023168777669</c:v>
                </c:pt>
                <c:pt idx="1">
                  <c:v>477.38300414224193</c:v>
                </c:pt>
                <c:pt idx="2">
                  <c:v>529.00786830442269</c:v>
                </c:pt>
                <c:pt idx="3">
                  <c:v>589.86609945505063</c:v>
                </c:pt>
                <c:pt idx="4">
                  <c:v>525.45684758997982</c:v>
                </c:pt>
                <c:pt idx="5">
                  <c:v>545.65351368993743</c:v>
                </c:pt>
                <c:pt idx="6">
                  <c:v>542.77319206678214</c:v>
                </c:pt>
                <c:pt idx="7">
                  <c:v>550.97111422148498</c:v>
                </c:pt>
                <c:pt idx="8">
                  <c:v>556.66457735236247</c:v>
                </c:pt>
                <c:pt idx="9">
                  <c:v>742.99586878847867</c:v>
                </c:pt>
                <c:pt idx="10">
                  <c:v>707.96357758993202</c:v>
                </c:pt>
              </c:numCache>
            </c:numRef>
          </c:val>
        </c:ser>
        <c:ser>
          <c:idx val="3"/>
          <c:order val="2"/>
          <c:tx>
            <c:strRef>
              <c:f>Hoja1!$A$9</c:f>
              <c:strCache>
                <c:ptCount val="1"/>
                <c:pt idx="0">
                  <c:v>Latinoamérica y en desarrollo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h="571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Hoja1!$N$5:$X$5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Hoja1!$N$9:$X$9</c:f>
              <c:numCache>
                <c:formatCode>#,##0</c:formatCode>
                <c:ptCount val="11"/>
                <c:pt idx="0">
                  <c:v>196.61307549369999</c:v>
                </c:pt>
                <c:pt idx="1">
                  <c:v>191.56759742825</c:v>
                </c:pt>
                <c:pt idx="2">
                  <c:v>164.59007173764999</c:v>
                </c:pt>
                <c:pt idx="3">
                  <c:v>156.41041839850001</c:v>
                </c:pt>
                <c:pt idx="4">
                  <c:v>134.39285943479999</c:v>
                </c:pt>
                <c:pt idx="5">
                  <c:v>156.0518611423</c:v>
                </c:pt>
                <c:pt idx="6">
                  <c:v>154.46386939405002</c:v>
                </c:pt>
                <c:pt idx="7">
                  <c:v>158.14316323759999</c:v>
                </c:pt>
                <c:pt idx="8">
                  <c:v>89.857312857600007</c:v>
                </c:pt>
                <c:pt idx="9">
                  <c:v>137.89835502600002</c:v>
                </c:pt>
                <c:pt idx="10">
                  <c:v>208.45436362270001</c:v>
                </c:pt>
              </c:numCache>
            </c:numRef>
          </c:val>
        </c:ser>
        <c:ser>
          <c:idx val="0"/>
          <c:order val="3"/>
          <c:tx>
            <c:strRef>
              <c:f>Hoja1!$A$6</c:f>
              <c:strCache>
                <c:ptCount val="1"/>
                <c:pt idx="0">
                  <c:v>Mundial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Hoja1!$N$5:$X$5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Hoja1!$N$6:$X$6</c:f>
              <c:numCache>
                <c:formatCode>#,##0</c:formatCode>
                <c:ptCount val="11"/>
                <c:pt idx="0">
                  <c:v>1469.0730735201309</c:v>
                </c:pt>
                <c:pt idx="1">
                  <c:v>1468.3669628885009</c:v>
                </c:pt>
                <c:pt idx="2">
                  <c:v>1411.830039553003</c:v>
                </c:pt>
                <c:pt idx="3">
                  <c:v>2056.4163782120991</c:v>
                </c:pt>
                <c:pt idx="4">
                  <c:v>2003.453679906971</c:v>
                </c:pt>
                <c:pt idx="5">
                  <c:v>1644.8718566941932</c:v>
                </c:pt>
                <c:pt idx="6">
                  <c:v>1375.436897601191</c:v>
                </c:pt>
                <c:pt idx="7">
                  <c:v>1707.8301262026259</c:v>
                </c:pt>
                <c:pt idx="8">
                  <c:v>961.98321322630125</c:v>
                </c:pt>
                <c:pt idx="9">
                  <c:v>1478.137054807657</c:v>
                </c:pt>
                <c:pt idx="10">
                  <c:v>1294.7382281671198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1684799184"/>
        <c:axId val="1815889232"/>
      </c:barChart>
      <c:catAx>
        <c:axId val="1684799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low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MX"/>
          </a:p>
        </c:txPr>
        <c:crossAx val="1815889232"/>
        <c:crosses val="autoZero"/>
        <c:auto val="1"/>
        <c:lblAlgn val="ctr"/>
        <c:lblOffset val="100"/>
        <c:noMultiLvlLbl val="0"/>
      </c:catAx>
      <c:valAx>
        <c:axId val="1815889232"/>
        <c:scaling>
          <c:orientation val="minMax"/>
          <c:max val="25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s-MX" dirty="0" smtClean="0"/>
                  <a:t>Miles de millones </a:t>
                </a:r>
                <a:r>
                  <a:rPr lang="es-MX" dirty="0"/>
                  <a:t>de dólares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s-MX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MX"/>
          </a:p>
        </c:txPr>
        <c:crossAx val="1684799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 b="1">
          <a:solidFill>
            <a:schemeClr val="tx1"/>
          </a:solidFill>
          <a:latin typeface="Century Gothic" panose="020B0502020202020204" pitchFamily="34" charset="0"/>
        </a:defRPr>
      </a:pPr>
      <a:endParaRPr lang="es-MX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s-MX"/>
              <a:t>Inflación, tasas de variación anual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'WEO_Data por grupo'!$AJ$130</c:f>
              <c:strCache>
                <c:ptCount val="1"/>
                <c:pt idx="0">
                  <c:v>Mundo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h="571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'WEO_Data por grupo'!$AS$129:$AV$129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'WEO_Data por grupo'!$AS$145:$AV$145</c:f>
              <c:numCache>
                <c:formatCode>0.0%</c:formatCode>
                <c:ptCount val="4"/>
                <c:pt idx="0">
                  <c:v>3.5070000000000004E-2</c:v>
                </c:pt>
                <c:pt idx="1">
                  <c:v>3.2469999999999999E-2</c:v>
                </c:pt>
                <c:pt idx="2">
                  <c:v>4.6950000000000006E-2</c:v>
                </c:pt>
                <c:pt idx="3">
                  <c:v>8.7509999999999991E-2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A7-4568-B3ED-F77FEF2B748E}"/>
            </c:ext>
          </c:extLst>
        </c:ser>
        <c:ser>
          <c:idx val="1"/>
          <c:order val="1"/>
          <c:tx>
            <c:strRef>
              <c:f>'WEO_Data por grupo'!$AJ$131</c:f>
              <c:strCache>
                <c:ptCount val="1"/>
                <c:pt idx="0">
                  <c:v>Economías desarrolladas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h="571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'WEO_Data por grupo'!$AS$129:$AV$129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'WEO_Data por grupo'!$AS$146:$AV$146</c:f>
              <c:numCache>
                <c:formatCode>0.0%</c:formatCode>
                <c:ptCount val="4"/>
                <c:pt idx="0">
                  <c:v>1.3999999999999999E-2</c:v>
                </c:pt>
                <c:pt idx="1">
                  <c:v>6.8200000000000005E-3</c:v>
                </c:pt>
                <c:pt idx="2">
                  <c:v>3.1040000000000002E-2</c:v>
                </c:pt>
                <c:pt idx="3">
                  <c:v>7.2730000000000003E-2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BA7-4568-B3ED-F77FEF2B748E}"/>
            </c:ext>
          </c:extLst>
        </c:ser>
        <c:ser>
          <c:idx val="4"/>
          <c:order val="2"/>
          <c:tx>
            <c:strRef>
              <c:f>'WEO_Data por grupo'!$AJ$137</c:f>
              <c:strCache>
                <c:ptCount val="1"/>
                <c:pt idx="0">
                  <c:v>Economías en desarrollo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h="571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'WEO_Data por grupo'!$AS$129:$AV$129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'WEO_Data por grupo'!$AS$152:$AV$152</c:f>
              <c:numCache>
                <c:formatCode>0.0%</c:formatCode>
                <c:ptCount val="4"/>
                <c:pt idx="0">
                  <c:v>5.1249999999999997E-2</c:v>
                </c:pt>
                <c:pt idx="1">
                  <c:v>5.176E-2</c:v>
                </c:pt>
                <c:pt idx="2">
                  <c:v>5.8739999999999994E-2</c:v>
                </c:pt>
                <c:pt idx="3">
                  <c:v>9.8100000000000007E-2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BA7-4568-B3ED-F77FEF2B7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815881616"/>
        <c:axId val="1815894128"/>
      </c:barChart>
      <c:catAx>
        <c:axId val="1815881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MX"/>
          </a:p>
        </c:txPr>
        <c:crossAx val="1815894128"/>
        <c:crosses val="autoZero"/>
        <c:auto val="1"/>
        <c:lblAlgn val="ctr"/>
        <c:lblOffset val="100"/>
        <c:noMultiLvlLbl val="0"/>
      </c:catAx>
      <c:valAx>
        <c:axId val="1815894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s-MX"/>
                  <a:t>Porcentaje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s-MX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MX"/>
          </a:p>
        </c:txPr>
        <c:crossAx val="1815881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 b="1">
          <a:solidFill>
            <a:schemeClr val="tx1"/>
          </a:solidFill>
          <a:latin typeface="Century Gothic" panose="020B0502020202020204" pitchFamily="34" charset="0"/>
        </a:defRPr>
      </a:pPr>
      <a:endParaRPr lang="es-MX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09953205188948"/>
          <c:y val="0.17140940170940169"/>
          <c:w val="0.85717910086324745"/>
          <c:h val="0.330830128205128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h="5715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ADA8E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h="571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E98-4648-AC40-F5ACA3C688D1}"/>
              </c:ext>
            </c:extLst>
          </c:dPt>
          <c:dPt>
            <c:idx val="1"/>
            <c:invertIfNegative val="0"/>
            <c:bubble3D val="0"/>
            <c:spPr>
              <a:solidFill>
                <a:srgbClr val="ADA8E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h="571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E98-4648-AC40-F5ACA3C688D1}"/>
              </c:ext>
            </c:extLst>
          </c:dPt>
          <c:dPt>
            <c:idx val="2"/>
            <c:invertIfNegative val="0"/>
            <c:bubble3D val="0"/>
            <c:spPr>
              <a:solidFill>
                <a:srgbClr val="ADA8E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h="571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E98-4648-AC40-F5ACA3C688D1}"/>
              </c:ext>
            </c:extLst>
          </c:dPt>
          <c:dPt>
            <c:idx val="3"/>
            <c:invertIfNegative val="0"/>
            <c:bubble3D val="0"/>
            <c:spPr>
              <a:solidFill>
                <a:srgbClr val="ADA8E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h="571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E98-4648-AC40-F5ACA3C688D1}"/>
              </c:ext>
            </c:extLst>
          </c:dPt>
          <c:dPt>
            <c:idx val="4"/>
            <c:invertIfNegative val="0"/>
            <c:bubble3D val="0"/>
            <c:spPr>
              <a:solidFill>
                <a:srgbClr val="FF5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h="571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E98-4648-AC40-F5ACA3C688D1}"/>
              </c:ext>
            </c:extLst>
          </c:dPt>
          <c:dPt>
            <c:idx val="5"/>
            <c:invertIfNegative val="0"/>
            <c:bubble3D val="0"/>
            <c:spPr>
              <a:solidFill>
                <a:srgbClr val="0099CC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h="571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E98-4648-AC40-F5ACA3C688D1}"/>
              </c:ext>
            </c:extLst>
          </c:dPt>
          <c:dPt>
            <c:idx val="6"/>
            <c:invertIfNegative val="0"/>
            <c:bubble3D val="0"/>
            <c:spPr>
              <a:solidFill>
                <a:srgbClr val="0099CC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h="571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E98-4648-AC40-F5ACA3C688D1}"/>
              </c:ext>
            </c:extLst>
          </c:dPt>
          <c:dPt>
            <c:idx val="7"/>
            <c:invertIfNegative val="0"/>
            <c:bubble3D val="0"/>
            <c:spPr>
              <a:solidFill>
                <a:srgbClr val="0099CC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h="571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E98-4648-AC40-F5ACA3C688D1}"/>
              </c:ext>
            </c:extLst>
          </c:dPt>
          <c:dPt>
            <c:idx val="8"/>
            <c:invertIfNegative val="0"/>
            <c:bubble3D val="0"/>
            <c:spPr>
              <a:solidFill>
                <a:srgbClr val="0099CC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h="571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7E98-4648-AC40-F5ACA3C688D1}"/>
              </c:ext>
            </c:extLst>
          </c:dPt>
          <c:dPt>
            <c:idx val="9"/>
            <c:invertIfNegative val="0"/>
            <c:bubble3D val="0"/>
            <c:spPr>
              <a:solidFill>
                <a:srgbClr val="0099CC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h="571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7E98-4648-AC40-F5ACA3C688D1}"/>
              </c:ext>
            </c:extLst>
          </c:dPt>
          <c:dLbls>
            <c:dLbl>
              <c:idx val="9"/>
              <c:layout>
                <c:manualLayout>
                  <c:x val="0"/>
                  <c:y val="8.141025641025690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7E98-4648-AC40-F5ACA3C688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'Tasa de interés'!$A$3:$B$12</c:f>
              <c:multiLvlStrCache>
                <c:ptCount val="10"/>
                <c:lvl>
                  <c:pt idx="0">
                    <c:v>Brasil</c:v>
                  </c:pt>
                  <c:pt idx="1">
                    <c:v>México</c:v>
                  </c:pt>
                  <c:pt idx="2">
                    <c:v>Rusia</c:v>
                  </c:pt>
                  <c:pt idx="3">
                    <c:v>China</c:v>
                  </c:pt>
                  <c:pt idx="4">
                    <c:v>Estados
Unidos</c:v>
                  </c:pt>
                  <c:pt idx="5">
                    <c:v>Canadá</c:v>
                  </c:pt>
                  <c:pt idx="6">
                    <c:v>Australia</c:v>
                  </c:pt>
                  <c:pt idx="7">
                    <c:v>Zona Euro</c:v>
                  </c:pt>
                  <c:pt idx="8">
                    <c:v>Suiza</c:v>
                  </c:pt>
                  <c:pt idx="9">
                    <c:v>Japón</c:v>
                  </c:pt>
                </c:lvl>
                <c:lvl>
                  <c:pt idx="0">
                    <c:v>Tasas países en desarrollo*</c:v>
                  </c:pt>
                  <c:pt idx="4">
                    <c:v>Tasa
Referencia</c:v>
                  </c:pt>
                  <c:pt idx="5">
                    <c:v>Tasas países desarrollados*</c:v>
                  </c:pt>
                </c:lvl>
              </c:multiLvlStrCache>
            </c:multiLvlStrRef>
          </c:cat>
          <c:val>
            <c:numRef>
              <c:f>'Tasa de interés'!$C$3:$C$12</c:f>
              <c:numCache>
                <c:formatCode>0.00%</c:formatCode>
                <c:ptCount val="10"/>
                <c:pt idx="0">
                  <c:v>0.13750000000000001</c:v>
                </c:pt>
                <c:pt idx="1">
                  <c:v>0.1055</c:v>
                </c:pt>
                <c:pt idx="2">
                  <c:v>7.4999999999999997E-2</c:v>
                </c:pt>
                <c:pt idx="3">
                  <c:v>3.6499999999999998E-2</c:v>
                </c:pt>
                <c:pt idx="4">
                  <c:v>4.4999999999999998E-2</c:v>
                </c:pt>
                <c:pt idx="5">
                  <c:v>4.2500000000000003E-2</c:v>
                </c:pt>
                <c:pt idx="6">
                  <c:v>3.1E-2</c:v>
                </c:pt>
                <c:pt idx="7">
                  <c:v>2.5000000000000001E-2</c:v>
                </c:pt>
                <c:pt idx="8">
                  <c:v>0.01</c:v>
                </c:pt>
                <c:pt idx="9">
                  <c:v>-1E-3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7E98-4648-AC40-F5ACA3C688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815883248"/>
        <c:axId val="1815883792"/>
      </c:barChart>
      <c:catAx>
        <c:axId val="1815883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MX"/>
          </a:p>
        </c:txPr>
        <c:crossAx val="1815883792"/>
        <c:crosses val="autoZero"/>
        <c:auto val="1"/>
        <c:lblAlgn val="ctr"/>
        <c:lblOffset val="550"/>
        <c:noMultiLvlLbl val="0"/>
      </c:catAx>
      <c:valAx>
        <c:axId val="18158837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s-MX"/>
                  <a:t>Porcentaje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s-MX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MX"/>
          </a:p>
        </c:txPr>
        <c:crossAx val="1815883248"/>
        <c:crosses val="autoZero"/>
        <c:crossBetween val="between"/>
        <c:majorUnit val="4.0000000000000008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 b="1">
          <a:solidFill>
            <a:schemeClr val="tx1"/>
          </a:solidFill>
          <a:latin typeface="Century Gothic" panose="020B0502020202020204" pitchFamily="34" charset="0"/>
        </a:defRPr>
      </a:pPr>
      <a:endParaRPr lang="es-MX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s-MX"/>
              <a:t>Tasa de variación anual  de la inflación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'Inflación - Desempleo - Pob'!$AF$6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99CC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h="571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'Inflación - Desempleo - Pob'!$AE$8:$AE$24</c:f>
              <c:strCache>
                <c:ptCount val="17"/>
                <c:pt idx="0">
                  <c:v>Argentina</c:v>
                </c:pt>
                <c:pt idx="1">
                  <c:v>Bolivia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Rep. Dom.</c:v>
                </c:pt>
                <c:pt idx="16">
                  <c:v>Uruguay</c:v>
                </c:pt>
              </c:strCache>
            </c:strRef>
          </c:cat>
          <c:val>
            <c:numRef>
              <c:f>'Inflación - Desempleo - Pob'!$AF$8:$AF$24</c:f>
              <c:numCache>
                <c:formatCode>0.0%</c:formatCode>
                <c:ptCount val="17"/>
                <c:pt idx="0">
                  <c:v>0.51400000000000001</c:v>
                </c:pt>
                <c:pt idx="1">
                  <c:v>8.9999999999999993E-3</c:v>
                </c:pt>
                <c:pt idx="2">
                  <c:v>0.10100000000000001</c:v>
                </c:pt>
                <c:pt idx="3">
                  <c:v>7.1999999999999995E-2</c:v>
                </c:pt>
                <c:pt idx="4">
                  <c:v>5.6000000000000001E-2</c:v>
                </c:pt>
                <c:pt idx="5">
                  <c:v>3.3000000000000002E-2</c:v>
                </c:pt>
                <c:pt idx="6">
                  <c:v>1.9E-2</c:v>
                </c:pt>
                <c:pt idx="7">
                  <c:v>6.0999999999999999E-2</c:v>
                </c:pt>
                <c:pt idx="8">
                  <c:v>3.1E-2</c:v>
                </c:pt>
                <c:pt idx="9">
                  <c:v>5.2999999999999999E-2</c:v>
                </c:pt>
                <c:pt idx="10">
                  <c:v>7.3999999999999996E-2</c:v>
                </c:pt>
                <c:pt idx="11">
                  <c:v>7.1999999999999995E-2</c:v>
                </c:pt>
                <c:pt idx="12">
                  <c:v>2.5999999999999999E-2</c:v>
                </c:pt>
                <c:pt idx="13">
                  <c:v>6.8000000000000005E-2</c:v>
                </c:pt>
                <c:pt idx="14">
                  <c:v>6.4000000000000001E-2</c:v>
                </c:pt>
                <c:pt idx="15">
                  <c:v>8.5000000000000006E-2</c:v>
                </c:pt>
                <c:pt idx="16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17-40EF-A84C-DF7441C5BD6D}"/>
            </c:ext>
          </c:extLst>
        </c:ser>
        <c:ser>
          <c:idx val="1"/>
          <c:order val="1"/>
          <c:tx>
            <c:strRef>
              <c:f>'Inflación - Desempleo - Pob'!$AG$6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h="571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'Inflación - Desempleo - Pob'!$AE$8:$AE$24</c:f>
              <c:strCache>
                <c:ptCount val="17"/>
                <c:pt idx="0">
                  <c:v>Argentina</c:v>
                </c:pt>
                <c:pt idx="1">
                  <c:v>Bolivia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Rep. Dom.</c:v>
                </c:pt>
                <c:pt idx="16">
                  <c:v>Uruguay</c:v>
                </c:pt>
              </c:strCache>
            </c:strRef>
          </c:cat>
          <c:val>
            <c:numRef>
              <c:f>'Inflación - Desempleo - Pob'!$AG$8:$AG$24</c:f>
              <c:numCache>
                <c:formatCode>0.0%</c:formatCode>
                <c:ptCount val="17"/>
                <c:pt idx="0">
                  <c:v>0.94799999999999995</c:v>
                </c:pt>
                <c:pt idx="1">
                  <c:v>3.1E-2</c:v>
                </c:pt>
                <c:pt idx="2">
                  <c:v>5.8000000000000003E-2</c:v>
                </c:pt>
                <c:pt idx="3">
                  <c:v>0.128</c:v>
                </c:pt>
                <c:pt idx="4">
                  <c:v>0.13100000000000001</c:v>
                </c:pt>
                <c:pt idx="5">
                  <c:v>7.8E-2</c:v>
                </c:pt>
                <c:pt idx="6">
                  <c:v>3.6999999999999998E-2</c:v>
                </c:pt>
                <c:pt idx="7">
                  <c:v>7.2999999999999995E-2</c:v>
                </c:pt>
                <c:pt idx="8">
                  <c:v>9.1999999999999998E-2</c:v>
                </c:pt>
                <c:pt idx="9">
                  <c:v>9.8000000000000004E-2</c:v>
                </c:pt>
                <c:pt idx="10">
                  <c:v>7.8E-2</c:v>
                </c:pt>
                <c:pt idx="11">
                  <c:v>0.11600000000000001</c:v>
                </c:pt>
                <c:pt idx="12">
                  <c:v>2.9000000000000001E-2</c:v>
                </c:pt>
                <c:pt idx="13">
                  <c:v>8.1000000000000003E-2</c:v>
                </c:pt>
                <c:pt idx="14">
                  <c:v>8.5000000000000006E-2</c:v>
                </c:pt>
                <c:pt idx="15">
                  <c:v>7.8E-2</c:v>
                </c:pt>
                <c:pt idx="16">
                  <c:v>8.3000000000000004E-2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B17-40EF-A84C-DF7441C5B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815890864"/>
        <c:axId val="1815880528"/>
      </c:barChart>
      <c:catAx>
        <c:axId val="18158908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815880528"/>
        <c:crosses val="autoZero"/>
        <c:auto val="1"/>
        <c:lblAlgn val="ctr"/>
        <c:lblOffset val="100"/>
        <c:noMultiLvlLbl val="0"/>
      </c:catAx>
      <c:valAx>
        <c:axId val="181588052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MX"/>
          </a:p>
        </c:txPr>
        <c:crossAx val="181589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 b="1">
          <a:solidFill>
            <a:schemeClr val="tx1"/>
          </a:solidFill>
          <a:latin typeface="Century Gothic" panose="020B0502020202020204" pitchFamily="34" charset="0"/>
        </a:defRPr>
      </a:pPr>
      <a:endParaRPr lang="es-MX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s-MX"/>
              <a:t>Tasas de interés de referencia</a:t>
            </a:r>
          </a:p>
        </c:rich>
      </c:tx>
      <c:layout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99CC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h="571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'Tasas de interés'!$K$3:$K$20</c:f>
              <c:strCache>
                <c:ptCount val="18"/>
                <c:pt idx="0">
                  <c:v>Argentina</c:v>
                </c:pt>
                <c:pt idx="1">
                  <c:v>Bolivia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Rep. Dom.</c:v>
                </c:pt>
                <c:pt idx="16">
                  <c:v>Uruguay</c:v>
                </c:pt>
                <c:pt idx="17">
                  <c:v>Venezuela</c:v>
                </c:pt>
              </c:strCache>
            </c:strRef>
          </c:cat>
          <c:val>
            <c:numRef>
              <c:f>'Tasas de interés'!$L$3:$L$20</c:f>
              <c:numCache>
                <c:formatCode>0.00%</c:formatCode>
                <c:ptCount val="18"/>
                <c:pt idx="0">
                  <c:v>0.69499999999999995</c:v>
                </c:pt>
                <c:pt idx="1">
                  <c:v>0.03</c:v>
                </c:pt>
                <c:pt idx="2">
                  <c:v>0.13800000000000001</c:v>
                </c:pt>
                <c:pt idx="3">
                  <c:v>9.8000000000000004E-2</c:v>
                </c:pt>
                <c:pt idx="4">
                  <c:v>0.09</c:v>
                </c:pt>
                <c:pt idx="5">
                  <c:v>8.5000000000000006E-2</c:v>
                </c:pt>
                <c:pt idx="6">
                  <c:v>8.3000000000000004E-2</c:v>
                </c:pt>
                <c:pt idx="7">
                  <c:v>0.05</c:v>
                </c:pt>
                <c:pt idx="8">
                  <c:v>0.03</c:v>
                </c:pt>
                <c:pt idx="9">
                  <c:v>0.03</c:v>
                </c:pt>
                <c:pt idx="10">
                  <c:v>8.5000000000000006E-2</c:v>
                </c:pt>
                <c:pt idx="11">
                  <c:v>0.06</c:v>
                </c:pt>
                <c:pt idx="12">
                  <c:v>4.1000000000000002E-2</c:v>
                </c:pt>
                <c:pt idx="13">
                  <c:v>8.3000000000000004E-2</c:v>
                </c:pt>
                <c:pt idx="14">
                  <c:v>6.8000000000000005E-2</c:v>
                </c:pt>
                <c:pt idx="15">
                  <c:v>0.08</c:v>
                </c:pt>
                <c:pt idx="16">
                  <c:v>0.10299999999999999</c:v>
                </c:pt>
                <c:pt idx="17">
                  <c:v>0.57599999999999996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A0-4398-A96C-28BBBB23C3A1}"/>
            </c:ext>
          </c:extLst>
        </c:ser>
        <c:ser>
          <c:idx val="1"/>
          <c:order val="1"/>
          <c:spPr>
            <a:solidFill>
              <a:srgbClr val="FF5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h="571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'Tasas de interés'!$K$3:$K$20</c:f>
              <c:strCache>
                <c:ptCount val="18"/>
                <c:pt idx="0">
                  <c:v>Argentina</c:v>
                </c:pt>
                <c:pt idx="1">
                  <c:v>Bolivia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Rep. Dom.</c:v>
                </c:pt>
                <c:pt idx="16">
                  <c:v>Uruguay</c:v>
                </c:pt>
                <c:pt idx="17">
                  <c:v>Venezuela</c:v>
                </c:pt>
              </c:strCache>
            </c:strRef>
          </c:cat>
          <c:val>
            <c:numRef>
              <c:f>'Tasas de interés'!$M$3:$M$20</c:f>
              <c:numCache>
                <c:formatCode>0.00%</c:formatCode>
                <c:ptCount val="18"/>
                <c:pt idx="0">
                  <c:v>0.75</c:v>
                </c:pt>
                <c:pt idx="1">
                  <c:v>4.4200000000000003E-2</c:v>
                </c:pt>
                <c:pt idx="2">
                  <c:v>0.13750000000000001</c:v>
                </c:pt>
                <c:pt idx="3">
                  <c:v>0.1125</c:v>
                </c:pt>
                <c:pt idx="4">
                  <c:v>0.12</c:v>
                </c:pt>
                <c:pt idx="5">
                  <c:v>0.09</c:v>
                </c:pt>
                <c:pt idx="6">
                  <c:v>8.4900000000000003E-2</c:v>
                </c:pt>
                <c:pt idx="7">
                  <c:v>3.4299999999999997E-2</c:v>
                </c:pt>
                <c:pt idx="8">
                  <c:v>3.7499999999999999E-2</c:v>
                </c:pt>
                <c:pt idx="9">
                  <c:v>0.03</c:v>
                </c:pt>
                <c:pt idx="10">
                  <c:v>0.1055</c:v>
                </c:pt>
                <c:pt idx="11">
                  <c:v>9.0200000000000002E-2</c:v>
                </c:pt>
                <c:pt idx="12">
                  <c:v>6.9400000000000003E-2</c:v>
                </c:pt>
                <c:pt idx="13">
                  <c:v>8.5000000000000006E-2</c:v>
                </c:pt>
                <c:pt idx="14">
                  <c:v>7.4999999999999997E-2</c:v>
                </c:pt>
                <c:pt idx="15">
                  <c:v>8.5000000000000006E-2</c:v>
                </c:pt>
                <c:pt idx="16">
                  <c:v>0.1125</c:v>
                </c:pt>
                <c:pt idx="17">
                  <c:v>0.57450000000000001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A0-4398-A96C-28BBBB23C3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815884336"/>
        <c:axId val="1815893040"/>
      </c:barChart>
      <c:catAx>
        <c:axId val="1815884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MX"/>
          </a:p>
        </c:txPr>
        <c:crossAx val="1815893040"/>
        <c:crosses val="autoZero"/>
        <c:auto val="1"/>
        <c:lblAlgn val="ctr"/>
        <c:lblOffset val="100"/>
        <c:noMultiLvlLbl val="0"/>
      </c:catAx>
      <c:valAx>
        <c:axId val="181589304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MX"/>
          </a:p>
        </c:txPr>
        <c:crossAx val="181588433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 b="1">
          <a:solidFill>
            <a:schemeClr val="tx1"/>
          </a:solidFill>
          <a:latin typeface="Century Gothic" panose="020B0502020202020204" pitchFamily="34" charset="0"/>
        </a:defRPr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PIB!$D$3</c:f>
              <c:strCache>
                <c:ptCount val="1"/>
                <c:pt idx="0">
                  <c:v>Mundo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rgbClr val="C00000"/>
                </a:solidFill>
              </a:ln>
              <a:effectLst/>
            </c:spPr>
          </c:marker>
          <c:dPt>
            <c:idx val="8"/>
            <c:marker>
              <c:symbol val="circle"/>
              <c:size val="5"/>
              <c:spPr>
                <a:solidFill>
                  <a:schemeClr val="bg1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</c:dPt>
          <c:dLbls>
            <c:dLbl>
              <c:idx val="8"/>
              <c:layout/>
              <c:tx>
                <c:rich>
                  <a:bodyPr/>
                  <a:lstStyle/>
                  <a:p>
                    <a:fld id="{3BE53FFC-2A8D-4E6F-A969-E04AADDF1221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MX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PIB!$G$2:$R$2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2023*</c:v>
                </c:pt>
              </c:strCache>
            </c:strRef>
          </c:cat>
          <c:val>
            <c:numRef>
              <c:f>PIB!$G$3:$R$3</c:f>
              <c:numCache>
                <c:formatCode>0.0%;[Red]\ \-0.0%</c:formatCode>
                <c:ptCount val="12"/>
                <c:pt idx="0">
                  <c:v>3.6000000000000004E-2</c:v>
                </c:pt>
                <c:pt idx="1">
                  <c:v>3.4000000000000002E-2</c:v>
                </c:pt>
                <c:pt idx="2">
                  <c:v>3.5000000000000003E-2</c:v>
                </c:pt>
                <c:pt idx="3">
                  <c:v>3.4000000000000002E-2</c:v>
                </c:pt>
                <c:pt idx="4">
                  <c:v>3.3000000000000002E-2</c:v>
                </c:pt>
                <c:pt idx="5">
                  <c:v>3.7000000000000005E-2</c:v>
                </c:pt>
                <c:pt idx="6">
                  <c:v>3.6000000000000004E-2</c:v>
                </c:pt>
                <c:pt idx="7">
                  <c:v>2.8999999999999998E-2</c:v>
                </c:pt>
                <c:pt idx="8">
                  <c:v>-3.1E-2</c:v>
                </c:pt>
                <c:pt idx="9">
                  <c:v>6.0999999999999999E-2</c:v>
                </c:pt>
                <c:pt idx="10">
                  <c:v>3.6159999999999998E-2</c:v>
                </c:pt>
                <c:pt idx="11">
                  <c:v>2.8309999999999998E-2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A089-4341-9A4F-FAF3FD38E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0092912"/>
        <c:axId val="1810096176"/>
      </c:lineChart>
      <c:catAx>
        <c:axId val="18100929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1810096176"/>
        <c:crosses val="autoZero"/>
        <c:auto val="1"/>
        <c:lblAlgn val="ctr"/>
        <c:lblOffset val="500"/>
        <c:noMultiLvlLbl val="0"/>
      </c:catAx>
      <c:valAx>
        <c:axId val="1810096176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extTo"/>
        <c:crossAx val="181009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 b="1">
          <a:solidFill>
            <a:schemeClr val="tx1"/>
          </a:solidFill>
          <a:latin typeface="Century Gothic" panose="020B0502020202020204" pitchFamily="34" charset="0"/>
        </a:defRPr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600" dirty="0" err="1"/>
              <a:t>Tasa</a:t>
            </a:r>
            <a:r>
              <a:rPr lang="en-US" sz="1600" dirty="0"/>
              <a:t> de </a:t>
            </a:r>
            <a:r>
              <a:rPr lang="en-US" sz="1600" dirty="0" err="1"/>
              <a:t>variación</a:t>
            </a:r>
            <a:r>
              <a:rPr lang="en-US" sz="1600" dirty="0"/>
              <a:t> </a:t>
            </a:r>
            <a:r>
              <a:rPr lang="en-US" sz="1600" dirty="0" err="1"/>
              <a:t>economías</a:t>
            </a:r>
            <a:r>
              <a:rPr lang="en-US" sz="1600" dirty="0"/>
              <a:t> </a:t>
            </a:r>
            <a:r>
              <a:rPr lang="en-US" sz="1600" dirty="0" err="1"/>
              <a:t>desarrolladas</a:t>
            </a:r>
            <a:endParaRPr lang="es-MX" sz="16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PIB!$D$4</c:f>
              <c:strCache>
                <c:ptCount val="1"/>
                <c:pt idx="0">
                  <c:v>Avanzadas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h="57150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h="5715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PIB!$N$2:$R$2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2023*</c:v>
                </c:pt>
              </c:strCache>
            </c:strRef>
          </c:cat>
          <c:val>
            <c:numRef>
              <c:f>PIB!$N$4:$R$4</c:f>
              <c:numCache>
                <c:formatCode>0.0%;[Red]\ \-0.0%</c:formatCode>
                <c:ptCount val="5"/>
                <c:pt idx="0">
                  <c:v>1.7490000000000002E-2</c:v>
                </c:pt>
                <c:pt idx="1">
                  <c:v>-4.4900000000000002E-2</c:v>
                </c:pt>
                <c:pt idx="2">
                  <c:v>5.1859999999999996E-2</c:v>
                </c:pt>
                <c:pt idx="3">
                  <c:v>2.6610000000000002E-2</c:v>
                </c:pt>
                <c:pt idx="4">
                  <c:v>1.26E-2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56-4B46-9C2F-F71784E51A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810101072"/>
        <c:axId val="1810095632"/>
      </c:barChart>
      <c:catAx>
        <c:axId val="1810101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low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MX"/>
          </a:p>
        </c:txPr>
        <c:crossAx val="1810095632"/>
        <c:crosses val="autoZero"/>
        <c:auto val="1"/>
        <c:lblAlgn val="ctr"/>
        <c:lblOffset val="300"/>
        <c:noMultiLvlLbl val="0"/>
      </c:catAx>
      <c:valAx>
        <c:axId val="18100956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s-MX"/>
                  <a:t>Porcentaje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s-MX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MX"/>
          </a:p>
        </c:txPr>
        <c:crossAx val="1810101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 b="1">
          <a:solidFill>
            <a:schemeClr val="tx1"/>
          </a:solidFill>
          <a:latin typeface="Century Gothic" panose="020B0502020202020204" pitchFamily="34" charset="0"/>
        </a:defRPr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600" dirty="0" err="1"/>
              <a:t>Tasa</a:t>
            </a:r>
            <a:r>
              <a:rPr lang="en-US" sz="1600" dirty="0"/>
              <a:t> de </a:t>
            </a:r>
            <a:r>
              <a:rPr lang="en-US" sz="1600" dirty="0" err="1"/>
              <a:t>variación</a:t>
            </a:r>
            <a:r>
              <a:rPr lang="en-US" sz="1600" dirty="0"/>
              <a:t> </a:t>
            </a:r>
            <a:r>
              <a:rPr lang="en-US" sz="1600" dirty="0" err="1"/>
              <a:t>economías</a:t>
            </a:r>
            <a:r>
              <a:rPr lang="en-US" sz="1600" dirty="0"/>
              <a:t> </a:t>
            </a:r>
            <a:r>
              <a:rPr lang="en-US" sz="1600" dirty="0" err="1" smtClean="0"/>
              <a:t>en</a:t>
            </a:r>
            <a:r>
              <a:rPr lang="en-US" sz="1600" baseline="0" dirty="0" smtClean="0"/>
              <a:t> </a:t>
            </a:r>
            <a:r>
              <a:rPr lang="en-US" sz="1600" dirty="0" err="1" smtClean="0"/>
              <a:t>desarrollo</a:t>
            </a:r>
            <a:endParaRPr lang="es-MX" sz="16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PIB!$D$5</c:f>
              <c:strCache>
                <c:ptCount val="1"/>
                <c:pt idx="0">
                  <c:v>Emergentes</c:v>
                </c:pt>
              </c:strCache>
            </c:strRef>
          </c:tx>
          <c:spPr>
            <a:solidFill>
              <a:srgbClr val="ADA8E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h="57150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h="5715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PIB!$N$2:$R$2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2023*</c:v>
                </c:pt>
              </c:strCache>
            </c:strRef>
          </c:cat>
          <c:val>
            <c:numRef>
              <c:f>PIB!$N$5:$R$5</c:f>
              <c:numCache>
                <c:formatCode>0.0%;[Red]\ \-0.0%</c:formatCode>
                <c:ptCount val="5"/>
                <c:pt idx="0">
                  <c:v>3.705E-2</c:v>
                </c:pt>
                <c:pt idx="1">
                  <c:v>-2.0139999999999998E-2</c:v>
                </c:pt>
                <c:pt idx="2">
                  <c:v>6.7769999999999997E-2</c:v>
                </c:pt>
                <c:pt idx="3">
                  <c:v>3.9570000000000001E-2</c:v>
                </c:pt>
                <c:pt idx="4">
                  <c:v>3.9280000000000002E-2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47-4E71-B669-B5CEFE2FB7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810094544"/>
        <c:axId val="1810086928"/>
      </c:barChart>
      <c:catAx>
        <c:axId val="1810094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low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MX"/>
          </a:p>
        </c:txPr>
        <c:crossAx val="1810086928"/>
        <c:crosses val="autoZero"/>
        <c:auto val="1"/>
        <c:lblAlgn val="ctr"/>
        <c:lblOffset val="500"/>
        <c:noMultiLvlLbl val="0"/>
      </c:catAx>
      <c:valAx>
        <c:axId val="1810086928"/>
        <c:scaling>
          <c:orientation val="minMax"/>
          <c:max val="0.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s-MX"/>
                  <a:t>Porcentaje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s-MX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MX"/>
          </a:p>
        </c:txPr>
        <c:crossAx val="1810094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 b="1">
          <a:solidFill>
            <a:schemeClr val="tx1"/>
          </a:solidFill>
          <a:latin typeface="Century Gothic" panose="020B0502020202020204" pitchFamily="34" charset="0"/>
        </a:defRPr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600"/>
              <a:t>Tasa de variación Latinoamerica y el Caribe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16972356902356903"/>
          <c:y val="0.2226272236803733"/>
          <c:w val="0.80675791245791251"/>
          <c:h val="0.547233887430737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PIB!$D$6</c:f>
              <c:strCache>
                <c:ptCount val="1"/>
                <c:pt idx="0">
                  <c:v>Latinoamerica y el Caribe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h="57150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h="5715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PIB!$N$2:$R$2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2023*</c:v>
                </c:pt>
              </c:strCache>
            </c:strRef>
          </c:cat>
          <c:val>
            <c:numRef>
              <c:f>PIB!$N$6:$R$6</c:f>
              <c:numCache>
                <c:formatCode>0.0%;[Red]\ \-0.0%</c:formatCode>
                <c:ptCount val="5"/>
                <c:pt idx="0">
                  <c:v>7.7999999999999999E-4</c:v>
                </c:pt>
                <c:pt idx="1">
                  <c:v>-6.9539999999999991E-2</c:v>
                </c:pt>
                <c:pt idx="2">
                  <c:v>6.8199999999999997E-2</c:v>
                </c:pt>
                <c:pt idx="3">
                  <c:v>3.9640000000000002E-2</c:v>
                </c:pt>
                <c:pt idx="4">
                  <c:v>1.5900000000000001E-2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86-48F8-BA2B-C6D091E3BD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810097264"/>
        <c:axId val="1810096720"/>
      </c:barChart>
      <c:catAx>
        <c:axId val="1810097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low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MX"/>
          </a:p>
        </c:txPr>
        <c:crossAx val="1810096720"/>
        <c:crosses val="autoZero"/>
        <c:auto val="1"/>
        <c:lblAlgn val="ctr"/>
        <c:lblOffset val="500"/>
        <c:noMultiLvlLbl val="0"/>
      </c:catAx>
      <c:valAx>
        <c:axId val="18100967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s-MX"/>
                  <a:t>Porcentaje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s-MX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MX"/>
          </a:p>
        </c:txPr>
        <c:crossAx val="181009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 b="1">
          <a:solidFill>
            <a:schemeClr val="tx1"/>
          </a:solidFill>
          <a:latin typeface="Century Gothic" panose="020B0502020202020204" pitchFamily="34" charset="0"/>
        </a:defRPr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227534385460503E-2"/>
          <c:y val="0.16427677097244892"/>
          <c:w val="0.88931413134138215"/>
          <c:h val="0.4576706833097725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Hoja3!$L$811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508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Hoja3!$M$858:$M$875</c:f>
              <c:strCache>
                <c:ptCount val="18"/>
                <c:pt idx="0">
                  <c:v>Argentina</c:v>
                </c:pt>
                <c:pt idx="1">
                  <c:v>Bolivia 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Rep. Dom.</c:v>
                </c:pt>
                <c:pt idx="16">
                  <c:v>Uruguay</c:v>
                </c:pt>
                <c:pt idx="17">
                  <c:v>Venezuela</c:v>
                </c:pt>
              </c:strCache>
            </c:strRef>
          </c:cat>
          <c:val>
            <c:numRef>
              <c:f>Hoja3!$O$858:$O$875</c:f>
              <c:numCache>
                <c:formatCode>0.0%;[Red]\ \-0.0%</c:formatCode>
                <c:ptCount val="18"/>
                <c:pt idx="0">
                  <c:v>-2.7653331937250739E-2</c:v>
                </c:pt>
                <c:pt idx="1">
                  <c:v>5.8926369020786948E-2</c:v>
                </c:pt>
                <c:pt idx="2">
                  <c:v>-3.5096803755695089E-3</c:v>
                </c:pt>
                <c:pt idx="3">
                  <c:v>0.10694593287739172</c:v>
                </c:pt>
                <c:pt idx="4">
                  <c:v>0.10470959114206951</c:v>
                </c:pt>
                <c:pt idx="5">
                  <c:v>6.9179319269156048E-2</c:v>
                </c:pt>
                <c:pt idx="6">
                  <c:v>3.8060730570241327E-2</c:v>
                </c:pt>
                <c:pt idx="7">
                  <c:v>9.4793853444976844E-2</c:v>
                </c:pt>
                <c:pt idx="8">
                  <c:v>7.6088697265697364E-2</c:v>
                </c:pt>
                <c:pt idx="9">
                  <c:v>0.11699773146080647</c:v>
                </c:pt>
                <c:pt idx="10">
                  <c:v>4.5664135316340629E-2</c:v>
                </c:pt>
                <c:pt idx="11">
                  <c:v>8.4006262492534456E-2</c:v>
                </c:pt>
                <c:pt idx="12">
                  <c:v>0.15697197620759454</c:v>
                </c:pt>
                <c:pt idx="13">
                  <c:v>5.7443398731250116E-2</c:v>
                </c:pt>
                <c:pt idx="14">
                  <c:v>0.12845202545160128</c:v>
                </c:pt>
                <c:pt idx="15">
                  <c:v>9.8100516640790641E-2</c:v>
                </c:pt>
                <c:pt idx="16">
                  <c:v>3.9326388898496323E-2</c:v>
                </c:pt>
                <c:pt idx="17">
                  <c:v>-0.16994703094507935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35-4B0B-9363-B4E707C49F75}"/>
            </c:ext>
          </c:extLst>
        </c:ser>
        <c:ser>
          <c:idx val="2"/>
          <c:order val="1"/>
          <c:tx>
            <c:strRef>
              <c:f>Hoja3!$M$811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99CC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508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Hoja3!$M$858:$M$875</c:f>
              <c:strCache>
                <c:ptCount val="18"/>
                <c:pt idx="0">
                  <c:v>Argentina</c:v>
                </c:pt>
                <c:pt idx="1">
                  <c:v>Bolivia 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Rep. Dom.</c:v>
                </c:pt>
                <c:pt idx="16">
                  <c:v>Uruguay</c:v>
                </c:pt>
                <c:pt idx="17">
                  <c:v>Venezuela</c:v>
                </c:pt>
              </c:strCache>
            </c:strRef>
          </c:cat>
          <c:val>
            <c:numRef>
              <c:f>Hoja3!$P$858:$P$875</c:f>
              <c:numCache>
                <c:formatCode>0.0%;[Red]\ \-0.0%</c:formatCode>
                <c:ptCount val="18"/>
                <c:pt idx="0">
                  <c:v>5.2000000000000018E-2</c:v>
                </c:pt>
                <c:pt idx="1">
                  <c:v>3.4999999999999871E-2</c:v>
                </c:pt>
                <c:pt idx="2">
                  <c:v>2.8999999999999838E-2</c:v>
                </c:pt>
                <c:pt idx="3">
                  <c:v>2.4000000000000018E-2</c:v>
                </c:pt>
                <c:pt idx="4">
                  <c:v>7.4999999999999942E-2</c:v>
                </c:pt>
                <c:pt idx="5">
                  <c:v>4.2999999999999934E-2</c:v>
                </c:pt>
                <c:pt idx="6">
                  <c:v>2.8999999999999859E-2</c:v>
                </c:pt>
                <c:pt idx="7">
                  <c:v>2.6000000000000047E-2</c:v>
                </c:pt>
                <c:pt idx="8">
                  <c:v>4.1000000000000029E-2</c:v>
                </c:pt>
                <c:pt idx="9">
                  <c:v>4.2000000000000037E-2</c:v>
                </c:pt>
                <c:pt idx="10">
                  <c:v>3.0999999999999851E-2</c:v>
                </c:pt>
                <c:pt idx="11">
                  <c:v>3.7999999999999999E-2</c:v>
                </c:pt>
                <c:pt idx="12">
                  <c:v>0.10800000000000008</c:v>
                </c:pt>
                <c:pt idx="13">
                  <c:v>0.1000000000000001</c:v>
                </c:pt>
                <c:pt idx="14">
                  <c:v>2.6999999999999844E-2</c:v>
                </c:pt>
                <c:pt idx="15">
                  <c:v>4.8999999999999953E-2</c:v>
                </c:pt>
                <c:pt idx="16">
                  <c:v>4.8999999999999932E-2</c:v>
                </c:pt>
                <c:pt idx="17">
                  <c:v>0.14999999999999997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35-4B0B-9363-B4E707C49F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810094000"/>
        <c:axId val="1810100528"/>
      </c:barChart>
      <c:catAx>
        <c:axId val="1810094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low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MX"/>
          </a:p>
        </c:txPr>
        <c:crossAx val="1810100528"/>
        <c:crosses val="autoZero"/>
        <c:auto val="1"/>
        <c:lblAlgn val="ctr"/>
        <c:lblOffset val="900"/>
        <c:noMultiLvlLbl val="0"/>
      </c:catAx>
      <c:valAx>
        <c:axId val="18101005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s-MX"/>
                  <a:t>Porcentaje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s-MX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MX"/>
          </a:p>
        </c:txPr>
        <c:crossAx val="181009400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 b="1">
          <a:solidFill>
            <a:schemeClr val="tx1"/>
          </a:solidFill>
          <a:latin typeface="Century Gothic" panose="020B0502020202020204" pitchFamily="34" charset="0"/>
        </a:defRPr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s-MX"/>
              <a:t>Importaciones por país</a:t>
            </a:r>
          </a:p>
        </c:rich>
      </c:tx>
      <c:layout>
        <c:manualLayout>
          <c:xMode val="edge"/>
          <c:yMode val="edge"/>
          <c:x val="0.3611939586645469"/>
          <c:y val="7.4269005847953217E-3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'X e M - BC'!$BM$28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99CC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h="571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'X e M - BC'!$BL$29:$BL$46</c:f>
              <c:strCache>
                <c:ptCount val="18"/>
                <c:pt idx="0">
                  <c:v>Argentina</c:v>
                </c:pt>
                <c:pt idx="1">
                  <c:v>Bolivia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Rep. Dom.</c:v>
                </c:pt>
                <c:pt idx="16">
                  <c:v>Uruguay</c:v>
                </c:pt>
                <c:pt idx="17">
                  <c:v>Venezuela</c:v>
                </c:pt>
              </c:strCache>
            </c:strRef>
          </c:cat>
          <c:val>
            <c:numRef>
              <c:f>'X e M - BC'!$BM$29:$BM$46</c:f>
              <c:numCache>
                <c:formatCode>0</c:formatCode>
                <c:ptCount val="18"/>
                <c:pt idx="0">
                  <c:v>63.185000000000002</c:v>
                </c:pt>
                <c:pt idx="1">
                  <c:v>9.5589999999999993</c:v>
                </c:pt>
                <c:pt idx="2">
                  <c:v>234.69</c:v>
                </c:pt>
                <c:pt idx="3">
                  <c:v>92.197000000000003</c:v>
                </c:pt>
                <c:pt idx="4">
                  <c:v>61.100999999999999</c:v>
                </c:pt>
                <c:pt idx="5">
                  <c:v>20.728000000000002</c:v>
                </c:pt>
                <c:pt idx="6">
                  <c:v>25.69</c:v>
                </c:pt>
                <c:pt idx="7">
                  <c:v>14.617000000000001</c:v>
                </c:pt>
                <c:pt idx="8">
                  <c:v>26.606999999999999</c:v>
                </c:pt>
                <c:pt idx="9">
                  <c:v>15.034000000000001</c:v>
                </c:pt>
                <c:pt idx="10">
                  <c:v>505.70309600000002</c:v>
                </c:pt>
                <c:pt idx="11">
                  <c:v>10.166</c:v>
                </c:pt>
                <c:pt idx="12">
                  <c:v>20.596</c:v>
                </c:pt>
                <c:pt idx="13">
                  <c:v>13.56</c:v>
                </c:pt>
                <c:pt idx="14">
                  <c:v>50.890999999999998</c:v>
                </c:pt>
                <c:pt idx="15">
                  <c:v>24.143000000000001</c:v>
                </c:pt>
                <c:pt idx="16">
                  <c:v>10.32</c:v>
                </c:pt>
                <c:pt idx="17">
                  <c:v>7.72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65-4284-BB4F-06AE6692FF7F}"/>
            </c:ext>
          </c:extLst>
        </c:ser>
        <c:ser>
          <c:idx val="1"/>
          <c:order val="1"/>
          <c:tx>
            <c:strRef>
              <c:f>'X e M - BC'!$BN$28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h="57150"/>
            </a:sp3d>
          </c:spPr>
          <c:invertIfNegative val="0"/>
          <c:dLbls>
            <c:dLbl>
              <c:idx val="10"/>
              <c:layout>
                <c:manualLayout>
                  <c:x val="0"/>
                  <c:y val="1.4853801169590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'X e M - BC'!$BL$29:$BL$46</c:f>
              <c:strCache>
                <c:ptCount val="18"/>
                <c:pt idx="0">
                  <c:v>Argentina</c:v>
                </c:pt>
                <c:pt idx="1">
                  <c:v>Bolivia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Rep. Dom.</c:v>
                </c:pt>
                <c:pt idx="16">
                  <c:v>Uruguay</c:v>
                </c:pt>
                <c:pt idx="17">
                  <c:v>Venezuela</c:v>
                </c:pt>
              </c:strCache>
            </c:strRef>
          </c:cat>
          <c:val>
            <c:numRef>
              <c:f>'X e M - BC'!$BN$29:$BN$46</c:f>
              <c:numCache>
                <c:formatCode>0</c:formatCode>
                <c:ptCount val="18"/>
                <c:pt idx="0">
                  <c:v>81.522000000000006</c:v>
                </c:pt>
                <c:pt idx="1">
                  <c:v>13.048999999999999</c:v>
                </c:pt>
                <c:pt idx="2">
                  <c:v>292.245</c:v>
                </c:pt>
                <c:pt idx="3">
                  <c:v>104.407</c:v>
                </c:pt>
                <c:pt idx="4">
                  <c:v>77.412999999999997</c:v>
                </c:pt>
                <c:pt idx="5">
                  <c:v>26.431000000000001</c:v>
                </c:pt>
                <c:pt idx="6">
                  <c:v>33.048999999999999</c:v>
                </c:pt>
                <c:pt idx="7">
                  <c:v>17.108000000000001</c:v>
                </c:pt>
                <c:pt idx="8">
                  <c:v>32.116</c:v>
                </c:pt>
                <c:pt idx="9">
                  <c:v>17.573</c:v>
                </c:pt>
                <c:pt idx="10">
                  <c:v>604.61459100000002</c:v>
                </c:pt>
                <c:pt idx="11">
                  <c:v>11.247</c:v>
                </c:pt>
                <c:pt idx="12">
                  <c:v>31.617000000000001</c:v>
                </c:pt>
                <c:pt idx="13">
                  <c:v>15.853</c:v>
                </c:pt>
                <c:pt idx="14">
                  <c:v>60.918999999999997</c:v>
                </c:pt>
                <c:pt idx="15">
                  <c:v>30.718</c:v>
                </c:pt>
                <c:pt idx="16">
                  <c:v>12.973000000000001</c:v>
                </c:pt>
                <c:pt idx="17">
                  <c:v>10.225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065-4284-BB4F-06AE6692FF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810098352"/>
        <c:axId val="1810091824"/>
      </c:barChart>
      <c:catAx>
        <c:axId val="1810098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MX"/>
          </a:p>
        </c:txPr>
        <c:crossAx val="1810091824"/>
        <c:crosses val="autoZero"/>
        <c:auto val="1"/>
        <c:lblAlgn val="ctr"/>
        <c:lblOffset val="100"/>
        <c:noMultiLvlLbl val="0"/>
      </c:catAx>
      <c:valAx>
        <c:axId val="1810091824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MX"/>
          </a:p>
        </c:txPr>
        <c:crossAx val="181009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 b="1">
          <a:solidFill>
            <a:schemeClr val="tx1"/>
          </a:solidFill>
          <a:latin typeface="Century Gothic" panose="020B0502020202020204" pitchFamily="34" charset="0"/>
        </a:defRPr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s-MX"/>
              <a:t>Exportaciones por país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'X e M - BC'!$BI$28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99CC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h="571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'X e M - BC'!$BH$29:$BH$46</c:f>
              <c:strCache>
                <c:ptCount val="18"/>
                <c:pt idx="0">
                  <c:v>Argentina</c:v>
                </c:pt>
                <c:pt idx="1">
                  <c:v>Bolivia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Rep. Dominicana</c:v>
                </c:pt>
                <c:pt idx="16">
                  <c:v>Uruguay</c:v>
                </c:pt>
                <c:pt idx="17">
                  <c:v>Venezuela</c:v>
                </c:pt>
              </c:strCache>
            </c:strRef>
          </c:cat>
          <c:val>
            <c:numRef>
              <c:f>'X e M - BC'!$BI$29:$BI$46</c:f>
              <c:numCache>
                <c:formatCode>0</c:formatCode>
                <c:ptCount val="18"/>
                <c:pt idx="0">
                  <c:v>77.935000000000002</c:v>
                </c:pt>
                <c:pt idx="1">
                  <c:v>11.03</c:v>
                </c:pt>
                <c:pt idx="2">
                  <c:v>280.815</c:v>
                </c:pt>
                <c:pt idx="3">
                  <c:v>94.677000000000007</c:v>
                </c:pt>
                <c:pt idx="4">
                  <c:v>40.286999999999999</c:v>
                </c:pt>
                <c:pt idx="5">
                  <c:v>15.494</c:v>
                </c:pt>
                <c:pt idx="6">
                  <c:v>26.699000000000002</c:v>
                </c:pt>
                <c:pt idx="7">
                  <c:v>6.3949999999999996</c:v>
                </c:pt>
                <c:pt idx="8">
                  <c:v>13.753</c:v>
                </c:pt>
                <c:pt idx="9">
                  <c:v>10.215999999999999</c:v>
                </c:pt>
                <c:pt idx="10">
                  <c:v>494.94932900000003</c:v>
                </c:pt>
                <c:pt idx="11">
                  <c:v>6.4950000000000001</c:v>
                </c:pt>
                <c:pt idx="12">
                  <c:v>13.161</c:v>
                </c:pt>
                <c:pt idx="13">
                  <c:v>10.547000000000001</c:v>
                </c:pt>
                <c:pt idx="14">
                  <c:v>59.648000000000003</c:v>
                </c:pt>
                <c:pt idx="15">
                  <c:v>12.35</c:v>
                </c:pt>
                <c:pt idx="16">
                  <c:v>9.5410000000000004</c:v>
                </c:pt>
                <c:pt idx="17">
                  <c:v>3.5649999999999999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59-42B1-80AB-928280153EB3}"/>
            </c:ext>
          </c:extLst>
        </c:ser>
        <c:ser>
          <c:idx val="1"/>
          <c:order val="1"/>
          <c:tx>
            <c:strRef>
              <c:f>'X e M - BC'!$BJ$28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h="571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'X e M - BC'!$BH$29:$BH$46</c:f>
              <c:strCache>
                <c:ptCount val="18"/>
                <c:pt idx="0">
                  <c:v>Argentina</c:v>
                </c:pt>
                <c:pt idx="1">
                  <c:v>Bolivia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Rep. Dominicana</c:v>
                </c:pt>
                <c:pt idx="16">
                  <c:v>Uruguay</c:v>
                </c:pt>
                <c:pt idx="17">
                  <c:v>Venezuela</c:v>
                </c:pt>
              </c:strCache>
            </c:strRef>
          </c:cat>
          <c:val>
            <c:numRef>
              <c:f>'X e M - BC'!$BJ$29:$BJ$46</c:f>
              <c:numCache>
                <c:formatCode>0</c:formatCode>
                <c:ptCount val="18"/>
                <c:pt idx="0">
                  <c:v>88.444999999999993</c:v>
                </c:pt>
                <c:pt idx="1">
                  <c:v>13.653</c:v>
                </c:pt>
                <c:pt idx="2">
                  <c:v>334.13600000000002</c:v>
                </c:pt>
                <c:pt idx="3">
                  <c:v>97.492000000000004</c:v>
                </c:pt>
                <c:pt idx="4">
                  <c:v>56.999000000000002</c:v>
                </c:pt>
                <c:pt idx="5">
                  <c:v>20.329000000000001</c:v>
                </c:pt>
                <c:pt idx="6">
                  <c:v>32.658000000000001</c:v>
                </c:pt>
                <c:pt idx="7">
                  <c:v>7.1150000000000002</c:v>
                </c:pt>
                <c:pt idx="8">
                  <c:v>15.695</c:v>
                </c:pt>
                <c:pt idx="9">
                  <c:v>12.222</c:v>
                </c:pt>
                <c:pt idx="10">
                  <c:v>577.73539599999992</c:v>
                </c:pt>
                <c:pt idx="11">
                  <c:v>7.36</c:v>
                </c:pt>
                <c:pt idx="12">
                  <c:v>14.414</c:v>
                </c:pt>
                <c:pt idx="13">
                  <c:v>9.9570000000000007</c:v>
                </c:pt>
                <c:pt idx="14">
                  <c:v>58.674999999999997</c:v>
                </c:pt>
                <c:pt idx="15">
                  <c:v>13.602</c:v>
                </c:pt>
                <c:pt idx="16">
                  <c:v>11.237</c:v>
                </c:pt>
                <c:pt idx="17">
                  <c:v>5.17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59-42B1-80AB-928280153E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810098896"/>
        <c:axId val="1810099440"/>
      </c:barChart>
      <c:catAx>
        <c:axId val="181009889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810099440"/>
        <c:crosses val="autoZero"/>
        <c:auto val="1"/>
        <c:lblAlgn val="ctr"/>
        <c:lblOffset val="100"/>
        <c:noMultiLvlLbl val="0"/>
      </c:catAx>
      <c:valAx>
        <c:axId val="1810099440"/>
        <c:scaling>
          <c:orientation val="minMax"/>
          <c:max val="700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MX"/>
          </a:p>
        </c:txPr>
        <c:crossAx val="1810098896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 b="1">
          <a:solidFill>
            <a:schemeClr val="tx1"/>
          </a:solidFill>
          <a:latin typeface="Century Gothic" panose="020B0502020202020204" pitchFamily="34" charset="0"/>
        </a:defRPr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'X e M - BC'!$BQ$28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99CC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h="571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'X e M - BC'!$BP$29:$BP$46</c:f>
              <c:strCache>
                <c:ptCount val="18"/>
                <c:pt idx="0">
                  <c:v>Argentina</c:v>
                </c:pt>
                <c:pt idx="1">
                  <c:v>Bolivia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Rep. Dom.</c:v>
                </c:pt>
                <c:pt idx="16">
                  <c:v>Uruguay</c:v>
                </c:pt>
                <c:pt idx="17">
                  <c:v>Venezuela</c:v>
                </c:pt>
              </c:strCache>
            </c:strRef>
          </c:cat>
          <c:val>
            <c:numRef>
              <c:f>'X e M - BC'!$BQ$29:$BQ$46</c:f>
              <c:numCache>
                <c:formatCode>0_ ;[Red]\-0\ </c:formatCode>
                <c:ptCount val="18"/>
                <c:pt idx="0">
                  <c:v>14.75</c:v>
                </c:pt>
                <c:pt idx="1">
                  <c:v>1.4710000000000001</c:v>
                </c:pt>
                <c:pt idx="2">
                  <c:v>46.125</c:v>
                </c:pt>
                <c:pt idx="3">
                  <c:v>2.480000000000004</c:v>
                </c:pt>
                <c:pt idx="4">
                  <c:v>-20.814</c:v>
                </c:pt>
                <c:pt idx="5">
                  <c:v>-5.2340000000000018</c:v>
                </c:pt>
                <c:pt idx="6">
                  <c:v>1.0090000000000003</c:v>
                </c:pt>
                <c:pt idx="7">
                  <c:v>-8.2220000000000013</c:v>
                </c:pt>
                <c:pt idx="8">
                  <c:v>-12.853999999999999</c:v>
                </c:pt>
                <c:pt idx="9">
                  <c:v>-4.8180000000000014</c:v>
                </c:pt>
                <c:pt idx="10">
                  <c:v>-10.753766999999982</c:v>
                </c:pt>
                <c:pt idx="11">
                  <c:v>-3.6710000000000003</c:v>
                </c:pt>
                <c:pt idx="12">
                  <c:v>-7.4350000000000005</c:v>
                </c:pt>
                <c:pt idx="13">
                  <c:v>-3.0129999999999999</c:v>
                </c:pt>
                <c:pt idx="14">
                  <c:v>8.757000000000005</c:v>
                </c:pt>
                <c:pt idx="15">
                  <c:v>-11.793000000000001</c:v>
                </c:pt>
                <c:pt idx="16">
                  <c:v>-0.77899999999999991</c:v>
                </c:pt>
                <c:pt idx="17">
                  <c:v>-4.1549999999999994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4A-475E-B81A-6AABA7113BC0}"/>
            </c:ext>
          </c:extLst>
        </c:ser>
        <c:ser>
          <c:idx val="1"/>
          <c:order val="1"/>
          <c:tx>
            <c:strRef>
              <c:f>'X e M - BC'!$BR$28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h="571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'X e M - BC'!$BP$29:$BP$46</c:f>
              <c:strCache>
                <c:ptCount val="18"/>
                <c:pt idx="0">
                  <c:v>Argentina</c:v>
                </c:pt>
                <c:pt idx="1">
                  <c:v>Bolivia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</c:v>
                </c:pt>
                <c:pt idx="9">
                  <c:v>Honduras</c:v>
                </c:pt>
                <c:pt idx="10">
                  <c:v>México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Rep. Dom.</c:v>
                </c:pt>
                <c:pt idx="16">
                  <c:v>Uruguay</c:v>
                </c:pt>
                <c:pt idx="17">
                  <c:v>Venezuela</c:v>
                </c:pt>
              </c:strCache>
            </c:strRef>
          </c:cat>
          <c:val>
            <c:numRef>
              <c:f>'X e M - BC'!$BR$29:$BR$46</c:f>
              <c:numCache>
                <c:formatCode>0_ ;[Red]\-0\ </c:formatCode>
                <c:ptCount val="18"/>
                <c:pt idx="0">
                  <c:v>6.9229999999999876</c:v>
                </c:pt>
                <c:pt idx="1">
                  <c:v>0.60400000000000098</c:v>
                </c:pt>
                <c:pt idx="2">
                  <c:v>41.89100000000002</c:v>
                </c:pt>
                <c:pt idx="3">
                  <c:v>-6.914999999999992</c:v>
                </c:pt>
                <c:pt idx="4">
                  <c:v>-20.413999999999994</c:v>
                </c:pt>
                <c:pt idx="5">
                  <c:v>-6.1020000000000003</c:v>
                </c:pt>
                <c:pt idx="6">
                  <c:v>-0.39099999999999824</c:v>
                </c:pt>
                <c:pt idx="7">
                  <c:v>-9.9930000000000003</c:v>
                </c:pt>
                <c:pt idx="8">
                  <c:v>-16.420999999999999</c:v>
                </c:pt>
                <c:pt idx="9">
                  <c:v>-5.3510000000000009</c:v>
                </c:pt>
                <c:pt idx="10">
                  <c:v>-26.879195000000095</c:v>
                </c:pt>
                <c:pt idx="11">
                  <c:v>-3.8869999999999996</c:v>
                </c:pt>
                <c:pt idx="12">
                  <c:v>-17.203000000000003</c:v>
                </c:pt>
                <c:pt idx="13">
                  <c:v>-5.895999999999999</c:v>
                </c:pt>
                <c:pt idx="14">
                  <c:v>-2.2439999999999998</c:v>
                </c:pt>
                <c:pt idx="15">
                  <c:v>-17.116</c:v>
                </c:pt>
                <c:pt idx="16">
                  <c:v>-1.7360000000000007</c:v>
                </c:pt>
                <c:pt idx="17">
                  <c:v>-5.0549999999999997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4A-475E-B81A-6AABA7113B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810089648"/>
        <c:axId val="1810087472"/>
      </c:barChart>
      <c:catAx>
        <c:axId val="1810089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low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MX"/>
          </a:p>
        </c:txPr>
        <c:crossAx val="1810087472"/>
        <c:crosses val="autoZero"/>
        <c:auto val="1"/>
        <c:lblAlgn val="ctr"/>
        <c:lblOffset val="100"/>
        <c:noMultiLvlLbl val="0"/>
      </c:catAx>
      <c:valAx>
        <c:axId val="1810087472"/>
        <c:scaling>
          <c:orientation val="minMax"/>
        </c:scaling>
        <c:delete val="0"/>
        <c:axPos val="l"/>
        <c:numFmt formatCode="0_ ;[Red]\-0\ 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MX"/>
          </a:p>
        </c:txPr>
        <c:crossAx val="181008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 b="1">
          <a:solidFill>
            <a:schemeClr val="tx1"/>
          </a:solidFill>
          <a:latin typeface="Century Gothic" panose="020B0502020202020204" pitchFamily="34" charset="0"/>
        </a:defRPr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B177EC-54A0-43E2-A563-EA018F36C49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CF18EA8-6B3A-481E-B233-D18903880850}">
      <dgm:prSet phldrT="[Texto]" custT="1"/>
      <dgm:spPr>
        <a:solidFill>
          <a:srgbClr val="0099CC"/>
        </a:solidFill>
      </dgm:spPr>
      <dgm:t>
        <a:bodyPr/>
        <a:lstStyle/>
        <a:p>
          <a:r>
            <a:rPr lang="es-MX" sz="2400" b="1" dirty="0" smtClean="0">
              <a:latin typeface="Century Gothic" panose="020B0502020202020204" pitchFamily="34" charset="0"/>
            </a:rPr>
            <a:t>China</a:t>
          </a:r>
          <a:endParaRPr lang="es-MX" sz="2400" b="1" dirty="0">
            <a:latin typeface="Century Gothic" panose="020B0502020202020204" pitchFamily="34" charset="0"/>
          </a:endParaRPr>
        </a:p>
      </dgm:t>
    </dgm:pt>
    <dgm:pt modelId="{B9506643-5B81-41D6-A350-009DE89EA717}" type="parTrans" cxnId="{AC3649D8-2BDD-45CF-8697-B194C6C2FD73}">
      <dgm:prSet/>
      <dgm:spPr/>
      <dgm:t>
        <a:bodyPr/>
        <a:lstStyle/>
        <a:p>
          <a:endParaRPr lang="es-MX" sz="2400" b="1">
            <a:latin typeface="Century Gothic" panose="020B0502020202020204" pitchFamily="34" charset="0"/>
          </a:endParaRPr>
        </a:p>
      </dgm:t>
    </dgm:pt>
    <dgm:pt modelId="{8132DF0D-4575-4622-AAD8-3B4B4E01E3A2}" type="sibTrans" cxnId="{AC3649D8-2BDD-45CF-8697-B194C6C2FD73}">
      <dgm:prSet/>
      <dgm:spPr/>
      <dgm:t>
        <a:bodyPr/>
        <a:lstStyle/>
        <a:p>
          <a:endParaRPr lang="es-MX" sz="2400" b="1">
            <a:latin typeface="Century Gothic" panose="020B0502020202020204" pitchFamily="34" charset="0"/>
          </a:endParaRPr>
        </a:p>
      </dgm:t>
    </dgm:pt>
    <dgm:pt modelId="{56C17BC0-0A5A-48C5-988B-A8C54B02D895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MX" sz="24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Inflación</a:t>
          </a:r>
          <a:endParaRPr lang="es-MX" sz="2400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9A4BEE76-EDB9-46D1-B49D-8F0EADA23F57}" type="parTrans" cxnId="{9602931F-8A27-4803-8AB4-5A0FA8280BE7}">
      <dgm:prSet/>
      <dgm:spPr/>
      <dgm:t>
        <a:bodyPr/>
        <a:lstStyle/>
        <a:p>
          <a:endParaRPr lang="es-MX" sz="2400" b="1">
            <a:latin typeface="Century Gothic" panose="020B0502020202020204" pitchFamily="34" charset="0"/>
          </a:endParaRPr>
        </a:p>
      </dgm:t>
    </dgm:pt>
    <dgm:pt modelId="{4B1CC728-29FC-4A7C-83FD-FFC9CDA9790F}" type="sibTrans" cxnId="{9602931F-8A27-4803-8AB4-5A0FA8280BE7}">
      <dgm:prSet/>
      <dgm:spPr/>
      <dgm:t>
        <a:bodyPr/>
        <a:lstStyle/>
        <a:p>
          <a:endParaRPr lang="es-MX" sz="2400" b="1">
            <a:latin typeface="Century Gothic" panose="020B0502020202020204" pitchFamily="34" charset="0"/>
          </a:endParaRPr>
        </a:p>
      </dgm:t>
    </dgm:pt>
    <dgm:pt modelId="{098B2A5C-84A9-4369-B6A0-F8F967A1FDA3}">
      <dgm:prSet phldrT="[Texto]" custT="1"/>
      <dgm:spPr>
        <a:solidFill>
          <a:srgbClr val="0099CC"/>
        </a:solidFill>
      </dgm:spPr>
      <dgm:t>
        <a:bodyPr/>
        <a:lstStyle/>
        <a:p>
          <a:r>
            <a:rPr lang="es-MX" sz="2400" b="1" dirty="0" smtClean="0">
              <a:latin typeface="Century Gothic" panose="020B0502020202020204" pitchFamily="34" charset="0"/>
            </a:rPr>
            <a:t>Condiciones políticas de algunos países de América Latina</a:t>
          </a:r>
          <a:endParaRPr lang="es-MX" sz="2400" b="1" dirty="0">
            <a:latin typeface="Century Gothic" panose="020B0502020202020204" pitchFamily="34" charset="0"/>
          </a:endParaRPr>
        </a:p>
      </dgm:t>
    </dgm:pt>
    <dgm:pt modelId="{9FB8CDEE-DA72-4286-B4FB-AAD74DC63043}" type="parTrans" cxnId="{E409A7E9-3EC3-4E18-9227-6A95DEDF4438}">
      <dgm:prSet/>
      <dgm:spPr/>
      <dgm:t>
        <a:bodyPr/>
        <a:lstStyle/>
        <a:p>
          <a:endParaRPr lang="es-MX" sz="2400" b="1">
            <a:latin typeface="Century Gothic" panose="020B0502020202020204" pitchFamily="34" charset="0"/>
          </a:endParaRPr>
        </a:p>
      </dgm:t>
    </dgm:pt>
    <dgm:pt modelId="{A8D626C2-A620-4D96-9023-BCA1914AB68D}" type="sibTrans" cxnId="{E409A7E9-3EC3-4E18-9227-6A95DEDF4438}">
      <dgm:prSet/>
      <dgm:spPr/>
      <dgm:t>
        <a:bodyPr/>
        <a:lstStyle/>
        <a:p>
          <a:endParaRPr lang="es-MX" sz="2400" b="1">
            <a:latin typeface="Century Gothic" panose="020B0502020202020204" pitchFamily="34" charset="0"/>
          </a:endParaRPr>
        </a:p>
      </dgm:t>
    </dgm:pt>
    <dgm:pt modelId="{29918A7D-3A43-4617-82AE-ACC89E527A71}">
      <dgm:prSet phldrT="[Texto]" custT="1"/>
      <dgm:spPr>
        <a:solidFill>
          <a:srgbClr val="FF5050"/>
        </a:solidFill>
      </dgm:spPr>
      <dgm:t>
        <a:bodyPr/>
        <a:lstStyle/>
        <a:p>
          <a:r>
            <a:rPr lang="es-MX" sz="2400" b="1" dirty="0" smtClean="0">
              <a:latin typeface="Century Gothic" panose="020B0502020202020204" pitchFamily="34" charset="0"/>
            </a:rPr>
            <a:t>Inversión</a:t>
          </a:r>
          <a:endParaRPr lang="es-MX" sz="2400" b="1" dirty="0">
            <a:latin typeface="Century Gothic" panose="020B0502020202020204" pitchFamily="34" charset="0"/>
          </a:endParaRPr>
        </a:p>
      </dgm:t>
    </dgm:pt>
    <dgm:pt modelId="{F67E0C2D-A20F-4867-AC1A-4E9685DDF564}" type="parTrans" cxnId="{28E62299-E9E1-41ED-A081-10C4636A9EF5}">
      <dgm:prSet/>
      <dgm:spPr/>
      <dgm:t>
        <a:bodyPr/>
        <a:lstStyle/>
        <a:p>
          <a:endParaRPr lang="es-MX" sz="2400" b="1">
            <a:latin typeface="Century Gothic" panose="020B0502020202020204" pitchFamily="34" charset="0"/>
          </a:endParaRPr>
        </a:p>
      </dgm:t>
    </dgm:pt>
    <dgm:pt modelId="{90328582-21C6-4CB2-82CB-1A4588CEE00C}" type="sibTrans" cxnId="{28E62299-E9E1-41ED-A081-10C4636A9EF5}">
      <dgm:prSet/>
      <dgm:spPr/>
      <dgm:t>
        <a:bodyPr/>
        <a:lstStyle/>
        <a:p>
          <a:endParaRPr lang="es-MX" sz="2400" b="1">
            <a:latin typeface="Century Gothic" panose="020B0502020202020204" pitchFamily="34" charset="0"/>
          </a:endParaRPr>
        </a:p>
      </dgm:t>
    </dgm:pt>
    <dgm:pt modelId="{A0EA5D85-F0DA-4976-B198-20BDA8265293}">
      <dgm:prSet phldrT="[Texto]" custT="1"/>
      <dgm:spPr>
        <a:solidFill>
          <a:srgbClr val="ADA8E4"/>
        </a:solidFill>
      </dgm:spPr>
      <dgm:t>
        <a:bodyPr/>
        <a:lstStyle/>
        <a:p>
          <a:r>
            <a:rPr lang="es-MX" sz="24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Cadenas de suministros en el mundo</a:t>
          </a:r>
          <a:endParaRPr lang="es-MX" sz="24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AACD1724-16CB-47C3-A083-EED0324D79FC}" type="parTrans" cxnId="{55022DCA-6121-42A0-88D1-A923E2787F01}">
      <dgm:prSet/>
      <dgm:spPr/>
      <dgm:t>
        <a:bodyPr/>
        <a:lstStyle/>
        <a:p>
          <a:endParaRPr lang="es-MX" sz="2400" b="1">
            <a:latin typeface="Century Gothic" panose="020B0502020202020204" pitchFamily="34" charset="0"/>
          </a:endParaRPr>
        </a:p>
      </dgm:t>
    </dgm:pt>
    <dgm:pt modelId="{8DA7EC0F-A825-4415-9158-8D7B4ABCF2A5}" type="sibTrans" cxnId="{55022DCA-6121-42A0-88D1-A923E2787F01}">
      <dgm:prSet/>
      <dgm:spPr/>
      <dgm:t>
        <a:bodyPr/>
        <a:lstStyle/>
        <a:p>
          <a:endParaRPr lang="es-MX" sz="2400" b="1">
            <a:latin typeface="Century Gothic" panose="020B0502020202020204" pitchFamily="34" charset="0"/>
          </a:endParaRPr>
        </a:p>
      </dgm:t>
    </dgm:pt>
    <dgm:pt modelId="{BD13E154-5CE6-4F17-9A3A-4B1C654EF137}">
      <dgm:prSet custT="1"/>
      <dgm:spPr/>
      <dgm:t>
        <a:bodyPr/>
        <a:lstStyle/>
        <a:p>
          <a:r>
            <a:rPr lang="es-MX" sz="2400" b="1" dirty="0" smtClean="0">
              <a:latin typeface="Century Gothic" panose="020B0502020202020204" pitchFamily="34" charset="0"/>
            </a:rPr>
            <a:t>Conflicto entre Rusia y Ucrania</a:t>
          </a:r>
          <a:endParaRPr lang="es-MX" sz="2400" b="1" dirty="0">
            <a:latin typeface="Century Gothic" panose="020B0502020202020204" pitchFamily="34" charset="0"/>
          </a:endParaRPr>
        </a:p>
      </dgm:t>
    </dgm:pt>
    <dgm:pt modelId="{20A6C53B-1717-4764-9B93-A0D8AED1BB11}" type="parTrans" cxnId="{62C8100D-54D0-4D73-A8D2-D1CFF1D255CD}">
      <dgm:prSet/>
      <dgm:spPr/>
      <dgm:t>
        <a:bodyPr/>
        <a:lstStyle/>
        <a:p>
          <a:endParaRPr lang="es-MX"/>
        </a:p>
      </dgm:t>
    </dgm:pt>
    <dgm:pt modelId="{0F8AFCA2-432C-42F4-9DA6-FAB38C5EE942}" type="sibTrans" cxnId="{62C8100D-54D0-4D73-A8D2-D1CFF1D255CD}">
      <dgm:prSet/>
      <dgm:spPr/>
      <dgm:t>
        <a:bodyPr/>
        <a:lstStyle/>
        <a:p>
          <a:endParaRPr lang="es-MX"/>
        </a:p>
      </dgm:t>
    </dgm:pt>
    <dgm:pt modelId="{E253AB6D-0F82-4ADA-9EC3-3A1B28ABB6E8}" type="pres">
      <dgm:prSet presAssocID="{A5B177EC-54A0-43E2-A563-EA018F36C4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D02ACBC-5401-407C-B95D-0A8A5A1ED51D}" type="pres">
      <dgm:prSet presAssocID="{BD13E154-5CE6-4F17-9A3A-4B1C654EF137}" presName="parentLin" presStyleCnt="0"/>
      <dgm:spPr/>
    </dgm:pt>
    <dgm:pt modelId="{707ACBEB-C055-4079-86D0-D48F0C182F73}" type="pres">
      <dgm:prSet presAssocID="{BD13E154-5CE6-4F17-9A3A-4B1C654EF137}" presName="parentLeftMargin" presStyleLbl="node1" presStyleIdx="0" presStyleCnt="6"/>
      <dgm:spPr/>
    </dgm:pt>
    <dgm:pt modelId="{9B789BD6-B867-452A-9BA6-DF89596503AC}" type="pres">
      <dgm:prSet presAssocID="{BD13E154-5CE6-4F17-9A3A-4B1C654EF13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208C7BA-C482-4472-9375-281370B6039C}" type="pres">
      <dgm:prSet presAssocID="{BD13E154-5CE6-4F17-9A3A-4B1C654EF137}" presName="negativeSpace" presStyleCnt="0"/>
      <dgm:spPr/>
    </dgm:pt>
    <dgm:pt modelId="{608E5A7E-E9FD-46D2-B086-16F3C2A5F815}" type="pres">
      <dgm:prSet presAssocID="{BD13E154-5CE6-4F17-9A3A-4B1C654EF137}" presName="childText" presStyleLbl="conFgAcc1" presStyleIdx="0" presStyleCnt="6">
        <dgm:presLayoutVars>
          <dgm:bulletEnabled val="1"/>
        </dgm:presLayoutVars>
      </dgm:prSet>
      <dgm:spPr/>
    </dgm:pt>
    <dgm:pt modelId="{C36445E2-DC7E-4CCF-99D4-A8B6093AF395}" type="pres">
      <dgm:prSet presAssocID="{0F8AFCA2-432C-42F4-9DA6-FAB38C5EE942}" presName="spaceBetweenRectangles" presStyleCnt="0"/>
      <dgm:spPr/>
    </dgm:pt>
    <dgm:pt modelId="{39EA11FC-E9CD-4D3E-B6A2-9AF5A93A5471}" type="pres">
      <dgm:prSet presAssocID="{4CF18EA8-6B3A-481E-B233-D18903880850}" presName="parentLin" presStyleCnt="0"/>
      <dgm:spPr/>
    </dgm:pt>
    <dgm:pt modelId="{1786171E-1271-4329-8DC5-447E3A981B1A}" type="pres">
      <dgm:prSet presAssocID="{4CF18EA8-6B3A-481E-B233-D18903880850}" presName="parentLeftMargin" presStyleLbl="node1" presStyleIdx="0" presStyleCnt="6"/>
      <dgm:spPr/>
      <dgm:t>
        <a:bodyPr/>
        <a:lstStyle/>
        <a:p>
          <a:endParaRPr lang="es-MX"/>
        </a:p>
      </dgm:t>
    </dgm:pt>
    <dgm:pt modelId="{7B0C6455-3A38-4701-831C-03BF577124D9}" type="pres">
      <dgm:prSet presAssocID="{4CF18EA8-6B3A-481E-B233-D1890388085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A5C3BF0-7539-41D5-B855-F3FCC207056E}" type="pres">
      <dgm:prSet presAssocID="{4CF18EA8-6B3A-481E-B233-D18903880850}" presName="negativeSpace" presStyleCnt="0"/>
      <dgm:spPr/>
    </dgm:pt>
    <dgm:pt modelId="{5CF6B49C-BAB4-46B6-B3C7-7F98AA323D39}" type="pres">
      <dgm:prSet presAssocID="{4CF18EA8-6B3A-481E-B233-D18903880850}" presName="childText" presStyleLbl="conFgAcc1" presStyleIdx="1" presStyleCnt="6">
        <dgm:presLayoutVars>
          <dgm:bulletEnabled val="1"/>
        </dgm:presLayoutVars>
      </dgm:prSet>
      <dgm:spPr/>
    </dgm:pt>
    <dgm:pt modelId="{C050EC05-72CD-4D56-92A6-F7FF9493ED95}" type="pres">
      <dgm:prSet presAssocID="{8132DF0D-4575-4622-AAD8-3B4B4E01E3A2}" presName="spaceBetweenRectangles" presStyleCnt="0"/>
      <dgm:spPr/>
    </dgm:pt>
    <dgm:pt modelId="{52B73830-89FC-463C-8434-B86067A2E668}" type="pres">
      <dgm:prSet presAssocID="{29918A7D-3A43-4617-82AE-ACC89E527A71}" presName="parentLin" presStyleCnt="0"/>
      <dgm:spPr/>
    </dgm:pt>
    <dgm:pt modelId="{D8A2397C-6C3C-4643-9FAA-FC30965EBFBC}" type="pres">
      <dgm:prSet presAssocID="{29918A7D-3A43-4617-82AE-ACC89E527A71}" presName="parentLeftMargin" presStyleLbl="node1" presStyleIdx="1" presStyleCnt="6"/>
      <dgm:spPr/>
      <dgm:t>
        <a:bodyPr/>
        <a:lstStyle/>
        <a:p>
          <a:endParaRPr lang="es-MX"/>
        </a:p>
      </dgm:t>
    </dgm:pt>
    <dgm:pt modelId="{CC9A0DC1-C7B6-4141-B3D6-F94AD6F083A5}" type="pres">
      <dgm:prSet presAssocID="{29918A7D-3A43-4617-82AE-ACC89E527A7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A111E95-4E4B-4F55-8936-BC9FA7E57572}" type="pres">
      <dgm:prSet presAssocID="{29918A7D-3A43-4617-82AE-ACC89E527A71}" presName="negativeSpace" presStyleCnt="0"/>
      <dgm:spPr/>
    </dgm:pt>
    <dgm:pt modelId="{D951C429-E2F6-449D-AEC4-4EEF6F289E11}" type="pres">
      <dgm:prSet presAssocID="{29918A7D-3A43-4617-82AE-ACC89E527A71}" presName="childText" presStyleLbl="conFgAcc1" presStyleIdx="2" presStyleCnt="6">
        <dgm:presLayoutVars>
          <dgm:bulletEnabled val="1"/>
        </dgm:presLayoutVars>
      </dgm:prSet>
      <dgm:spPr/>
    </dgm:pt>
    <dgm:pt modelId="{7031EEC9-869F-4CBA-9B16-D9B84D66C6BB}" type="pres">
      <dgm:prSet presAssocID="{90328582-21C6-4CB2-82CB-1A4588CEE00C}" presName="spaceBetweenRectangles" presStyleCnt="0"/>
      <dgm:spPr/>
    </dgm:pt>
    <dgm:pt modelId="{C2FEE8FB-17A8-43BD-99F1-90814175A9B9}" type="pres">
      <dgm:prSet presAssocID="{A0EA5D85-F0DA-4976-B198-20BDA8265293}" presName="parentLin" presStyleCnt="0"/>
      <dgm:spPr/>
    </dgm:pt>
    <dgm:pt modelId="{1C6652B5-8182-4BF6-9BBE-53837D9D7EC5}" type="pres">
      <dgm:prSet presAssocID="{A0EA5D85-F0DA-4976-B198-20BDA8265293}" presName="parentLeftMargin" presStyleLbl="node1" presStyleIdx="2" presStyleCnt="6"/>
      <dgm:spPr/>
      <dgm:t>
        <a:bodyPr/>
        <a:lstStyle/>
        <a:p>
          <a:endParaRPr lang="es-MX"/>
        </a:p>
      </dgm:t>
    </dgm:pt>
    <dgm:pt modelId="{292EFE9D-536E-44B1-AEBF-1A9ACFFC38E7}" type="pres">
      <dgm:prSet presAssocID="{A0EA5D85-F0DA-4976-B198-20BDA826529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3823895-8599-4DEE-974E-D933889E3DCD}" type="pres">
      <dgm:prSet presAssocID="{A0EA5D85-F0DA-4976-B198-20BDA8265293}" presName="negativeSpace" presStyleCnt="0"/>
      <dgm:spPr/>
    </dgm:pt>
    <dgm:pt modelId="{8F1D4A7B-8FB1-49A6-8500-A13C64B0070C}" type="pres">
      <dgm:prSet presAssocID="{A0EA5D85-F0DA-4976-B198-20BDA8265293}" presName="childText" presStyleLbl="conFgAcc1" presStyleIdx="3" presStyleCnt="6">
        <dgm:presLayoutVars>
          <dgm:bulletEnabled val="1"/>
        </dgm:presLayoutVars>
      </dgm:prSet>
      <dgm:spPr/>
    </dgm:pt>
    <dgm:pt modelId="{9869DC65-BA46-468D-8DAE-0455EB3CCC15}" type="pres">
      <dgm:prSet presAssocID="{8DA7EC0F-A825-4415-9158-8D7B4ABCF2A5}" presName="spaceBetweenRectangles" presStyleCnt="0"/>
      <dgm:spPr/>
    </dgm:pt>
    <dgm:pt modelId="{554F918D-B0EA-4AAC-9DC0-C51DAC7C11AC}" type="pres">
      <dgm:prSet presAssocID="{56C17BC0-0A5A-48C5-988B-A8C54B02D895}" presName="parentLin" presStyleCnt="0"/>
      <dgm:spPr/>
    </dgm:pt>
    <dgm:pt modelId="{12191E11-7CAA-42E2-A110-F98293BE0C54}" type="pres">
      <dgm:prSet presAssocID="{56C17BC0-0A5A-48C5-988B-A8C54B02D895}" presName="parentLeftMargin" presStyleLbl="node1" presStyleIdx="3" presStyleCnt="6"/>
      <dgm:spPr/>
      <dgm:t>
        <a:bodyPr/>
        <a:lstStyle/>
        <a:p>
          <a:endParaRPr lang="es-MX"/>
        </a:p>
      </dgm:t>
    </dgm:pt>
    <dgm:pt modelId="{7929DBDE-A367-4E8D-8D74-3A948726F928}" type="pres">
      <dgm:prSet presAssocID="{56C17BC0-0A5A-48C5-988B-A8C54B02D89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4A84F1E-B648-4F0B-8257-2B186597747B}" type="pres">
      <dgm:prSet presAssocID="{56C17BC0-0A5A-48C5-988B-A8C54B02D895}" presName="negativeSpace" presStyleCnt="0"/>
      <dgm:spPr/>
    </dgm:pt>
    <dgm:pt modelId="{E5944FAF-EDF8-4A7B-8486-0868B47AF96B}" type="pres">
      <dgm:prSet presAssocID="{56C17BC0-0A5A-48C5-988B-A8C54B02D895}" presName="childText" presStyleLbl="conFgAcc1" presStyleIdx="4" presStyleCnt="6">
        <dgm:presLayoutVars>
          <dgm:bulletEnabled val="1"/>
        </dgm:presLayoutVars>
      </dgm:prSet>
      <dgm:spPr/>
    </dgm:pt>
    <dgm:pt modelId="{D562CF39-25B0-42E3-BC02-41CA505CEF5D}" type="pres">
      <dgm:prSet presAssocID="{4B1CC728-29FC-4A7C-83FD-FFC9CDA9790F}" presName="spaceBetweenRectangles" presStyleCnt="0"/>
      <dgm:spPr/>
    </dgm:pt>
    <dgm:pt modelId="{6EDF3C80-BE33-4555-A4AB-AB0E6594259A}" type="pres">
      <dgm:prSet presAssocID="{098B2A5C-84A9-4369-B6A0-F8F967A1FDA3}" presName="parentLin" presStyleCnt="0"/>
      <dgm:spPr/>
    </dgm:pt>
    <dgm:pt modelId="{508F5060-D066-45F7-8273-58DB8DE7228A}" type="pres">
      <dgm:prSet presAssocID="{098B2A5C-84A9-4369-B6A0-F8F967A1FDA3}" presName="parentLeftMargin" presStyleLbl="node1" presStyleIdx="4" presStyleCnt="6"/>
      <dgm:spPr/>
      <dgm:t>
        <a:bodyPr/>
        <a:lstStyle/>
        <a:p>
          <a:endParaRPr lang="es-MX"/>
        </a:p>
      </dgm:t>
    </dgm:pt>
    <dgm:pt modelId="{E229FB70-1279-4FA1-90FF-6A818056877A}" type="pres">
      <dgm:prSet presAssocID="{098B2A5C-84A9-4369-B6A0-F8F967A1FDA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A71F941-2333-43C7-8000-953ABB75D19E}" type="pres">
      <dgm:prSet presAssocID="{098B2A5C-84A9-4369-B6A0-F8F967A1FDA3}" presName="negativeSpace" presStyleCnt="0"/>
      <dgm:spPr/>
    </dgm:pt>
    <dgm:pt modelId="{30BC35D7-B12F-477D-9AF4-AE206BAC35A5}" type="pres">
      <dgm:prSet presAssocID="{098B2A5C-84A9-4369-B6A0-F8F967A1FDA3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C3649D8-2BDD-45CF-8697-B194C6C2FD73}" srcId="{A5B177EC-54A0-43E2-A563-EA018F36C49D}" destId="{4CF18EA8-6B3A-481E-B233-D18903880850}" srcOrd="1" destOrd="0" parTransId="{B9506643-5B81-41D6-A350-009DE89EA717}" sibTransId="{8132DF0D-4575-4622-AAD8-3B4B4E01E3A2}"/>
    <dgm:cxn modelId="{E409A7E9-3EC3-4E18-9227-6A95DEDF4438}" srcId="{A5B177EC-54A0-43E2-A563-EA018F36C49D}" destId="{098B2A5C-84A9-4369-B6A0-F8F967A1FDA3}" srcOrd="5" destOrd="0" parTransId="{9FB8CDEE-DA72-4286-B4FB-AAD74DC63043}" sibTransId="{A8D626C2-A620-4D96-9023-BCA1914AB68D}"/>
    <dgm:cxn modelId="{920B3175-F744-4833-BAB3-F0F3DA65C32E}" type="presOf" srcId="{4CF18EA8-6B3A-481E-B233-D18903880850}" destId="{7B0C6455-3A38-4701-831C-03BF577124D9}" srcOrd="1" destOrd="0" presId="urn:microsoft.com/office/officeart/2005/8/layout/list1"/>
    <dgm:cxn modelId="{D1BD0F13-D272-4333-91E0-56DFF043B3E0}" type="presOf" srcId="{A0EA5D85-F0DA-4976-B198-20BDA8265293}" destId="{1C6652B5-8182-4BF6-9BBE-53837D9D7EC5}" srcOrd="0" destOrd="0" presId="urn:microsoft.com/office/officeart/2005/8/layout/list1"/>
    <dgm:cxn modelId="{9602931F-8A27-4803-8AB4-5A0FA8280BE7}" srcId="{A5B177EC-54A0-43E2-A563-EA018F36C49D}" destId="{56C17BC0-0A5A-48C5-988B-A8C54B02D895}" srcOrd="4" destOrd="0" parTransId="{9A4BEE76-EDB9-46D1-B49D-8F0EADA23F57}" sibTransId="{4B1CC728-29FC-4A7C-83FD-FFC9CDA9790F}"/>
    <dgm:cxn modelId="{4ACED6A8-3931-463C-9649-A7E63AE18636}" type="presOf" srcId="{4CF18EA8-6B3A-481E-B233-D18903880850}" destId="{1786171E-1271-4329-8DC5-447E3A981B1A}" srcOrd="0" destOrd="0" presId="urn:microsoft.com/office/officeart/2005/8/layout/list1"/>
    <dgm:cxn modelId="{28E62299-E9E1-41ED-A081-10C4636A9EF5}" srcId="{A5B177EC-54A0-43E2-A563-EA018F36C49D}" destId="{29918A7D-3A43-4617-82AE-ACC89E527A71}" srcOrd="2" destOrd="0" parTransId="{F67E0C2D-A20F-4867-AC1A-4E9685DDF564}" sibTransId="{90328582-21C6-4CB2-82CB-1A4588CEE00C}"/>
    <dgm:cxn modelId="{BC77E3DA-C2FE-42DA-947D-19CEA1714CE0}" type="presOf" srcId="{A0EA5D85-F0DA-4976-B198-20BDA8265293}" destId="{292EFE9D-536E-44B1-AEBF-1A9ACFFC38E7}" srcOrd="1" destOrd="0" presId="urn:microsoft.com/office/officeart/2005/8/layout/list1"/>
    <dgm:cxn modelId="{62F6CB7F-FE6D-4718-BAFE-355197D9FAA5}" type="presOf" srcId="{098B2A5C-84A9-4369-B6A0-F8F967A1FDA3}" destId="{E229FB70-1279-4FA1-90FF-6A818056877A}" srcOrd="1" destOrd="0" presId="urn:microsoft.com/office/officeart/2005/8/layout/list1"/>
    <dgm:cxn modelId="{F2620CDD-ED18-4895-A342-0E55707E5A8F}" type="presOf" srcId="{098B2A5C-84A9-4369-B6A0-F8F967A1FDA3}" destId="{508F5060-D066-45F7-8273-58DB8DE7228A}" srcOrd="0" destOrd="0" presId="urn:microsoft.com/office/officeart/2005/8/layout/list1"/>
    <dgm:cxn modelId="{477D5A26-3272-4FBB-B8C3-970044364658}" type="presOf" srcId="{BD13E154-5CE6-4F17-9A3A-4B1C654EF137}" destId="{707ACBEB-C055-4079-86D0-D48F0C182F73}" srcOrd="0" destOrd="0" presId="urn:microsoft.com/office/officeart/2005/8/layout/list1"/>
    <dgm:cxn modelId="{132AF3CF-1713-4753-B637-13BA87662616}" type="presOf" srcId="{56C17BC0-0A5A-48C5-988B-A8C54B02D895}" destId="{12191E11-7CAA-42E2-A110-F98293BE0C54}" srcOrd="0" destOrd="0" presId="urn:microsoft.com/office/officeart/2005/8/layout/list1"/>
    <dgm:cxn modelId="{62C8100D-54D0-4D73-A8D2-D1CFF1D255CD}" srcId="{A5B177EC-54A0-43E2-A563-EA018F36C49D}" destId="{BD13E154-5CE6-4F17-9A3A-4B1C654EF137}" srcOrd="0" destOrd="0" parTransId="{20A6C53B-1717-4764-9B93-A0D8AED1BB11}" sibTransId="{0F8AFCA2-432C-42F4-9DA6-FAB38C5EE942}"/>
    <dgm:cxn modelId="{25EDF4AF-9E55-4003-A3CD-03BE767AEF56}" type="presOf" srcId="{29918A7D-3A43-4617-82AE-ACC89E527A71}" destId="{D8A2397C-6C3C-4643-9FAA-FC30965EBFBC}" srcOrd="0" destOrd="0" presId="urn:microsoft.com/office/officeart/2005/8/layout/list1"/>
    <dgm:cxn modelId="{55022DCA-6121-42A0-88D1-A923E2787F01}" srcId="{A5B177EC-54A0-43E2-A563-EA018F36C49D}" destId="{A0EA5D85-F0DA-4976-B198-20BDA8265293}" srcOrd="3" destOrd="0" parTransId="{AACD1724-16CB-47C3-A083-EED0324D79FC}" sibTransId="{8DA7EC0F-A825-4415-9158-8D7B4ABCF2A5}"/>
    <dgm:cxn modelId="{D9E69947-1980-4E9E-9C30-A663E1E4DD09}" type="presOf" srcId="{56C17BC0-0A5A-48C5-988B-A8C54B02D895}" destId="{7929DBDE-A367-4E8D-8D74-3A948726F928}" srcOrd="1" destOrd="0" presId="urn:microsoft.com/office/officeart/2005/8/layout/list1"/>
    <dgm:cxn modelId="{A8295987-CA2F-48D2-B3C7-D17FF2258496}" type="presOf" srcId="{29918A7D-3A43-4617-82AE-ACC89E527A71}" destId="{CC9A0DC1-C7B6-4141-B3D6-F94AD6F083A5}" srcOrd="1" destOrd="0" presId="urn:microsoft.com/office/officeart/2005/8/layout/list1"/>
    <dgm:cxn modelId="{A440C6A0-2631-484F-9BEF-6FDF2B8A394D}" type="presOf" srcId="{A5B177EC-54A0-43E2-A563-EA018F36C49D}" destId="{E253AB6D-0F82-4ADA-9EC3-3A1B28ABB6E8}" srcOrd="0" destOrd="0" presId="urn:microsoft.com/office/officeart/2005/8/layout/list1"/>
    <dgm:cxn modelId="{E4180913-E5AB-4058-9E53-058C338B417F}" type="presOf" srcId="{BD13E154-5CE6-4F17-9A3A-4B1C654EF137}" destId="{9B789BD6-B867-452A-9BA6-DF89596503AC}" srcOrd="1" destOrd="0" presId="urn:microsoft.com/office/officeart/2005/8/layout/list1"/>
    <dgm:cxn modelId="{661959E0-4634-4244-A8AB-75CA055E25D8}" type="presParOf" srcId="{E253AB6D-0F82-4ADA-9EC3-3A1B28ABB6E8}" destId="{9D02ACBC-5401-407C-B95D-0A8A5A1ED51D}" srcOrd="0" destOrd="0" presId="urn:microsoft.com/office/officeart/2005/8/layout/list1"/>
    <dgm:cxn modelId="{4CEB3AC0-A5C2-4123-B7A1-A5AFEC20860C}" type="presParOf" srcId="{9D02ACBC-5401-407C-B95D-0A8A5A1ED51D}" destId="{707ACBEB-C055-4079-86D0-D48F0C182F73}" srcOrd="0" destOrd="0" presId="urn:microsoft.com/office/officeart/2005/8/layout/list1"/>
    <dgm:cxn modelId="{B9AE45AB-F89F-44B6-A7A7-58EA40F04BB3}" type="presParOf" srcId="{9D02ACBC-5401-407C-B95D-0A8A5A1ED51D}" destId="{9B789BD6-B867-452A-9BA6-DF89596503AC}" srcOrd="1" destOrd="0" presId="urn:microsoft.com/office/officeart/2005/8/layout/list1"/>
    <dgm:cxn modelId="{9F5BCBBE-2572-4C70-B2DA-D2958167EB05}" type="presParOf" srcId="{E253AB6D-0F82-4ADA-9EC3-3A1B28ABB6E8}" destId="{1208C7BA-C482-4472-9375-281370B6039C}" srcOrd="1" destOrd="0" presId="urn:microsoft.com/office/officeart/2005/8/layout/list1"/>
    <dgm:cxn modelId="{6EE35263-F937-4008-8F44-679BB184BC8F}" type="presParOf" srcId="{E253AB6D-0F82-4ADA-9EC3-3A1B28ABB6E8}" destId="{608E5A7E-E9FD-46D2-B086-16F3C2A5F815}" srcOrd="2" destOrd="0" presId="urn:microsoft.com/office/officeart/2005/8/layout/list1"/>
    <dgm:cxn modelId="{44376BBA-0FBD-4128-B38E-01DA4C4FF66F}" type="presParOf" srcId="{E253AB6D-0F82-4ADA-9EC3-3A1B28ABB6E8}" destId="{C36445E2-DC7E-4CCF-99D4-A8B6093AF395}" srcOrd="3" destOrd="0" presId="urn:microsoft.com/office/officeart/2005/8/layout/list1"/>
    <dgm:cxn modelId="{F2D189E3-4345-432D-B104-123F28984814}" type="presParOf" srcId="{E253AB6D-0F82-4ADA-9EC3-3A1B28ABB6E8}" destId="{39EA11FC-E9CD-4D3E-B6A2-9AF5A93A5471}" srcOrd="4" destOrd="0" presId="urn:microsoft.com/office/officeart/2005/8/layout/list1"/>
    <dgm:cxn modelId="{811DFC24-A23C-4B8D-BD99-A954C3140FE3}" type="presParOf" srcId="{39EA11FC-E9CD-4D3E-B6A2-9AF5A93A5471}" destId="{1786171E-1271-4329-8DC5-447E3A981B1A}" srcOrd="0" destOrd="0" presId="urn:microsoft.com/office/officeart/2005/8/layout/list1"/>
    <dgm:cxn modelId="{C03E96B2-547F-4311-89F0-703544892352}" type="presParOf" srcId="{39EA11FC-E9CD-4D3E-B6A2-9AF5A93A5471}" destId="{7B0C6455-3A38-4701-831C-03BF577124D9}" srcOrd="1" destOrd="0" presId="urn:microsoft.com/office/officeart/2005/8/layout/list1"/>
    <dgm:cxn modelId="{485017E5-D8EC-4023-8006-CDDF58878A11}" type="presParOf" srcId="{E253AB6D-0F82-4ADA-9EC3-3A1B28ABB6E8}" destId="{1A5C3BF0-7539-41D5-B855-F3FCC207056E}" srcOrd="5" destOrd="0" presId="urn:microsoft.com/office/officeart/2005/8/layout/list1"/>
    <dgm:cxn modelId="{EFB03D20-D5BB-4AED-B9DD-10716DD41221}" type="presParOf" srcId="{E253AB6D-0F82-4ADA-9EC3-3A1B28ABB6E8}" destId="{5CF6B49C-BAB4-46B6-B3C7-7F98AA323D39}" srcOrd="6" destOrd="0" presId="urn:microsoft.com/office/officeart/2005/8/layout/list1"/>
    <dgm:cxn modelId="{027772F9-32A6-4832-B7FF-A049BE11F209}" type="presParOf" srcId="{E253AB6D-0F82-4ADA-9EC3-3A1B28ABB6E8}" destId="{C050EC05-72CD-4D56-92A6-F7FF9493ED95}" srcOrd="7" destOrd="0" presId="urn:microsoft.com/office/officeart/2005/8/layout/list1"/>
    <dgm:cxn modelId="{00F2122A-E599-455E-9944-FCD380259162}" type="presParOf" srcId="{E253AB6D-0F82-4ADA-9EC3-3A1B28ABB6E8}" destId="{52B73830-89FC-463C-8434-B86067A2E668}" srcOrd="8" destOrd="0" presId="urn:microsoft.com/office/officeart/2005/8/layout/list1"/>
    <dgm:cxn modelId="{2C677CBA-951A-4BB2-AA02-397901DB9002}" type="presParOf" srcId="{52B73830-89FC-463C-8434-B86067A2E668}" destId="{D8A2397C-6C3C-4643-9FAA-FC30965EBFBC}" srcOrd="0" destOrd="0" presId="urn:microsoft.com/office/officeart/2005/8/layout/list1"/>
    <dgm:cxn modelId="{7A2D84BE-4FF4-4DCB-BE46-30809B7AC554}" type="presParOf" srcId="{52B73830-89FC-463C-8434-B86067A2E668}" destId="{CC9A0DC1-C7B6-4141-B3D6-F94AD6F083A5}" srcOrd="1" destOrd="0" presId="urn:microsoft.com/office/officeart/2005/8/layout/list1"/>
    <dgm:cxn modelId="{68EF1015-2D22-47B6-953A-C751DE7342FA}" type="presParOf" srcId="{E253AB6D-0F82-4ADA-9EC3-3A1B28ABB6E8}" destId="{9A111E95-4E4B-4F55-8936-BC9FA7E57572}" srcOrd="9" destOrd="0" presId="urn:microsoft.com/office/officeart/2005/8/layout/list1"/>
    <dgm:cxn modelId="{ED0F9ECE-170F-439C-B6E0-F32821448258}" type="presParOf" srcId="{E253AB6D-0F82-4ADA-9EC3-3A1B28ABB6E8}" destId="{D951C429-E2F6-449D-AEC4-4EEF6F289E11}" srcOrd="10" destOrd="0" presId="urn:microsoft.com/office/officeart/2005/8/layout/list1"/>
    <dgm:cxn modelId="{403ED556-8D7E-4C53-ABD3-E80D5B37838D}" type="presParOf" srcId="{E253AB6D-0F82-4ADA-9EC3-3A1B28ABB6E8}" destId="{7031EEC9-869F-4CBA-9B16-D9B84D66C6BB}" srcOrd="11" destOrd="0" presId="urn:microsoft.com/office/officeart/2005/8/layout/list1"/>
    <dgm:cxn modelId="{C5C1AB5D-8665-4AC1-9AF8-CCB831438EA6}" type="presParOf" srcId="{E253AB6D-0F82-4ADA-9EC3-3A1B28ABB6E8}" destId="{C2FEE8FB-17A8-43BD-99F1-90814175A9B9}" srcOrd="12" destOrd="0" presId="urn:microsoft.com/office/officeart/2005/8/layout/list1"/>
    <dgm:cxn modelId="{B4DFA04B-E23A-43F1-A07C-B37C264B04D3}" type="presParOf" srcId="{C2FEE8FB-17A8-43BD-99F1-90814175A9B9}" destId="{1C6652B5-8182-4BF6-9BBE-53837D9D7EC5}" srcOrd="0" destOrd="0" presId="urn:microsoft.com/office/officeart/2005/8/layout/list1"/>
    <dgm:cxn modelId="{21056D02-C6D6-40CC-8DCC-0A66AEBA20F4}" type="presParOf" srcId="{C2FEE8FB-17A8-43BD-99F1-90814175A9B9}" destId="{292EFE9D-536E-44B1-AEBF-1A9ACFFC38E7}" srcOrd="1" destOrd="0" presId="urn:microsoft.com/office/officeart/2005/8/layout/list1"/>
    <dgm:cxn modelId="{3D2FC53A-261C-405A-A8AD-893392208130}" type="presParOf" srcId="{E253AB6D-0F82-4ADA-9EC3-3A1B28ABB6E8}" destId="{E3823895-8599-4DEE-974E-D933889E3DCD}" srcOrd="13" destOrd="0" presId="urn:microsoft.com/office/officeart/2005/8/layout/list1"/>
    <dgm:cxn modelId="{330C4236-19F6-4CE7-B52A-505BDD71CF76}" type="presParOf" srcId="{E253AB6D-0F82-4ADA-9EC3-3A1B28ABB6E8}" destId="{8F1D4A7B-8FB1-49A6-8500-A13C64B0070C}" srcOrd="14" destOrd="0" presId="urn:microsoft.com/office/officeart/2005/8/layout/list1"/>
    <dgm:cxn modelId="{CB019FB9-5CC8-436E-B851-707925AFE411}" type="presParOf" srcId="{E253AB6D-0F82-4ADA-9EC3-3A1B28ABB6E8}" destId="{9869DC65-BA46-468D-8DAE-0455EB3CCC15}" srcOrd="15" destOrd="0" presId="urn:microsoft.com/office/officeart/2005/8/layout/list1"/>
    <dgm:cxn modelId="{7B71B8DE-2335-42C1-B18D-82C2B758D258}" type="presParOf" srcId="{E253AB6D-0F82-4ADA-9EC3-3A1B28ABB6E8}" destId="{554F918D-B0EA-4AAC-9DC0-C51DAC7C11AC}" srcOrd="16" destOrd="0" presId="urn:microsoft.com/office/officeart/2005/8/layout/list1"/>
    <dgm:cxn modelId="{9361DC3F-6ADF-4483-8446-6E9EAC7C15A9}" type="presParOf" srcId="{554F918D-B0EA-4AAC-9DC0-C51DAC7C11AC}" destId="{12191E11-7CAA-42E2-A110-F98293BE0C54}" srcOrd="0" destOrd="0" presId="urn:microsoft.com/office/officeart/2005/8/layout/list1"/>
    <dgm:cxn modelId="{AC0A8311-BE41-4C7B-9B92-ED476A29AF0C}" type="presParOf" srcId="{554F918D-B0EA-4AAC-9DC0-C51DAC7C11AC}" destId="{7929DBDE-A367-4E8D-8D74-3A948726F928}" srcOrd="1" destOrd="0" presId="urn:microsoft.com/office/officeart/2005/8/layout/list1"/>
    <dgm:cxn modelId="{DD1046DF-491E-4975-B9F1-72B1E796A238}" type="presParOf" srcId="{E253AB6D-0F82-4ADA-9EC3-3A1B28ABB6E8}" destId="{D4A84F1E-B648-4F0B-8257-2B186597747B}" srcOrd="17" destOrd="0" presId="urn:microsoft.com/office/officeart/2005/8/layout/list1"/>
    <dgm:cxn modelId="{354125A6-FE05-42B7-A81C-D3B36CA7F4D0}" type="presParOf" srcId="{E253AB6D-0F82-4ADA-9EC3-3A1B28ABB6E8}" destId="{E5944FAF-EDF8-4A7B-8486-0868B47AF96B}" srcOrd="18" destOrd="0" presId="urn:microsoft.com/office/officeart/2005/8/layout/list1"/>
    <dgm:cxn modelId="{832279E6-0B93-4D77-8A2D-7BA0B8DC568E}" type="presParOf" srcId="{E253AB6D-0F82-4ADA-9EC3-3A1B28ABB6E8}" destId="{D562CF39-25B0-42E3-BC02-41CA505CEF5D}" srcOrd="19" destOrd="0" presId="urn:microsoft.com/office/officeart/2005/8/layout/list1"/>
    <dgm:cxn modelId="{B97E6CF7-DDDF-4166-AC8F-15BF81A4BA94}" type="presParOf" srcId="{E253AB6D-0F82-4ADA-9EC3-3A1B28ABB6E8}" destId="{6EDF3C80-BE33-4555-A4AB-AB0E6594259A}" srcOrd="20" destOrd="0" presId="urn:microsoft.com/office/officeart/2005/8/layout/list1"/>
    <dgm:cxn modelId="{1050F456-84EE-4157-94EA-0E2DCA833ABB}" type="presParOf" srcId="{6EDF3C80-BE33-4555-A4AB-AB0E6594259A}" destId="{508F5060-D066-45F7-8273-58DB8DE7228A}" srcOrd="0" destOrd="0" presId="urn:microsoft.com/office/officeart/2005/8/layout/list1"/>
    <dgm:cxn modelId="{8B8FE03A-FA48-4ECB-8008-15F6B3640FF0}" type="presParOf" srcId="{6EDF3C80-BE33-4555-A4AB-AB0E6594259A}" destId="{E229FB70-1279-4FA1-90FF-6A818056877A}" srcOrd="1" destOrd="0" presId="urn:microsoft.com/office/officeart/2005/8/layout/list1"/>
    <dgm:cxn modelId="{57E8567E-10A3-4551-9DEB-ABED4E4120E3}" type="presParOf" srcId="{E253AB6D-0F82-4ADA-9EC3-3A1B28ABB6E8}" destId="{AA71F941-2333-43C7-8000-953ABB75D19E}" srcOrd="21" destOrd="0" presId="urn:microsoft.com/office/officeart/2005/8/layout/list1"/>
    <dgm:cxn modelId="{E199801A-BA7A-43DB-A584-A3D539B43CF5}" type="presParOf" srcId="{E253AB6D-0F82-4ADA-9EC3-3A1B28ABB6E8}" destId="{30BC35D7-B12F-477D-9AF4-AE206BAC35A5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E5A7E-E9FD-46D2-B086-16F3C2A5F815}">
      <dsp:nvSpPr>
        <dsp:cNvPr id="0" name=""/>
        <dsp:cNvSpPr/>
      </dsp:nvSpPr>
      <dsp:spPr>
        <a:xfrm>
          <a:off x="0" y="350094"/>
          <a:ext cx="1026001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789BD6-B867-452A-9BA6-DF89596503AC}">
      <dsp:nvSpPr>
        <dsp:cNvPr id="0" name=""/>
        <dsp:cNvSpPr/>
      </dsp:nvSpPr>
      <dsp:spPr>
        <a:xfrm>
          <a:off x="513000" y="69654"/>
          <a:ext cx="718201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463" tIns="0" rIns="27146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latin typeface="Century Gothic" panose="020B0502020202020204" pitchFamily="34" charset="0"/>
            </a:rPr>
            <a:t>Conflicto entre Rusia y Ucrania</a:t>
          </a:r>
          <a:endParaRPr lang="es-MX" sz="2400" b="1" kern="1200" dirty="0">
            <a:latin typeface="Century Gothic" panose="020B0502020202020204" pitchFamily="34" charset="0"/>
          </a:endParaRPr>
        </a:p>
      </dsp:txBody>
      <dsp:txXfrm>
        <a:off x="540380" y="97034"/>
        <a:ext cx="7127250" cy="506120"/>
      </dsp:txXfrm>
    </dsp:sp>
    <dsp:sp modelId="{5CF6B49C-BAB4-46B6-B3C7-7F98AA323D39}">
      <dsp:nvSpPr>
        <dsp:cNvPr id="0" name=""/>
        <dsp:cNvSpPr/>
      </dsp:nvSpPr>
      <dsp:spPr>
        <a:xfrm>
          <a:off x="0" y="1211934"/>
          <a:ext cx="1026001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0C6455-3A38-4701-831C-03BF577124D9}">
      <dsp:nvSpPr>
        <dsp:cNvPr id="0" name=""/>
        <dsp:cNvSpPr/>
      </dsp:nvSpPr>
      <dsp:spPr>
        <a:xfrm>
          <a:off x="513000" y="931494"/>
          <a:ext cx="7182010" cy="560880"/>
        </a:xfrm>
        <a:prstGeom prst="roundRect">
          <a:avLst/>
        </a:prstGeom>
        <a:solidFill>
          <a:srgbClr val="0099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463" tIns="0" rIns="27146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latin typeface="Century Gothic" panose="020B0502020202020204" pitchFamily="34" charset="0"/>
            </a:rPr>
            <a:t>China</a:t>
          </a:r>
          <a:endParaRPr lang="es-MX" sz="2400" b="1" kern="1200" dirty="0">
            <a:latin typeface="Century Gothic" panose="020B0502020202020204" pitchFamily="34" charset="0"/>
          </a:endParaRPr>
        </a:p>
      </dsp:txBody>
      <dsp:txXfrm>
        <a:off x="540380" y="958874"/>
        <a:ext cx="7127250" cy="506120"/>
      </dsp:txXfrm>
    </dsp:sp>
    <dsp:sp modelId="{D951C429-E2F6-449D-AEC4-4EEF6F289E11}">
      <dsp:nvSpPr>
        <dsp:cNvPr id="0" name=""/>
        <dsp:cNvSpPr/>
      </dsp:nvSpPr>
      <dsp:spPr>
        <a:xfrm>
          <a:off x="0" y="2073774"/>
          <a:ext cx="1026001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9A0DC1-C7B6-4141-B3D6-F94AD6F083A5}">
      <dsp:nvSpPr>
        <dsp:cNvPr id="0" name=""/>
        <dsp:cNvSpPr/>
      </dsp:nvSpPr>
      <dsp:spPr>
        <a:xfrm>
          <a:off x="513000" y="1793334"/>
          <a:ext cx="7182010" cy="560880"/>
        </a:xfrm>
        <a:prstGeom prst="roundRect">
          <a:avLst/>
        </a:prstGeom>
        <a:solidFill>
          <a:srgbClr val="FF5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463" tIns="0" rIns="27146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latin typeface="Century Gothic" panose="020B0502020202020204" pitchFamily="34" charset="0"/>
            </a:rPr>
            <a:t>Inversión</a:t>
          </a:r>
          <a:endParaRPr lang="es-MX" sz="2400" b="1" kern="1200" dirty="0">
            <a:latin typeface="Century Gothic" panose="020B0502020202020204" pitchFamily="34" charset="0"/>
          </a:endParaRPr>
        </a:p>
      </dsp:txBody>
      <dsp:txXfrm>
        <a:off x="540380" y="1820714"/>
        <a:ext cx="7127250" cy="506120"/>
      </dsp:txXfrm>
    </dsp:sp>
    <dsp:sp modelId="{8F1D4A7B-8FB1-49A6-8500-A13C64B0070C}">
      <dsp:nvSpPr>
        <dsp:cNvPr id="0" name=""/>
        <dsp:cNvSpPr/>
      </dsp:nvSpPr>
      <dsp:spPr>
        <a:xfrm>
          <a:off x="0" y="2935614"/>
          <a:ext cx="1026001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2EFE9D-536E-44B1-AEBF-1A9ACFFC38E7}">
      <dsp:nvSpPr>
        <dsp:cNvPr id="0" name=""/>
        <dsp:cNvSpPr/>
      </dsp:nvSpPr>
      <dsp:spPr>
        <a:xfrm>
          <a:off x="513000" y="2655174"/>
          <a:ext cx="7182010" cy="560880"/>
        </a:xfrm>
        <a:prstGeom prst="roundRect">
          <a:avLst/>
        </a:prstGeom>
        <a:solidFill>
          <a:srgbClr val="ADA8E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463" tIns="0" rIns="27146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Cadenas de suministros en el mundo</a:t>
          </a:r>
          <a:endParaRPr lang="es-MX" sz="24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540380" y="2682554"/>
        <a:ext cx="7127250" cy="506120"/>
      </dsp:txXfrm>
    </dsp:sp>
    <dsp:sp modelId="{E5944FAF-EDF8-4A7B-8486-0868B47AF96B}">
      <dsp:nvSpPr>
        <dsp:cNvPr id="0" name=""/>
        <dsp:cNvSpPr/>
      </dsp:nvSpPr>
      <dsp:spPr>
        <a:xfrm>
          <a:off x="0" y="3797454"/>
          <a:ext cx="1026001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29DBDE-A367-4E8D-8D74-3A948726F928}">
      <dsp:nvSpPr>
        <dsp:cNvPr id="0" name=""/>
        <dsp:cNvSpPr/>
      </dsp:nvSpPr>
      <dsp:spPr>
        <a:xfrm>
          <a:off x="513000" y="3517014"/>
          <a:ext cx="7182010" cy="560880"/>
        </a:xfrm>
        <a:prstGeom prst="round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463" tIns="0" rIns="27146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Inflación</a:t>
          </a:r>
          <a:endParaRPr lang="es-MX" sz="24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540380" y="3544394"/>
        <a:ext cx="7127250" cy="506120"/>
      </dsp:txXfrm>
    </dsp:sp>
    <dsp:sp modelId="{30BC35D7-B12F-477D-9AF4-AE206BAC35A5}">
      <dsp:nvSpPr>
        <dsp:cNvPr id="0" name=""/>
        <dsp:cNvSpPr/>
      </dsp:nvSpPr>
      <dsp:spPr>
        <a:xfrm>
          <a:off x="0" y="4659294"/>
          <a:ext cx="1026001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9FB70-1279-4FA1-90FF-6A818056877A}">
      <dsp:nvSpPr>
        <dsp:cNvPr id="0" name=""/>
        <dsp:cNvSpPr/>
      </dsp:nvSpPr>
      <dsp:spPr>
        <a:xfrm>
          <a:off x="513000" y="4378854"/>
          <a:ext cx="7182010" cy="560880"/>
        </a:xfrm>
        <a:prstGeom prst="roundRect">
          <a:avLst/>
        </a:prstGeom>
        <a:solidFill>
          <a:srgbClr val="0099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463" tIns="0" rIns="27146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latin typeface="Century Gothic" panose="020B0502020202020204" pitchFamily="34" charset="0"/>
            </a:rPr>
            <a:t>Condiciones políticas de algunos países de América Latina</a:t>
          </a:r>
          <a:endParaRPr lang="es-MX" sz="2400" b="1" kern="1200" dirty="0">
            <a:latin typeface="Century Gothic" panose="020B0502020202020204" pitchFamily="34" charset="0"/>
          </a:endParaRPr>
        </a:p>
      </dsp:txBody>
      <dsp:txXfrm>
        <a:off x="540380" y="4406234"/>
        <a:ext cx="7127250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0.88212</cdr:x>
      <cdr:y>0.63809</cdr:y>
    </cdr:from>
    <cdr:to>
      <cdr:x>0.92078</cdr:x>
      <cdr:y>0.69614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10270794" y="3601520"/>
          <a:ext cx="450104" cy="327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rtlCol="0"/>
        <a:lstStyle xmlns:a="http://schemas.openxmlformats.org/drawingml/2006/main"/>
        <a:p xmlns:a="http://schemas.openxmlformats.org/drawingml/2006/main">
          <a:r>
            <a:rPr lang="es-MX" sz="1600" b="1" dirty="0" smtClean="0">
              <a:solidFill>
                <a:schemeClr val="accent1"/>
              </a:solidFill>
              <a:latin typeface="Century Gothic" panose="020B0502020202020204" pitchFamily="34" charset="0"/>
            </a:rPr>
            <a:t>89</a:t>
          </a:r>
          <a:endParaRPr lang="es-MX" sz="1600" b="1" dirty="0">
            <a:solidFill>
              <a:schemeClr val="accent1"/>
            </a:solidFill>
            <a:latin typeface="Century Gothic" panose="020B0502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D4469-EED7-4C7C-A93E-BEA59104EFFA}" type="datetimeFigureOut">
              <a:rPr lang="es-MX" smtClean="0"/>
              <a:t>19/09/2023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54EDF-F725-408E-BD76-B03FD131AD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03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54EDF-F725-408E-BD76-B03FD131AD27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423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54EDF-F725-408E-BD76-B03FD131AD27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1503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54EDF-F725-408E-BD76-B03FD131AD27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0114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54EDF-F725-408E-BD76-B03FD131AD27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1381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54EDF-F725-408E-BD76-B03FD131AD27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5738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54EDF-F725-408E-BD76-B03FD131AD27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8865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54EDF-F725-408E-BD76-B03FD131AD27}" type="slidenum">
              <a:rPr lang="es-MX" smtClean="0"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814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54EDF-F725-408E-BD76-B03FD131AD27}" type="slidenum">
              <a:rPr lang="es-MX" smtClean="0"/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873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926E-E4C0-4699-A6BF-458A5A3413A7}" type="datetime1">
              <a:rPr lang="es-MX" smtClean="0"/>
              <a:t>19/09/2023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70A6-EDA5-8745-83DD-E594B0537B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230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B25E-28F9-4228-95FB-F68841FECCD8}" type="datetime1">
              <a:rPr lang="es-MX" smtClean="0"/>
              <a:t>19/09/2023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70A6-EDA5-8745-83DD-E594B0537B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878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64FF-18CB-4D16-A92A-DF29B6C57563}" type="datetime1">
              <a:rPr lang="es-MX" smtClean="0"/>
              <a:t>19/09/2023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70A6-EDA5-8745-83DD-E594B0537B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456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9708-9C94-4424-9B6A-FCB0E16E4FD4}" type="datetime1">
              <a:rPr lang="es-MX" smtClean="0"/>
              <a:t>19/09/2023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70A6-EDA5-8745-83DD-E594B0537B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960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4FFF-FF41-4BF0-9820-D0981FFBD0AC}" type="datetime1">
              <a:rPr lang="es-MX" smtClean="0"/>
              <a:t>19/09/2023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70A6-EDA5-8745-83DD-E594B0537B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332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BF400-AA81-455B-A6D9-6717112DDC88}" type="datetime1">
              <a:rPr lang="es-MX" smtClean="0"/>
              <a:t>19/09/2023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70A6-EDA5-8745-83DD-E594B0537B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1274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9863-61CE-4ED4-9B70-DEC531CCE98A}" type="datetime1">
              <a:rPr lang="es-MX" smtClean="0"/>
              <a:t>19/09/2023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70A6-EDA5-8745-83DD-E594B0537B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103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27A0-7601-4E76-B12F-ED163465C2D9}" type="datetime1">
              <a:rPr lang="es-MX" smtClean="0"/>
              <a:t>19/09/2023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70A6-EDA5-8745-83DD-E594B0537B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524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B5FA-7485-4338-B6EA-B74FA7FB9234}" type="datetime1">
              <a:rPr lang="es-MX" smtClean="0"/>
              <a:t>19/09/2023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70A6-EDA5-8745-83DD-E594B0537B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5852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74F89-08A0-4FC1-8B26-C48A5AC0C8BC}" type="datetime1">
              <a:rPr lang="es-MX" smtClean="0"/>
              <a:t>19/09/2023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70A6-EDA5-8745-83DD-E594B0537B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1129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73B1-A248-4861-8DD0-03AA40ABD428}" type="datetime1">
              <a:rPr lang="es-MX" smtClean="0"/>
              <a:t>19/09/2023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70A6-EDA5-8745-83DD-E594B0537B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9007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AC009-F260-4A26-B4A0-9929BF9F4E93}" type="datetime1">
              <a:rPr lang="es-MX" smtClean="0"/>
              <a:t>19/09/2023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270A6-EDA5-8745-83DD-E594B0537B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442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273957" y="3001508"/>
            <a:ext cx="6915947" cy="492333"/>
          </a:xfrm>
          <a:prstGeom prst="rect">
            <a:avLst/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ortar y redondear rectángulo de esquina sencilla 4"/>
          <p:cNvSpPr/>
          <p:nvPr/>
        </p:nvSpPr>
        <p:spPr>
          <a:xfrm flipH="1">
            <a:off x="6242856" y="1835665"/>
            <a:ext cx="5945765" cy="728313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168933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31734 h 1948669"/>
              <a:gd name="connsiteX1" fmla="*/ 1398016 w 1531345"/>
              <a:gd name="connsiteY1" fmla="*/ 0 h 1948669"/>
              <a:gd name="connsiteX2" fmla="*/ 1531345 w 1531345"/>
              <a:gd name="connsiteY2" fmla="*/ 1937652 h 1948669"/>
              <a:gd name="connsiteX3" fmla="*/ 1520328 w 1531345"/>
              <a:gd name="connsiteY3" fmla="*/ 1948669 h 1948669"/>
              <a:gd name="connsiteX4" fmla="*/ 0 w 1531345"/>
              <a:gd name="connsiteY4" fmla="*/ 1948669 h 1948669"/>
              <a:gd name="connsiteX5" fmla="*/ 0 w 1531345"/>
              <a:gd name="connsiteY5" fmla="*/ 31734 h 1948669"/>
              <a:gd name="connsiteX6" fmla="*/ 0 w 1531345"/>
              <a:gd name="connsiteY6" fmla="*/ 31734 h 194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48669">
                <a:moveTo>
                  <a:pt x="0" y="31734"/>
                </a:moveTo>
                <a:lnTo>
                  <a:pt x="1398016" y="0"/>
                </a:lnTo>
                <a:lnTo>
                  <a:pt x="1531345" y="1937652"/>
                </a:lnTo>
                <a:lnTo>
                  <a:pt x="1520328" y="1948669"/>
                </a:lnTo>
                <a:lnTo>
                  <a:pt x="0" y="1948669"/>
                </a:lnTo>
                <a:lnTo>
                  <a:pt x="0" y="31734"/>
                </a:lnTo>
                <a:lnTo>
                  <a:pt x="0" y="31734"/>
                </a:lnTo>
                <a:close/>
              </a:path>
            </a:pathLst>
          </a:custGeom>
          <a:gradFill flip="none" rotWithShape="1">
            <a:gsLst>
              <a:gs pos="0">
                <a:srgbClr val="1C476E">
                  <a:shade val="30000"/>
                  <a:satMod val="115000"/>
                </a:srgbClr>
              </a:gs>
              <a:gs pos="50000">
                <a:srgbClr val="1C476E">
                  <a:shade val="67500"/>
                  <a:satMod val="115000"/>
                </a:srgbClr>
              </a:gs>
              <a:gs pos="100000">
                <a:srgbClr val="1C476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8" t="1917" r="1780" b="87504"/>
          <a:stretch/>
        </p:blipFill>
        <p:spPr>
          <a:xfrm>
            <a:off x="10343405" y="265937"/>
            <a:ext cx="1665003" cy="958265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6831074" y="1932222"/>
            <a:ext cx="5430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2022 – 2023</a:t>
            </a:r>
            <a:endParaRPr lang="es-MX" sz="3600" b="1" dirty="0">
              <a:solidFill>
                <a:srgbClr val="FFFFF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3"/>
          <a:srcRect l="30713" r="28500" b="32733"/>
          <a:stretch/>
        </p:blipFill>
        <p:spPr>
          <a:xfrm>
            <a:off x="10108949" y="4770353"/>
            <a:ext cx="2141918" cy="191045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ortar y redondear rectángulo de esquina sencilla 4"/>
          <p:cNvSpPr/>
          <p:nvPr/>
        </p:nvSpPr>
        <p:spPr>
          <a:xfrm rot="10800000" flipH="1">
            <a:off x="-1" y="-1"/>
            <a:ext cx="8129847" cy="5478087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8792"/>
              <a:gd name="connsiteY0" fmla="*/ 0 h 1916935"/>
              <a:gd name="connsiteX1" fmla="*/ 760164 w 1538792"/>
              <a:gd name="connsiteY1" fmla="*/ 0 h 1916935"/>
              <a:gd name="connsiteX2" fmla="*/ 1538792 w 1538792"/>
              <a:gd name="connsiteY2" fmla="*/ 1916483 h 1916935"/>
              <a:gd name="connsiteX3" fmla="*/ 1520328 w 1538792"/>
              <a:gd name="connsiteY3" fmla="*/ 1916935 h 1916935"/>
              <a:gd name="connsiteX4" fmla="*/ 0 w 1538792"/>
              <a:gd name="connsiteY4" fmla="*/ 1916935 h 1916935"/>
              <a:gd name="connsiteX5" fmla="*/ 0 w 1538792"/>
              <a:gd name="connsiteY5" fmla="*/ 0 h 1916935"/>
              <a:gd name="connsiteX6" fmla="*/ 0 w 1538792"/>
              <a:gd name="connsiteY6" fmla="*/ 0 h 1916935"/>
              <a:gd name="connsiteX0" fmla="*/ 0 w 1538792"/>
              <a:gd name="connsiteY0" fmla="*/ 0 h 1916935"/>
              <a:gd name="connsiteX1" fmla="*/ 767438 w 1538792"/>
              <a:gd name="connsiteY1" fmla="*/ 0 h 1916935"/>
              <a:gd name="connsiteX2" fmla="*/ 1538792 w 1538792"/>
              <a:gd name="connsiteY2" fmla="*/ 1916483 h 1916935"/>
              <a:gd name="connsiteX3" fmla="*/ 1520328 w 1538792"/>
              <a:gd name="connsiteY3" fmla="*/ 1916935 h 1916935"/>
              <a:gd name="connsiteX4" fmla="*/ 0 w 1538792"/>
              <a:gd name="connsiteY4" fmla="*/ 1916935 h 1916935"/>
              <a:gd name="connsiteX5" fmla="*/ 0 w 1538792"/>
              <a:gd name="connsiteY5" fmla="*/ 0 h 1916935"/>
              <a:gd name="connsiteX6" fmla="*/ 0 w 1538792"/>
              <a:gd name="connsiteY6" fmla="*/ 0 h 1916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8792" h="1916935">
                <a:moveTo>
                  <a:pt x="0" y="0"/>
                </a:moveTo>
                <a:lnTo>
                  <a:pt x="767438" y="0"/>
                </a:lnTo>
                <a:lnTo>
                  <a:pt x="1538792" y="1916483"/>
                </a:lnTo>
                <a:lnTo>
                  <a:pt x="1520328" y="1916935"/>
                </a:lnTo>
                <a:lnTo>
                  <a:pt x="0" y="19169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 dirty="0"/>
          </a:p>
        </p:txBody>
      </p:sp>
      <p:sp>
        <p:nvSpPr>
          <p:cNvPr id="26" name="Recortar y redondear rectángulo de esquina sencilla 4"/>
          <p:cNvSpPr/>
          <p:nvPr/>
        </p:nvSpPr>
        <p:spPr>
          <a:xfrm rot="10800000" flipH="1">
            <a:off x="2986" y="5478086"/>
            <a:ext cx="4068000" cy="1350996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168933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168933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1C476E">
                  <a:shade val="30000"/>
                  <a:satMod val="115000"/>
                </a:srgbClr>
              </a:gs>
              <a:gs pos="50000">
                <a:srgbClr val="1C476E">
                  <a:shade val="67500"/>
                  <a:satMod val="115000"/>
                </a:srgbClr>
              </a:gs>
              <a:gs pos="100000">
                <a:srgbClr val="1C476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27" name="Recortar y redondear rectángulo de esquina sencilla 4"/>
          <p:cNvSpPr/>
          <p:nvPr/>
        </p:nvSpPr>
        <p:spPr>
          <a:xfrm flipH="1">
            <a:off x="6758245" y="-7055"/>
            <a:ext cx="5433751" cy="1851034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1401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140142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03718B">
                  <a:shade val="30000"/>
                  <a:satMod val="115000"/>
                </a:srgbClr>
              </a:gs>
              <a:gs pos="50000">
                <a:srgbClr val="03718B">
                  <a:shade val="67500"/>
                  <a:satMod val="115000"/>
                </a:srgbClr>
              </a:gs>
              <a:gs pos="100000">
                <a:srgbClr val="03718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5991163" y="2762422"/>
            <a:ext cx="599909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>
                <a:solidFill>
                  <a:srgbClr val="33CCCC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Evolución</a:t>
            </a:r>
            <a:r>
              <a:rPr lang="es-ES" sz="28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la economía de los países </a:t>
            </a:r>
            <a:r>
              <a:rPr lang="es-ES" sz="2800" b="1" dirty="0">
                <a:solidFill>
                  <a:srgbClr val="33CCCC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miembros de la FIIC </a:t>
            </a: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0140" y="4950812"/>
            <a:ext cx="1734959" cy="1549535"/>
          </a:xfrm>
          <a:prstGeom prst="rect">
            <a:avLst/>
          </a:prstGeom>
        </p:spPr>
      </p:pic>
      <p:sp>
        <p:nvSpPr>
          <p:cNvPr id="30" name="Rectángulo 29"/>
          <p:cNvSpPr/>
          <p:nvPr/>
        </p:nvSpPr>
        <p:spPr>
          <a:xfrm>
            <a:off x="5977804" y="4556711"/>
            <a:ext cx="48561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88°</a:t>
            </a:r>
          </a:p>
          <a:p>
            <a:pPr algn="ctr"/>
            <a:r>
              <a:rPr lang="es-ES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Reunión del Consejo Directivo</a:t>
            </a:r>
          </a:p>
          <a:p>
            <a:pPr algn="ctr"/>
            <a:r>
              <a:rPr lang="es-ES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la FIIC</a:t>
            </a:r>
          </a:p>
          <a:p>
            <a:pPr algn="ctr"/>
            <a:r>
              <a:rPr lang="es-ES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Rio de Janeiro, Brasil</a:t>
            </a:r>
          </a:p>
          <a:p>
            <a:pPr algn="ctr"/>
            <a:endParaRPr lang="es-ES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s-ES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MX" b="1" dirty="0">
                <a:latin typeface="Century Gothic" panose="020B0502020202020204" pitchFamily="34" charset="0"/>
              </a:rPr>
              <a:t>19 – 22</a:t>
            </a:r>
          </a:p>
          <a:p>
            <a:pPr algn="ctr"/>
            <a:r>
              <a:rPr lang="es-MX" b="1" dirty="0">
                <a:latin typeface="Century Gothic" panose="020B0502020202020204" pitchFamily="34" charset="0"/>
              </a:rPr>
              <a:t>septiembre 2023</a:t>
            </a:r>
          </a:p>
        </p:txBody>
      </p:sp>
      <p:sp>
        <p:nvSpPr>
          <p:cNvPr id="32" name="Recortar y redondear rectángulo de esquina sencilla 4"/>
          <p:cNvSpPr/>
          <p:nvPr/>
        </p:nvSpPr>
        <p:spPr>
          <a:xfrm rot="10800000" flipH="1">
            <a:off x="-2" y="6140446"/>
            <a:ext cx="3594102" cy="720383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168933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257783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257783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268236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44063 h 1960998"/>
              <a:gd name="connsiteX1" fmla="*/ 1316936 w 1531345"/>
              <a:gd name="connsiteY1" fmla="*/ 0 h 1960998"/>
              <a:gd name="connsiteX2" fmla="*/ 1531345 w 1531345"/>
              <a:gd name="connsiteY2" fmla="*/ 1949981 h 1960998"/>
              <a:gd name="connsiteX3" fmla="*/ 1520328 w 1531345"/>
              <a:gd name="connsiteY3" fmla="*/ 1960998 h 1960998"/>
              <a:gd name="connsiteX4" fmla="*/ 0 w 1531345"/>
              <a:gd name="connsiteY4" fmla="*/ 1960998 h 1960998"/>
              <a:gd name="connsiteX5" fmla="*/ 0 w 1531345"/>
              <a:gd name="connsiteY5" fmla="*/ 44063 h 1960998"/>
              <a:gd name="connsiteX6" fmla="*/ 0 w 1531345"/>
              <a:gd name="connsiteY6" fmla="*/ 44063 h 196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60998">
                <a:moveTo>
                  <a:pt x="0" y="44063"/>
                </a:moveTo>
                <a:lnTo>
                  <a:pt x="1316936" y="0"/>
                </a:lnTo>
                <a:lnTo>
                  <a:pt x="1531345" y="1949981"/>
                </a:lnTo>
                <a:lnTo>
                  <a:pt x="1520328" y="1960998"/>
                </a:lnTo>
                <a:lnTo>
                  <a:pt x="0" y="1960998"/>
                </a:lnTo>
                <a:lnTo>
                  <a:pt x="0" y="44063"/>
                </a:lnTo>
                <a:lnTo>
                  <a:pt x="0" y="44063"/>
                </a:lnTo>
                <a:close/>
              </a:path>
            </a:pathLst>
          </a:custGeom>
          <a:gradFill flip="none" rotWithShape="1">
            <a:gsLst>
              <a:gs pos="0">
                <a:srgbClr val="03718B">
                  <a:shade val="30000"/>
                  <a:satMod val="115000"/>
                </a:srgbClr>
              </a:gs>
              <a:gs pos="50000">
                <a:srgbClr val="03718B">
                  <a:shade val="67500"/>
                  <a:satMod val="115000"/>
                </a:srgbClr>
              </a:gs>
              <a:gs pos="100000">
                <a:srgbClr val="03718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/>
          </a:p>
        </p:txBody>
      </p:sp>
      <p:sp>
        <p:nvSpPr>
          <p:cNvPr id="33" name="CuadroTexto 32"/>
          <p:cNvSpPr txBox="1"/>
          <p:nvPr/>
        </p:nvSpPr>
        <p:spPr>
          <a:xfrm>
            <a:off x="7368978" y="365513"/>
            <a:ext cx="48225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600" b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Federación Interamericana de la Industria de la Construcción (FIIC) </a:t>
            </a:r>
          </a:p>
        </p:txBody>
      </p:sp>
      <p:sp>
        <p:nvSpPr>
          <p:cNvPr id="34" name="Paralelogramo 33"/>
          <p:cNvSpPr/>
          <p:nvPr/>
        </p:nvSpPr>
        <p:spPr>
          <a:xfrm rot="10800000">
            <a:off x="1428750" y="-7055"/>
            <a:ext cx="6702784" cy="6845030"/>
          </a:xfrm>
          <a:prstGeom prst="parallelogram">
            <a:avLst>
              <a:gd name="adj" fmla="val 75491"/>
            </a:avLst>
          </a:prstGeom>
          <a:solidFill>
            <a:schemeClr val="tx1">
              <a:lumMod val="95000"/>
              <a:lumOff val="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878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Recortar y redondear rectángulo de esquina sencilla 4"/>
          <p:cNvSpPr/>
          <p:nvPr/>
        </p:nvSpPr>
        <p:spPr>
          <a:xfrm rot="16200000">
            <a:off x="8712332" y="3222983"/>
            <a:ext cx="6726779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168933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168933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1C476E">
                  <a:shade val="30000"/>
                  <a:satMod val="115000"/>
                </a:srgbClr>
              </a:gs>
              <a:gs pos="50000">
                <a:srgbClr val="1C476E">
                  <a:shade val="67500"/>
                  <a:satMod val="115000"/>
                </a:srgbClr>
              </a:gs>
              <a:gs pos="100000">
                <a:srgbClr val="1C476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446" name="Recortar y redondear rectángulo de esquina sencilla 4"/>
          <p:cNvSpPr/>
          <p:nvPr/>
        </p:nvSpPr>
        <p:spPr>
          <a:xfrm rot="16200000">
            <a:off x="8901889" y="3683575"/>
            <a:ext cx="6120000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058147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03718B">
                  <a:shade val="30000"/>
                  <a:satMod val="115000"/>
                </a:srgbClr>
              </a:gs>
              <a:gs pos="50000">
                <a:srgbClr val="03718B">
                  <a:shade val="67500"/>
                  <a:satMod val="115000"/>
                </a:srgbClr>
              </a:gs>
              <a:gs pos="100000">
                <a:srgbClr val="03718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 dirty="0"/>
          </a:p>
        </p:txBody>
      </p:sp>
      <p:sp>
        <p:nvSpPr>
          <p:cNvPr id="443" name="Paralelogramo 442"/>
          <p:cNvSpPr/>
          <p:nvPr/>
        </p:nvSpPr>
        <p:spPr>
          <a:xfrm rot="3904185">
            <a:off x="2683130" y="-3532608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444" name="Paralelogramo 443"/>
          <p:cNvSpPr/>
          <p:nvPr/>
        </p:nvSpPr>
        <p:spPr>
          <a:xfrm rot="3904185">
            <a:off x="2406469" y="-3755053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444507" y="638699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277270A6-EDA5-8745-83DD-E594B0537B87}" type="slidenum">
              <a:rPr lang="es-MX" sz="1600" b="1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10</a:t>
            </a:fld>
            <a:endParaRPr lang="es-MX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39" name="Título 1"/>
          <p:cNvSpPr>
            <a:spLocks noGrp="1"/>
          </p:cNvSpPr>
          <p:nvPr>
            <p:ph type="title"/>
          </p:nvPr>
        </p:nvSpPr>
        <p:spPr>
          <a:xfrm>
            <a:off x="358758" y="124943"/>
            <a:ext cx="10800000" cy="946378"/>
          </a:xfrm>
        </p:spPr>
        <p:txBody>
          <a:bodyPr>
            <a:noAutofit/>
          </a:bodyPr>
          <a:lstStyle/>
          <a:p>
            <a:r>
              <a:rPr lang="es-MX" sz="3000" b="1" dirty="0">
                <a:latin typeface="Century Gothic" panose="020B0502020202020204" pitchFamily="34" charset="0"/>
              </a:rPr>
              <a:t>El PIB de la Construcción tuvo crecimientos diferentes</a:t>
            </a:r>
            <a:br>
              <a:rPr lang="es-MX" sz="3000" b="1" dirty="0">
                <a:latin typeface="Century Gothic" panose="020B0502020202020204" pitchFamily="34" charset="0"/>
              </a:rPr>
            </a:br>
            <a:r>
              <a:rPr lang="es-MX" sz="3000" b="1" dirty="0">
                <a:latin typeface="Century Gothic" panose="020B0502020202020204" pitchFamily="34" charset="0"/>
              </a:rPr>
              <a:t>en cada región durante 2021</a:t>
            </a:r>
          </a:p>
        </p:txBody>
      </p:sp>
      <p:sp>
        <p:nvSpPr>
          <p:cNvPr id="435" name="object 10"/>
          <p:cNvSpPr txBox="1"/>
          <p:nvPr/>
        </p:nvSpPr>
        <p:spPr>
          <a:xfrm>
            <a:off x="-3452" y="6352780"/>
            <a:ext cx="11843415" cy="5078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algn="just">
              <a:defRPr sz="1350">
                <a:latin typeface="Century Gothic" panose="020B0502020202020204" pitchFamily="34" charset="0"/>
              </a:defRPr>
            </a:lvl1pPr>
          </a:lstStyle>
          <a:p>
            <a:r>
              <a:rPr lang="es-MX" dirty="0"/>
              <a:t>Fuente: Organización de las Naciones Unidas (UNSTATS) *valores corrientes, 5 trillones de dólares en inglés. Datos de revisados a abril 2022</a:t>
            </a:r>
          </a:p>
          <a:p>
            <a:r>
              <a:rPr lang="es-MX" dirty="0"/>
              <a:t>Las cifras presentadas pueden no coincidir con las del año anterior debido a actualizaciones </a:t>
            </a:r>
            <a:r>
              <a:rPr lang="es-MX" dirty="0" smtClean="0"/>
              <a:t>por </a:t>
            </a:r>
            <a:r>
              <a:rPr lang="es-MX" dirty="0"/>
              <a:t>parte de la fuente.</a:t>
            </a:r>
          </a:p>
        </p:txBody>
      </p:sp>
      <p:pic>
        <p:nvPicPr>
          <p:cNvPr id="852" name="Imagen 8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8076" y="197459"/>
            <a:ext cx="633597" cy="565881"/>
          </a:xfrm>
          <a:prstGeom prst="rect">
            <a:avLst/>
          </a:prstGeom>
        </p:spPr>
      </p:pic>
      <p:grpSp>
        <p:nvGrpSpPr>
          <p:cNvPr id="853" name="Group 5"/>
          <p:cNvGrpSpPr>
            <a:grpSpLocks/>
          </p:cNvGrpSpPr>
          <p:nvPr/>
        </p:nvGrpSpPr>
        <p:grpSpPr bwMode="auto">
          <a:xfrm>
            <a:off x="1854437" y="1751889"/>
            <a:ext cx="8159640" cy="4301388"/>
            <a:chOff x="1678" y="981"/>
            <a:chExt cx="3878" cy="2313"/>
          </a:xfrm>
        </p:grpSpPr>
        <p:sp>
          <p:nvSpPr>
            <p:cNvPr id="854" name="Freeform 6"/>
            <p:cNvSpPr>
              <a:spLocks/>
            </p:cNvSpPr>
            <p:nvPr/>
          </p:nvSpPr>
          <p:spPr bwMode="auto">
            <a:xfrm>
              <a:off x="3782" y="1360"/>
              <a:ext cx="1774" cy="815"/>
            </a:xfrm>
            <a:custGeom>
              <a:avLst/>
              <a:gdLst>
                <a:gd name="T0" fmla="*/ 1609 w 1718"/>
                <a:gd name="T1" fmla="*/ 42 h 878"/>
                <a:gd name="T2" fmla="*/ 1579 w 1718"/>
                <a:gd name="T3" fmla="*/ 15 h 878"/>
                <a:gd name="T4" fmla="*/ 1475 w 1718"/>
                <a:gd name="T5" fmla="*/ 15 h 878"/>
                <a:gd name="T6" fmla="*/ 1066 w 1718"/>
                <a:gd name="T7" fmla="*/ 42 h 878"/>
                <a:gd name="T8" fmla="*/ 1005 w 1718"/>
                <a:gd name="T9" fmla="*/ 53 h 878"/>
                <a:gd name="T10" fmla="*/ 943 w 1718"/>
                <a:gd name="T11" fmla="*/ 66 h 878"/>
                <a:gd name="T12" fmla="*/ 865 w 1718"/>
                <a:gd name="T13" fmla="*/ 92 h 878"/>
                <a:gd name="T14" fmla="*/ 913 w 1718"/>
                <a:gd name="T15" fmla="*/ 49 h 878"/>
                <a:gd name="T16" fmla="*/ 790 w 1718"/>
                <a:gd name="T17" fmla="*/ 71 h 878"/>
                <a:gd name="T18" fmla="*/ 685 w 1718"/>
                <a:gd name="T19" fmla="*/ 76 h 878"/>
                <a:gd name="T20" fmla="*/ 547 w 1718"/>
                <a:gd name="T21" fmla="*/ 76 h 878"/>
                <a:gd name="T22" fmla="*/ 381 w 1718"/>
                <a:gd name="T23" fmla="*/ 79 h 878"/>
                <a:gd name="T24" fmla="*/ 304 w 1718"/>
                <a:gd name="T25" fmla="*/ 94 h 878"/>
                <a:gd name="T26" fmla="*/ 182 w 1718"/>
                <a:gd name="T27" fmla="*/ 106 h 878"/>
                <a:gd name="T28" fmla="*/ 228 w 1718"/>
                <a:gd name="T29" fmla="*/ 94 h 878"/>
                <a:gd name="T30" fmla="*/ 73 w 1718"/>
                <a:gd name="T31" fmla="*/ 71 h 878"/>
                <a:gd name="T32" fmla="*/ 44 w 1718"/>
                <a:gd name="T33" fmla="*/ 101 h 878"/>
                <a:gd name="T34" fmla="*/ 8 w 1718"/>
                <a:gd name="T35" fmla="*/ 125 h 878"/>
                <a:gd name="T36" fmla="*/ 8 w 1718"/>
                <a:gd name="T37" fmla="*/ 136 h 878"/>
                <a:gd name="T38" fmla="*/ 73 w 1718"/>
                <a:gd name="T39" fmla="*/ 150 h 878"/>
                <a:gd name="T40" fmla="*/ 152 w 1718"/>
                <a:gd name="T41" fmla="*/ 162 h 878"/>
                <a:gd name="T42" fmla="*/ 196 w 1718"/>
                <a:gd name="T43" fmla="*/ 166 h 878"/>
                <a:gd name="T44" fmla="*/ 243 w 1718"/>
                <a:gd name="T45" fmla="*/ 177 h 878"/>
                <a:gd name="T46" fmla="*/ 196 w 1718"/>
                <a:gd name="T47" fmla="*/ 188 h 878"/>
                <a:gd name="T48" fmla="*/ 410 w 1718"/>
                <a:gd name="T49" fmla="*/ 198 h 878"/>
                <a:gd name="T50" fmla="*/ 425 w 1718"/>
                <a:gd name="T51" fmla="*/ 186 h 878"/>
                <a:gd name="T52" fmla="*/ 410 w 1718"/>
                <a:gd name="T53" fmla="*/ 175 h 878"/>
                <a:gd name="T54" fmla="*/ 469 w 1718"/>
                <a:gd name="T55" fmla="*/ 162 h 878"/>
                <a:gd name="T56" fmla="*/ 623 w 1718"/>
                <a:gd name="T57" fmla="*/ 166 h 878"/>
                <a:gd name="T58" fmla="*/ 667 w 1718"/>
                <a:gd name="T59" fmla="*/ 159 h 878"/>
                <a:gd name="T60" fmla="*/ 835 w 1718"/>
                <a:gd name="T61" fmla="*/ 149 h 878"/>
                <a:gd name="T62" fmla="*/ 927 w 1718"/>
                <a:gd name="T63" fmla="*/ 157 h 878"/>
                <a:gd name="T64" fmla="*/ 1079 w 1718"/>
                <a:gd name="T65" fmla="*/ 163 h 878"/>
                <a:gd name="T66" fmla="*/ 1218 w 1718"/>
                <a:gd name="T67" fmla="*/ 174 h 878"/>
                <a:gd name="T68" fmla="*/ 1409 w 1718"/>
                <a:gd name="T69" fmla="*/ 163 h 878"/>
                <a:gd name="T70" fmla="*/ 1626 w 1718"/>
                <a:gd name="T71" fmla="*/ 171 h 878"/>
                <a:gd name="T72" fmla="*/ 1839 w 1718"/>
                <a:gd name="T73" fmla="*/ 169 h 878"/>
                <a:gd name="T74" fmla="*/ 1912 w 1718"/>
                <a:gd name="T75" fmla="*/ 157 h 878"/>
                <a:gd name="T76" fmla="*/ 2064 w 1718"/>
                <a:gd name="T77" fmla="*/ 175 h 878"/>
                <a:gd name="T78" fmla="*/ 2064 w 1718"/>
                <a:gd name="T79" fmla="*/ 188 h 878"/>
                <a:gd name="T80" fmla="*/ 2140 w 1718"/>
                <a:gd name="T81" fmla="*/ 194 h 878"/>
                <a:gd name="T82" fmla="*/ 2232 w 1718"/>
                <a:gd name="T83" fmla="*/ 152 h 878"/>
                <a:gd name="T84" fmla="*/ 2155 w 1718"/>
                <a:gd name="T85" fmla="*/ 150 h 878"/>
                <a:gd name="T86" fmla="*/ 2428 w 1718"/>
                <a:gd name="T87" fmla="*/ 131 h 878"/>
                <a:gd name="T88" fmla="*/ 2549 w 1718"/>
                <a:gd name="T89" fmla="*/ 131 h 878"/>
                <a:gd name="T90" fmla="*/ 2715 w 1718"/>
                <a:gd name="T91" fmla="*/ 120 h 878"/>
                <a:gd name="T92" fmla="*/ 2610 w 1718"/>
                <a:gd name="T93" fmla="*/ 136 h 878"/>
                <a:gd name="T94" fmla="*/ 2657 w 1718"/>
                <a:gd name="T95" fmla="*/ 152 h 878"/>
                <a:gd name="T96" fmla="*/ 2715 w 1718"/>
                <a:gd name="T97" fmla="*/ 139 h 878"/>
                <a:gd name="T98" fmla="*/ 2779 w 1718"/>
                <a:gd name="T99" fmla="*/ 128 h 878"/>
                <a:gd name="T100" fmla="*/ 3035 w 1718"/>
                <a:gd name="T101" fmla="*/ 116 h 878"/>
                <a:gd name="T102" fmla="*/ 3035 w 1718"/>
                <a:gd name="T103" fmla="*/ 101 h 878"/>
                <a:gd name="T104" fmla="*/ 3127 w 1718"/>
                <a:gd name="T105" fmla="*/ 101 h 878"/>
                <a:gd name="T106" fmla="*/ 3218 w 1718"/>
                <a:gd name="T107" fmla="*/ 89 h 878"/>
                <a:gd name="T108" fmla="*/ 2838 w 1718"/>
                <a:gd name="T109" fmla="*/ 77 h 878"/>
                <a:gd name="T110" fmla="*/ 2790 w 1718"/>
                <a:gd name="T111" fmla="*/ 71 h 878"/>
                <a:gd name="T112" fmla="*/ 2579 w 1718"/>
                <a:gd name="T113" fmla="*/ 61 h 878"/>
                <a:gd name="T114" fmla="*/ 2370 w 1718"/>
                <a:gd name="T115" fmla="*/ 50 h 878"/>
                <a:gd name="T116" fmla="*/ 2113 w 1718"/>
                <a:gd name="T117" fmla="*/ 54 h 878"/>
                <a:gd name="T118" fmla="*/ 1941 w 1718"/>
                <a:gd name="T119" fmla="*/ 42 h 878"/>
                <a:gd name="T120" fmla="*/ 1759 w 1718"/>
                <a:gd name="T121" fmla="*/ 40 h 8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18"/>
                <a:gd name="T184" fmla="*/ 0 h 878"/>
                <a:gd name="T185" fmla="*/ 1718 w 1718"/>
                <a:gd name="T186" fmla="*/ 878 h 87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18" h="878">
                  <a:moveTo>
                    <a:pt x="871" y="168"/>
                  </a:moveTo>
                  <a:lnTo>
                    <a:pt x="863" y="176"/>
                  </a:lnTo>
                  <a:lnTo>
                    <a:pt x="871" y="184"/>
                  </a:lnTo>
                  <a:lnTo>
                    <a:pt x="847" y="199"/>
                  </a:lnTo>
                  <a:lnTo>
                    <a:pt x="839" y="199"/>
                  </a:lnTo>
                  <a:lnTo>
                    <a:pt x="847" y="184"/>
                  </a:lnTo>
                  <a:lnTo>
                    <a:pt x="911" y="120"/>
                  </a:lnTo>
                  <a:lnTo>
                    <a:pt x="911" y="80"/>
                  </a:lnTo>
                  <a:lnTo>
                    <a:pt x="887" y="48"/>
                  </a:lnTo>
                  <a:lnTo>
                    <a:pt x="847" y="48"/>
                  </a:lnTo>
                  <a:lnTo>
                    <a:pt x="847" y="64"/>
                  </a:lnTo>
                  <a:lnTo>
                    <a:pt x="831" y="64"/>
                  </a:lnTo>
                  <a:lnTo>
                    <a:pt x="847" y="40"/>
                  </a:lnTo>
                  <a:lnTo>
                    <a:pt x="807" y="32"/>
                  </a:lnTo>
                  <a:lnTo>
                    <a:pt x="831" y="16"/>
                  </a:lnTo>
                  <a:lnTo>
                    <a:pt x="807" y="0"/>
                  </a:lnTo>
                  <a:lnTo>
                    <a:pt x="775" y="40"/>
                  </a:lnTo>
                  <a:lnTo>
                    <a:pt x="775" y="64"/>
                  </a:lnTo>
                  <a:lnTo>
                    <a:pt x="759" y="64"/>
                  </a:lnTo>
                  <a:lnTo>
                    <a:pt x="695" y="80"/>
                  </a:lnTo>
                  <a:lnTo>
                    <a:pt x="647" y="112"/>
                  </a:lnTo>
                  <a:lnTo>
                    <a:pt x="624" y="136"/>
                  </a:lnTo>
                  <a:lnTo>
                    <a:pt x="632" y="176"/>
                  </a:lnTo>
                  <a:lnTo>
                    <a:pt x="560" y="184"/>
                  </a:lnTo>
                  <a:lnTo>
                    <a:pt x="568" y="231"/>
                  </a:lnTo>
                  <a:lnTo>
                    <a:pt x="584" y="247"/>
                  </a:lnTo>
                  <a:lnTo>
                    <a:pt x="576" y="255"/>
                  </a:lnTo>
                  <a:lnTo>
                    <a:pt x="552" y="231"/>
                  </a:lnTo>
                  <a:lnTo>
                    <a:pt x="536" y="223"/>
                  </a:lnTo>
                  <a:lnTo>
                    <a:pt x="528" y="231"/>
                  </a:lnTo>
                  <a:lnTo>
                    <a:pt x="512" y="215"/>
                  </a:lnTo>
                  <a:lnTo>
                    <a:pt x="496" y="199"/>
                  </a:lnTo>
                  <a:lnTo>
                    <a:pt x="496" y="207"/>
                  </a:lnTo>
                  <a:lnTo>
                    <a:pt x="504" y="231"/>
                  </a:lnTo>
                  <a:lnTo>
                    <a:pt x="488" y="263"/>
                  </a:lnTo>
                  <a:lnTo>
                    <a:pt x="496" y="287"/>
                  </a:lnTo>
                  <a:lnTo>
                    <a:pt x="496" y="319"/>
                  </a:lnTo>
                  <a:lnTo>
                    <a:pt x="496" y="335"/>
                  </a:lnTo>
                  <a:lnTo>
                    <a:pt x="496" y="343"/>
                  </a:lnTo>
                  <a:lnTo>
                    <a:pt x="504" y="375"/>
                  </a:lnTo>
                  <a:lnTo>
                    <a:pt x="464" y="415"/>
                  </a:lnTo>
                  <a:lnTo>
                    <a:pt x="456" y="407"/>
                  </a:lnTo>
                  <a:lnTo>
                    <a:pt x="488" y="367"/>
                  </a:lnTo>
                  <a:lnTo>
                    <a:pt x="496" y="351"/>
                  </a:lnTo>
                  <a:lnTo>
                    <a:pt x="480" y="335"/>
                  </a:lnTo>
                  <a:lnTo>
                    <a:pt x="480" y="271"/>
                  </a:lnTo>
                  <a:lnTo>
                    <a:pt x="472" y="255"/>
                  </a:lnTo>
                  <a:lnTo>
                    <a:pt x="480" y="215"/>
                  </a:lnTo>
                  <a:lnTo>
                    <a:pt x="464" y="207"/>
                  </a:lnTo>
                  <a:lnTo>
                    <a:pt x="472" y="199"/>
                  </a:lnTo>
                  <a:lnTo>
                    <a:pt x="464" y="184"/>
                  </a:lnTo>
                  <a:lnTo>
                    <a:pt x="456" y="192"/>
                  </a:lnTo>
                  <a:lnTo>
                    <a:pt x="416" y="279"/>
                  </a:lnTo>
                  <a:lnTo>
                    <a:pt x="416" y="319"/>
                  </a:lnTo>
                  <a:lnTo>
                    <a:pt x="440" y="343"/>
                  </a:lnTo>
                  <a:lnTo>
                    <a:pt x="440" y="359"/>
                  </a:lnTo>
                  <a:lnTo>
                    <a:pt x="416" y="343"/>
                  </a:lnTo>
                  <a:lnTo>
                    <a:pt x="336" y="287"/>
                  </a:lnTo>
                  <a:lnTo>
                    <a:pt x="336" y="303"/>
                  </a:lnTo>
                  <a:lnTo>
                    <a:pt x="360" y="335"/>
                  </a:lnTo>
                  <a:lnTo>
                    <a:pt x="344" y="343"/>
                  </a:lnTo>
                  <a:lnTo>
                    <a:pt x="336" y="335"/>
                  </a:lnTo>
                  <a:lnTo>
                    <a:pt x="296" y="351"/>
                  </a:lnTo>
                  <a:lnTo>
                    <a:pt x="296" y="367"/>
                  </a:lnTo>
                  <a:lnTo>
                    <a:pt x="288" y="351"/>
                  </a:lnTo>
                  <a:lnTo>
                    <a:pt x="288" y="335"/>
                  </a:lnTo>
                  <a:lnTo>
                    <a:pt x="216" y="375"/>
                  </a:lnTo>
                  <a:lnTo>
                    <a:pt x="216" y="391"/>
                  </a:lnTo>
                  <a:lnTo>
                    <a:pt x="208" y="399"/>
                  </a:lnTo>
                  <a:lnTo>
                    <a:pt x="184" y="383"/>
                  </a:lnTo>
                  <a:lnTo>
                    <a:pt x="208" y="367"/>
                  </a:lnTo>
                  <a:lnTo>
                    <a:pt x="200" y="351"/>
                  </a:lnTo>
                  <a:lnTo>
                    <a:pt x="176" y="343"/>
                  </a:lnTo>
                  <a:lnTo>
                    <a:pt x="176" y="359"/>
                  </a:lnTo>
                  <a:lnTo>
                    <a:pt x="176" y="391"/>
                  </a:lnTo>
                  <a:lnTo>
                    <a:pt x="184" y="407"/>
                  </a:lnTo>
                  <a:lnTo>
                    <a:pt x="176" y="415"/>
                  </a:lnTo>
                  <a:lnTo>
                    <a:pt x="160" y="415"/>
                  </a:lnTo>
                  <a:lnTo>
                    <a:pt x="136" y="431"/>
                  </a:lnTo>
                  <a:lnTo>
                    <a:pt x="144" y="463"/>
                  </a:lnTo>
                  <a:lnTo>
                    <a:pt x="104" y="447"/>
                  </a:lnTo>
                  <a:lnTo>
                    <a:pt x="96" y="455"/>
                  </a:lnTo>
                  <a:lnTo>
                    <a:pt x="112" y="471"/>
                  </a:lnTo>
                  <a:lnTo>
                    <a:pt x="96" y="471"/>
                  </a:lnTo>
                  <a:lnTo>
                    <a:pt x="80" y="463"/>
                  </a:lnTo>
                  <a:lnTo>
                    <a:pt x="80" y="415"/>
                  </a:lnTo>
                  <a:lnTo>
                    <a:pt x="56" y="407"/>
                  </a:lnTo>
                  <a:lnTo>
                    <a:pt x="56" y="391"/>
                  </a:lnTo>
                  <a:lnTo>
                    <a:pt x="64" y="399"/>
                  </a:lnTo>
                  <a:lnTo>
                    <a:pt x="120" y="415"/>
                  </a:lnTo>
                  <a:lnTo>
                    <a:pt x="152" y="399"/>
                  </a:lnTo>
                  <a:lnTo>
                    <a:pt x="144" y="375"/>
                  </a:lnTo>
                  <a:lnTo>
                    <a:pt x="104" y="335"/>
                  </a:lnTo>
                  <a:lnTo>
                    <a:pt x="64" y="319"/>
                  </a:lnTo>
                  <a:lnTo>
                    <a:pt x="56" y="311"/>
                  </a:lnTo>
                  <a:lnTo>
                    <a:pt x="40" y="319"/>
                  </a:lnTo>
                  <a:lnTo>
                    <a:pt x="16" y="335"/>
                  </a:lnTo>
                  <a:lnTo>
                    <a:pt x="16" y="359"/>
                  </a:lnTo>
                  <a:lnTo>
                    <a:pt x="32" y="367"/>
                  </a:lnTo>
                  <a:lnTo>
                    <a:pt x="24" y="391"/>
                  </a:lnTo>
                  <a:lnTo>
                    <a:pt x="32" y="423"/>
                  </a:lnTo>
                  <a:lnTo>
                    <a:pt x="24" y="447"/>
                  </a:lnTo>
                  <a:lnTo>
                    <a:pt x="40" y="463"/>
                  </a:lnTo>
                  <a:lnTo>
                    <a:pt x="32" y="479"/>
                  </a:lnTo>
                  <a:lnTo>
                    <a:pt x="48" y="495"/>
                  </a:lnTo>
                  <a:lnTo>
                    <a:pt x="48" y="503"/>
                  </a:lnTo>
                  <a:lnTo>
                    <a:pt x="24" y="535"/>
                  </a:lnTo>
                  <a:lnTo>
                    <a:pt x="8" y="551"/>
                  </a:lnTo>
                  <a:lnTo>
                    <a:pt x="16" y="551"/>
                  </a:lnTo>
                  <a:lnTo>
                    <a:pt x="24" y="559"/>
                  </a:lnTo>
                  <a:lnTo>
                    <a:pt x="16" y="575"/>
                  </a:lnTo>
                  <a:lnTo>
                    <a:pt x="8" y="583"/>
                  </a:lnTo>
                  <a:lnTo>
                    <a:pt x="0" y="583"/>
                  </a:lnTo>
                  <a:lnTo>
                    <a:pt x="8" y="599"/>
                  </a:lnTo>
                  <a:lnTo>
                    <a:pt x="8" y="607"/>
                  </a:lnTo>
                  <a:lnTo>
                    <a:pt x="8" y="623"/>
                  </a:lnTo>
                  <a:lnTo>
                    <a:pt x="16" y="639"/>
                  </a:lnTo>
                  <a:lnTo>
                    <a:pt x="32" y="647"/>
                  </a:lnTo>
                  <a:lnTo>
                    <a:pt x="40" y="647"/>
                  </a:lnTo>
                  <a:lnTo>
                    <a:pt x="40" y="663"/>
                  </a:lnTo>
                  <a:lnTo>
                    <a:pt x="56" y="687"/>
                  </a:lnTo>
                  <a:lnTo>
                    <a:pt x="56" y="695"/>
                  </a:lnTo>
                  <a:lnTo>
                    <a:pt x="48" y="695"/>
                  </a:lnTo>
                  <a:lnTo>
                    <a:pt x="56" y="711"/>
                  </a:lnTo>
                  <a:lnTo>
                    <a:pt x="72" y="711"/>
                  </a:lnTo>
                  <a:lnTo>
                    <a:pt x="80" y="719"/>
                  </a:lnTo>
                  <a:lnTo>
                    <a:pt x="72" y="719"/>
                  </a:lnTo>
                  <a:lnTo>
                    <a:pt x="80" y="727"/>
                  </a:lnTo>
                  <a:lnTo>
                    <a:pt x="88" y="727"/>
                  </a:lnTo>
                  <a:lnTo>
                    <a:pt x="96" y="735"/>
                  </a:lnTo>
                  <a:lnTo>
                    <a:pt x="96" y="742"/>
                  </a:lnTo>
                  <a:lnTo>
                    <a:pt x="104" y="735"/>
                  </a:lnTo>
                  <a:lnTo>
                    <a:pt x="136" y="758"/>
                  </a:lnTo>
                  <a:lnTo>
                    <a:pt x="136" y="782"/>
                  </a:lnTo>
                  <a:lnTo>
                    <a:pt x="128" y="782"/>
                  </a:lnTo>
                  <a:lnTo>
                    <a:pt x="120" y="782"/>
                  </a:lnTo>
                  <a:lnTo>
                    <a:pt x="120" y="798"/>
                  </a:lnTo>
                  <a:lnTo>
                    <a:pt x="128" y="790"/>
                  </a:lnTo>
                  <a:lnTo>
                    <a:pt x="136" y="798"/>
                  </a:lnTo>
                  <a:lnTo>
                    <a:pt x="112" y="806"/>
                  </a:lnTo>
                  <a:lnTo>
                    <a:pt x="120" y="814"/>
                  </a:lnTo>
                  <a:lnTo>
                    <a:pt x="104" y="830"/>
                  </a:lnTo>
                  <a:lnTo>
                    <a:pt x="96" y="830"/>
                  </a:lnTo>
                  <a:lnTo>
                    <a:pt x="104" y="830"/>
                  </a:lnTo>
                  <a:lnTo>
                    <a:pt x="136" y="854"/>
                  </a:lnTo>
                  <a:lnTo>
                    <a:pt x="168" y="854"/>
                  </a:lnTo>
                  <a:lnTo>
                    <a:pt x="176" y="862"/>
                  </a:lnTo>
                  <a:lnTo>
                    <a:pt x="192" y="862"/>
                  </a:lnTo>
                  <a:lnTo>
                    <a:pt x="208" y="878"/>
                  </a:lnTo>
                  <a:lnTo>
                    <a:pt x="216" y="878"/>
                  </a:lnTo>
                  <a:lnTo>
                    <a:pt x="224" y="878"/>
                  </a:lnTo>
                  <a:lnTo>
                    <a:pt x="216" y="862"/>
                  </a:lnTo>
                  <a:lnTo>
                    <a:pt x="216" y="846"/>
                  </a:lnTo>
                  <a:lnTo>
                    <a:pt x="208" y="830"/>
                  </a:lnTo>
                  <a:lnTo>
                    <a:pt x="216" y="814"/>
                  </a:lnTo>
                  <a:lnTo>
                    <a:pt x="224" y="822"/>
                  </a:lnTo>
                  <a:lnTo>
                    <a:pt x="232" y="814"/>
                  </a:lnTo>
                  <a:lnTo>
                    <a:pt x="232" y="806"/>
                  </a:lnTo>
                  <a:lnTo>
                    <a:pt x="224" y="806"/>
                  </a:lnTo>
                  <a:lnTo>
                    <a:pt x="232" y="798"/>
                  </a:lnTo>
                  <a:lnTo>
                    <a:pt x="224" y="782"/>
                  </a:lnTo>
                  <a:lnTo>
                    <a:pt x="216" y="782"/>
                  </a:lnTo>
                  <a:lnTo>
                    <a:pt x="208" y="774"/>
                  </a:lnTo>
                  <a:lnTo>
                    <a:pt x="216" y="735"/>
                  </a:lnTo>
                  <a:lnTo>
                    <a:pt x="224" y="750"/>
                  </a:lnTo>
                  <a:lnTo>
                    <a:pt x="232" y="750"/>
                  </a:lnTo>
                  <a:lnTo>
                    <a:pt x="224" y="735"/>
                  </a:lnTo>
                  <a:lnTo>
                    <a:pt x="248" y="719"/>
                  </a:lnTo>
                  <a:lnTo>
                    <a:pt x="256" y="727"/>
                  </a:lnTo>
                  <a:lnTo>
                    <a:pt x="264" y="719"/>
                  </a:lnTo>
                  <a:lnTo>
                    <a:pt x="280" y="727"/>
                  </a:lnTo>
                  <a:lnTo>
                    <a:pt x="296" y="735"/>
                  </a:lnTo>
                  <a:lnTo>
                    <a:pt x="312" y="735"/>
                  </a:lnTo>
                  <a:lnTo>
                    <a:pt x="328" y="735"/>
                  </a:lnTo>
                  <a:lnTo>
                    <a:pt x="336" y="735"/>
                  </a:lnTo>
                  <a:lnTo>
                    <a:pt x="360" y="735"/>
                  </a:lnTo>
                  <a:lnTo>
                    <a:pt x="368" y="727"/>
                  </a:lnTo>
                  <a:lnTo>
                    <a:pt x="344" y="719"/>
                  </a:lnTo>
                  <a:lnTo>
                    <a:pt x="360" y="711"/>
                  </a:lnTo>
                  <a:lnTo>
                    <a:pt x="352" y="703"/>
                  </a:lnTo>
                  <a:lnTo>
                    <a:pt x="360" y="695"/>
                  </a:lnTo>
                  <a:lnTo>
                    <a:pt x="360" y="679"/>
                  </a:lnTo>
                  <a:lnTo>
                    <a:pt x="376" y="687"/>
                  </a:lnTo>
                  <a:lnTo>
                    <a:pt x="432" y="663"/>
                  </a:lnTo>
                  <a:lnTo>
                    <a:pt x="432" y="655"/>
                  </a:lnTo>
                  <a:lnTo>
                    <a:pt x="440" y="655"/>
                  </a:lnTo>
                  <a:lnTo>
                    <a:pt x="456" y="655"/>
                  </a:lnTo>
                  <a:lnTo>
                    <a:pt x="464" y="671"/>
                  </a:lnTo>
                  <a:lnTo>
                    <a:pt x="464" y="679"/>
                  </a:lnTo>
                  <a:lnTo>
                    <a:pt x="472" y="679"/>
                  </a:lnTo>
                  <a:lnTo>
                    <a:pt x="488" y="687"/>
                  </a:lnTo>
                  <a:lnTo>
                    <a:pt x="488" y="695"/>
                  </a:lnTo>
                  <a:lnTo>
                    <a:pt x="496" y="695"/>
                  </a:lnTo>
                  <a:lnTo>
                    <a:pt x="512" y="679"/>
                  </a:lnTo>
                  <a:lnTo>
                    <a:pt x="528" y="671"/>
                  </a:lnTo>
                  <a:lnTo>
                    <a:pt x="536" y="695"/>
                  </a:lnTo>
                  <a:lnTo>
                    <a:pt x="560" y="735"/>
                  </a:lnTo>
                  <a:lnTo>
                    <a:pt x="568" y="727"/>
                  </a:lnTo>
                  <a:lnTo>
                    <a:pt x="576" y="735"/>
                  </a:lnTo>
                  <a:lnTo>
                    <a:pt x="592" y="735"/>
                  </a:lnTo>
                  <a:lnTo>
                    <a:pt x="616" y="750"/>
                  </a:lnTo>
                  <a:lnTo>
                    <a:pt x="624" y="758"/>
                  </a:lnTo>
                  <a:lnTo>
                    <a:pt x="624" y="750"/>
                  </a:lnTo>
                  <a:lnTo>
                    <a:pt x="640" y="766"/>
                  </a:lnTo>
                  <a:lnTo>
                    <a:pt x="647" y="758"/>
                  </a:lnTo>
                  <a:lnTo>
                    <a:pt x="679" y="735"/>
                  </a:lnTo>
                  <a:lnTo>
                    <a:pt x="703" y="742"/>
                  </a:lnTo>
                  <a:lnTo>
                    <a:pt x="719" y="750"/>
                  </a:lnTo>
                  <a:lnTo>
                    <a:pt x="743" y="750"/>
                  </a:lnTo>
                  <a:lnTo>
                    <a:pt x="743" y="727"/>
                  </a:lnTo>
                  <a:lnTo>
                    <a:pt x="759" y="719"/>
                  </a:lnTo>
                  <a:lnTo>
                    <a:pt x="783" y="727"/>
                  </a:lnTo>
                  <a:lnTo>
                    <a:pt x="799" y="742"/>
                  </a:lnTo>
                  <a:lnTo>
                    <a:pt x="807" y="742"/>
                  </a:lnTo>
                  <a:lnTo>
                    <a:pt x="815" y="735"/>
                  </a:lnTo>
                  <a:lnTo>
                    <a:pt x="855" y="758"/>
                  </a:lnTo>
                  <a:lnTo>
                    <a:pt x="879" y="766"/>
                  </a:lnTo>
                  <a:lnTo>
                    <a:pt x="903" y="758"/>
                  </a:lnTo>
                  <a:lnTo>
                    <a:pt x="919" y="742"/>
                  </a:lnTo>
                  <a:lnTo>
                    <a:pt x="935" y="750"/>
                  </a:lnTo>
                  <a:lnTo>
                    <a:pt x="951" y="758"/>
                  </a:lnTo>
                  <a:lnTo>
                    <a:pt x="967" y="750"/>
                  </a:lnTo>
                  <a:lnTo>
                    <a:pt x="975" y="727"/>
                  </a:lnTo>
                  <a:lnTo>
                    <a:pt x="983" y="719"/>
                  </a:lnTo>
                  <a:lnTo>
                    <a:pt x="983" y="711"/>
                  </a:lnTo>
                  <a:lnTo>
                    <a:pt x="975" y="711"/>
                  </a:lnTo>
                  <a:lnTo>
                    <a:pt x="983" y="695"/>
                  </a:lnTo>
                  <a:lnTo>
                    <a:pt x="1007" y="695"/>
                  </a:lnTo>
                  <a:lnTo>
                    <a:pt x="1031" y="695"/>
                  </a:lnTo>
                  <a:lnTo>
                    <a:pt x="1047" y="711"/>
                  </a:lnTo>
                  <a:lnTo>
                    <a:pt x="1055" y="758"/>
                  </a:lnTo>
                  <a:lnTo>
                    <a:pt x="1071" y="758"/>
                  </a:lnTo>
                  <a:lnTo>
                    <a:pt x="1087" y="774"/>
                  </a:lnTo>
                  <a:lnTo>
                    <a:pt x="1087" y="782"/>
                  </a:lnTo>
                  <a:lnTo>
                    <a:pt x="1103" y="782"/>
                  </a:lnTo>
                  <a:lnTo>
                    <a:pt x="1127" y="782"/>
                  </a:lnTo>
                  <a:lnTo>
                    <a:pt x="1127" y="790"/>
                  </a:lnTo>
                  <a:lnTo>
                    <a:pt x="1111" y="830"/>
                  </a:lnTo>
                  <a:lnTo>
                    <a:pt x="1103" y="830"/>
                  </a:lnTo>
                  <a:lnTo>
                    <a:pt x="1087" y="830"/>
                  </a:lnTo>
                  <a:lnTo>
                    <a:pt x="1087" y="870"/>
                  </a:lnTo>
                  <a:lnTo>
                    <a:pt x="1095" y="854"/>
                  </a:lnTo>
                  <a:lnTo>
                    <a:pt x="1103" y="854"/>
                  </a:lnTo>
                  <a:lnTo>
                    <a:pt x="1103" y="862"/>
                  </a:lnTo>
                  <a:lnTo>
                    <a:pt x="1111" y="870"/>
                  </a:lnTo>
                  <a:lnTo>
                    <a:pt x="1127" y="854"/>
                  </a:lnTo>
                  <a:lnTo>
                    <a:pt x="1191" y="782"/>
                  </a:lnTo>
                  <a:lnTo>
                    <a:pt x="1191" y="735"/>
                  </a:lnTo>
                  <a:lnTo>
                    <a:pt x="1199" y="719"/>
                  </a:lnTo>
                  <a:lnTo>
                    <a:pt x="1199" y="695"/>
                  </a:lnTo>
                  <a:lnTo>
                    <a:pt x="1183" y="679"/>
                  </a:lnTo>
                  <a:lnTo>
                    <a:pt x="1175" y="679"/>
                  </a:lnTo>
                  <a:lnTo>
                    <a:pt x="1167" y="695"/>
                  </a:lnTo>
                  <a:lnTo>
                    <a:pt x="1159" y="695"/>
                  </a:lnTo>
                  <a:lnTo>
                    <a:pt x="1167" y="679"/>
                  </a:lnTo>
                  <a:lnTo>
                    <a:pt x="1159" y="679"/>
                  </a:lnTo>
                  <a:lnTo>
                    <a:pt x="1151" y="671"/>
                  </a:lnTo>
                  <a:lnTo>
                    <a:pt x="1135" y="671"/>
                  </a:lnTo>
                  <a:lnTo>
                    <a:pt x="1135" y="663"/>
                  </a:lnTo>
                  <a:lnTo>
                    <a:pt x="1215" y="583"/>
                  </a:lnTo>
                  <a:lnTo>
                    <a:pt x="1247" y="575"/>
                  </a:lnTo>
                  <a:lnTo>
                    <a:pt x="1247" y="583"/>
                  </a:lnTo>
                  <a:lnTo>
                    <a:pt x="1255" y="575"/>
                  </a:lnTo>
                  <a:lnTo>
                    <a:pt x="1279" y="583"/>
                  </a:lnTo>
                  <a:lnTo>
                    <a:pt x="1287" y="567"/>
                  </a:lnTo>
                  <a:lnTo>
                    <a:pt x="1303" y="575"/>
                  </a:lnTo>
                  <a:lnTo>
                    <a:pt x="1311" y="575"/>
                  </a:lnTo>
                  <a:lnTo>
                    <a:pt x="1303" y="583"/>
                  </a:lnTo>
                  <a:lnTo>
                    <a:pt x="1303" y="591"/>
                  </a:lnTo>
                  <a:lnTo>
                    <a:pt x="1343" y="583"/>
                  </a:lnTo>
                  <a:lnTo>
                    <a:pt x="1335" y="575"/>
                  </a:lnTo>
                  <a:lnTo>
                    <a:pt x="1367" y="527"/>
                  </a:lnTo>
                  <a:lnTo>
                    <a:pt x="1398" y="519"/>
                  </a:lnTo>
                  <a:lnTo>
                    <a:pt x="1398" y="535"/>
                  </a:lnTo>
                  <a:lnTo>
                    <a:pt x="1398" y="551"/>
                  </a:lnTo>
                  <a:lnTo>
                    <a:pt x="1430" y="527"/>
                  </a:lnTo>
                  <a:lnTo>
                    <a:pt x="1430" y="503"/>
                  </a:lnTo>
                  <a:lnTo>
                    <a:pt x="1438" y="503"/>
                  </a:lnTo>
                  <a:lnTo>
                    <a:pt x="1438" y="511"/>
                  </a:lnTo>
                  <a:lnTo>
                    <a:pt x="1430" y="551"/>
                  </a:lnTo>
                  <a:lnTo>
                    <a:pt x="1414" y="551"/>
                  </a:lnTo>
                  <a:lnTo>
                    <a:pt x="1374" y="599"/>
                  </a:lnTo>
                  <a:lnTo>
                    <a:pt x="1367" y="607"/>
                  </a:lnTo>
                  <a:lnTo>
                    <a:pt x="1351" y="655"/>
                  </a:lnTo>
                  <a:lnTo>
                    <a:pt x="1367" y="735"/>
                  </a:lnTo>
                  <a:lnTo>
                    <a:pt x="1374" y="727"/>
                  </a:lnTo>
                  <a:lnTo>
                    <a:pt x="1398" y="695"/>
                  </a:lnTo>
                  <a:lnTo>
                    <a:pt x="1398" y="679"/>
                  </a:lnTo>
                  <a:lnTo>
                    <a:pt x="1414" y="671"/>
                  </a:lnTo>
                  <a:lnTo>
                    <a:pt x="1414" y="647"/>
                  </a:lnTo>
                  <a:lnTo>
                    <a:pt x="1422" y="647"/>
                  </a:lnTo>
                  <a:lnTo>
                    <a:pt x="1430" y="647"/>
                  </a:lnTo>
                  <a:lnTo>
                    <a:pt x="1430" y="631"/>
                  </a:lnTo>
                  <a:lnTo>
                    <a:pt x="1430" y="615"/>
                  </a:lnTo>
                  <a:lnTo>
                    <a:pt x="1414" y="599"/>
                  </a:lnTo>
                  <a:lnTo>
                    <a:pt x="1430" y="583"/>
                  </a:lnTo>
                  <a:lnTo>
                    <a:pt x="1430" y="567"/>
                  </a:lnTo>
                  <a:lnTo>
                    <a:pt x="1438" y="567"/>
                  </a:lnTo>
                  <a:lnTo>
                    <a:pt x="1462" y="551"/>
                  </a:lnTo>
                  <a:lnTo>
                    <a:pt x="1462" y="567"/>
                  </a:lnTo>
                  <a:lnTo>
                    <a:pt x="1470" y="559"/>
                  </a:lnTo>
                  <a:lnTo>
                    <a:pt x="1486" y="551"/>
                  </a:lnTo>
                  <a:lnTo>
                    <a:pt x="1502" y="567"/>
                  </a:lnTo>
                  <a:lnTo>
                    <a:pt x="1510" y="551"/>
                  </a:lnTo>
                  <a:lnTo>
                    <a:pt x="1574" y="503"/>
                  </a:lnTo>
                  <a:lnTo>
                    <a:pt x="1598" y="511"/>
                  </a:lnTo>
                  <a:lnTo>
                    <a:pt x="1598" y="503"/>
                  </a:lnTo>
                  <a:lnTo>
                    <a:pt x="1590" y="463"/>
                  </a:lnTo>
                  <a:lnTo>
                    <a:pt x="1582" y="463"/>
                  </a:lnTo>
                  <a:lnTo>
                    <a:pt x="1582" y="455"/>
                  </a:lnTo>
                  <a:lnTo>
                    <a:pt x="1590" y="455"/>
                  </a:lnTo>
                  <a:lnTo>
                    <a:pt x="1598" y="447"/>
                  </a:lnTo>
                  <a:lnTo>
                    <a:pt x="1614" y="431"/>
                  </a:lnTo>
                  <a:lnTo>
                    <a:pt x="1606" y="415"/>
                  </a:lnTo>
                  <a:lnTo>
                    <a:pt x="1614" y="415"/>
                  </a:lnTo>
                  <a:lnTo>
                    <a:pt x="1622" y="431"/>
                  </a:lnTo>
                  <a:lnTo>
                    <a:pt x="1638" y="431"/>
                  </a:lnTo>
                  <a:lnTo>
                    <a:pt x="1646" y="447"/>
                  </a:lnTo>
                  <a:lnTo>
                    <a:pt x="1678" y="463"/>
                  </a:lnTo>
                  <a:lnTo>
                    <a:pt x="1686" y="447"/>
                  </a:lnTo>
                  <a:lnTo>
                    <a:pt x="1686" y="431"/>
                  </a:lnTo>
                  <a:lnTo>
                    <a:pt x="1702" y="431"/>
                  </a:lnTo>
                  <a:lnTo>
                    <a:pt x="1718" y="415"/>
                  </a:lnTo>
                  <a:lnTo>
                    <a:pt x="1694" y="399"/>
                  </a:lnTo>
                  <a:lnTo>
                    <a:pt x="1662" y="391"/>
                  </a:lnTo>
                  <a:lnTo>
                    <a:pt x="1598" y="335"/>
                  </a:lnTo>
                  <a:lnTo>
                    <a:pt x="1558" y="311"/>
                  </a:lnTo>
                  <a:lnTo>
                    <a:pt x="1510" y="303"/>
                  </a:lnTo>
                  <a:lnTo>
                    <a:pt x="1510" y="335"/>
                  </a:lnTo>
                  <a:lnTo>
                    <a:pt x="1494" y="343"/>
                  </a:lnTo>
                  <a:lnTo>
                    <a:pt x="1478" y="327"/>
                  </a:lnTo>
                  <a:lnTo>
                    <a:pt x="1478" y="319"/>
                  </a:lnTo>
                  <a:lnTo>
                    <a:pt x="1486" y="319"/>
                  </a:lnTo>
                  <a:lnTo>
                    <a:pt x="1494" y="311"/>
                  </a:lnTo>
                  <a:lnTo>
                    <a:pt x="1478" y="311"/>
                  </a:lnTo>
                  <a:lnTo>
                    <a:pt x="1470" y="319"/>
                  </a:lnTo>
                  <a:lnTo>
                    <a:pt x="1438" y="319"/>
                  </a:lnTo>
                  <a:lnTo>
                    <a:pt x="1398" y="319"/>
                  </a:lnTo>
                  <a:lnTo>
                    <a:pt x="1390" y="311"/>
                  </a:lnTo>
                  <a:lnTo>
                    <a:pt x="1398" y="295"/>
                  </a:lnTo>
                  <a:lnTo>
                    <a:pt x="1382" y="271"/>
                  </a:lnTo>
                  <a:lnTo>
                    <a:pt x="1359" y="271"/>
                  </a:lnTo>
                  <a:lnTo>
                    <a:pt x="1319" y="279"/>
                  </a:lnTo>
                  <a:lnTo>
                    <a:pt x="1311" y="263"/>
                  </a:lnTo>
                  <a:lnTo>
                    <a:pt x="1295" y="263"/>
                  </a:lnTo>
                  <a:lnTo>
                    <a:pt x="1287" y="255"/>
                  </a:lnTo>
                  <a:lnTo>
                    <a:pt x="1287" y="231"/>
                  </a:lnTo>
                  <a:lnTo>
                    <a:pt x="1247" y="223"/>
                  </a:lnTo>
                  <a:lnTo>
                    <a:pt x="1191" y="207"/>
                  </a:lnTo>
                  <a:lnTo>
                    <a:pt x="1175" y="231"/>
                  </a:lnTo>
                  <a:lnTo>
                    <a:pt x="1191" y="255"/>
                  </a:lnTo>
                  <a:lnTo>
                    <a:pt x="1143" y="255"/>
                  </a:lnTo>
                  <a:lnTo>
                    <a:pt x="1127" y="263"/>
                  </a:lnTo>
                  <a:lnTo>
                    <a:pt x="1111" y="239"/>
                  </a:lnTo>
                  <a:lnTo>
                    <a:pt x="1095" y="279"/>
                  </a:lnTo>
                  <a:lnTo>
                    <a:pt x="1087" y="271"/>
                  </a:lnTo>
                  <a:lnTo>
                    <a:pt x="1071" y="247"/>
                  </a:lnTo>
                  <a:lnTo>
                    <a:pt x="1079" y="215"/>
                  </a:lnTo>
                  <a:lnTo>
                    <a:pt x="1063" y="192"/>
                  </a:lnTo>
                  <a:lnTo>
                    <a:pt x="1023" y="184"/>
                  </a:lnTo>
                  <a:lnTo>
                    <a:pt x="1007" y="184"/>
                  </a:lnTo>
                  <a:lnTo>
                    <a:pt x="1007" y="192"/>
                  </a:lnTo>
                  <a:lnTo>
                    <a:pt x="1007" y="207"/>
                  </a:lnTo>
                  <a:lnTo>
                    <a:pt x="959" y="199"/>
                  </a:lnTo>
                  <a:lnTo>
                    <a:pt x="967" y="184"/>
                  </a:lnTo>
                  <a:lnTo>
                    <a:pt x="927" y="176"/>
                  </a:lnTo>
                  <a:lnTo>
                    <a:pt x="911" y="184"/>
                  </a:lnTo>
                  <a:lnTo>
                    <a:pt x="871" y="16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55" name="Freeform 7"/>
            <p:cNvSpPr>
              <a:spLocks/>
            </p:cNvSpPr>
            <p:nvPr/>
          </p:nvSpPr>
          <p:spPr bwMode="auto">
            <a:xfrm>
              <a:off x="3543" y="1612"/>
              <a:ext cx="288" cy="302"/>
            </a:xfrm>
            <a:custGeom>
              <a:avLst/>
              <a:gdLst>
                <a:gd name="T0" fmla="*/ 119 w 279"/>
                <a:gd name="T1" fmla="*/ 59 h 328"/>
                <a:gd name="T2" fmla="*/ 105 w 279"/>
                <a:gd name="T3" fmla="*/ 59 h 328"/>
                <a:gd name="T4" fmla="*/ 36 w 279"/>
                <a:gd name="T5" fmla="*/ 63 h 328"/>
                <a:gd name="T6" fmla="*/ 8 w 279"/>
                <a:gd name="T7" fmla="*/ 54 h 328"/>
                <a:gd name="T8" fmla="*/ 8 w 279"/>
                <a:gd name="T9" fmla="*/ 49 h 328"/>
                <a:gd name="T10" fmla="*/ 44 w 279"/>
                <a:gd name="T11" fmla="*/ 45 h 328"/>
                <a:gd name="T12" fmla="*/ 93 w 279"/>
                <a:gd name="T13" fmla="*/ 41 h 328"/>
                <a:gd name="T14" fmla="*/ 152 w 279"/>
                <a:gd name="T15" fmla="*/ 32 h 328"/>
                <a:gd name="T16" fmla="*/ 196 w 279"/>
                <a:gd name="T17" fmla="*/ 18 h 328"/>
                <a:gd name="T18" fmla="*/ 179 w 279"/>
                <a:gd name="T19" fmla="*/ 18 h 328"/>
                <a:gd name="T20" fmla="*/ 179 w 279"/>
                <a:gd name="T21" fmla="*/ 17 h 328"/>
                <a:gd name="T22" fmla="*/ 226 w 279"/>
                <a:gd name="T23" fmla="*/ 11 h 328"/>
                <a:gd name="T24" fmla="*/ 241 w 279"/>
                <a:gd name="T25" fmla="*/ 13 h 328"/>
                <a:gd name="T26" fmla="*/ 257 w 279"/>
                <a:gd name="T27" fmla="*/ 9 h 328"/>
                <a:gd name="T28" fmla="*/ 298 w 279"/>
                <a:gd name="T29" fmla="*/ 6 h 328"/>
                <a:gd name="T30" fmla="*/ 360 w 279"/>
                <a:gd name="T31" fmla="*/ 0 h 328"/>
                <a:gd name="T32" fmla="*/ 406 w 279"/>
                <a:gd name="T33" fmla="*/ 0 h 328"/>
                <a:gd name="T34" fmla="*/ 466 w 279"/>
                <a:gd name="T35" fmla="*/ 0 h 328"/>
                <a:gd name="T36" fmla="*/ 497 w 279"/>
                <a:gd name="T37" fmla="*/ 6 h 328"/>
                <a:gd name="T38" fmla="*/ 497 w 279"/>
                <a:gd name="T39" fmla="*/ 7 h 328"/>
                <a:gd name="T40" fmla="*/ 466 w 279"/>
                <a:gd name="T41" fmla="*/ 13 h 328"/>
                <a:gd name="T42" fmla="*/ 451 w 279"/>
                <a:gd name="T43" fmla="*/ 6 h 328"/>
                <a:gd name="T44" fmla="*/ 406 w 279"/>
                <a:gd name="T45" fmla="*/ 13 h 328"/>
                <a:gd name="T46" fmla="*/ 344 w 279"/>
                <a:gd name="T47" fmla="*/ 14 h 328"/>
                <a:gd name="T48" fmla="*/ 316 w 279"/>
                <a:gd name="T49" fmla="*/ 13 h 328"/>
                <a:gd name="T50" fmla="*/ 298 w 279"/>
                <a:gd name="T51" fmla="*/ 15 h 328"/>
                <a:gd name="T52" fmla="*/ 257 w 279"/>
                <a:gd name="T53" fmla="*/ 15 h 328"/>
                <a:gd name="T54" fmla="*/ 241 w 279"/>
                <a:gd name="T55" fmla="*/ 18 h 328"/>
                <a:gd name="T56" fmla="*/ 226 w 279"/>
                <a:gd name="T57" fmla="*/ 25 h 328"/>
                <a:gd name="T58" fmla="*/ 179 w 279"/>
                <a:gd name="T59" fmla="*/ 32 h 328"/>
                <a:gd name="T60" fmla="*/ 179 w 279"/>
                <a:gd name="T61" fmla="*/ 37 h 328"/>
                <a:gd name="T62" fmla="*/ 152 w 279"/>
                <a:gd name="T63" fmla="*/ 40 h 328"/>
                <a:gd name="T64" fmla="*/ 152 w 279"/>
                <a:gd name="T65" fmla="*/ 50 h 328"/>
                <a:gd name="T66" fmla="*/ 135 w 279"/>
                <a:gd name="T67" fmla="*/ 57 h 328"/>
                <a:gd name="T68" fmla="*/ 119 w 279"/>
                <a:gd name="T69" fmla="*/ 62 h 3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328"/>
                <a:gd name="T107" fmla="*/ 279 w 279"/>
                <a:gd name="T108" fmla="*/ 328 h 3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328">
                  <a:moveTo>
                    <a:pt x="64" y="320"/>
                  </a:moveTo>
                  <a:lnTo>
                    <a:pt x="64" y="312"/>
                  </a:lnTo>
                  <a:lnTo>
                    <a:pt x="56" y="304"/>
                  </a:lnTo>
                  <a:lnTo>
                    <a:pt x="56" y="312"/>
                  </a:lnTo>
                  <a:lnTo>
                    <a:pt x="32" y="328"/>
                  </a:lnTo>
                  <a:lnTo>
                    <a:pt x="16" y="328"/>
                  </a:lnTo>
                  <a:lnTo>
                    <a:pt x="8" y="328"/>
                  </a:lnTo>
                  <a:lnTo>
                    <a:pt x="8" y="280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0" y="248"/>
                  </a:lnTo>
                  <a:lnTo>
                    <a:pt x="24" y="232"/>
                  </a:lnTo>
                  <a:lnTo>
                    <a:pt x="32" y="224"/>
                  </a:lnTo>
                  <a:lnTo>
                    <a:pt x="48" y="216"/>
                  </a:lnTo>
                  <a:lnTo>
                    <a:pt x="64" y="184"/>
                  </a:lnTo>
                  <a:lnTo>
                    <a:pt x="80" y="168"/>
                  </a:lnTo>
                  <a:lnTo>
                    <a:pt x="96" y="136"/>
                  </a:lnTo>
                  <a:lnTo>
                    <a:pt x="104" y="96"/>
                  </a:lnTo>
                  <a:lnTo>
                    <a:pt x="120" y="88"/>
                  </a:lnTo>
                  <a:lnTo>
                    <a:pt x="96" y="96"/>
                  </a:lnTo>
                  <a:lnTo>
                    <a:pt x="88" y="96"/>
                  </a:lnTo>
                  <a:lnTo>
                    <a:pt x="96" y="88"/>
                  </a:lnTo>
                  <a:lnTo>
                    <a:pt x="96" y="72"/>
                  </a:lnTo>
                  <a:lnTo>
                    <a:pt x="120" y="56"/>
                  </a:lnTo>
                  <a:lnTo>
                    <a:pt x="120" y="72"/>
                  </a:lnTo>
                  <a:lnTo>
                    <a:pt x="128" y="64"/>
                  </a:lnTo>
                  <a:lnTo>
                    <a:pt x="128" y="48"/>
                  </a:lnTo>
                  <a:lnTo>
                    <a:pt x="136" y="48"/>
                  </a:lnTo>
                  <a:lnTo>
                    <a:pt x="144" y="32"/>
                  </a:lnTo>
                  <a:lnTo>
                    <a:pt x="159" y="32"/>
                  </a:lnTo>
                  <a:lnTo>
                    <a:pt x="175" y="24"/>
                  </a:lnTo>
                  <a:lnTo>
                    <a:pt x="191" y="0"/>
                  </a:lnTo>
                  <a:lnTo>
                    <a:pt x="207" y="8"/>
                  </a:lnTo>
                  <a:lnTo>
                    <a:pt x="215" y="0"/>
                  </a:lnTo>
                  <a:lnTo>
                    <a:pt x="239" y="0"/>
                  </a:lnTo>
                  <a:lnTo>
                    <a:pt x="247" y="0"/>
                  </a:lnTo>
                  <a:lnTo>
                    <a:pt x="279" y="24"/>
                  </a:lnTo>
                  <a:lnTo>
                    <a:pt x="263" y="32"/>
                  </a:lnTo>
                  <a:lnTo>
                    <a:pt x="247" y="32"/>
                  </a:lnTo>
                  <a:lnTo>
                    <a:pt x="263" y="40"/>
                  </a:lnTo>
                  <a:lnTo>
                    <a:pt x="271" y="48"/>
                  </a:lnTo>
                  <a:lnTo>
                    <a:pt x="247" y="64"/>
                  </a:lnTo>
                  <a:lnTo>
                    <a:pt x="255" y="48"/>
                  </a:lnTo>
                  <a:lnTo>
                    <a:pt x="239" y="32"/>
                  </a:lnTo>
                  <a:lnTo>
                    <a:pt x="223" y="40"/>
                  </a:lnTo>
                  <a:lnTo>
                    <a:pt x="215" y="64"/>
                  </a:lnTo>
                  <a:lnTo>
                    <a:pt x="207" y="72"/>
                  </a:lnTo>
                  <a:lnTo>
                    <a:pt x="183" y="72"/>
                  </a:lnTo>
                  <a:lnTo>
                    <a:pt x="175" y="56"/>
                  </a:lnTo>
                  <a:lnTo>
                    <a:pt x="167" y="64"/>
                  </a:lnTo>
                  <a:lnTo>
                    <a:pt x="159" y="64"/>
                  </a:lnTo>
                  <a:lnTo>
                    <a:pt x="159" y="80"/>
                  </a:lnTo>
                  <a:lnTo>
                    <a:pt x="144" y="80"/>
                  </a:lnTo>
                  <a:lnTo>
                    <a:pt x="136" y="80"/>
                  </a:lnTo>
                  <a:lnTo>
                    <a:pt x="136" y="96"/>
                  </a:lnTo>
                  <a:lnTo>
                    <a:pt x="128" y="96"/>
                  </a:lnTo>
                  <a:lnTo>
                    <a:pt x="120" y="112"/>
                  </a:lnTo>
                  <a:lnTo>
                    <a:pt x="120" y="128"/>
                  </a:lnTo>
                  <a:lnTo>
                    <a:pt x="104" y="144"/>
                  </a:lnTo>
                  <a:lnTo>
                    <a:pt x="96" y="168"/>
                  </a:lnTo>
                  <a:lnTo>
                    <a:pt x="96" y="184"/>
                  </a:lnTo>
                  <a:lnTo>
                    <a:pt x="96" y="192"/>
                  </a:lnTo>
                  <a:lnTo>
                    <a:pt x="88" y="200"/>
                  </a:lnTo>
                  <a:lnTo>
                    <a:pt x="80" y="208"/>
                  </a:lnTo>
                  <a:lnTo>
                    <a:pt x="72" y="232"/>
                  </a:lnTo>
                  <a:lnTo>
                    <a:pt x="80" y="264"/>
                  </a:lnTo>
                  <a:lnTo>
                    <a:pt x="80" y="288"/>
                  </a:lnTo>
                  <a:lnTo>
                    <a:pt x="72" y="296"/>
                  </a:lnTo>
                  <a:lnTo>
                    <a:pt x="72" y="320"/>
                  </a:lnTo>
                  <a:lnTo>
                    <a:pt x="64" y="32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56" name="Freeform 8"/>
            <p:cNvSpPr>
              <a:spLocks/>
            </p:cNvSpPr>
            <p:nvPr/>
          </p:nvSpPr>
          <p:spPr bwMode="auto">
            <a:xfrm>
              <a:off x="3543" y="1612"/>
              <a:ext cx="288" cy="302"/>
            </a:xfrm>
            <a:custGeom>
              <a:avLst/>
              <a:gdLst>
                <a:gd name="T0" fmla="*/ 119 w 279"/>
                <a:gd name="T1" fmla="*/ 59 h 328"/>
                <a:gd name="T2" fmla="*/ 105 w 279"/>
                <a:gd name="T3" fmla="*/ 59 h 328"/>
                <a:gd name="T4" fmla="*/ 36 w 279"/>
                <a:gd name="T5" fmla="*/ 63 h 328"/>
                <a:gd name="T6" fmla="*/ 8 w 279"/>
                <a:gd name="T7" fmla="*/ 54 h 328"/>
                <a:gd name="T8" fmla="*/ 8 w 279"/>
                <a:gd name="T9" fmla="*/ 49 h 328"/>
                <a:gd name="T10" fmla="*/ 44 w 279"/>
                <a:gd name="T11" fmla="*/ 45 h 328"/>
                <a:gd name="T12" fmla="*/ 93 w 279"/>
                <a:gd name="T13" fmla="*/ 41 h 328"/>
                <a:gd name="T14" fmla="*/ 152 w 279"/>
                <a:gd name="T15" fmla="*/ 32 h 328"/>
                <a:gd name="T16" fmla="*/ 196 w 279"/>
                <a:gd name="T17" fmla="*/ 18 h 328"/>
                <a:gd name="T18" fmla="*/ 179 w 279"/>
                <a:gd name="T19" fmla="*/ 18 h 328"/>
                <a:gd name="T20" fmla="*/ 179 w 279"/>
                <a:gd name="T21" fmla="*/ 17 h 328"/>
                <a:gd name="T22" fmla="*/ 226 w 279"/>
                <a:gd name="T23" fmla="*/ 11 h 328"/>
                <a:gd name="T24" fmla="*/ 241 w 279"/>
                <a:gd name="T25" fmla="*/ 13 h 328"/>
                <a:gd name="T26" fmla="*/ 257 w 279"/>
                <a:gd name="T27" fmla="*/ 9 h 328"/>
                <a:gd name="T28" fmla="*/ 298 w 279"/>
                <a:gd name="T29" fmla="*/ 6 h 328"/>
                <a:gd name="T30" fmla="*/ 360 w 279"/>
                <a:gd name="T31" fmla="*/ 0 h 328"/>
                <a:gd name="T32" fmla="*/ 406 w 279"/>
                <a:gd name="T33" fmla="*/ 0 h 328"/>
                <a:gd name="T34" fmla="*/ 466 w 279"/>
                <a:gd name="T35" fmla="*/ 0 h 328"/>
                <a:gd name="T36" fmla="*/ 497 w 279"/>
                <a:gd name="T37" fmla="*/ 6 h 328"/>
                <a:gd name="T38" fmla="*/ 497 w 279"/>
                <a:gd name="T39" fmla="*/ 7 h 328"/>
                <a:gd name="T40" fmla="*/ 466 w 279"/>
                <a:gd name="T41" fmla="*/ 13 h 328"/>
                <a:gd name="T42" fmla="*/ 451 w 279"/>
                <a:gd name="T43" fmla="*/ 6 h 328"/>
                <a:gd name="T44" fmla="*/ 406 w 279"/>
                <a:gd name="T45" fmla="*/ 13 h 328"/>
                <a:gd name="T46" fmla="*/ 344 w 279"/>
                <a:gd name="T47" fmla="*/ 14 h 328"/>
                <a:gd name="T48" fmla="*/ 316 w 279"/>
                <a:gd name="T49" fmla="*/ 13 h 328"/>
                <a:gd name="T50" fmla="*/ 298 w 279"/>
                <a:gd name="T51" fmla="*/ 15 h 328"/>
                <a:gd name="T52" fmla="*/ 257 w 279"/>
                <a:gd name="T53" fmla="*/ 15 h 328"/>
                <a:gd name="T54" fmla="*/ 241 w 279"/>
                <a:gd name="T55" fmla="*/ 18 h 328"/>
                <a:gd name="T56" fmla="*/ 226 w 279"/>
                <a:gd name="T57" fmla="*/ 25 h 328"/>
                <a:gd name="T58" fmla="*/ 179 w 279"/>
                <a:gd name="T59" fmla="*/ 32 h 328"/>
                <a:gd name="T60" fmla="*/ 179 w 279"/>
                <a:gd name="T61" fmla="*/ 37 h 328"/>
                <a:gd name="T62" fmla="*/ 152 w 279"/>
                <a:gd name="T63" fmla="*/ 40 h 328"/>
                <a:gd name="T64" fmla="*/ 152 w 279"/>
                <a:gd name="T65" fmla="*/ 50 h 328"/>
                <a:gd name="T66" fmla="*/ 135 w 279"/>
                <a:gd name="T67" fmla="*/ 57 h 328"/>
                <a:gd name="T68" fmla="*/ 119 w 279"/>
                <a:gd name="T69" fmla="*/ 62 h 3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328"/>
                <a:gd name="T107" fmla="*/ 279 w 279"/>
                <a:gd name="T108" fmla="*/ 328 h 3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328">
                  <a:moveTo>
                    <a:pt x="64" y="320"/>
                  </a:moveTo>
                  <a:lnTo>
                    <a:pt x="64" y="312"/>
                  </a:lnTo>
                  <a:lnTo>
                    <a:pt x="56" y="304"/>
                  </a:lnTo>
                  <a:lnTo>
                    <a:pt x="56" y="312"/>
                  </a:lnTo>
                  <a:lnTo>
                    <a:pt x="32" y="328"/>
                  </a:lnTo>
                  <a:lnTo>
                    <a:pt x="16" y="328"/>
                  </a:lnTo>
                  <a:lnTo>
                    <a:pt x="8" y="328"/>
                  </a:lnTo>
                  <a:lnTo>
                    <a:pt x="8" y="280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0" y="248"/>
                  </a:lnTo>
                  <a:lnTo>
                    <a:pt x="24" y="232"/>
                  </a:lnTo>
                  <a:lnTo>
                    <a:pt x="32" y="224"/>
                  </a:lnTo>
                  <a:lnTo>
                    <a:pt x="48" y="216"/>
                  </a:lnTo>
                  <a:lnTo>
                    <a:pt x="64" y="184"/>
                  </a:lnTo>
                  <a:lnTo>
                    <a:pt x="80" y="168"/>
                  </a:lnTo>
                  <a:lnTo>
                    <a:pt x="96" y="136"/>
                  </a:lnTo>
                  <a:lnTo>
                    <a:pt x="104" y="96"/>
                  </a:lnTo>
                  <a:lnTo>
                    <a:pt x="120" y="88"/>
                  </a:lnTo>
                  <a:lnTo>
                    <a:pt x="96" y="96"/>
                  </a:lnTo>
                  <a:lnTo>
                    <a:pt x="88" y="96"/>
                  </a:lnTo>
                  <a:lnTo>
                    <a:pt x="96" y="88"/>
                  </a:lnTo>
                  <a:lnTo>
                    <a:pt x="96" y="72"/>
                  </a:lnTo>
                  <a:lnTo>
                    <a:pt x="120" y="56"/>
                  </a:lnTo>
                  <a:lnTo>
                    <a:pt x="120" y="72"/>
                  </a:lnTo>
                  <a:lnTo>
                    <a:pt x="128" y="64"/>
                  </a:lnTo>
                  <a:lnTo>
                    <a:pt x="128" y="48"/>
                  </a:lnTo>
                  <a:lnTo>
                    <a:pt x="136" y="48"/>
                  </a:lnTo>
                  <a:lnTo>
                    <a:pt x="144" y="32"/>
                  </a:lnTo>
                  <a:lnTo>
                    <a:pt x="159" y="32"/>
                  </a:lnTo>
                  <a:lnTo>
                    <a:pt x="175" y="24"/>
                  </a:lnTo>
                  <a:lnTo>
                    <a:pt x="191" y="0"/>
                  </a:lnTo>
                  <a:lnTo>
                    <a:pt x="207" y="8"/>
                  </a:lnTo>
                  <a:lnTo>
                    <a:pt x="215" y="0"/>
                  </a:lnTo>
                  <a:lnTo>
                    <a:pt x="239" y="0"/>
                  </a:lnTo>
                  <a:lnTo>
                    <a:pt x="247" y="0"/>
                  </a:lnTo>
                  <a:lnTo>
                    <a:pt x="279" y="24"/>
                  </a:lnTo>
                  <a:lnTo>
                    <a:pt x="263" y="32"/>
                  </a:lnTo>
                  <a:lnTo>
                    <a:pt x="247" y="32"/>
                  </a:lnTo>
                  <a:lnTo>
                    <a:pt x="263" y="40"/>
                  </a:lnTo>
                  <a:lnTo>
                    <a:pt x="271" y="48"/>
                  </a:lnTo>
                  <a:lnTo>
                    <a:pt x="247" y="64"/>
                  </a:lnTo>
                  <a:lnTo>
                    <a:pt x="255" y="48"/>
                  </a:lnTo>
                  <a:lnTo>
                    <a:pt x="239" y="32"/>
                  </a:lnTo>
                  <a:lnTo>
                    <a:pt x="223" y="40"/>
                  </a:lnTo>
                  <a:lnTo>
                    <a:pt x="215" y="64"/>
                  </a:lnTo>
                  <a:lnTo>
                    <a:pt x="207" y="72"/>
                  </a:lnTo>
                  <a:lnTo>
                    <a:pt x="183" y="72"/>
                  </a:lnTo>
                  <a:lnTo>
                    <a:pt x="175" y="56"/>
                  </a:lnTo>
                  <a:lnTo>
                    <a:pt x="167" y="64"/>
                  </a:lnTo>
                  <a:lnTo>
                    <a:pt x="159" y="64"/>
                  </a:lnTo>
                  <a:lnTo>
                    <a:pt x="159" y="80"/>
                  </a:lnTo>
                  <a:lnTo>
                    <a:pt x="144" y="80"/>
                  </a:lnTo>
                  <a:lnTo>
                    <a:pt x="136" y="80"/>
                  </a:lnTo>
                  <a:lnTo>
                    <a:pt x="136" y="96"/>
                  </a:lnTo>
                  <a:lnTo>
                    <a:pt x="128" y="96"/>
                  </a:lnTo>
                  <a:lnTo>
                    <a:pt x="120" y="112"/>
                  </a:lnTo>
                  <a:lnTo>
                    <a:pt x="120" y="128"/>
                  </a:lnTo>
                  <a:lnTo>
                    <a:pt x="104" y="144"/>
                  </a:lnTo>
                  <a:lnTo>
                    <a:pt x="96" y="168"/>
                  </a:lnTo>
                  <a:lnTo>
                    <a:pt x="96" y="184"/>
                  </a:lnTo>
                  <a:lnTo>
                    <a:pt x="96" y="192"/>
                  </a:lnTo>
                  <a:lnTo>
                    <a:pt x="88" y="200"/>
                  </a:lnTo>
                  <a:lnTo>
                    <a:pt x="80" y="208"/>
                  </a:lnTo>
                  <a:lnTo>
                    <a:pt x="72" y="232"/>
                  </a:lnTo>
                  <a:lnTo>
                    <a:pt x="80" y="264"/>
                  </a:lnTo>
                  <a:lnTo>
                    <a:pt x="80" y="288"/>
                  </a:lnTo>
                  <a:lnTo>
                    <a:pt x="72" y="296"/>
                  </a:lnTo>
                  <a:lnTo>
                    <a:pt x="72" y="320"/>
                  </a:lnTo>
                  <a:lnTo>
                    <a:pt x="64" y="32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57" name="Freeform 9"/>
            <p:cNvSpPr>
              <a:spLocks/>
            </p:cNvSpPr>
            <p:nvPr/>
          </p:nvSpPr>
          <p:spPr bwMode="auto">
            <a:xfrm>
              <a:off x="3766" y="2175"/>
              <a:ext cx="205" cy="75"/>
            </a:xfrm>
            <a:custGeom>
              <a:avLst/>
              <a:gdLst>
                <a:gd name="T0" fmla="*/ 327 w 200"/>
                <a:gd name="T1" fmla="*/ 8 h 80"/>
                <a:gd name="T2" fmla="*/ 314 w 200"/>
                <a:gd name="T3" fmla="*/ 8 h 80"/>
                <a:gd name="T4" fmla="*/ 314 w 200"/>
                <a:gd name="T5" fmla="*/ 0 h 80"/>
                <a:gd name="T6" fmla="*/ 275 w 200"/>
                <a:gd name="T7" fmla="*/ 0 h 80"/>
                <a:gd name="T8" fmla="*/ 249 w 200"/>
                <a:gd name="T9" fmla="*/ 8 h 80"/>
                <a:gd name="T10" fmla="*/ 196 w 200"/>
                <a:gd name="T11" fmla="*/ 8 h 80"/>
                <a:gd name="T12" fmla="*/ 172 w 200"/>
                <a:gd name="T13" fmla="*/ 0 h 80"/>
                <a:gd name="T14" fmla="*/ 130 w 200"/>
                <a:gd name="T15" fmla="*/ 0 h 80"/>
                <a:gd name="T16" fmla="*/ 106 w 200"/>
                <a:gd name="T17" fmla="*/ 8 h 80"/>
                <a:gd name="T18" fmla="*/ 75 w 200"/>
                <a:gd name="T19" fmla="*/ 8 h 80"/>
                <a:gd name="T20" fmla="*/ 52 w 200"/>
                <a:gd name="T21" fmla="*/ 8 h 80"/>
                <a:gd name="T22" fmla="*/ 52 w 200"/>
                <a:gd name="T23" fmla="*/ 0 h 80"/>
                <a:gd name="T24" fmla="*/ 16 w 200"/>
                <a:gd name="T25" fmla="*/ 0 h 80"/>
                <a:gd name="T26" fmla="*/ 8 w 200"/>
                <a:gd name="T27" fmla="*/ 0 h 80"/>
                <a:gd name="T28" fmla="*/ 0 w 200"/>
                <a:gd name="T29" fmla="*/ 8 h 80"/>
                <a:gd name="T30" fmla="*/ 8 w 200"/>
                <a:gd name="T31" fmla="*/ 8 h 80"/>
                <a:gd name="T32" fmla="*/ 8 w 200"/>
                <a:gd name="T33" fmla="*/ 8 h 80"/>
                <a:gd name="T34" fmla="*/ 44 w 200"/>
                <a:gd name="T35" fmla="*/ 8 h 80"/>
                <a:gd name="T36" fmla="*/ 52 w 200"/>
                <a:gd name="T37" fmla="*/ 8 h 80"/>
                <a:gd name="T38" fmla="*/ 60 w 200"/>
                <a:gd name="T39" fmla="*/ 8 h 80"/>
                <a:gd name="T40" fmla="*/ 52 w 200"/>
                <a:gd name="T41" fmla="*/ 8 h 80"/>
                <a:gd name="T42" fmla="*/ 52 w 200"/>
                <a:gd name="T43" fmla="*/ 8 h 80"/>
                <a:gd name="T44" fmla="*/ 16 w 200"/>
                <a:gd name="T45" fmla="*/ 8 h 80"/>
                <a:gd name="T46" fmla="*/ 8 w 200"/>
                <a:gd name="T47" fmla="*/ 8 h 80"/>
                <a:gd name="T48" fmla="*/ 8 w 200"/>
                <a:gd name="T49" fmla="*/ 11 h 80"/>
                <a:gd name="T50" fmla="*/ 16 w 200"/>
                <a:gd name="T51" fmla="*/ 8 h 80"/>
                <a:gd name="T52" fmla="*/ 16 w 200"/>
                <a:gd name="T53" fmla="*/ 11 h 80"/>
                <a:gd name="T54" fmla="*/ 8 w 200"/>
                <a:gd name="T55" fmla="*/ 14 h 80"/>
                <a:gd name="T56" fmla="*/ 16 w 200"/>
                <a:gd name="T57" fmla="*/ 16 h 80"/>
                <a:gd name="T58" fmla="*/ 44 w 200"/>
                <a:gd name="T59" fmla="*/ 18 h 80"/>
                <a:gd name="T60" fmla="*/ 52 w 200"/>
                <a:gd name="T61" fmla="*/ 18 h 80"/>
                <a:gd name="T62" fmla="*/ 52 w 200"/>
                <a:gd name="T63" fmla="*/ 20 h 80"/>
                <a:gd name="T64" fmla="*/ 60 w 200"/>
                <a:gd name="T65" fmla="*/ 22 h 80"/>
                <a:gd name="T66" fmla="*/ 91 w 200"/>
                <a:gd name="T67" fmla="*/ 20 h 80"/>
                <a:gd name="T68" fmla="*/ 106 w 200"/>
                <a:gd name="T69" fmla="*/ 20 h 80"/>
                <a:gd name="T70" fmla="*/ 118 w 200"/>
                <a:gd name="T71" fmla="*/ 22 h 80"/>
                <a:gd name="T72" fmla="*/ 130 w 200"/>
                <a:gd name="T73" fmla="*/ 22 h 80"/>
                <a:gd name="T74" fmla="*/ 158 w 200"/>
                <a:gd name="T75" fmla="*/ 20 h 80"/>
                <a:gd name="T76" fmla="*/ 182 w 200"/>
                <a:gd name="T77" fmla="*/ 20 h 80"/>
                <a:gd name="T78" fmla="*/ 182 w 200"/>
                <a:gd name="T79" fmla="*/ 22 h 80"/>
                <a:gd name="T80" fmla="*/ 182 w 200"/>
                <a:gd name="T81" fmla="*/ 20 h 80"/>
                <a:gd name="T82" fmla="*/ 222 w 200"/>
                <a:gd name="T83" fmla="*/ 18 h 80"/>
                <a:gd name="T84" fmla="*/ 237 w 200"/>
                <a:gd name="T85" fmla="*/ 20 h 80"/>
                <a:gd name="T86" fmla="*/ 261 w 200"/>
                <a:gd name="T87" fmla="*/ 18 h 80"/>
                <a:gd name="T88" fmla="*/ 302 w 200"/>
                <a:gd name="T89" fmla="*/ 18 h 80"/>
                <a:gd name="T90" fmla="*/ 302 w 200"/>
                <a:gd name="T91" fmla="*/ 16 h 80"/>
                <a:gd name="T92" fmla="*/ 327 w 200"/>
                <a:gd name="T93" fmla="*/ 18 h 80"/>
                <a:gd name="T94" fmla="*/ 314 w 200"/>
                <a:gd name="T95" fmla="*/ 8 h 80"/>
                <a:gd name="T96" fmla="*/ 327 w 200"/>
                <a:gd name="T97" fmla="*/ 8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0"/>
                <a:gd name="T148" fmla="*/ 0 h 80"/>
                <a:gd name="T149" fmla="*/ 200 w 200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0" h="80">
                  <a:moveTo>
                    <a:pt x="200" y="24"/>
                  </a:moveTo>
                  <a:lnTo>
                    <a:pt x="192" y="24"/>
                  </a:lnTo>
                  <a:lnTo>
                    <a:pt x="192" y="0"/>
                  </a:lnTo>
                  <a:lnTo>
                    <a:pt x="168" y="0"/>
                  </a:lnTo>
                  <a:lnTo>
                    <a:pt x="152" y="8"/>
                  </a:lnTo>
                  <a:lnTo>
                    <a:pt x="120" y="8"/>
                  </a:lnTo>
                  <a:lnTo>
                    <a:pt x="104" y="0"/>
                  </a:lnTo>
                  <a:lnTo>
                    <a:pt x="80" y="0"/>
                  </a:lnTo>
                  <a:lnTo>
                    <a:pt x="64" y="8"/>
                  </a:lnTo>
                  <a:lnTo>
                    <a:pt x="48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32" y="24"/>
                  </a:lnTo>
                  <a:lnTo>
                    <a:pt x="16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8" y="48"/>
                  </a:lnTo>
                  <a:lnTo>
                    <a:pt x="16" y="56"/>
                  </a:lnTo>
                  <a:lnTo>
                    <a:pt x="24" y="64"/>
                  </a:lnTo>
                  <a:lnTo>
                    <a:pt x="32" y="64"/>
                  </a:lnTo>
                  <a:lnTo>
                    <a:pt x="32" y="72"/>
                  </a:lnTo>
                  <a:lnTo>
                    <a:pt x="40" y="80"/>
                  </a:lnTo>
                  <a:lnTo>
                    <a:pt x="56" y="72"/>
                  </a:lnTo>
                  <a:lnTo>
                    <a:pt x="64" y="72"/>
                  </a:lnTo>
                  <a:lnTo>
                    <a:pt x="72" y="80"/>
                  </a:lnTo>
                  <a:lnTo>
                    <a:pt x="80" y="80"/>
                  </a:lnTo>
                  <a:lnTo>
                    <a:pt x="96" y="72"/>
                  </a:lnTo>
                  <a:lnTo>
                    <a:pt x="112" y="72"/>
                  </a:lnTo>
                  <a:lnTo>
                    <a:pt x="112" y="80"/>
                  </a:lnTo>
                  <a:lnTo>
                    <a:pt x="112" y="72"/>
                  </a:lnTo>
                  <a:lnTo>
                    <a:pt x="136" y="64"/>
                  </a:lnTo>
                  <a:lnTo>
                    <a:pt x="144" y="72"/>
                  </a:lnTo>
                  <a:lnTo>
                    <a:pt x="160" y="64"/>
                  </a:lnTo>
                  <a:lnTo>
                    <a:pt x="184" y="64"/>
                  </a:lnTo>
                  <a:lnTo>
                    <a:pt x="184" y="56"/>
                  </a:lnTo>
                  <a:lnTo>
                    <a:pt x="200" y="64"/>
                  </a:lnTo>
                  <a:lnTo>
                    <a:pt x="192" y="32"/>
                  </a:lnTo>
                  <a:lnTo>
                    <a:pt x="200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58" name="Freeform 10"/>
            <p:cNvSpPr>
              <a:spLocks/>
            </p:cNvSpPr>
            <p:nvPr/>
          </p:nvSpPr>
          <p:spPr bwMode="auto">
            <a:xfrm>
              <a:off x="2669" y="2813"/>
              <a:ext cx="90" cy="452"/>
            </a:xfrm>
            <a:custGeom>
              <a:avLst/>
              <a:gdLst>
                <a:gd name="T0" fmla="*/ 113 w 88"/>
                <a:gd name="T1" fmla="*/ 0 h 487"/>
                <a:gd name="T2" fmla="*/ 113 w 88"/>
                <a:gd name="T3" fmla="*/ 6 h 487"/>
                <a:gd name="T4" fmla="*/ 136 w 88"/>
                <a:gd name="T5" fmla="*/ 13 h 487"/>
                <a:gd name="T6" fmla="*/ 113 w 88"/>
                <a:gd name="T7" fmla="*/ 18 h 487"/>
                <a:gd name="T8" fmla="*/ 113 w 88"/>
                <a:gd name="T9" fmla="*/ 27 h 487"/>
                <a:gd name="T10" fmla="*/ 102 w 88"/>
                <a:gd name="T11" fmla="*/ 43 h 487"/>
                <a:gd name="T12" fmla="*/ 86 w 88"/>
                <a:gd name="T13" fmla="*/ 50 h 487"/>
                <a:gd name="T14" fmla="*/ 70 w 88"/>
                <a:gd name="T15" fmla="*/ 58 h 487"/>
                <a:gd name="T16" fmla="*/ 60 w 88"/>
                <a:gd name="T17" fmla="*/ 66 h 487"/>
                <a:gd name="T18" fmla="*/ 60 w 88"/>
                <a:gd name="T19" fmla="*/ 76 h 487"/>
                <a:gd name="T20" fmla="*/ 70 w 88"/>
                <a:gd name="T21" fmla="*/ 76 h 487"/>
                <a:gd name="T22" fmla="*/ 52 w 88"/>
                <a:gd name="T23" fmla="*/ 86 h 487"/>
                <a:gd name="T24" fmla="*/ 52 w 88"/>
                <a:gd name="T25" fmla="*/ 95 h 487"/>
                <a:gd name="T26" fmla="*/ 52 w 88"/>
                <a:gd name="T27" fmla="*/ 99 h 487"/>
                <a:gd name="T28" fmla="*/ 52 w 88"/>
                <a:gd name="T29" fmla="*/ 102 h 487"/>
                <a:gd name="T30" fmla="*/ 102 w 88"/>
                <a:gd name="T31" fmla="*/ 102 h 487"/>
                <a:gd name="T32" fmla="*/ 113 w 88"/>
                <a:gd name="T33" fmla="*/ 106 h 487"/>
                <a:gd name="T34" fmla="*/ 86 w 88"/>
                <a:gd name="T35" fmla="*/ 110 h 487"/>
                <a:gd name="T36" fmla="*/ 60 w 88"/>
                <a:gd name="T37" fmla="*/ 108 h 487"/>
                <a:gd name="T38" fmla="*/ 70 w 88"/>
                <a:gd name="T39" fmla="*/ 106 h 487"/>
                <a:gd name="T40" fmla="*/ 52 w 88"/>
                <a:gd name="T41" fmla="*/ 106 h 487"/>
                <a:gd name="T42" fmla="*/ 16 w 88"/>
                <a:gd name="T43" fmla="*/ 102 h 487"/>
                <a:gd name="T44" fmla="*/ 8 w 88"/>
                <a:gd name="T45" fmla="*/ 102 h 487"/>
                <a:gd name="T46" fmla="*/ 16 w 88"/>
                <a:gd name="T47" fmla="*/ 101 h 487"/>
                <a:gd name="T48" fmla="*/ 16 w 88"/>
                <a:gd name="T49" fmla="*/ 101 h 487"/>
                <a:gd name="T50" fmla="*/ 16 w 88"/>
                <a:gd name="T51" fmla="*/ 101 h 487"/>
                <a:gd name="T52" fmla="*/ 16 w 88"/>
                <a:gd name="T53" fmla="*/ 95 h 487"/>
                <a:gd name="T54" fmla="*/ 0 w 88"/>
                <a:gd name="T55" fmla="*/ 95 h 487"/>
                <a:gd name="T56" fmla="*/ 8 w 88"/>
                <a:gd name="T57" fmla="*/ 88 h 487"/>
                <a:gd name="T58" fmla="*/ 16 w 88"/>
                <a:gd name="T59" fmla="*/ 88 h 487"/>
                <a:gd name="T60" fmla="*/ 8 w 88"/>
                <a:gd name="T61" fmla="*/ 84 h 487"/>
                <a:gd name="T62" fmla="*/ 8 w 88"/>
                <a:gd name="T63" fmla="*/ 82 h 487"/>
                <a:gd name="T64" fmla="*/ 16 w 88"/>
                <a:gd name="T65" fmla="*/ 76 h 487"/>
                <a:gd name="T66" fmla="*/ 44 w 88"/>
                <a:gd name="T67" fmla="*/ 76 h 487"/>
                <a:gd name="T68" fmla="*/ 52 w 88"/>
                <a:gd name="T69" fmla="*/ 66 h 487"/>
                <a:gd name="T70" fmla="*/ 44 w 88"/>
                <a:gd name="T71" fmla="*/ 61 h 487"/>
                <a:gd name="T72" fmla="*/ 44 w 88"/>
                <a:gd name="T73" fmla="*/ 54 h 487"/>
                <a:gd name="T74" fmla="*/ 70 w 88"/>
                <a:gd name="T75" fmla="*/ 40 h 487"/>
                <a:gd name="T76" fmla="*/ 70 w 88"/>
                <a:gd name="T77" fmla="*/ 32 h 487"/>
                <a:gd name="T78" fmla="*/ 86 w 88"/>
                <a:gd name="T79" fmla="*/ 24 h 487"/>
                <a:gd name="T80" fmla="*/ 102 w 88"/>
                <a:gd name="T81" fmla="*/ 9 h 4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8"/>
                <a:gd name="T124" fmla="*/ 0 h 487"/>
                <a:gd name="T125" fmla="*/ 88 w 88"/>
                <a:gd name="T126" fmla="*/ 487 h 4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8" h="487">
                  <a:moveTo>
                    <a:pt x="56" y="8"/>
                  </a:moveTo>
                  <a:lnTo>
                    <a:pt x="72" y="0"/>
                  </a:lnTo>
                  <a:lnTo>
                    <a:pt x="72" y="16"/>
                  </a:lnTo>
                  <a:lnTo>
                    <a:pt x="72" y="24"/>
                  </a:lnTo>
                  <a:lnTo>
                    <a:pt x="80" y="56"/>
                  </a:lnTo>
                  <a:lnTo>
                    <a:pt x="88" y="56"/>
                  </a:lnTo>
                  <a:lnTo>
                    <a:pt x="88" y="72"/>
                  </a:lnTo>
                  <a:lnTo>
                    <a:pt x="72" y="80"/>
                  </a:lnTo>
                  <a:lnTo>
                    <a:pt x="80" y="104"/>
                  </a:lnTo>
                  <a:lnTo>
                    <a:pt x="72" y="120"/>
                  </a:lnTo>
                  <a:lnTo>
                    <a:pt x="56" y="160"/>
                  </a:lnTo>
                  <a:lnTo>
                    <a:pt x="64" y="192"/>
                  </a:lnTo>
                  <a:lnTo>
                    <a:pt x="56" y="208"/>
                  </a:lnTo>
                  <a:lnTo>
                    <a:pt x="56" y="224"/>
                  </a:lnTo>
                  <a:lnTo>
                    <a:pt x="48" y="232"/>
                  </a:lnTo>
                  <a:lnTo>
                    <a:pt x="48" y="256"/>
                  </a:lnTo>
                  <a:lnTo>
                    <a:pt x="40" y="271"/>
                  </a:lnTo>
                  <a:lnTo>
                    <a:pt x="40" y="295"/>
                  </a:lnTo>
                  <a:lnTo>
                    <a:pt x="40" y="311"/>
                  </a:lnTo>
                  <a:lnTo>
                    <a:pt x="40" y="335"/>
                  </a:lnTo>
                  <a:lnTo>
                    <a:pt x="48" y="335"/>
                  </a:lnTo>
                  <a:lnTo>
                    <a:pt x="48" y="343"/>
                  </a:lnTo>
                  <a:lnTo>
                    <a:pt x="40" y="375"/>
                  </a:lnTo>
                  <a:lnTo>
                    <a:pt x="32" y="383"/>
                  </a:lnTo>
                  <a:lnTo>
                    <a:pt x="32" y="399"/>
                  </a:lnTo>
                  <a:lnTo>
                    <a:pt x="32" y="423"/>
                  </a:lnTo>
                  <a:lnTo>
                    <a:pt x="32" y="431"/>
                  </a:lnTo>
                  <a:lnTo>
                    <a:pt x="32" y="439"/>
                  </a:lnTo>
                  <a:lnTo>
                    <a:pt x="32" y="431"/>
                  </a:lnTo>
                  <a:lnTo>
                    <a:pt x="32" y="455"/>
                  </a:lnTo>
                  <a:lnTo>
                    <a:pt x="40" y="463"/>
                  </a:lnTo>
                  <a:lnTo>
                    <a:pt x="64" y="463"/>
                  </a:lnTo>
                  <a:lnTo>
                    <a:pt x="72" y="463"/>
                  </a:lnTo>
                  <a:lnTo>
                    <a:pt x="72" y="471"/>
                  </a:lnTo>
                  <a:lnTo>
                    <a:pt x="56" y="471"/>
                  </a:lnTo>
                  <a:lnTo>
                    <a:pt x="56" y="487"/>
                  </a:lnTo>
                  <a:lnTo>
                    <a:pt x="48" y="487"/>
                  </a:lnTo>
                  <a:lnTo>
                    <a:pt x="40" y="479"/>
                  </a:lnTo>
                  <a:lnTo>
                    <a:pt x="48" y="479"/>
                  </a:lnTo>
                  <a:lnTo>
                    <a:pt x="48" y="471"/>
                  </a:lnTo>
                  <a:lnTo>
                    <a:pt x="32" y="479"/>
                  </a:lnTo>
                  <a:lnTo>
                    <a:pt x="32" y="471"/>
                  </a:lnTo>
                  <a:lnTo>
                    <a:pt x="24" y="471"/>
                  </a:lnTo>
                  <a:lnTo>
                    <a:pt x="16" y="463"/>
                  </a:lnTo>
                  <a:lnTo>
                    <a:pt x="16" y="471"/>
                  </a:lnTo>
                  <a:lnTo>
                    <a:pt x="8" y="463"/>
                  </a:lnTo>
                  <a:lnTo>
                    <a:pt x="8" y="455"/>
                  </a:lnTo>
                  <a:lnTo>
                    <a:pt x="16" y="447"/>
                  </a:lnTo>
                  <a:lnTo>
                    <a:pt x="16" y="439"/>
                  </a:lnTo>
                  <a:lnTo>
                    <a:pt x="16" y="447"/>
                  </a:lnTo>
                  <a:lnTo>
                    <a:pt x="8" y="455"/>
                  </a:lnTo>
                  <a:lnTo>
                    <a:pt x="16" y="447"/>
                  </a:lnTo>
                  <a:lnTo>
                    <a:pt x="16" y="439"/>
                  </a:lnTo>
                  <a:lnTo>
                    <a:pt x="16" y="423"/>
                  </a:lnTo>
                  <a:lnTo>
                    <a:pt x="8" y="423"/>
                  </a:lnTo>
                  <a:lnTo>
                    <a:pt x="0" y="423"/>
                  </a:lnTo>
                  <a:lnTo>
                    <a:pt x="0" y="415"/>
                  </a:lnTo>
                  <a:lnTo>
                    <a:pt x="8" y="391"/>
                  </a:lnTo>
                  <a:lnTo>
                    <a:pt x="8" y="383"/>
                  </a:lnTo>
                  <a:lnTo>
                    <a:pt x="16" y="399"/>
                  </a:lnTo>
                  <a:lnTo>
                    <a:pt x="24" y="375"/>
                  </a:lnTo>
                  <a:lnTo>
                    <a:pt x="8" y="375"/>
                  </a:lnTo>
                  <a:lnTo>
                    <a:pt x="0" y="375"/>
                  </a:lnTo>
                  <a:lnTo>
                    <a:pt x="8" y="359"/>
                  </a:lnTo>
                  <a:lnTo>
                    <a:pt x="16" y="359"/>
                  </a:lnTo>
                  <a:lnTo>
                    <a:pt x="16" y="335"/>
                  </a:lnTo>
                  <a:lnTo>
                    <a:pt x="24" y="335"/>
                  </a:lnTo>
                  <a:lnTo>
                    <a:pt x="24" y="343"/>
                  </a:lnTo>
                  <a:lnTo>
                    <a:pt x="32" y="303"/>
                  </a:lnTo>
                  <a:lnTo>
                    <a:pt x="32" y="295"/>
                  </a:lnTo>
                  <a:lnTo>
                    <a:pt x="24" y="287"/>
                  </a:lnTo>
                  <a:lnTo>
                    <a:pt x="24" y="271"/>
                  </a:lnTo>
                  <a:lnTo>
                    <a:pt x="32" y="264"/>
                  </a:lnTo>
                  <a:lnTo>
                    <a:pt x="24" y="240"/>
                  </a:lnTo>
                  <a:lnTo>
                    <a:pt x="32" y="240"/>
                  </a:lnTo>
                  <a:lnTo>
                    <a:pt x="48" y="176"/>
                  </a:lnTo>
                  <a:lnTo>
                    <a:pt x="40" y="152"/>
                  </a:lnTo>
                  <a:lnTo>
                    <a:pt x="48" y="144"/>
                  </a:lnTo>
                  <a:lnTo>
                    <a:pt x="48" y="128"/>
                  </a:lnTo>
                  <a:lnTo>
                    <a:pt x="56" y="104"/>
                  </a:lnTo>
                  <a:lnTo>
                    <a:pt x="56" y="56"/>
                  </a:lnTo>
                  <a:lnTo>
                    <a:pt x="64" y="40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59" name="Freeform 11"/>
            <p:cNvSpPr>
              <a:spLocks/>
            </p:cNvSpPr>
            <p:nvPr/>
          </p:nvSpPr>
          <p:spPr bwMode="auto">
            <a:xfrm>
              <a:off x="2669" y="2813"/>
              <a:ext cx="90" cy="452"/>
            </a:xfrm>
            <a:custGeom>
              <a:avLst/>
              <a:gdLst>
                <a:gd name="T0" fmla="*/ 113 w 88"/>
                <a:gd name="T1" fmla="*/ 0 h 487"/>
                <a:gd name="T2" fmla="*/ 113 w 88"/>
                <a:gd name="T3" fmla="*/ 6 h 487"/>
                <a:gd name="T4" fmla="*/ 136 w 88"/>
                <a:gd name="T5" fmla="*/ 13 h 487"/>
                <a:gd name="T6" fmla="*/ 113 w 88"/>
                <a:gd name="T7" fmla="*/ 18 h 487"/>
                <a:gd name="T8" fmla="*/ 113 w 88"/>
                <a:gd name="T9" fmla="*/ 27 h 487"/>
                <a:gd name="T10" fmla="*/ 102 w 88"/>
                <a:gd name="T11" fmla="*/ 43 h 487"/>
                <a:gd name="T12" fmla="*/ 86 w 88"/>
                <a:gd name="T13" fmla="*/ 50 h 487"/>
                <a:gd name="T14" fmla="*/ 70 w 88"/>
                <a:gd name="T15" fmla="*/ 58 h 487"/>
                <a:gd name="T16" fmla="*/ 60 w 88"/>
                <a:gd name="T17" fmla="*/ 66 h 487"/>
                <a:gd name="T18" fmla="*/ 60 w 88"/>
                <a:gd name="T19" fmla="*/ 76 h 487"/>
                <a:gd name="T20" fmla="*/ 70 w 88"/>
                <a:gd name="T21" fmla="*/ 76 h 487"/>
                <a:gd name="T22" fmla="*/ 52 w 88"/>
                <a:gd name="T23" fmla="*/ 86 h 487"/>
                <a:gd name="T24" fmla="*/ 52 w 88"/>
                <a:gd name="T25" fmla="*/ 95 h 487"/>
                <a:gd name="T26" fmla="*/ 52 w 88"/>
                <a:gd name="T27" fmla="*/ 99 h 487"/>
                <a:gd name="T28" fmla="*/ 52 w 88"/>
                <a:gd name="T29" fmla="*/ 102 h 487"/>
                <a:gd name="T30" fmla="*/ 102 w 88"/>
                <a:gd name="T31" fmla="*/ 102 h 487"/>
                <a:gd name="T32" fmla="*/ 113 w 88"/>
                <a:gd name="T33" fmla="*/ 106 h 487"/>
                <a:gd name="T34" fmla="*/ 86 w 88"/>
                <a:gd name="T35" fmla="*/ 110 h 487"/>
                <a:gd name="T36" fmla="*/ 60 w 88"/>
                <a:gd name="T37" fmla="*/ 108 h 487"/>
                <a:gd name="T38" fmla="*/ 70 w 88"/>
                <a:gd name="T39" fmla="*/ 106 h 487"/>
                <a:gd name="T40" fmla="*/ 52 w 88"/>
                <a:gd name="T41" fmla="*/ 106 h 487"/>
                <a:gd name="T42" fmla="*/ 16 w 88"/>
                <a:gd name="T43" fmla="*/ 102 h 487"/>
                <a:gd name="T44" fmla="*/ 8 w 88"/>
                <a:gd name="T45" fmla="*/ 102 h 487"/>
                <a:gd name="T46" fmla="*/ 16 w 88"/>
                <a:gd name="T47" fmla="*/ 101 h 487"/>
                <a:gd name="T48" fmla="*/ 16 w 88"/>
                <a:gd name="T49" fmla="*/ 101 h 487"/>
                <a:gd name="T50" fmla="*/ 16 w 88"/>
                <a:gd name="T51" fmla="*/ 101 h 487"/>
                <a:gd name="T52" fmla="*/ 16 w 88"/>
                <a:gd name="T53" fmla="*/ 95 h 487"/>
                <a:gd name="T54" fmla="*/ 0 w 88"/>
                <a:gd name="T55" fmla="*/ 95 h 487"/>
                <a:gd name="T56" fmla="*/ 8 w 88"/>
                <a:gd name="T57" fmla="*/ 88 h 487"/>
                <a:gd name="T58" fmla="*/ 16 w 88"/>
                <a:gd name="T59" fmla="*/ 88 h 487"/>
                <a:gd name="T60" fmla="*/ 8 w 88"/>
                <a:gd name="T61" fmla="*/ 84 h 487"/>
                <a:gd name="T62" fmla="*/ 8 w 88"/>
                <a:gd name="T63" fmla="*/ 82 h 487"/>
                <a:gd name="T64" fmla="*/ 16 w 88"/>
                <a:gd name="T65" fmla="*/ 76 h 487"/>
                <a:gd name="T66" fmla="*/ 44 w 88"/>
                <a:gd name="T67" fmla="*/ 76 h 487"/>
                <a:gd name="T68" fmla="*/ 52 w 88"/>
                <a:gd name="T69" fmla="*/ 66 h 487"/>
                <a:gd name="T70" fmla="*/ 44 w 88"/>
                <a:gd name="T71" fmla="*/ 61 h 487"/>
                <a:gd name="T72" fmla="*/ 44 w 88"/>
                <a:gd name="T73" fmla="*/ 54 h 487"/>
                <a:gd name="T74" fmla="*/ 70 w 88"/>
                <a:gd name="T75" fmla="*/ 40 h 487"/>
                <a:gd name="T76" fmla="*/ 70 w 88"/>
                <a:gd name="T77" fmla="*/ 32 h 487"/>
                <a:gd name="T78" fmla="*/ 86 w 88"/>
                <a:gd name="T79" fmla="*/ 24 h 487"/>
                <a:gd name="T80" fmla="*/ 102 w 88"/>
                <a:gd name="T81" fmla="*/ 9 h 4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8"/>
                <a:gd name="T124" fmla="*/ 0 h 487"/>
                <a:gd name="T125" fmla="*/ 88 w 88"/>
                <a:gd name="T126" fmla="*/ 487 h 4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8" h="487">
                  <a:moveTo>
                    <a:pt x="56" y="8"/>
                  </a:moveTo>
                  <a:lnTo>
                    <a:pt x="72" y="0"/>
                  </a:lnTo>
                  <a:lnTo>
                    <a:pt x="72" y="16"/>
                  </a:lnTo>
                  <a:lnTo>
                    <a:pt x="72" y="24"/>
                  </a:lnTo>
                  <a:lnTo>
                    <a:pt x="80" y="56"/>
                  </a:lnTo>
                  <a:lnTo>
                    <a:pt x="88" y="56"/>
                  </a:lnTo>
                  <a:lnTo>
                    <a:pt x="88" y="72"/>
                  </a:lnTo>
                  <a:lnTo>
                    <a:pt x="72" y="80"/>
                  </a:lnTo>
                  <a:lnTo>
                    <a:pt x="80" y="104"/>
                  </a:lnTo>
                  <a:lnTo>
                    <a:pt x="72" y="120"/>
                  </a:lnTo>
                  <a:lnTo>
                    <a:pt x="56" y="160"/>
                  </a:lnTo>
                  <a:lnTo>
                    <a:pt x="64" y="192"/>
                  </a:lnTo>
                  <a:lnTo>
                    <a:pt x="56" y="208"/>
                  </a:lnTo>
                  <a:lnTo>
                    <a:pt x="56" y="224"/>
                  </a:lnTo>
                  <a:lnTo>
                    <a:pt x="48" y="232"/>
                  </a:lnTo>
                  <a:lnTo>
                    <a:pt x="48" y="256"/>
                  </a:lnTo>
                  <a:lnTo>
                    <a:pt x="40" y="271"/>
                  </a:lnTo>
                  <a:lnTo>
                    <a:pt x="40" y="295"/>
                  </a:lnTo>
                  <a:lnTo>
                    <a:pt x="40" y="311"/>
                  </a:lnTo>
                  <a:lnTo>
                    <a:pt x="40" y="335"/>
                  </a:lnTo>
                  <a:lnTo>
                    <a:pt x="48" y="335"/>
                  </a:lnTo>
                  <a:lnTo>
                    <a:pt x="48" y="343"/>
                  </a:lnTo>
                  <a:lnTo>
                    <a:pt x="40" y="375"/>
                  </a:lnTo>
                  <a:lnTo>
                    <a:pt x="32" y="383"/>
                  </a:lnTo>
                  <a:lnTo>
                    <a:pt x="32" y="399"/>
                  </a:lnTo>
                  <a:lnTo>
                    <a:pt x="32" y="423"/>
                  </a:lnTo>
                  <a:lnTo>
                    <a:pt x="32" y="431"/>
                  </a:lnTo>
                  <a:lnTo>
                    <a:pt x="32" y="439"/>
                  </a:lnTo>
                  <a:lnTo>
                    <a:pt x="32" y="431"/>
                  </a:lnTo>
                  <a:lnTo>
                    <a:pt x="32" y="455"/>
                  </a:lnTo>
                  <a:lnTo>
                    <a:pt x="40" y="463"/>
                  </a:lnTo>
                  <a:lnTo>
                    <a:pt x="64" y="463"/>
                  </a:lnTo>
                  <a:lnTo>
                    <a:pt x="72" y="463"/>
                  </a:lnTo>
                  <a:lnTo>
                    <a:pt x="72" y="471"/>
                  </a:lnTo>
                  <a:lnTo>
                    <a:pt x="56" y="471"/>
                  </a:lnTo>
                  <a:lnTo>
                    <a:pt x="56" y="487"/>
                  </a:lnTo>
                  <a:lnTo>
                    <a:pt x="48" y="487"/>
                  </a:lnTo>
                  <a:lnTo>
                    <a:pt x="40" y="479"/>
                  </a:lnTo>
                  <a:lnTo>
                    <a:pt x="48" y="479"/>
                  </a:lnTo>
                  <a:lnTo>
                    <a:pt x="48" y="471"/>
                  </a:lnTo>
                  <a:lnTo>
                    <a:pt x="32" y="479"/>
                  </a:lnTo>
                  <a:lnTo>
                    <a:pt x="32" y="471"/>
                  </a:lnTo>
                  <a:lnTo>
                    <a:pt x="24" y="471"/>
                  </a:lnTo>
                  <a:lnTo>
                    <a:pt x="16" y="463"/>
                  </a:lnTo>
                  <a:lnTo>
                    <a:pt x="16" y="471"/>
                  </a:lnTo>
                  <a:lnTo>
                    <a:pt x="8" y="463"/>
                  </a:lnTo>
                  <a:lnTo>
                    <a:pt x="8" y="455"/>
                  </a:lnTo>
                  <a:lnTo>
                    <a:pt x="16" y="447"/>
                  </a:lnTo>
                  <a:lnTo>
                    <a:pt x="16" y="439"/>
                  </a:lnTo>
                  <a:lnTo>
                    <a:pt x="16" y="447"/>
                  </a:lnTo>
                  <a:lnTo>
                    <a:pt x="8" y="455"/>
                  </a:lnTo>
                  <a:lnTo>
                    <a:pt x="16" y="447"/>
                  </a:lnTo>
                  <a:lnTo>
                    <a:pt x="16" y="439"/>
                  </a:lnTo>
                  <a:lnTo>
                    <a:pt x="16" y="423"/>
                  </a:lnTo>
                  <a:lnTo>
                    <a:pt x="8" y="423"/>
                  </a:lnTo>
                  <a:lnTo>
                    <a:pt x="0" y="423"/>
                  </a:lnTo>
                  <a:lnTo>
                    <a:pt x="0" y="415"/>
                  </a:lnTo>
                  <a:lnTo>
                    <a:pt x="8" y="391"/>
                  </a:lnTo>
                  <a:lnTo>
                    <a:pt x="8" y="383"/>
                  </a:lnTo>
                  <a:lnTo>
                    <a:pt x="16" y="399"/>
                  </a:lnTo>
                  <a:lnTo>
                    <a:pt x="24" y="375"/>
                  </a:lnTo>
                  <a:lnTo>
                    <a:pt x="8" y="375"/>
                  </a:lnTo>
                  <a:lnTo>
                    <a:pt x="0" y="375"/>
                  </a:lnTo>
                  <a:lnTo>
                    <a:pt x="8" y="359"/>
                  </a:lnTo>
                  <a:lnTo>
                    <a:pt x="16" y="359"/>
                  </a:lnTo>
                  <a:lnTo>
                    <a:pt x="16" y="335"/>
                  </a:lnTo>
                  <a:lnTo>
                    <a:pt x="24" y="335"/>
                  </a:lnTo>
                  <a:lnTo>
                    <a:pt x="24" y="343"/>
                  </a:lnTo>
                  <a:lnTo>
                    <a:pt x="32" y="303"/>
                  </a:lnTo>
                  <a:lnTo>
                    <a:pt x="32" y="295"/>
                  </a:lnTo>
                  <a:lnTo>
                    <a:pt x="24" y="287"/>
                  </a:lnTo>
                  <a:lnTo>
                    <a:pt x="24" y="271"/>
                  </a:lnTo>
                  <a:lnTo>
                    <a:pt x="32" y="264"/>
                  </a:lnTo>
                  <a:lnTo>
                    <a:pt x="24" y="240"/>
                  </a:lnTo>
                  <a:lnTo>
                    <a:pt x="32" y="240"/>
                  </a:lnTo>
                  <a:lnTo>
                    <a:pt x="48" y="176"/>
                  </a:lnTo>
                  <a:lnTo>
                    <a:pt x="40" y="152"/>
                  </a:lnTo>
                  <a:lnTo>
                    <a:pt x="48" y="144"/>
                  </a:lnTo>
                  <a:lnTo>
                    <a:pt x="48" y="128"/>
                  </a:lnTo>
                  <a:lnTo>
                    <a:pt x="56" y="104"/>
                  </a:lnTo>
                  <a:lnTo>
                    <a:pt x="56" y="56"/>
                  </a:lnTo>
                  <a:lnTo>
                    <a:pt x="64" y="40"/>
                  </a:lnTo>
                  <a:lnTo>
                    <a:pt x="56" y="8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60" name="Freeform 12"/>
            <p:cNvSpPr>
              <a:spLocks/>
            </p:cNvSpPr>
            <p:nvPr/>
          </p:nvSpPr>
          <p:spPr bwMode="auto">
            <a:xfrm>
              <a:off x="2693" y="3249"/>
              <a:ext cx="51" cy="45"/>
            </a:xfrm>
            <a:custGeom>
              <a:avLst/>
              <a:gdLst>
                <a:gd name="T0" fmla="*/ 162 w 48"/>
                <a:gd name="T1" fmla="*/ 12 h 48"/>
                <a:gd name="T2" fmla="*/ 162 w 48"/>
                <a:gd name="T3" fmla="*/ 0 h 48"/>
                <a:gd name="T4" fmla="*/ 137 w 48"/>
                <a:gd name="T5" fmla="*/ 0 h 48"/>
                <a:gd name="T6" fmla="*/ 137 w 48"/>
                <a:gd name="T7" fmla="*/ 8 h 48"/>
                <a:gd name="T8" fmla="*/ 107 w 48"/>
                <a:gd name="T9" fmla="*/ 8 h 48"/>
                <a:gd name="T10" fmla="*/ 84 w 48"/>
                <a:gd name="T11" fmla="*/ 8 h 48"/>
                <a:gd name="T12" fmla="*/ 32 w 48"/>
                <a:gd name="T13" fmla="*/ 8 h 48"/>
                <a:gd name="T14" fmla="*/ 0 w 48"/>
                <a:gd name="T15" fmla="*/ 8 h 48"/>
                <a:gd name="T16" fmla="*/ 32 w 48"/>
                <a:gd name="T17" fmla="*/ 8 h 48"/>
                <a:gd name="T18" fmla="*/ 32 w 48"/>
                <a:gd name="T19" fmla="*/ 8 h 48"/>
                <a:gd name="T20" fmla="*/ 52 w 48"/>
                <a:gd name="T21" fmla="*/ 8 h 48"/>
                <a:gd name="T22" fmla="*/ 52 w 48"/>
                <a:gd name="T23" fmla="*/ 12 h 48"/>
                <a:gd name="T24" fmla="*/ 107 w 48"/>
                <a:gd name="T25" fmla="*/ 14 h 48"/>
                <a:gd name="T26" fmla="*/ 137 w 48"/>
                <a:gd name="T27" fmla="*/ 14 h 48"/>
                <a:gd name="T28" fmla="*/ 162 w 48"/>
                <a:gd name="T29" fmla="*/ 14 h 48"/>
                <a:gd name="T30" fmla="*/ 162 w 48"/>
                <a:gd name="T31" fmla="*/ 12 h 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"/>
                <a:gd name="T49" fmla="*/ 0 h 48"/>
                <a:gd name="T50" fmla="*/ 48 w 48"/>
                <a:gd name="T51" fmla="*/ 48 h 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" h="48">
                  <a:moveTo>
                    <a:pt x="48" y="40"/>
                  </a:moveTo>
                  <a:lnTo>
                    <a:pt x="48" y="0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32" y="48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48" y="4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61" name="Freeform 13"/>
            <p:cNvSpPr>
              <a:spLocks/>
            </p:cNvSpPr>
            <p:nvPr/>
          </p:nvSpPr>
          <p:spPr bwMode="auto">
            <a:xfrm>
              <a:off x="2693" y="3249"/>
              <a:ext cx="51" cy="45"/>
            </a:xfrm>
            <a:custGeom>
              <a:avLst/>
              <a:gdLst>
                <a:gd name="T0" fmla="*/ 162 w 48"/>
                <a:gd name="T1" fmla="*/ 12 h 48"/>
                <a:gd name="T2" fmla="*/ 162 w 48"/>
                <a:gd name="T3" fmla="*/ 0 h 48"/>
                <a:gd name="T4" fmla="*/ 137 w 48"/>
                <a:gd name="T5" fmla="*/ 0 h 48"/>
                <a:gd name="T6" fmla="*/ 137 w 48"/>
                <a:gd name="T7" fmla="*/ 8 h 48"/>
                <a:gd name="T8" fmla="*/ 107 w 48"/>
                <a:gd name="T9" fmla="*/ 8 h 48"/>
                <a:gd name="T10" fmla="*/ 84 w 48"/>
                <a:gd name="T11" fmla="*/ 8 h 48"/>
                <a:gd name="T12" fmla="*/ 32 w 48"/>
                <a:gd name="T13" fmla="*/ 8 h 48"/>
                <a:gd name="T14" fmla="*/ 0 w 48"/>
                <a:gd name="T15" fmla="*/ 8 h 48"/>
                <a:gd name="T16" fmla="*/ 32 w 48"/>
                <a:gd name="T17" fmla="*/ 8 h 48"/>
                <a:gd name="T18" fmla="*/ 32 w 48"/>
                <a:gd name="T19" fmla="*/ 8 h 48"/>
                <a:gd name="T20" fmla="*/ 52 w 48"/>
                <a:gd name="T21" fmla="*/ 8 h 48"/>
                <a:gd name="T22" fmla="*/ 52 w 48"/>
                <a:gd name="T23" fmla="*/ 12 h 48"/>
                <a:gd name="T24" fmla="*/ 107 w 48"/>
                <a:gd name="T25" fmla="*/ 14 h 48"/>
                <a:gd name="T26" fmla="*/ 137 w 48"/>
                <a:gd name="T27" fmla="*/ 14 h 48"/>
                <a:gd name="T28" fmla="*/ 162 w 48"/>
                <a:gd name="T29" fmla="*/ 14 h 48"/>
                <a:gd name="T30" fmla="*/ 162 w 48"/>
                <a:gd name="T31" fmla="*/ 12 h 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"/>
                <a:gd name="T49" fmla="*/ 0 h 48"/>
                <a:gd name="T50" fmla="*/ 48 w 48"/>
                <a:gd name="T51" fmla="*/ 48 h 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" h="48">
                  <a:moveTo>
                    <a:pt x="48" y="40"/>
                  </a:moveTo>
                  <a:lnTo>
                    <a:pt x="48" y="0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32" y="48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48" y="40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62" name="Freeform 14"/>
            <p:cNvSpPr>
              <a:spLocks/>
            </p:cNvSpPr>
            <p:nvPr/>
          </p:nvSpPr>
          <p:spPr bwMode="auto">
            <a:xfrm>
              <a:off x="2700" y="2857"/>
              <a:ext cx="209" cy="383"/>
            </a:xfrm>
            <a:custGeom>
              <a:avLst/>
              <a:gdLst>
                <a:gd name="T0" fmla="*/ 387 w 200"/>
                <a:gd name="T1" fmla="*/ 19 h 415"/>
                <a:gd name="T2" fmla="*/ 482 w 200"/>
                <a:gd name="T3" fmla="*/ 12 h 415"/>
                <a:gd name="T4" fmla="*/ 462 w 200"/>
                <a:gd name="T5" fmla="*/ 8 h 415"/>
                <a:gd name="T6" fmla="*/ 423 w 200"/>
                <a:gd name="T7" fmla="*/ 12 h 415"/>
                <a:gd name="T8" fmla="*/ 367 w 200"/>
                <a:gd name="T9" fmla="*/ 12 h 415"/>
                <a:gd name="T10" fmla="*/ 387 w 200"/>
                <a:gd name="T11" fmla="*/ 8 h 415"/>
                <a:gd name="T12" fmla="*/ 288 w 200"/>
                <a:gd name="T13" fmla="*/ 6 h 415"/>
                <a:gd name="T14" fmla="*/ 232 w 200"/>
                <a:gd name="T15" fmla="*/ 0 h 415"/>
                <a:gd name="T16" fmla="*/ 173 w 200"/>
                <a:gd name="T17" fmla="*/ 0 h 415"/>
                <a:gd name="T18" fmla="*/ 137 w 200"/>
                <a:gd name="T19" fmla="*/ 6 h 415"/>
                <a:gd name="T20" fmla="*/ 115 w 200"/>
                <a:gd name="T21" fmla="*/ 12 h 415"/>
                <a:gd name="T22" fmla="*/ 54 w 200"/>
                <a:gd name="T23" fmla="*/ 22 h 415"/>
                <a:gd name="T24" fmla="*/ 54 w 200"/>
                <a:gd name="T25" fmla="*/ 32 h 415"/>
                <a:gd name="T26" fmla="*/ 38 w 200"/>
                <a:gd name="T27" fmla="*/ 38 h 415"/>
                <a:gd name="T28" fmla="*/ 8 w 200"/>
                <a:gd name="T29" fmla="*/ 44 h 415"/>
                <a:gd name="T30" fmla="*/ 8 w 200"/>
                <a:gd name="T31" fmla="*/ 52 h 415"/>
                <a:gd name="T32" fmla="*/ 38 w 200"/>
                <a:gd name="T33" fmla="*/ 57 h 415"/>
                <a:gd name="T34" fmla="*/ 8 w 200"/>
                <a:gd name="T35" fmla="*/ 66 h 415"/>
                <a:gd name="T36" fmla="*/ 0 w 200"/>
                <a:gd name="T37" fmla="*/ 71 h 415"/>
                <a:gd name="T38" fmla="*/ 0 w 200"/>
                <a:gd name="T39" fmla="*/ 78 h 415"/>
                <a:gd name="T40" fmla="*/ 0 w 200"/>
                <a:gd name="T41" fmla="*/ 78 h 415"/>
                <a:gd name="T42" fmla="*/ 8 w 200"/>
                <a:gd name="T43" fmla="*/ 84 h 415"/>
                <a:gd name="T44" fmla="*/ 96 w 200"/>
                <a:gd name="T45" fmla="*/ 84 h 415"/>
                <a:gd name="T46" fmla="*/ 96 w 200"/>
                <a:gd name="T47" fmla="*/ 78 h 415"/>
                <a:gd name="T48" fmla="*/ 137 w 200"/>
                <a:gd name="T49" fmla="*/ 72 h 415"/>
                <a:gd name="T50" fmla="*/ 194 w 200"/>
                <a:gd name="T51" fmla="*/ 66 h 415"/>
                <a:gd name="T52" fmla="*/ 137 w 200"/>
                <a:gd name="T53" fmla="*/ 65 h 415"/>
                <a:gd name="T54" fmla="*/ 154 w 200"/>
                <a:gd name="T55" fmla="*/ 61 h 415"/>
                <a:gd name="T56" fmla="*/ 194 w 200"/>
                <a:gd name="T57" fmla="*/ 57 h 415"/>
                <a:gd name="T58" fmla="*/ 212 w 200"/>
                <a:gd name="T59" fmla="*/ 55 h 415"/>
                <a:gd name="T60" fmla="*/ 232 w 200"/>
                <a:gd name="T61" fmla="*/ 52 h 415"/>
                <a:gd name="T62" fmla="*/ 194 w 200"/>
                <a:gd name="T63" fmla="*/ 52 h 415"/>
                <a:gd name="T64" fmla="*/ 232 w 200"/>
                <a:gd name="T65" fmla="*/ 48 h 415"/>
                <a:gd name="T66" fmla="*/ 288 w 200"/>
                <a:gd name="T67" fmla="*/ 44 h 415"/>
                <a:gd name="T68" fmla="*/ 288 w 200"/>
                <a:gd name="T69" fmla="*/ 41 h 415"/>
                <a:gd name="T70" fmla="*/ 387 w 200"/>
                <a:gd name="T71" fmla="*/ 41 h 415"/>
                <a:gd name="T72" fmla="*/ 405 w 200"/>
                <a:gd name="T73" fmla="*/ 35 h 415"/>
                <a:gd name="T74" fmla="*/ 387 w 200"/>
                <a:gd name="T75" fmla="*/ 32 h 415"/>
                <a:gd name="T76" fmla="*/ 367 w 200"/>
                <a:gd name="T77" fmla="*/ 30 h 41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0"/>
                <a:gd name="T118" fmla="*/ 0 h 415"/>
                <a:gd name="T119" fmla="*/ 200 w 200"/>
                <a:gd name="T120" fmla="*/ 415 h 41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0" h="415">
                  <a:moveTo>
                    <a:pt x="152" y="144"/>
                  </a:moveTo>
                  <a:lnTo>
                    <a:pt x="160" y="96"/>
                  </a:lnTo>
                  <a:lnTo>
                    <a:pt x="192" y="64"/>
                  </a:lnTo>
                  <a:lnTo>
                    <a:pt x="200" y="56"/>
                  </a:lnTo>
                  <a:lnTo>
                    <a:pt x="200" y="40"/>
                  </a:lnTo>
                  <a:lnTo>
                    <a:pt x="192" y="40"/>
                  </a:lnTo>
                  <a:lnTo>
                    <a:pt x="192" y="56"/>
                  </a:lnTo>
                  <a:lnTo>
                    <a:pt x="176" y="56"/>
                  </a:lnTo>
                  <a:lnTo>
                    <a:pt x="168" y="64"/>
                  </a:lnTo>
                  <a:lnTo>
                    <a:pt x="152" y="56"/>
                  </a:lnTo>
                  <a:lnTo>
                    <a:pt x="160" y="48"/>
                  </a:lnTo>
                  <a:lnTo>
                    <a:pt x="160" y="40"/>
                  </a:lnTo>
                  <a:lnTo>
                    <a:pt x="144" y="24"/>
                  </a:lnTo>
                  <a:lnTo>
                    <a:pt x="120" y="24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8" y="8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56" y="24"/>
                  </a:lnTo>
                  <a:lnTo>
                    <a:pt x="40" y="32"/>
                  </a:lnTo>
                  <a:lnTo>
                    <a:pt x="48" y="56"/>
                  </a:lnTo>
                  <a:lnTo>
                    <a:pt x="40" y="72"/>
                  </a:lnTo>
                  <a:lnTo>
                    <a:pt x="24" y="112"/>
                  </a:lnTo>
                  <a:lnTo>
                    <a:pt x="32" y="144"/>
                  </a:lnTo>
                  <a:lnTo>
                    <a:pt x="24" y="160"/>
                  </a:lnTo>
                  <a:lnTo>
                    <a:pt x="24" y="176"/>
                  </a:lnTo>
                  <a:lnTo>
                    <a:pt x="16" y="184"/>
                  </a:lnTo>
                  <a:lnTo>
                    <a:pt x="16" y="208"/>
                  </a:lnTo>
                  <a:lnTo>
                    <a:pt x="8" y="223"/>
                  </a:lnTo>
                  <a:lnTo>
                    <a:pt x="8" y="247"/>
                  </a:lnTo>
                  <a:lnTo>
                    <a:pt x="8" y="263"/>
                  </a:lnTo>
                  <a:lnTo>
                    <a:pt x="8" y="287"/>
                  </a:lnTo>
                  <a:lnTo>
                    <a:pt x="16" y="287"/>
                  </a:lnTo>
                  <a:lnTo>
                    <a:pt x="16" y="295"/>
                  </a:lnTo>
                  <a:lnTo>
                    <a:pt x="8" y="327"/>
                  </a:lnTo>
                  <a:lnTo>
                    <a:pt x="0" y="335"/>
                  </a:lnTo>
                  <a:lnTo>
                    <a:pt x="0" y="351"/>
                  </a:lnTo>
                  <a:lnTo>
                    <a:pt x="0" y="375"/>
                  </a:lnTo>
                  <a:lnTo>
                    <a:pt x="0" y="383"/>
                  </a:lnTo>
                  <a:lnTo>
                    <a:pt x="0" y="391"/>
                  </a:lnTo>
                  <a:lnTo>
                    <a:pt x="0" y="383"/>
                  </a:lnTo>
                  <a:lnTo>
                    <a:pt x="0" y="407"/>
                  </a:lnTo>
                  <a:lnTo>
                    <a:pt x="8" y="415"/>
                  </a:lnTo>
                  <a:lnTo>
                    <a:pt x="32" y="415"/>
                  </a:lnTo>
                  <a:lnTo>
                    <a:pt x="40" y="415"/>
                  </a:lnTo>
                  <a:lnTo>
                    <a:pt x="40" y="391"/>
                  </a:lnTo>
                  <a:lnTo>
                    <a:pt x="40" y="383"/>
                  </a:lnTo>
                  <a:lnTo>
                    <a:pt x="48" y="375"/>
                  </a:lnTo>
                  <a:lnTo>
                    <a:pt x="56" y="359"/>
                  </a:lnTo>
                  <a:lnTo>
                    <a:pt x="80" y="343"/>
                  </a:lnTo>
                  <a:lnTo>
                    <a:pt x="80" y="327"/>
                  </a:lnTo>
                  <a:lnTo>
                    <a:pt x="72" y="327"/>
                  </a:lnTo>
                  <a:lnTo>
                    <a:pt x="56" y="319"/>
                  </a:lnTo>
                  <a:lnTo>
                    <a:pt x="56" y="311"/>
                  </a:lnTo>
                  <a:lnTo>
                    <a:pt x="64" y="303"/>
                  </a:lnTo>
                  <a:lnTo>
                    <a:pt x="80" y="295"/>
                  </a:lnTo>
                  <a:lnTo>
                    <a:pt x="80" y="287"/>
                  </a:lnTo>
                  <a:lnTo>
                    <a:pt x="80" y="279"/>
                  </a:lnTo>
                  <a:lnTo>
                    <a:pt x="88" y="271"/>
                  </a:lnTo>
                  <a:lnTo>
                    <a:pt x="88" y="263"/>
                  </a:lnTo>
                  <a:lnTo>
                    <a:pt x="96" y="263"/>
                  </a:lnTo>
                  <a:lnTo>
                    <a:pt x="96" y="255"/>
                  </a:lnTo>
                  <a:lnTo>
                    <a:pt x="80" y="255"/>
                  </a:lnTo>
                  <a:lnTo>
                    <a:pt x="80" y="239"/>
                  </a:lnTo>
                  <a:lnTo>
                    <a:pt x="96" y="239"/>
                  </a:lnTo>
                  <a:lnTo>
                    <a:pt x="112" y="239"/>
                  </a:lnTo>
                  <a:lnTo>
                    <a:pt x="120" y="216"/>
                  </a:lnTo>
                  <a:lnTo>
                    <a:pt x="112" y="208"/>
                  </a:lnTo>
                  <a:lnTo>
                    <a:pt x="120" y="208"/>
                  </a:lnTo>
                  <a:lnTo>
                    <a:pt x="128" y="208"/>
                  </a:lnTo>
                  <a:lnTo>
                    <a:pt x="160" y="200"/>
                  </a:lnTo>
                  <a:lnTo>
                    <a:pt x="168" y="184"/>
                  </a:lnTo>
                  <a:lnTo>
                    <a:pt x="168" y="176"/>
                  </a:lnTo>
                  <a:lnTo>
                    <a:pt x="160" y="168"/>
                  </a:lnTo>
                  <a:lnTo>
                    <a:pt x="160" y="160"/>
                  </a:lnTo>
                  <a:lnTo>
                    <a:pt x="152" y="152"/>
                  </a:lnTo>
                  <a:lnTo>
                    <a:pt x="152" y="14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63" name="Freeform 15"/>
            <p:cNvSpPr>
              <a:spLocks/>
            </p:cNvSpPr>
            <p:nvPr/>
          </p:nvSpPr>
          <p:spPr bwMode="auto">
            <a:xfrm>
              <a:off x="2700" y="2857"/>
              <a:ext cx="209" cy="383"/>
            </a:xfrm>
            <a:custGeom>
              <a:avLst/>
              <a:gdLst>
                <a:gd name="T0" fmla="*/ 387 w 200"/>
                <a:gd name="T1" fmla="*/ 19 h 415"/>
                <a:gd name="T2" fmla="*/ 482 w 200"/>
                <a:gd name="T3" fmla="*/ 12 h 415"/>
                <a:gd name="T4" fmla="*/ 462 w 200"/>
                <a:gd name="T5" fmla="*/ 8 h 415"/>
                <a:gd name="T6" fmla="*/ 423 w 200"/>
                <a:gd name="T7" fmla="*/ 12 h 415"/>
                <a:gd name="T8" fmla="*/ 367 w 200"/>
                <a:gd name="T9" fmla="*/ 12 h 415"/>
                <a:gd name="T10" fmla="*/ 387 w 200"/>
                <a:gd name="T11" fmla="*/ 8 h 415"/>
                <a:gd name="T12" fmla="*/ 288 w 200"/>
                <a:gd name="T13" fmla="*/ 6 h 415"/>
                <a:gd name="T14" fmla="*/ 232 w 200"/>
                <a:gd name="T15" fmla="*/ 0 h 415"/>
                <a:gd name="T16" fmla="*/ 173 w 200"/>
                <a:gd name="T17" fmla="*/ 0 h 415"/>
                <a:gd name="T18" fmla="*/ 137 w 200"/>
                <a:gd name="T19" fmla="*/ 6 h 415"/>
                <a:gd name="T20" fmla="*/ 115 w 200"/>
                <a:gd name="T21" fmla="*/ 12 h 415"/>
                <a:gd name="T22" fmla="*/ 54 w 200"/>
                <a:gd name="T23" fmla="*/ 22 h 415"/>
                <a:gd name="T24" fmla="*/ 54 w 200"/>
                <a:gd name="T25" fmla="*/ 32 h 415"/>
                <a:gd name="T26" fmla="*/ 38 w 200"/>
                <a:gd name="T27" fmla="*/ 38 h 415"/>
                <a:gd name="T28" fmla="*/ 8 w 200"/>
                <a:gd name="T29" fmla="*/ 44 h 415"/>
                <a:gd name="T30" fmla="*/ 8 w 200"/>
                <a:gd name="T31" fmla="*/ 52 h 415"/>
                <a:gd name="T32" fmla="*/ 38 w 200"/>
                <a:gd name="T33" fmla="*/ 57 h 415"/>
                <a:gd name="T34" fmla="*/ 8 w 200"/>
                <a:gd name="T35" fmla="*/ 66 h 415"/>
                <a:gd name="T36" fmla="*/ 0 w 200"/>
                <a:gd name="T37" fmla="*/ 71 h 415"/>
                <a:gd name="T38" fmla="*/ 0 w 200"/>
                <a:gd name="T39" fmla="*/ 78 h 415"/>
                <a:gd name="T40" fmla="*/ 0 w 200"/>
                <a:gd name="T41" fmla="*/ 78 h 415"/>
                <a:gd name="T42" fmla="*/ 8 w 200"/>
                <a:gd name="T43" fmla="*/ 84 h 415"/>
                <a:gd name="T44" fmla="*/ 96 w 200"/>
                <a:gd name="T45" fmla="*/ 84 h 415"/>
                <a:gd name="T46" fmla="*/ 96 w 200"/>
                <a:gd name="T47" fmla="*/ 78 h 415"/>
                <a:gd name="T48" fmla="*/ 137 w 200"/>
                <a:gd name="T49" fmla="*/ 72 h 415"/>
                <a:gd name="T50" fmla="*/ 194 w 200"/>
                <a:gd name="T51" fmla="*/ 66 h 415"/>
                <a:gd name="T52" fmla="*/ 137 w 200"/>
                <a:gd name="T53" fmla="*/ 65 h 415"/>
                <a:gd name="T54" fmla="*/ 154 w 200"/>
                <a:gd name="T55" fmla="*/ 61 h 415"/>
                <a:gd name="T56" fmla="*/ 194 w 200"/>
                <a:gd name="T57" fmla="*/ 57 h 415"/>
                <a:gd name="T58" fmla="*/ 212 w 200"/>
                <a:gd name="T59" fmla="*/ 55 h 415"/>
                <a:gd name="T60" fmla="*/ 232 w 200"/>
                <a:gd name="T61" fmla="*/ 52 h 415"/>
                <a:gd name="T62" fmla="*/ 194 w 200"/>
                <a:gd name="T63" fmla="*/ 52 h 415"/>
                <a:gd name="T64" fmla="*/ 232 w 200"/>
                <a:gd name="T65" fmla="*/ 48 h 415"/>
                <a:gd name="T66" fmla="*/ 288 w 200"/>
                <a:gd name="T67" fmla="*/ 44 h 415"/>
                <a:gd name="T68" fmla="*/ 288 w 200"/>
                <a:gd name="T69" fmla="*/ 41 h 415"/>
                <a:gd name="T70" fmla="*/ 387 w 200"/>
                <a:gd name="T71" fmla="*/ 41 h 415"/>
                <a:gd name="T72" fmla="*/ 405 w 200"/>
                <a:gd name="T73" fmla="*/ 35 h 415"/>
                <a:gd name="T74" fmla="*/ 387 w 200"/>
                <a:gd name="T75" fmla="*/ 32 h 415"/>
                <a:gd name="T76" fmla="*/ 367 w 200"/>
                <a:gd name="T77" fmla="*/ 30 h 41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0"/>
                <a:gd name="T118" fmla="*/ 0 h 415"/>
                <a:gd name="T119" fmla="*/ 200 w 200"/>
                <a:gd name="T120" fmla="*/ 415 h 41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0" h="415">
                  <a:moveTo>
                    <a:pt x="152" y="144"/>
                  </a:moveTo>
                  <a:lnTo>
                    <a:pt x="160" y="96"/>
                  </a:lnTo>
                  <a:lnTo>
                    <a:pt x="192" y="64"/>
                  </a:lnTo>
                  <a:lnTo>
                    <a:pt x="200" y="56"/>
                  </a:lnTo>
                  <a:lnTo>
                    <a:pt x="200" y="40"/>
                  </a:lnTo>
                  <a:lnTo>
                    <a:pt x="192" y="40"/>
                  </a:lnTo>
                  <a:lnTo>
                    <a:pt x="192" y="56"/>
                  </a:lnTo>
                  <a:lnTo>
                    <a:pt x="176" y="56"/>
                  </a:lnTo>
                  <a:lnTo>
                    <a:pt x="168" y="64"/>
                  </a:lnTo>
                  <a:lnTo>
                    <a:pt x="152" y="56"/>
                  </a:lnTo>
                  <a:lnTo>
                    <a:pt x="160" y="48"/>
                  </a:lnTo>
                  <a:lnTo>
                    <a:pt x="160" y="40"/>
                  </a:lnTo>
                  <a:lnTo>
                    <a:pt x="144" y="24"/>
                  </a:lnTo>
                  <a:lnTo>
                    <a:pt x="120" y="24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8" y="8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56" y="24"/>
                  </a:lnTo>
                  <a:lnTo>
                    <a:pt x="40" y="32"/>
                  </a:lnTo>
                  <a:lnTo>
                    <a:pt x="48" y="56"/>
                  </a:lnTo>
                  <a:lnTo>
                    <a:pt x="40" y="72"/>
                  </a:lnTo>
                  <a:lnTo>
                    <a:pt x="24" y="112"/>
                  </a:lnTo>
                  <a:lnTo>
                    <a:pt x="32" y="144"/>
                  </a:lnTo>
                  <a:lnTo>
                    <a:pt x="24" y="160"/>
                  </a:lnTo>
                  <a:lnTo>
                    <a:pt x="24" y="176"/>
                  </a:lnTo>
                  <a:lnTo>
                    <a:pt x="16" y="184"/>
                  </a:lnTo>
                  <a:lnTo>
                    <a:pt x="16" y="208"/>
                  </a:lnTo>
                  <a:lnTo>
                    <a:pt x="8" y="223"/>
                  </a:lnTo>
                  <a:lnTo>
                    <a:pt x="8" y="247"/>
                  </a:lnTo>
                  <a:lnTo>
                    <a:pt x="8" y="263"/>
                  </a:lnTo>
                  <a:lnTo>
                    <a:pt x="8" y="287"/>
                  </a:lnTo>
                  <a:lnTo>
                    <a:pt x="16" y="287"/>
                  </a:lnTo>
                  <a:lnTo>
                    <a:pt x="16" y="295"/>
                  </a:lnTo>
                  <a:lnTo>
                    <a:pt x="8" y="327"/>
                  </a:lnTo>
                  <a:lnTo>
                    <a:pt x="0" y="335"/>
                  </a:lnTo>
                  <a:lnTo>
                    <a:pt x="0" y="351"/>
                  </a:lnTo>
                  <a:lnTo>
                    <a:pt x="0" y="375"/>
                  </a:lnTo>
                  <a:lnTo>
                    <a:pt x="0" y="383"/>
                  </a:lnTo>
                  <a:lnTo>
                    <a:pt x="0" y="391"/>
                  </a:lnTo>
                  <a:lnTo>
                    <a:pt x="0" y="383"/>
                  </a:lnTo>
                  <a:lnTo>
                    <a:pt x="0" y="407"/>
                  </a:lnTo>
                  <a:lnTo>
                    <a:pt x="8" y="415"/>
                  </a:lnTo>
                  <a:lnTo>
                    <a:pt x="32" y="415"/>
                  </a:lnTo>
                  <a:lnTo>
                    <a:pt x="40" y="415"/>
                  </a:lnTo>
                  <a:lnTo>
                    <a:pt x="40" y="391"/>
                  </a:lnTo>
                  <a:lnTo>
                    <a:pt x="40" y="383"/>
                  </a:lnTo>
                  <a:lnTo>
                    <a:pt x="48" y="375"/>
                  </a:lnTo>
                  <a:lnTo>
                    <a:pt x="56" y="359"/>
                  </a:lnTo>
                  <a:lnTo>
                    <a:pt x="80" y="343"/>
                  </a:lnTo>
                  <a:lnTo>
                    <a:pt x="80" y="327"/>
                  </a:lnTo>
                  <a:lnTo>
                    <a:pt x="72" y="327"/>
                  </a:lnTo>
                  <a:lnTo>
                    <a:pt x="56" y="319"/>
                  </a:lnTo>
                  <a:lnTo>
                    <a:pt x="56" y="311"/>
                  </a:lnTo>
                  <a:lnTo>
                    <a:pt x="64" y="303"/>
                  </a:lnTo>
                  <a:lnTo>
                    <a:pt x="80" y="295"/>
                  </a:lnTo>
                  <a:lnTo>
                    <a:pt x="80" y="287"/>
                  </a:lnTo>
                  <a:lnTo>
                    <a:pt x="80" y="279"/>
                  </a:lnTo>
                  <a:lnTo>
                    <a:pt x="88" y="271"/>
                  </a:lnTo>
                  <a:lnTo>
                    <a:pt x="88" y="263"/>
                  </a:lnTo>
                  <a:lnTo>
                    <a:pt x="96" y="263"/>
                  </a:lnTo>
                  <a:lnTo>
                    <a:pt x="96" y="255"/>
                  </a:lnTo>
                  <a:lnTo>
                    <a:pt x="80" y="255"/>
                  </a:lnTo>
                  <a:lnTo>
                    <a:pt x="80" y="239"/>
                  </a:lnTo>
                  <a:lnTo>
                    <a:pt x="96" y="239"/>
                  </a:lnTo>
                  <a:lnTo>
                    <a:pt x="112" y="239"/>
                  </a:lnTo>
                  <a:lnTo>
                    <a:pt x="120" y="216"/>
                  </a:lnTo>
                  <a:lnTo>
                    <a:pt x="112" y="208"/>
                  </a:lnTo>
                  <a:lnTo>
                    <a:pt x="120" y="208"/>
                  </a:lnTo>
                  <a:lnTo>
                    <a:pt x="128" y="208"/>
                  </a:lnTo>
                  <a:lnTo>
                    <a:pt x="160" y="200"/>
                  </a:lnTo>
                  <a:lnTo>
                    <a:pt x="168" y="184"/>
                  </a:lnTo>
                  <a:lnTo>
                    <a:pt x="168" y="176"/>
                  </a:lnTo>
                  <a:lnTo>
                    <a:pt x="160" y="168"/>
                  </a:lnTo>
                  <a:lnTo>
                    <a:pt x="160" y="160"/>
                  </a:lnTo>
                  <a:lnTo>
                    <a:pt x="152" y="152"/>
                  </a:lnTo>
                  <a:lnTo>
                    <a:pt x="152" y="144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66" name="Freeform 16"/>
            <p:cNvSpPr>
              <a:spLocks/>
            </p:cNvSpPr>
            <p:nvPr/>
          </p:nvSpPr>
          <p:spPr bwMode="auto">
            <a:xfrm>
              <a:off x="1967" y="1507"/>
              <a:ext cx="925" cy="668"/>
            </a:xfrm>
            <a:custGeom>
              <a:avLst/>
              <a:gdLst>
                <a:gd name="T0" fmla="*/ 1192 w 895"/>
                <a:gd name="T1" fmla="*/ 169 h 718"/>
                <a:gd name="T2" fmla="*/ 1204 w 895"/>
                <a:gd name="T3" fmla="*/ 165 h 718"/>
                <a:gd name="T4" fmla="*/ 1220 w 895"/>
                <a:gd name="T5" fmla="*/ 155 h 718"/>
                <a:gd name="T6" fmla="*/ 1114 w 895"/>
                <a:gd name="T7" fmla="*/ 146 h 718"/>
                <a:gd name="T8" fmla="*/ 988 w 895"/>
                <a:gd name="T9" fmla="*/ 146 h 718"/>
                <a:gd name="T10" fmla="*/ 912 w 895"/>
                <a:gd name="T11" fmla="*/ 143 h 718"/>
                <a:gd name="T12" fmla="*/ 265 w 895"/>
                <a:gd name="T13" fmla="*/ 135 h 718"/>
                <a:gd name="T14" fmla="*/ 217 w 895"/>
                <a:gd name="T15" fmla="*/ 124 h 718"/>
                <a:gd name="T16" fmla="*/ 138 w 895"/>
                <a:gd name="T17" fmla="*/ 101 h 718"/>
                <a:gd name="T18" fmla="*/ 75 w 895"/>
                <a:gd name="T19" fmla="*/ 100 h 718"/>
                <a:gd name="T20" fmla="*/ 0 w 895"/>
                <a:gd name="T21" fmla="*/ 93 h 718"/>
                <a:gd name="T22" fmla="*/ 94 w 895"/>
                <a:gd name="T23" fmla="*/ 39 h 718"/>
                <a:gd name="T24" fmla="*/ 232 w 895"/>
                <a:gd name="T25" fmla="*/ 31 h 718"/>
                <a:gd name="T26" fmla="*/ 294 w 895"/>
                <a:gd name="T27" fmla="*/ 33 h 718"/>
                <a:gd name="T28" fmla="*/ 326 w 895"/>
                <a:gd name="T29" fmla="*/ 38 h 718"/>
                <a:gd name="T30" fmla="*/ 417 w 895"/>
                <a:gd name="T31" fmla="*/ 38 h 718"/>
                <a:gd name="T32" fmla="*/ 538 w 895"/>
                <a:gd name="T33" fmla="*/ 43 h 718"/>
                <a:gd name="T34" fmla="*/ 615 w 895"/>
                <a:gd name="T35" fmla="*/ 48 h 718"/>
                <a:gd name="T36" fmla="*/ 661 w 895"/>
                <a:gd name="T37" fmla="*/ 45 h 718"/>
                <a:gd name="T38" fmla="*/ 831 w 895"/>
                <a:gd name="T39" fmla="*/ 51 h 718"/>
                <a:gd name="T40" fmla="*/ 831 w 895"/>
                <a:gd name="T41" fmla="*/ 42 h 718"/>
                <a:gd name="T42" fmla="*/ 912 w 895"/>
                <a:gd name="T43" fmla="*/ 43 h 718"/>
                <a:gd name="T44" fmla="*/ 912 w 895"/>
                <a:gd name="T45" fmla="*/ 48 h 718"/>
                <a:gd name="T46" fmla="*/ 912 w 895"/>
                <a:gd name="T47" fmla="*/ 35 h 718"/>
                <a:gd name="T48" fmla="*/ 927 w 895"/>
                <a:gd name="T49" fmla="*/ 14 h 718"/>
                <a:gd name="T50" fmla="*/ 1007 w 895"/>
                <a:gd name="T51" fmla="*/ 7 h 718"/>
                <a:gd name="T52" fmla="*/ 943 w 895"/>
                <a:gd name="T53" fmla="*/ 16 h 718"/>
                <a:gd name="T54" fmla="*/ 988 w 895"/>
                <a:gd name="T55" fmla="*/ 38 h 718"/>
                <a:gd name="T56" fmla="*/ 1062 w 895"/>
                <a:gd name="T57" fmla="*/ 48 h 718"/>
                <a:gd name="T58" fmla="*/ 1127 w 895"/>
                <a:gd name="T59" fmla="*/ 48 h 718"/>
                <a:gd name="T60" fmla="*/ 1171 w 895"/>
                <a:gd name="T61" fmla="*/ 39 h 718"/>
                <a:gd name="T62" fmla="*/ 1171 w 895"/>
                <a:gd name="T63" fmla="*/ 48 h 718"/>
                <a:gd name="T64" fmla="*/ 1127 w 895"/>
                <a:gd name="T65" fmla="*/ 60 h 718"/>
                <a:gd name="T66" fmla="*/ 1082 w 895"/>
                <a:gd name="T67" fmla="*/ 64 h 718"/>
                <a:gd name="T68" fmla="*/ 1007 w 895"/>
                <a:gd name="T69" fmla="*/ 76 h 718"/>
                <a:gd name="T70" fmla="*/ 975 w 895"/>
                <a:gd name="T71" fmla="*/ 86 h 718"/>
                <a:gd name="T72" fmla="*/ 943 w 895"/>
                <a:gd name="T73" fmla="*/ 101 h 718"/>
                <a:gd name="T74" fmla="*/ 1049 w 895"/>
                <a:gd name="T75" fmla="*/ 111 h 718"/>
                <a:gd name="T76" fmla="*/ 1192 w 895"/>
                <a:gd name="T77" fmla="*/ 118 h 718"/>
                <a:gd name="T78" fmla="*/ 1236 w 895"/>
                <a:gd name="T79" fmla="*/ 120 h 718"/>
                <a:gd name="T80" fmla="*/ 1248 w 895"/>
                <a:gd name="T81" fmla="*/ 101 h 718"/>
                <a:gd name="T82" fmla="*/ 1270 w 895"/>
                <a:gd name="T83" fmla="*/ 93 h 718"/>
                <a:gd name="T84" fmla="*/ 1282 w 895"/>
                <a:gd name="T85" fmla="*/ 81 h 718"/>
                <a:gd name="T86" fmla="*/ 1389 w 895"/>
                <a:gd name="T87" fmla="*/ 87 h 718"/>
                <a:gd name="T88" fmla="*/ 1481 w 895"/>
                <a:gd name="T89" fmla="*/ 104 h 718"/>
                <a:gd name="T90" fmla="*/ 1608 w 895"/>
                <a:gd name="T91" fmla="*/ 109 h 718"/>
                <a:gd name="T92" fmla="*/ 1622 w 895"/>
                <a:gd name="T93" fmla="*/ 116 h 718"/>
                <a:gd name="T94" fmla="*/ 1668 w 895"/>
                <a:gd name="T95" fmla="*/ 124 h 718"/>
                <a:gd name="T96" fmla="*/ 1716 w 895"/>
                <a:gd name="T97" fmla="*/ 126 h 718"/>
                <a:gd name="T98" fmla="*/ 1668 w 895"/>
                <a:gd name="T99" fmla="*/ 135 h 718"/>
                <a:gd name="T100" fmla="*/ 1502 w 895"/>
                <a:gd name="T101" fmla="*/ 139 h 718"/>
                <a:gd name="T102" fmla="*/ 1407 w 895"/>
                <a:gd name="T103" fmla="*/ 151 h 718"/>
                <a:gd name="T104" fmla="*/ 1527 w 895"/>
                <a:gd name="T105" fmla="*/ 143 h 718"/>
                <a:gd name="T106" fmla="*/ 1512 w 895"/>
                <a:gd name="T107" fmla="*/ 146 h 718"/>
                <a:gd name="T108" fmla="*/ 1550 w 895"/>
                <a:gd name="T109" fmla="*/ 154 h 718"/>
                <a:gd name="T110" fmla="*/ 1622 w 895"/>
                <a:gd name="T111" fmla="*/ 151 h 718"/>
                <a:gd name="T112" fmla="*/ 1608 w 895"/>
                <a:gd name="T113" fmla="*/ 157 h 718"/>
                <a:gd name="T114" fmla="*/ 1550 w 895"/>
                <a:gd name="T115" fmla="*/ 157 h 718"/>
                <a:gd name="T116" fmla="*/ 1502 w 895"/>
                <a:gd name="T117" fmla="*/ 157 h 718"/>
                <a:gd name="T118" fmla="*/ 1454 w 895"/>
                <a:gd name="T119" fmla="*/ 151 h 718"/>
                <a:gd name="T120" fmla="*/ 1328 w 895"/>
                <a:gd name="T121" fmla="*/ 15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95"/>
                <a:gd name="T184" fmla="*/ 0 h 718"/>
                <a:gd name="T185" fmla="*/ 895 w 895"/>
                <a:gd name="T186" fmla="*/ 718 h 71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95" h="718">
                  <a:moveTo>
                    <a:pt x="647" y="686"/>
                  </a:moveTo>
                  <a:lnTo>
                    <a:pt x="647" y="702"/>
                  </a:lnTo>
                  <a:lnTo>
                    <a:pt x="623" y="710"/>
                  </a:lnTo>
                  <a:lnTo>
                    <a:pt x="615" y="718"/>
                  </a:lnTo>
                  <a:lnTo>
                    <a:pt x="599" y="718"/>
                  </a:lnTo>
                  <a:lnTo>
                    <a:pt x="615" y="702"/>
                  </a:lnTo>
                  <a:lnTo>
                    <a:pt x="607" y="702"/>
                  </a:lnTo>
                  <a:lnTo>
                    <a:pt x="623" y="694"/>
                  </a:lnTo>
                  <a:lnTo>
                    <a:pt x="623" y="670"/>
                  </a:lnTo>
                  <a:lnTo>
                    <a:pt x="631" y="678"/>
                  </a:lnTo>
                  <a:lnTo>
                    <a:pt x="639" y="670"/>
                  </a:lnTo>
                  <a:lnTo>
                    <a:pt x="631" y="662"/>
                  </a:lnTo>
                  <a:lnTo>
                    <a:pt x="591" y="654"/>
                  </a:lnTo>
                  <a:lnTo>
                    <a:pt x="591" y="646"/>
                  </a:lnTo>
                  <a:lnTo>
                    <a:pt x="583" y="622"/>
                  </a:lnTo>
                  <a:lnTo>
                    <a:pt x="575" y="622"/>
                  </a:lnTo>
                  <a:lnTo>
                    <a:pt x="567" y="614"/>
                  </a:lnTo>
                  <a:lnTo>
                    <a:pt x="551" y="606"/>
                  </a:lnTo>
                  <a:lnTo>
                    <a:pt x="535" y="622"/>
                  </a:lnTo>
                  <a:lnTo>
                    <a:pt x="511" y="622"/>
                  </a:lnTo>
                  <a:lnTo>
                    <a:pt x="503" y="614"/>
                  </a:lnTo>
                  <a:lnTo>
                    <a:pt x="487" y="614"/>
                  </a:lnTo>
                  <a:lnTo>
                    <a:pt x="479" y="598"/>
                  </a:lnTo>
                  <a:lnTo>
                    <a:pt x="471" y="606"/>
                  </a:lnTo>
                  <a:lnTo>
                    <a:pt x="192" y="606"/>
                  </a:lnTo>
                  <a:lnTo>
                    <a:pt x="184" y="606"/>
                  </a:lnTo>
                  <a:lnTo>
                    <a:pt x="176" y="598"/>
                  </a:lnTo>
                  <a:lnTo>
                    <a:pt x="136" y="575"/>
                  </a:lnTo>
                  <a:lnTo>
                    <a:pt x="128" y="551"/>
                  </a:lnTo>
                  <a:lnTo>
                    <a:pt x="120" y="543"/>
                  </a:lnTo>
                  <a:lnTo>
                    <a:pt x="104" y="527"/>
                  </a:lnTo>
                  <a:lnTo>
                    <a:pt x="112" y="519"/>
                  </a:lnTo>
                  <a:lnTo>
                    <a:pt x="112" y="503"/>
                  </a:lnTo>
                  <a:lnTo>
                    <a:pt x="112" y="487"/>
                  </a:lnTo>
                  <a:lnTo>
                    <a:pt x="88" y="471"/>
                  </a:lnTo>
                  <a:lnTo>
                    <a:pt x="72" y="431"/>
                  </a:lnTo>
                  <a:lnTo>
                    <a:pt x="64" y="431"/>
                  </a:lnTo>
                  <a:lnTo>
                    <a:pt x="56" y="407"/>
                  </a:lnTo>
                  <a:lnTo>
                    <a:pt x="40" y="415"/>
                  </a:lnTo>
                  <a:lnTo>
                    <a:pt x="40" y="423"/>
                  </a:lnTo>
                  <a:lnTo>
                    <a:pt x="16" y="399"/>
                  </a:lnTo>
                  <a:lnTo>
                    <a:pt x="16" y="391"/>
                  </a:lnTo>
                  <a:lnTo>
                    <a:pt x="0" y="399"/>
                  </a:lnTo>
                  <a:lnTo>
                    <a:pt x="0" y="391"/>
                  </a:lnTo>
                  <a:lnTo>
                    <a:pt x="0" y="159"/>
                  </a:lnTo>
                  <a:lnTo>
                    <a:pt x="8" y="159"/>
                  </a:lnTo>
                  <a:lnTo>
                    <a:pt x="48" y="183"/>
                  </a:lnTo>
                  <a:lnTo>
                    <a:pt x="48" y="167"/>
                  </a:lnTo>
                  <a:lnTo>
                    <a:pt x="56" y="159"/>
                  </a:lnTo>
                  <a:lnTo>
                    <a:pt x="72" y="159"/>
                  </a:lnTo>
                  <a:lnTo>
                    <a:pt x="80" y="159"/>
                  </a:lnTo>
                  <a:lnTo>
                    <a:pt x="120" y="135"/>
                  </a:lnTo>
                  <a:lnTo>
                    <a:pt x="120" y="151"/>
                  </a:lnTo>
                  <a:lnTo>
                    <a:pt x="128" y="151"/>
                  </a:lnTo>
                  <a:lnTo>
                    <a:pt x="136" y="127"/>
                  </a:lnTo>
                  <a:lnTo>
                    <a:pt x="152" y="143"/>
                  </a:lnTo>
                  <a:lnTo>
                    <a:pt x="152" y="159"/>
                  </a:lnTo>
                  <a:lnTo>
                    <a:pt x="160" y="159"/>
                  </a:lnTo>
                  <a:lnTo>
                    <a:pt x="168" y="151"/>
                  </a:lnTo>
                  <a:lnTo>
                    <a:pt x="168" y="159"/>
                  </a:lnTo>
                  <a:lnTo>
                    <a:pt x="184" y="159"/>
                  </a:lnTo>
                  <a:lnTo>
                    <a:pt x="184" y="151"/>
                  </a:lnTo>
                  <a:lnTo>
                    <a:pt x="200" y="151"/>
                  </a:lnTo>
                  <a:lnTo>
                    <a:pt x="216" y="159"/>
                  </a:lnTo>
                  <a:lnTo>
                    <a:pt x="231" y="167"/>
                  </a:lnTo>
                  <a:lnTo>
                    <a:pt x="239" y="175"/>
                  </a:lnTo>
                  <a:lnTo>
                    <a:pt x="255" y="175"/>
                  </a:lnTo>
                  <a:lnTo>
                    <a:pt x="279" y="183"/>
                  </a:lnTo>
                  <a:lnTo>
                    <a:pt x="279" y="199"/>
                  </a:lnTo>
                  <a:lnTo>
                    <a:pt x="271" y="207"/>
                  </a:lnTo>
                  <a:lnTo>
                    <a:pt x="287" y="215"/>
                  </a:lnTo>
                  <a:lnTo>
                    <a:pt x="319" y="207"/>
                  </a:lnTo>
                  <a:lnTo>
                    <a:pt x="343" y="215"/>
                  </a:lnTo>
                  <a:lnTo>
                    <a:pt x="343" y="207"/>
                  </a:lnTo>
                  <a:lnTo>
                    <a:pt x="335" y="199"/>
                  </a:lnTo>
                  <a:lnTo>
                    <a:pt x="343" y="191"/>
                  </a:lnTo>
                  <a:lnTo>
                    <a:pt x="367" y="175"/>
                  </a:lnTo>
                  <a:lnTo>
                    <a:pt x="375" y="199"/>
                  </a:lnTo>
                  <a:lnTo>
                    <a:pt x="407" y="207"/>
                  </a:lnTo>
                  <a:lnTo>
                    <a:pt x="431" y="215"/>
                  </a:lnTo>
                  <a:lnTo>
                    <a:pt x="439" y="215"/>
                  </a:lnTo>
                  <a:lnTo>
                    <a:pt x="439" y="199"/>
                  </a:lnTo>
                  <a:lnTo>
                    <a:pt x="447" y="191"/>
                  </a:lnTo>
                  <a:lnTo>
                    <a:pt x="431" y="175"/>
                  </a:lnTo>
                  <a:lnTo>
                    <a:pt x="439" y="167"/>
                  </a:lnTo>
                  <a:lnTo>
                    <a:pt x="447" y="151"/>
                  </a:lnTo>
                  <a:lnTo>
                    <a:pt x="463" y="167"/>
                  </a:lnTo>
                  <a:lnTo>
                    <a:pt x="471" y="183"/>
                  </a:lnTo>
                  <a:lnTo>
                    <a:pt x="463" y="199"/>
                  </a:lnTo>
                  <a:lnTo>
                    <a:pt x="463" y="207"/>
                  </a:lnTo>
                  <a:lnTo>
                    <a:pt x="471" y="215"/>
                  </a:lnTo>
                  <a:lnTo>
                    <a:pt x="471" y="207"/>
                  </a:lnTo>
                  <a:lnTo>
                    <a:pt x="487" y="191"/>
                  </a:lnTo>
                  <a:lnTo>
                    <a:pt x="479" y="175"/>
                  </a:lnTo>
                  <a:lnTo>
                    <a:pt x="487" y="159"/>
                  </a:lnTo>
                  <a:lnTo>
                    <a:pt x="471" y="151"/>
                  </a:lnTo>
                  <a:lnTo>
                    <a:pt x="463" y="135"/>
                  </a:lnTo>
                  <a:lnTo>
                    <a:pt x="471" y="95"/>
                  </a:lnTo>
                  <a:lnTo>
                    <a:pt x="479" y="87"/>
                  </a:lnTo>
                  <a:lnTo>
                    <a:pt x="479" y="55"/>
                  </a:lnTo>
                  <a:lnTo>
                    <a:pt x="471" y="24"/>
                  </a:lnTo>
                  <a:lnTo>
                    <a:pt x="471" y="8"/>
                  </a:lnTo>
                  <a:lnTo>
                    <a:pt x="503" y="0"/>
                  </a:lnTo>
                  <a:lnTo>
                    <a:pt x="519" y="8"/>
                  </a:lnTo>
                  <a:lnTo>
                    <a:pt x="527" y="16"/>
                  </a:lnTo>
                  <a:lnTo>
                    <a:pt x="511" y="55"/>
                  </a:lnTo>
                  <a:lnTo>
                    <a:pt x="503" y="55"/>
                  </a:lnTo>
                  <a:lnTo>
                    <a:pt x="487" y="63"/>
                  </a:lnTo>
                  <a:lnTo>
                    <a:pt x="495" y="71"/>
                  </a:lnTo>
                  <a:lnTo>
                    <a:pt x="487" y="79"/>
                  </a:lnTo>
                  <a:lnTo>
                    <a:pt x="511" y="143"/>
                  </a:lnTo>
                  <a:lnTo>
                    <a:pt x="511" y="159"/>
                  </a:lnTo>
                  <a:lnTo>
                    <a:pt x="535" y="191"/>
                  </a:lnTo>
                  <a:lnTo>
                    <a:pt x="543" y="167"/>
                  </a:lnTo>
                  <a:lnTo>
                    <a:pt x="551" y="183"/>
                  </a:lnTo>
                  <a:lnTo>
                    <a:pt x="551" y="207"/>
                  </a:lnTo>
                  <a:lnTo>
                    <a:pt x="559" y="223"/>
                  </a:lnTo>
                  <a:lnTo>
                    <a:pt x="567" y="223"/>
                  </a:lnTo>
                  <a:lnTo>
                    <a:pt x="567" y="207"/>
                  </a:lnTo>
                  <a:lnTo>
                    <a:pt x="583" y="207"/>
                  </a:lnTo>
                  <a:lnTo>
                    <a:pt x="583" y="151"/>
                  </a:lnTo>
                  <a:lnTo>
                    <a:pt x="591" y="151"/>
                  </a:lnTo>
                  <a:lnTo>
                    <a:pt x="607" y="159"/>
                  </a:lnTo>
                  <a:lnTo>
                    <a:pt x="607" y="167"/>
                  </a:lnTo>
                  <a:lnTo>
                    <a:pt x="623" y="167"/>
                  </a:lnTo>
                  <a:lnTo>
                    <a:pt x="623" y="191"/>
                  </a:lnTo>
                  <a:lnTo>
                    <a:pt x="607" y="199"/>
                  </a:lnTo>
                  <a:lnTo>
                    <a:pt x="607" y="207"/>
                  </a:lnTo>
                  <a:lnTo>
                    <a:pt x="623" y="215"/>
                  </a:lnTo>
                  <a:lnTo>
                    <a:pt x="623" y="231"/>
                  </a:lnTo>
                  <a:lnTo>
                    <a:pt x="591" y="255"/>
                  </a:lnTo>
                  <a:lnTo>
                    <a:pt x="583" y="255"/>
                  </a:lnTo>
                  <a:lnTo>
                    <a:pt x="583" y="247"/>
                  </a:lnTo>
                  <a:lnTo>
                    <a:pt x="567" y="247"/>
                  </a:lnTo>
                  <a:lnTo>
                    <a:pt x="575" y="255"/>
                  </a:lnTo>
                  <a:lnTo>
                    <a:pt x="559" y="271"/>
                  </a:lnTo>
                  <a:lnTo>
                    <a:pt x="559" y="287"/>
                  </a:lnTo>
                  <a:lnTo>
                    <a:pt x="551" y="311"/>
                  </a:lnTo>
                  <a:lnTo>
                    <a:pt x="535" y="311"/>
                  </a:lnTo>
                  <a:lnTo>
                    <a:pt x="519" y="327"/>
                  </a:lnTo>
                  <a:lnTo>
                    <a:pt x="527" y="343"/>
                  </a:lnTo>
                  <a:lnTo>
                    <a:pt x="511" y="343"/>
                  </a:lnTo>
                  <a:lnTo>
                    <a:pt x="511" y="359"/>
                  </a:lnTo>
                  <a:lnTo>
                    <a:pt x="503" y="359"/>
                  </a:lnTo>
                  <a:lnTo>
                    <a:pt x="495" y="367"/>
                  </a:lnTo>
                  <a:lnTo>
                    <a:pt x="479" y="399"/>
                  </a:lnTo>
                  <a:lnTo>
                    <a:pt x="479" y="423"/>
                  </a:lnTo>
                  <a:lnTo>
                    <a:pt x="487" y="431"/>
                  </a:lnTo>
                  <a:lnTo>
                    <a:pt x="503" y="431"/>
                  </a:lnTo>
                  <a:lnTo>
                    <a:pt x="511" y="471"/>
                  </a:lnTo>
                  <a:lnTo>
                    <a:pt x="519" y="463"/>
                  </a:lnTo>
                  <a:lnTo>
                    <a:pt x="543" y="471"/>
                  </a:lnTo>
                  <a:lnTo>
                    <a:pt x="551" y="487"/>
                  </a:lnTo>
                  <a:lnTo>
                    <a:pt x="583" y="495"/>
                  </a:lnTo>
                  <a:lnTo>
                    <a:pt x="607" y="495"/>
                  </a:lnTo>
                  <a:lnTo>
                    <a:pt x="615" y="503"/>
                  </a:lnTo>
                  <a:lnTo>
                    <a:pt x="615" y="543"/>
                  </a:lnTo>
                  <a:lnTo>
                    <a:pt x="639" y="575"/>
                  </a:lnTo>
                  <a:lnTo>
                    <a:pt x="655" y="559"/>
                  </a:lnTo>
                  <a:lnTo>
                    <a:pt x="639" y="511"/>
                  </a:lnTo>
                  <a:lnTo>
                    <a:pt x="655" y="503"/>
                  </a:lnTo>
                  <a:lnTo>
                    <a:pt x="671" y="487"/>
                  </a:lnTo>
                  <a:lnTo>
                    <a:pt x="663" y="439"/>
                  </a:lnTo>
                  <a:lnTo>
                    <a:pt x="647" y="431"/>
                  </a:lnTo>
                  <a:lnTo>
                    <a:pt x="655" y="423"/>
                  </a:lnTo>
                  <a:lnTo>
                    <a:pt x="663" y="423"/>
                  </a:lnTo>
                  <a:lnTo>
                    <a:pt x="663" y="391"/>
                  </a:lnTo>
                  <a:lnTo>
                    <a:pt x="655" y="391"/>
                  </a:lnTo>
                  <a:lnTo>
                    <a:pt x="663" y="367"/>
                  </a:lnTo>
                  <a:lnTo>
                    <a:pt x="655" y="359"/>
                  </a:lnTo>
                  <a:lnTo>
                    <a:pt x="655" y="351"/>
                  </a:lnTo>
                  <a:lnTo>
                    <a:pt x="663" y="343"/>
                  </a:lnTo>
                  <a:lnTo>
                    <a:pt x="679" y="351"/>
                  </a:lnTo>
                  <a:lnTo>
                    <a:pt x="703" y="343"/>
                  </a:lnTo>
                  <a:lnTo>
                    <a:pt x="727" y="367"/>
                  </a:lnTo>
                  <a:lnTo>
                    <a:pt x="719" y="375"/>
                  </a:lnTo>
                  <a:lnTo>
                    <a:pt x="727" y="383"/>
                  </a:lnTo>
                  <a:lnTo>
                    <a:pt x="751" y="383"/>
                  </a:lnTo>
                  <a:lnTo>
                    <a:pt x="751" y="423"/>
                  </a:lnTo>
                  <a:lnTo>
                    <a:pt x="767" y="439"/>
                  </a:lnTo>
                  <a:lnTo>
                    <a:pt x="791" y="415"/>
                  </a:lnTo>
                  <a:lnTo>
                    <a:pt x="791" y="407"/>
                  </a:lnTo>
                  <a:lnTo>
                    <a:pt x="791" y="391"/>
                  </a:lnTo>
                  <a:lnTo>
                    <a:pt x="831" y="463"/>
                  </a:lnTo>
                  <a:lnTo>
                    <a:pt x="831" y="471"/>
                  </a:lnTo>
                  <a:lnTo>
                    <a:pt x="831" y="487"/>
                  </a:lnTo>
                  <a:lnTo>
                    <a:pt x="839" y="487"/>
                  </a:lnTo>
                  <a:lnTo>
                    <a:pt x="839" y="495"/>
                  </a:lnTo>
                  <a:lnTo>
                    <a:pt x="855" y="503"/>
                  </a:lnTo>
                  <a:lnTo>
                    <a:pt x="863" y="503"/>
                  </a:lnTo>
                  <a:lnTo>
                    <a:pt x="871" y="511"/>
                  </a:lnTo>
                  <a:lnTo>
                    <a:pt x="863" y="519"/>
                  </a:lnTo>
                  <a:lnTo>
                    <a:pt x="871" y="519"/>
                  </a:lnTo>
                  <a:lnTo>
                    <a:pt x="871" y="535"/>
                  </a:lnTo>
                  <a:lnTo>
                    <a:pt x="879" y="535"/>
                  </a:lnTo>
                  <a:lnTo>
                    <a:pt x="887" y="535"/>
                  </a:lnTo>
                  <a:lnTo>
                    <a:pt x="887" y="543"/>
                  </a:lnTo>
                  <a:lnTo>
                    <a:pt x="895" y="559"/>
                  </a:lnTo>
                  <a:lnTo>
                    <a:pt x="879" y="567"/>
                  </a:lnTo>
                  <a:lnTo>
                    <a:pt x="863" y="575"/>
                  </a:lnTo>
                  <a:lnTo>
                    <a:pt x="847" y="590"/>
                  </a:lnTo>
                  <a:lnTo>
                    <a:pt x="831" y="590"/>
                  </a:lnTo>
                  <a:lnTo>
                    <a:pt x="807" y="582"/>
                  </a:lnTo>
                  <a:lnTo>
                    <a:pt x="775" y="590"/>
                  </a:lnTo>
                  <a:lnTo>
                    <a:pt x="767" y="606"/>
                  </a:lnTo>
                  <a:lnTo>
                    <a:pt x="759" y="606"/>
                  </a:lnTo>
                  <a:lnTo>
                    <a:pt x="751" y="614"/>
                  </a:lnTo>
                  <a:lnTo>
                    <a:pt x="727" y="638"/>
                  </a:lnTo>
                  <a:lnTo>
                    <a:pt x="735" y="638"/>
                  </a:lnTo>
                  <a:lnTo>
                    <a:pt x="751" y="622"/>
                  </a:lnTo>
                  <a:lnTo>
                    <a:pt x="775" y="606"/>
                  </a:lnTo>
                  <a:lnTo>
                    <a:pt x="791" y="606"/>
                  </a:lnTo>
                  <a:lnTo>
                    <a:pt x="799" y="606"/>
                  </a:lnTo>
                  <a:lnTo>
                    <a:pt x="799" y="622"/>
                  </a:lnTo>
                  <a:lnTo>
                    <a:pt x="791" y="622"/>
                  </a:lnTo>
                  <a:lnTo>
                    <a:pt x="783" y="622"/>
                  </a:lnTo>
                  <a:lnTo>
                    <a:pt x="791" y="630"/>
                  </a:lnTo>
                  <a:lnTo>
                    <a:pt x="791" y="622"/>
                  </a:lnTo>
                  <a:lnTo>
                    <a:pt x="791" y="646"/>
                  </a:lnTo>
                  <a:lnTo>
                    <a:pt x="799" y="654"/>
                  </a:lnTo>
                  <a:lnTo>
                    <a:pt x="815" y="662"/>
                  </a:lnTo>
                  <a:lnTo>
                    <a:pt x="831" y="662"/>
                  </a:lnTo>
                  <a:lnTo>
                    <a:pt x="831" y="654"/>
                  </a:lnTo>
                  <a:lnTo>
                    <a:pt x="839" y="638"/>
                  </a:lnTo>
                  <a:lnTo>
                    <a:pt x="839" y="654"/>
                  </a:lnTo>
                  <a:lnTo>
                    <a:pt x="847" y="654"/>
                  </a:lnTo>
                  <a:lnTo>
                    <a:pt x="839" y="662"/>
                  </a:lnTo>
                  <a:lnTo>
                    <a:pt x="831" y="670"/>
                  </a:lnTo>
                  <a:lnTo>
                    <a:pt x="799" y="678"/>
                  </a:lnTo>
                  <a:lnTo>
                    <a:pt x="791" y="694"/>
                  </a:lnTo>
                  <a:lnTo>
                    <a:pt x="783" y="678"/>
                  </a:lnTo>
                  <a:lnTo>
                    <a:pt x="799" y="670"/>
                  </a:lnTo>
                  <a:lnTo>
                    <a:pt x="791" y="670"/>
                  </a:lnTo>
                  <a:lnTo>
                    <a:pt x="791" y="662"/>
                  </a:lnTo>
                  <a:lnTo>
                    <a:pt x="783" y="670"/>
                  </a:lnTo>
                  <a:lnTo>
                    <a:pt x="775" y="670"/>
                  </a:lnTo>
                  <a:lnTo>
                    <a:pt x="767" y="662"/>
                  </a:lnTo>
                  <a:lnTo>
                    <a:pt x="759" y="638"/>
                  </a:lnTo>
                  <a:lnTo>
                    <a:pt x="759" y="630"/>
                  </a:lnTo>
                  <a:lnTo>
                    <a:pt x="751" y="638"/>
                  </a:lnTo>
                  <a:lnTo>
                    <a:pt x="751" y="630"/>
                  </a:lnTo>
                  <a:lnTo>
                    <a:pt x="735" y="670"/>
                  </a:lnTo>
                  <a:lnTo>
                    <a:pt x="719" y="670"/>
                  </a:lnTo>
                  <a:lnTo>
                    <a:pt x="687" y="670"/>
                  </a:lnTo>
                  <a:lnTo>
                    <a:pt x="671" y="678"/>
                  </a:lnTo>
                  <a:lnTo>
                    <a:pt x="671" y="686"/>
                  </a:lnTo>
                  <a:lnTo>
                    <a:pt x="647" y="68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67" name="Freeform 17"/>
            <p:cNvSpPr>
              <a:spLocks/>
            </p:cNvSpPr>
            <p:nvPr/>
          </p:nvSpPr>
          <p:spPr bwMode="auto">
            <a:xfrm>
              <a:off x="1967" y="1507"/>
              <a:ext cx="925" cy="668"/>
            </a:xfrm>
            <a:custGeom>
              <a:avLst/>
              <a:gdLst>
                <a:gd name="T0" fmla="*/ 1192 w 895"/>
                <a:gd name="T1" fmla="*/ 169 h 718"/>
                <a:gd name="T2" fmla="*/ 1204 w 895"/>
                <a:gd name="T3" fmla="*/ 165 h 718"/>
                <a:gd name="T4" fmla="*/ 1220 w 895"/>
                <a:gd name="T5" fmla="*/ 155 h 718"/>
                <a:gd name="T6" fmla="*/ 1114 w 895"/>
                <a:gd name="T7" fmla="*/ 146 h 718"/>
                <a:gd name="T8" fmla="*/ 988 w 895"/>
                <a:gd name="T9" fmla="*/ 146 h 718"/>
                <a:gd name="T10" fmla="*/ 912 w 895"/>
                <a:gd name="T11" fmla="*/ 143 h 718"/>
                <a:gd name="T12" fmla="*/ 265 w 895"/>
                <a:gd name="T13" fmla="*/ 135 h 718"/>
                <a:gd name="T14" fmla="*/ 217 w 895"/>
                <a:gd name="T15" fmla="*/ 124 h 718"/>
                <a:gd name="T16" fmla="*/ 138 w 895"/>
                <a:gd name="T17" fmla="*/ 101 h 718"/>
                <a:gd name="T18" fmla="*/ 75 w 895"/>
                <a:gd name="T19" fmla="*/ 100 h 718"/>
                <a:gd name="T20" fmla="*/ 0 w 895"/>
                <a:gd name="T21" fmla="*/ 93 h 718"/>
                <a:gd name="T22" fmla="*/ 94 w 895"/>
                <a:gd name="T23" fmla="*/ 39 h 718"/>
                <a:gd name="T24" fmla="*/ 232 w 895"/>
                <a:gd name="T25" fmla="*/ 31 h 718"/>
                <a:gd name="T26" fmla="*/ 294 w 895"/>
                <a:gd name="T27" fmla="*/ 33 h 718"/>
                <a:gd name="T28" fmla="*/ 326 w 895"/>
                <a:gd name="T29" fmla="*/ 38 h 718"/>
                <a:gd name="T30" fmla="*/ 417 w 895"/>
                <a:gd name="T31" fmla="*/ 38 h 718"/>
                <a:gd name="T32" fmla="*/ 538 w 895"/>
                <a:gd name="T33" fmla="*/ 43 h 718"/>
                <a:gd name="T34" fmla="*/ 615 w 895"/>
                <a:gd name="T35" fmla="*/ 48 h 718"/>
                <a:gd name="T36" fmla="*/ 661 w 895"/>
                <a:gd name="T37" fmla="*/ 45 h 718"/>
                <a:gd name="T38" fmla="*/ 831 w 895"/>
                <a:gd name="T39" fmla="*/ 51 h 718"/>
                <a:gd name="T40" fmla="*/ 831 w 895"/>
                <a:gd name="T41" fmla="*/ 42 h 718"/>
                <a:gd name="T42" fmla="*/ 912 w 895"/>
                <a:gd name="T43" fmla="*/ 43 h 718"/>
                <a:gd name="T44" fmla="*/ 912 w 895"/>
                <a:gd name="T45" fmla="*/ 48 h 718"/>
                <a:gd name="T46" fmla="*/ 912 w 895"/>
                <a:gd name="T47" fmla="*/ 35 h 718"/>
                <a:gd name="T48" fmla="*/ 927 w 895"/>
                <a:gd name="T49" fmla="*/ 14 h 718"/>
                <a:gd name="T50" fmla="*/ 1007 w 895"/>
                <a:gd name="T51" fmla="*/ 7 h 718"/>
                <a:gd name="T52" fmla="*/ 943 w 895"/>
                <a:gd name="T53" fmla="*/ 16 h 718"/>
                <a:gd name="T54" fmla="*/ 988 w 895"/>
                <a:gd name="T55" fmla="*/ 38 h 718"/>
                <a:gd name="T56" fmla="*/ 1062 w 895"/>
                <a:gd name="T57" fmla="*/ 48 h 718"/>
                <a:gd name="T58" fmla="*/ 1127 w 895"/>
                <a:gd name="T59" fmla="*/ 48 h 718"/>
                <a:gd name="T60" fmla="*/ 1171 w 895"/>
                <a:gd name="T61" fmla="*/ 39 h 718"/>
                <a:gd name="T62" fmla="*/ 1171 w 895"/>
                <a:gd name="T63" fmla="*/ 48 h 718"/>
                <a:gd name="T64" fmla="*/ 1127 w 895"/>
                <a:gd name="T65" fmla="*/ 60 h 718"/>
                <a:gd name="T66" fmla="*/ 1082 w 895"/>
                <a:gd name="T67" fmla="*/ 64 h 718"/>
                <a:gd name="T68" fmla="*/ 1007 w 895"/>
                <a:gd name="T69" fmla="*/ 76 h 718"/>
                <a:gd name="T70" fmla="*/ 975 w 895"/>
                <a:gd name="T71" fmla="*/ 86 h 718"/>
                <a:gd name="T72" fmla="*/ 943 w 895"/>
                <a:gd name="T73" fmla="*/ 101 h 718"/>
                <a:gd name="T74" fmla="*/ 1049 w 895"/>
                <a:gd name="T75" fmla="*/ 111 h 718"/>
                <a:gd name="T76" fmla="*/ 1192 w 895"/>
                <a:gd name="T77" fmla="*/ 118 h 718"/>
                <a:gd name="T78" fmla="*/ 1236 w 895"/>
                <a:gd name="T79" fmla="*/ 120 h 718"/>
                <a:gd name="T80" fmla="*/ 1248 w 895"/>
                <a:gd name="T81" fmla="*/ 101 h 718"/>
                <a:gd name="T82" fmla="*/ 1270 w 895"/>
                <a:gd name="T83" fmla="*/ 93 h 718"/>
                <a:gd name="T84" fmla="*/ 1282 w 895"/>
                <a:gd name="T85" fmla="*/ 81 h 718"/>
                <a:gd name="T86" fmla="*/ 1389 w 895"/>
                <a:gd name="T87" fmla="*/ 87 h 718"/>
                <a:gd name="T88" fmla="*/ 1481 w 895"/>
                <a:gd name="T89" fmla="*/ 104 h 718"/>
                <a:gd name="T90" fmla="*/ 1608 w 895"/>
                <a:gd name="T91" fmla="*/ 109 h 718"/>
                <a:gd name="T92" fmla="*/ 1622 w 895"/>
                <a:gd name="T93" fmla="*/ 116 h 718"/>
                <a:gd name="T94" fmla="*/ 1668 w 895"/>
                <a:gd name="T95" fmla="*/ 124 h 718"/>
                <a:gd name="T96" fmla="*/ 1716 w 895"/>
                <a:gd name="T97" fmla="*/ 126 h 718"/>
                <a:gd name="T98" fmla="*/ 1668 w 895"/>
                <a:gd name="T99" fmla="*/ 135 h 718"/>
                <a:gd name="T100" fmla="*/ 1502 w 895"/>
                <a:gd name="T101" fmla="*/ 139 h 718"/>
                <a:gd name="T102" fmla="*/ 1407 w 895"/>
                <a:gd name="T103" fmla="*/ 151 h 718"/>
                <a:gd name="T104" fmla="*/ 1527 w 895"/>
                <a:gd name="T105" fmla="*/ 143 h 718"/>
                <a:gd name="T106" fmla="*/ 1512 w 895"/>
                <a:gd name="T107" fmla="*/ 146 h 718"/>
                <a:gd name="T108" fmla="*/ 1550 w 895"/>
                <a:gd name="T109" fmla="*/ 154 h 718"/>
                <a:gd name="T110" fmla="*/ 1622 w 895"/>
                <a:gd name="T111" fmla="*/ 151 h 718"/>
                <a:gd name="T112" fmla="*/ 1608 w 895"/>
                <a:gd name="T113" fmla="*/ 157 h 718"/>
                <a:gd name="T114" fmla="*/ 1550 w 895"/>
                <a:gd name="T115" fmla="*/ 157 h 718"/>
                <a:gd name="T116" fmla="*/ 1502 w 895"/>
                <a:gd name="T117" fmla="*/ 157 h 718"/>
                <a:gd name="T118" fmla="*/ 1454 w 895"/>
                <a:gd name="T119" fmla="*/ 151 h 718"/>
                <a:gd name="T120" fmla="*/ 1328 w 895"/>
                <a:gd name="T121" fmla="*/ 15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95"/>
                <a:gd name="T184" fmla="*/ 0 h 718"/>
                <a:gd name="T185" fmla="*/ 895 w 895"/>
                <a:gd name="T186" fmla="*/ 718 h 71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95" h="718">
                  <a:moveTo>
                    <a:pt x="647" y="686"/>
                  </a:moveTo>
                  <a:lnTo>
                    <a:pt x="647" y="702"/>
                  </a:lnTo>
                  <a:lnTo>
                    <a:pt x="623" y="710"/>
                  </a:lnTo>
                  <a:lnTo>
                    <a:pt x="615" y="718"/>
                  </a:lnTo>
                  <a:lnTo>
                    <a:pt x="599" y="718"/>
                  </a:lnTo>
                  <a:lnTo>
                    <a:pt x="615" y="702"/>
                  </a:lnTo>
                  <a:lnTo>
                    <a:pt x="607" y="702"/>
                  </a:lnTo>
                  <a:lnTo>
                    <a:pt x="623" y="694"/>
                  </a:lnTo>
                  <a:lnTo>
                    <a:pt x="623" y="670"/>
                  </a:lnTo>
                  <a:lnTo>
                    <a:pt x="631" y="678"/>
                  </a:lnTo>
                  <a:lnTo>
                    <a:pt x="639" y="670"/>
                  </a:lnTo>
                  <a:lnTo>
                    <a:pt x="631" y="662"/>
                  </a:lnTo>
                  <a:lnTo>
                    <a:pt x="591" y="654"/>
                  </a:lnTo>
                  <a:lnTo>
                    <a:pt x="591" y="646"/>
                  </a:lnTo>
                  <a:lnTo>
                    <a:pt x="583" y="622"/>
                  </a:lnTo>
                  <a:lnTo>
                    <a:pt x="575" y="622"/>
                  </a:lnTo>
                  <a:lnTo>
                    <a:pt x="567" y="614"/>
                  </a:lnTo>
                  <a:lnTo>
                    <a:pt x="551" y="606"/>
                  </a:lnTo>
                  <a:lnTo>
                    <a:pt x="535" y="622"/>
                  </a:lnTo>
                  <a:lnTo>
                    <a:pt x="511" y="622"/>
                  </a:lnTo>
                  <a:lnTo>
                    <a:pt x="503" y="614"/>
                  </a:lnTo>
                  <a:lnTo>
                    <a:pt x="487" y="614"/>
                  </a:lnTo>
                  <a:lnTo>
                    <a:pt x="479" y="598"/>
                  </a:lnTo>
                  <a:lnTo>
                    <a:pt x="471" y="606"/>
                  </a:lnTo>
                  <a:lnTo>
                    <a:pt x="192" y="606"/>
                  </a:lnTo>
                  <a:lnTo>
                    <a:pt x="184" y="606"/>
                  </a:lnTo>
                  <a:lnTo>
                    <a:pt x="176" y="598"/>
                  </a:lnTo>
                  <a:lnTo>
                    <a:pt x="136" y="575"/>
                  </a:lnTo>
                  <a:lnTo>
                    <a:pt x="128" y="551"/>
                  </a:lnTo>
                  <a:lnTo>
                    <a:pt x="120" y="543"/>
                  </a:lnTo>
                  <a:lnTo>
                    <a:pt x="104" y="527"/>
                  </a:lnTo>
                  <a:lnTo>
                    <a:pt x="112" y="519"/>
                  </a:lnTo>
                  <a:lnTo>
                    <a:pt x="112" y="503"/>
                  </a:lnTo>
                  <a:lnTo>
                    <a:pt x="112" y="487"/>
                  </a:lnTo>
                  <a:lnTo>
                    <a:pt x="88" y="471"/>
                  </a:lnTo>
                  <a:lnTo>
                    <a:pt x="72" y="431"/>
                  </a:lnTo>
                  <a:lnTo>
                    <a:pt x="64" y="431"/>
                  </a:lnTo>
                  <a:lnTo>
                    <a:pt x="56" y="407"/>
                  </a:lnTo>
                  <a:lnTo>
                    <a:pt x="40" y="415"/>
                  </a:lnTo>
                  <a:lnTo>
                    <a:pt x="40" y="423"/>
                  </a:lnTo>
                  <a:lnTo>
                    <a:pt x="16" y="399"/>
                  </a:lnTo>
                  <a:lnTo>
                    <a:pt x="16" y="391"/>
                  </a:lnTo>
                  <a:lnTo>
                    <a:pt x="0" y="399"/>
                  </a:lnTo>
                  <a:lnTo>
                    <a:pt x="0" y="391"/>
                  </a:lnTo>
                  <a:lnTo>
                    <a:pt x="0" y="159"/>
                  </a:lnTo>
                  <a:lnTo>
                    <a:pt x="8" y="159"/>
                  </a:lnTo>
                  <a:lnTo>
                    <a:pt x="48" y="183"/>
                  </a:lnTo>
                  <a:lnTo>
                    <a:pt x="48" y="167"/>
                  </a:lnTo>
                  <a:lnTo>
                    <a:pt x="56" y="159"/>
                  </a:lnTo>
                  <a:lnTo>
                    <a:pt x="72" y="159"/>
                  </a:lnTo>
                  <a:lnTo>
                    <a:pt x="80" y="159"/>
                  </a:lnTo>
                  <a:lnTo>
                    <a:pt x="120" y="135"/>
                  </a:lnTo>
                  <a:lnTo>
                    <a:pt x="120" y="151"/>
                  </a:lnTo>
                  <a:lnTo>
                    <a:pt x="128" y="151"/>
                  </a:lnTo>
                  <a:lnTo>
                    <a:pt x="136" y="127"/>
                  </a:lnTo>
                  <a:lnTo>
                    <a:pt x="152" y="143"/>
                  </a:lnTo>
                  <a:lnTo>
                    <a:pt x="152" y="159"/>
                  </a:lnTo>
                  <a:lnTo>
                    <a:pt x="160" y="159"/>
                  </a:lnTo>
                  <a:lnTo>
                    <a:pt x="168" y="151"/>
                  </a:lnTo>
                  <a:lnTo>
                    <a:pt x="168" y="159"/>
                  </a:lnTo>
                  <a:lnTo>
                    <a:pt x="184" y="159"/>
                  </a:lnTo>
                  <a:lnTo>
                    <a:pt x="184" y="151"/>
                  </a:lnTo>
                  <a:lnTo>
                    <a:pt x="200" y="151"/>
                  </a:lnTo>
                  <a:lnTo>
                    <a:pt x="216" y="159"/>
                  </a:lnTo>
                  <a:lnTo>
                    <a:pt x="231" y="167"/>
                  </a:lnTo>
                  <a:lnTo>
                    <a:pt x="239" y="175"/>
                  </a:lnTo>
                  <a:lnTo>
                    <a:pt x="255" y="175"/>
                  </a:lnTo>
                  <a:lnTo>
                    <a:pt x="279" y="183"/>
                  </a:lnTo>
                  <a:lnTo>
                    <a:pt x="279" y="199"/>
                  </a:lnTo>
                  <a:lnTo>
                    <a:pt x="271" y="207"/>
                  </a:lnTo>
                  <a:lnTo>
                    <a:pt x="287" y="215"/>
                  </a:lnTo>
                  <a:lnTo>
                    <a:pt x="319" y="207"/>
                  </a:lnTo>
                  <a:lnTo>
                    <a:pt x="343" y="215"/>
                  </a:lnTo>
                  <a:lnTo>
                    <a:pt x="343" y="207"/>
                  </a:lnTo>
                  <a:lnTo>
                    <a:pt x="335" y="199"/>
                  </a:lnTo>
                  <a:lnTo>
                    <a:pt x="343" y="191"/>
                  </a:lnTo>
                  <a:lnTo>
                    <a:pt x="367" y="175"/>
                  </a:lnTo>
                  <a:lnTo>
                    <a:pt x="375" y="199"/>
                  </a:lnTo>
                  <a:lnTo>
                    <a:pt x="407" y="207"/>
                  </a:lnTo>
                  <a:lnTo>
                    <a:pt x="431" y="215"/>
                  </a:lnTo>
                  <a:lnTo>
                    <a:pt x="439" y="215"/>
                  </a:lnTo>
                  <a:lnTo>
                    <a:pt x="439" y="199"/>
                  </a:lnTo>
                  <a:lnTo>
                    <a:pt x="447" y="191"/>
                  </a:lnTo>
                  <a:lnTo>
                    <a:pt x="431" y="175"/>
                  </a:lnTo>
                  <a:lnTo>
                    <a:pt x="439" y="167"/>
                  </a:lnTo>
                  <a:lnTo>
                    <a:pt x="447" y="151"/>
                  </a:lnTo>
                  <a:lnTo>
                    <a:pt x="463" y="167"/>
                  </a:lnTo>
                  <a:lnTo>
                    <a:pt x="471" y="183"/>
                  </a:lnTo>
                  <a:lnTo>
                    <a:pt x="463" y="199"/>
                  </a:lnTo>
                  <a:lnTo>
                    <a:pt x="463" y="207"/>
                  </a:lnTo>
                  <a:lnTo>
                    <a:pt x="471" y="215"/>
                  </a:lnTo>
                  <a:lnTo>
                    <a:pt x="471" y="207"/>
                  </a:lnTo>
                  <a:lnTo>
                    <a:pt x="487" y="191"/>
                  </a:lnTo>
                  <a:lnTo>
                    <a:pt x="479" y="175"/>
                  </a:lnTo>
                  <a:lnTo>
                    <a:pt x="487" y="159"/>
                  </a:lnTo>
                  <a:lnTo>
                    <a:pt x="471" y="151"/>
                  </a:lnTo>
                  <a:lnTo>
                    <a:pt x="463" y="135"/>
                  </a:lnTo>
                  <a:lnTo>
                    <a:pt x="471" y="95"/>
                  </a:lnTo>
                  <a:lnTo>
                    <a:pt x="479" y="87"/>
                  </a:lnTo>
                  <a:lnTo>
                    <a:pt x="479" y="55"/>
                  </a:lnTo>
                  <a:lnTo>
                    <a:pt x="471" y="24"/>
                  </a:lnTo>
                  <a:lnTo>
                    <a:pt x="471" y="8"/>
                  </a:lnTo>
                  <a:lnTo>
                    <a:pt x="503" y="0"/>
                  </a:lnTo>
                  <a:lnTo>
                    <a:pt x="519" y="8"/>
                  </a:lnTo>
                  <a:lnTo>
                    <a:pt x="527" y="16"/>
                  </a:lnTo>
                  <a:lnTo>
                    <a:pt x="511" y="55"/>
                  </a:lnTo>
                  <a:lnTo>
                    <a:pt x="503" y="55"/>
                  </a:lnTo>
                  <a:lnTo>
                    <a:pt x="487" y="63"/>
                  </a:lnTo>
                  <a:lnTo>
                    <a:pt x="495" y="71"/>
                  </a:lnTo>
                  <a:lnTo>
                    <a:pt x="487" y="79"/>
                  </a:lnTo>
                  <a:lnTo>
                    <a:pt x="511" y="143"/>
                  </a:lnTo>
                  <a:lnTo>
                    <a:pt x="511" y="159"/>
                  </a:lnTo>
                  <a:lnTo>
                    <a:pt x="535" y="191"/>
                  </a:lnTo>
                  <a:lnTo>
                    <a:pt x="543" y="167"/>
                  </a:lnTo>
                  <a:lnTo>
                    <a:pt x="551" y="183"/>
                  </a:lnTo>
                  <a:lnTo>
                    <a:pt x="551" y="207"/>
                  </a:lnTo>
                  <a:lnTo>
                    <a:pt x="559" y="223"/>
                  </a:lnTo>
                  <a:lnTo>
                    <a:pt x="567" y="223"/>
                  </a:lnTo>
                  <a:lnTo>
                    <a:pt x="567" y="207"/>
                  </a:lnTo>
                  <a:lnTo>
                    <a:pt x="583" y="207"/>
                  </a:lnTo>
                  <a:lnTo>
                    <a:pt x="583" y="151"/>
                  </a:lnTo>
                  <a:lnTo>
                    <a:pt x="591" y="151"/>
                  </a:lnTo>
                  <a:lnTo>
                    <a:pt x="607" y="159"/>
                  </a:lnTo>
                  <a:lnTo>
                    <a:pt x="607" y="167"/>
                  </a:lnTo>
                  <a:lnTo>
                    <a:pt x="623" y="167"/>
                  </a:lnTo>
                  <a:lnTo>
                    <a:pt x="623" y="191"/>
                  </a:lnTo>
                  <a:lnTo>
                    <a:pt x="607" y="199"/>
                  </a:lnTo>
                  <a:lnTo>
                    <a:pt x="607" y="207"/>
                  </a:lnTo>
                  <a:lnTo>
                    <a:pt x="623" y="215"/>
                  </a:lnTo>
                  <a:lnTo>
                    <a:pt x="623" y="231"/>
                  </a:lnTo>
                  <a:lnTo>
                    <a:pt x="591" y="255"/>
                  </a:lnTo>
                  <a:lnTo>
                    <a:pt x="583" y="255"/>
                  </a:lnTo>
                  <a:lnTo>
                    <a:pt x="583" y="247"/>
                  </a:lnTo>
                  <a:lnTo>
                    <a:pt x="567" y="247"/>
                  </a:lnTo>
                  <a:lnTo>
                    <a:pt x="575" y="255"/>
                  </a:lnTo>
                  <a:lnTo>
                    <a:pt x="559" y="271"/>
                  </a:lnTo>
                  <a:lnTo>
                    <a:pt x="559" y="287"/>
                  </a:lnTo>
                  <a:lnTo>
                    <a:pt x="551" y="311"/>
                  </a:lnTo>
                  <a:lnTo>
                    <a:pt x="535" y="311"/>
                  </a:lnTo>
                  <a:lnTo>
                    <a:pt x="519" y="327"/>
                  </a:lnTo>
                  <a:lnTo>
                    <a:pt x="527" y="343"/>
                  </a:lnTo>
                  <a:lnTo>
                    <a:pt x="511" y="343"/>
                  </a:lnTo>
                  <a:lnTo>
                    <a:pt x="511" y="359"/>
                  </a:lnTo>
                  <a:lnTo>
                    <a:pt x="503" y="359"/>
                  </a:lnTo>
                  <a:lnTo>
                    <a:pt x="495" y="367"/>
                  </a:lnTo>
                  <a:lnTo>
                    <a:pt x="479" y="399"/>
                  </a:lnTo>
                  <a:lnTo>
                    <a:pt x="479" y="423"/>
                  </a:lnTo>
                  <a:lnTo>
                    <a:pt x="487" y="431"/>
                  </a:lnTo>
                  <a:lnTo>
                    <a:pt x="503" y="431"/>
                  </a:lnTo>
                  <a:lnTo>
                    <a:pt x="511" y="471"/>
                  </a:lnTo>
                  <a:lnTo>
                    <a:pt x="519" y="463"/>
                  </a:lnTo>
                  <a:lnTo>
                    <a:pt x="543" y="471"/>
                  </a:lnTo>
                  <a:lnTo>
                    <a:pt x="551" y="487"/>
                  </a:lnTo>
                  <a:lnTo>
                    <a:pt x="583" y="495"/>
                  </a:lnTo>
                  <a:lnTo>
                    <a:pt x="607" y="495"/>
                  </a:lnTo>
                  <a:lnTo>
                    <a:pt x="615" y="503"/>
                  </a:lnTo>
                  <a:lnTo>
                    <a:pt x="615" y="543"/>
                  </a:lnTo>
                  <a:lnTo>
                    <a:pt x="639" y="575"/>
                  </a:lnTo>
                  <a:lnTo>
                    <a:pt x="655" y="559"/>
                  </a:lnTo>
                  <a:lnTo>
                    <a:pt x="639" y="511"/>
                  </a:lnTo>
                  <a:lnTo>
                    <a:pt x="655" y="503"/>
                  </a:lnTo>
                  <a:lnTo>
                    <a:pt x="671" y="487"/>
                  </a:lnTo>
                  <a:lnTo>
                    <a:pt x="663" y="439"/>
                  </a:lnTo>
                  <a:lnTo>
                    <a:pt x="647" y="431"/>
                  </a:lnTo>
                  <a:lnTo>
                    <a:pt x="655" y="423"/>
                  </a:lnTo>
                  <a:lnTo>
                    <a:pt x="663" y="423"/>
                  </a:lnTo>
                  <a:lnTo>
                    <a:pt x="663" y="391"/>
                  </a:lnTo>
                  <a:lnTo>
                    <a:pt x="655" y="391"/>
                  </a:lnTo>
                  <a:lnTo>
                    <a:pt x="663" y="367"/>
                  </a:lnTo>
                  <a:lnTo>
                    <a:pt x="655" y="359"/>
                  </a:lnTo>
                  <a:lnTo>
                    <a:pt x="655" y="351"/>
                  </a:lnTo>
                  <a:lnTo>
                    <a:pt x="663" y="343"/>
                  </a:lnTo>
                  <a:lnTo>
                    <a:pt x="679" y="351"/>
                  </a:lnTo>
                  <a:lnTo>
                    <a:pt x="703" y="343"/>
                  </a:lnTo>
                  <a:lnTo>
                    <a:pt x="727" y="367"/>
                  </a:lnTo>
                  <a:lnTo>
                    <a:pt x="719" y="375"/>
                  </a:lnTo>
                  <a:lnTo>
                    <a:pt x="727" y="383"/>
                  </a:lnTo>
                  <a:lnTo>
                    <a:pt x="751" y="383"/>
                  </a:lnTo>
                  <a:lnTo>
                    <a:pt x="751" y="423"/>
                  </a:lnTo>
                  <a:lnTo>
                    <a:pt x="767" y="439"/>
                  </a:lnTo>
                  <a:lnTo>
                    <a:pt x="791" y="415"/>
                  </a:lnTo>
                  <a:lnTo>
                    <a:pt x="791" y="407"/>
                  </a:lnTo>
                  <a:lnTo>
                    <a:pt x="791" y="391"/>
                  </a:lnTo>
                  <a:lnTo>
                    <a:pt x="831" y="463"/>
                  </a:lnTo>
                  <a:lnTo>
                    <a:pt x="831" y="471"/>
                  </a:lnTo>
                  <a:lnTo>
                    <a:pt x="831" y="487"/>
                  </a:lnTo>
                  <a:lnTo>
                    <a:pt x="839" y="487"/>
                  </a:lnTo>
                  <a:lnTo>
                    <a:pt x="839" y="495"/>
                  </a:lnTo>
                  <a:lnTo>
                    <a:pt x="855" y="503"/>
                  </a:lnTo>
                  <a:lnTo>
                    <a:pt x="863" y="503"/>
                  </a:lnTo>
                  <a:lnTo>
                    <a:pt x="871" y="511"/>
                  </a:lnTo>
                  <a:lnTo>
                    <a:pt x="863" y="519"/>
                  </a:lnTo>
                  <a:lnTo>
                    <a:pt x="871" y="519"/>
                  </a:lnTo>
                  <a:lnTo>
                    <a:pt x="871" y="535"/>
                  </a:lnTo>
                  <a:lnTo>
                    <a:pt x="879" y="535"/>
                  </a:lnTo>
                  <a:lnTo>
                    <a:pt x="887" y="535"/>
                  </a:lnTo>
                  <a:lnTo>
                    <a:pt x="887" y="543"/>
                  </a:lnTo>
                  <a:lnTo>
                    <a:pt x="895" y="559"/>
                  </a:lnTo>
                  <a:lnTo>
                    <a:pt x="879" y="567"/>
                  </a:lnTo>
                  <a:lnTo>
                    <a:pt x="863" y="575"/>
                  </a:lnTo>
                  <a:lnTo>
                    <a:pt x="847" y="590"/>
                  </a:lnTo>
                  <a:lnTo>
                    <a:pt x="831" y="590"/>
                  </a:lnTo>
                  <a:lnTo>
                    <a:pt x="807" y="582"/>
                  </a:lnTo>
                  <a:lnTo>
                    <a:pt x="775" y="590"/>
                  </a:lnTo>
                  <a:lnTo>
                    <a:pt x="767" y="606"/>
                  </a:lnTo>
                  <a:lnTo>
                    <a:pt x="759" y="606"/>
                  </a:lnTo>
                  <a:lnTo>
                    <a:pt x="751" y="614"/>
                  </a:lnTo>
                  <a:lnTo>
                    <a:pt x="727" y="638"/>
                  </a:lnTo>
                  <a:lnTo>
                    <a:pt x="735" y="638"/>
                  </a:lnTo>
                  <a:lnTo>
                    <a:pt x="751" y="622"/>
                  </a:lnTo>
                  <a:lnTo>
                    <a:pt x="775" y="606"/>
                  </a:lnTo>
                  <a:lnTo>
                    <a:pt x="791" y="606"/>
                  </a:lnTo>
                  <a:lnTo>
                    <a:pt x="799" y="606"/>
                  </a:lnTo>
                  <a:lnTo>
                    <a:pt x="799" y="622"/>
                  </a:lnTo>
                  <a:lnTo>
                    <a:pt x="791" y="622"/>
                  </a:lnTo>
                  <a:lnTo>
                    <a:pt x="783" y="622"/>
                  </a:lnTo>
                  <a:lnTo>
                    <a:pt x="791" y="630"/>
                  </a:lnTo>
                  <a:lnTo>
                    <a:pt x="791" y="622"/>
                  </a:lnTo>
                  <a:lnTo>
                    <a:pt x="791" y="646"/>
                  </a:lnTo>
                  <a:lnTo>
                    <a:pt x="799" y="654"/>
                  </a:lnTo>
                  <a:lnTo>
                    <a:pt x="815" y="662"/>
                  </a:lnTo>
                  <a:lnTo>
                    <a:pt x="831" y="662"/>
                  </a:lnTo>
                  <a:lnTo>
                    <a:pt x="831" y="654"/>
                  </a:lnTo>
                  <a:lnTo>
                    <a:pt x="839" y="638"/>
                  </a:lnTo>
                  <a:lnTo>
                    <a:pt x="839" y="654"/>
                  </a:lnTo>
                  <a:lnTo>
                    <a:pt x="847" y="654"/>
                  </a:lnTo>
                  <a:lnTo>
                    <a:pt x="839" y="662"/>
                  </a:lnTo>
                  <a:lnTo>
                    <a:pt x="831" y="670"/>
                  </a:lnTo>
                  <a:lnTo>
                    <a:pt x="799" y="678"/>
                  </a:lnTo>
                  <a:lnTo>
                    <a:pt x="791" y="694"/>
                  </a:lnTo>
                  <a:lnTo>
                    <a:pt x="783" y="678"/>
                  </a:lnTo>
                  <a:lnTo>
                    <a:pt x="799" y="670"/>
                  </a:lnTo>
                  <a:lnTo>
                    <a:pt x="791" y="670"/>
                  </a:lnTo>
                  <a:lnTo>
                    <a:pt x="791" y="662"/>
                  </a:lnTo>
                  <a:lnTo>
                    <a:pt x="783" y="670"/>
                  </a:lnTo>
                  <a:lnTo>
                    <a:pt x="775" y="670"/>
                  </a:lnTo>
                  <a:lnTo>
                    <a:pt x="767" y="662"/>
                  </a:lnTo>
                  <a:lnTo>
                    <a:pt x="759" y="638"/>
                  </a:lnTo>
                  <a:lnTo>
                    <a:pt x="759" y="630"/>
                  </a:lnTo>
                  <a:lnTo>
                    <a:pt x="751" y="638"/>
                  </a:lnTo>
                  <a:lnTo>
                    <a:pt x="751" y="630"/>
                  </a:lnTo>
                  <a:lnTo>
                    <a:pt x="735" y="670"/>
                  </a:lnTo>
                  <a:lnTo>
                    <a:pt x="719" y="670"/>
                  </a:lnTo>
                  <a:lnTo>
                    <a:pt x="687" y="670"/>
                  </a:lnTo>
                  <a:lnTo>
                    <a:pt x="671" y="678"/>
                  </a:lnTo>
                  <a:lnTo>
                    <a:pt x="671" y="686"/>
                  </a:lnTo>
                  <a:lnTo>
                    <a:pt x="647" y="68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68" name="Freeform 18"/>
            <p:cNvSpPr>
              <a:spLocks/>
            </p:cNvSpPr>
            <p:nvPr/>
          </p:nvSpPr>
          <p:spPr bwMode="auto">
            <a:xfrm>
              <a:off x="2141" y="2064"/>
              <a:ext cx="627" cy="310"/>
            </a:xfrm>
            <a:custGeom>
              <a:avLst/>
              <a:gdLst>
                <a:gd name="T0" fmla="*/ 579 w 607"/>
                <a:gd name="T1" fmla="*/ 6 h 336"/>
                <a:gd name="T2" fmla="*/ 613 w 607"/>
                <a:gd name="T3" fmla="*/ 6 h 336"/>
                <a:gd name="T4" fmla="*/ 656 w 607"/>
                <a:gd name="T5" fmla="*/ 6 h 336"/>
                <a:gd name="T6" fmla="*/ 656 w 607"/>
                <a:gd name="T7" fmla="*/ 10 h 336"/>
                <a:gd name="T8" fmla="*/ 685 w 607"/>
                <a:gd name="T9" fmla="*/ 10 h 336"/>
                <a:gd name="T10" fmla="*/ 731 w 607"/>
                <a:gd name="T11" fmla="*/ 10 h 336"/>
                <a:gd name="T12" fmla="*/ 748 w 607"/>
                <a:gd name="T13" fmla="*/ 10 h 336"/>
                <a:gd name="T14" fmla="*/ 808 w 607"/>
                <a:gd name="T15" fmla="*/ 10 h 336"/>
                <a:gd name="T16" fmla="*/ 808 w 607"/>
                <a:gd name="T17" fmla="*/ 13 h 336"/>
                <a:gd name="T18" fmla="*/ 731 w 607"/>
                <a:gd name="T19" fmla="*/ 16 h 336"/>
                <a:gd name="T20" fmla="*/ 731 w 607"/>
                <a:gd name="T21" fmla="*/ 21 h 336"/>
                <a:gd name="T22" fmla="*/ 748 w 607"/>
                <a:gd name="T23" fmla="*/ 24 h 336"/>
                <a:gd name="T24" fmla="*/ 762 w 607"/>
                <a:gd name="T25" fmla="*/ 17 h 336"/>
                <a:gd name="T26" fmla="*/ 796 w 607"/>
                <a:gd name="T27" fmla="*/ 15 h 336"/>
                <a:gd name="T28" fmla="*/ 824 w 607"/>
                <a:gd name="T29" fmla="*/ 15 h 336"/>
                <a:gd name="T30" fmla="*/ 808 w 607"/>
                <a:gd name="T31" fmla="*/ 19 h 336"/>
                <a:gd name="T32" fmla="*/ 838 w 607"/>
                <a:gd name="T33" fmla="*/ 21 h 336"/>
                <a:gd name="T34" fmla="*/ 824 w 607"/>
                <a:gd name="T35" fmla="*/ 24 h 336"/>
                <a:gd name="T36" fmla="*/ 870 w 607"/>
                <a:gd name="T37" fmla="*/ 24 h 336"/>
                <a:gd name="T38" fmla="*/ 916 w 607"/>
                <a:gd name="T39" fmla="*/ 19 h 336"/>
                <a:gd name="T40" fmla="*/ 965 w 607"/>
                <a:gd name="T41" fmla="*/ 16 h 336"/>
                <a:gd name="T42" fmla="*/ 1057 w 607"/>
                <a:gd name="T43" fmla="*/ 15 h 336"/>
                <a:gd name="T44" fmla="*/ 1112 w 607"/>
                <a:gd name="T45" fmla="*/ 6 h 336"/>
                <a:gd name="T46" fmla="*/ 1131 w 607"/>
                <a:gd name="T47" fmla="*/ 6 h 336"/>
                <a:gd name="T48" fmla="*/ 1143 w 607"/>
                <a:gd name="T49" fmla="*/ 13 h 336"/>
                <a:gd name="T50" fmla="*/ 1143 w 607"/>
                <a:gd name="T51" fmla="*/ 16 h 336"/>
                <a:gd name="T52" fmla="*/ 1068 w 607"/>
                <a:gd name="T53" fmla="*/ 22 h 336"/>
                <a:gd name="T54" fmla="*/ 1101 w 607"/>
                <a:gd name="T55" fmla="*/ 24 h 336"/>
                <a:gd name="T56" fmla="*/ 1057 w 607"/>
                <a:gd name="T57" fmla="*/ 24 h 336"/>
                <a:gd name="T58" fmla="*/ 1025 w 607"/>
                <a:gd name="T59" fmla="*/ 28 h 336"/>
                <a:gd name="T60" fmla="*/ 993 w 607"/>
                <a:gd name="T61" fmla="*/ 32 h 336"/>
                <a:gd name="T62" fmla="*/ 977 w 607"/>
                <a:gd name="T63" fmla="*/ 37 h 336"/>
                <a:gd name="T64" fmla="*/ 965 w 607"/>
                <a:gd name="T65" fmla="*/ 34 h 336"/>
                <a:gd name="T66" fmla="*/ 965 w 607"/>
                <a:gd name="T67" fmla="*/ 34 h 336"/>
                <a:gd name="T68" fmla="*/ 977 w 607"/>
                <a:gd name="T69" fmla="*/ 41 h 336"/>
                <a:gd name="T70" fmla="*/ 916 w 607"/>
                <a:gd name="T71" fmla="*/ 47 h 336"/>
                <a:gd name="T72" fmla="*/ 870 w 607"/>
                <a:gd name="T73" fmla="*/ 52 h 336"/>
                <a:gd name="T74" fmla="*/ 885 w 607"/>
                <a:gd name="T75" fmla="*/ 66 h 336"/>
                <a:gd name="T76" fmla="*/ 838 w 607"/>
                <a:gd name="T77" fmla="*/ 62 h 336"/>
                <a:gd name="T78" fmla="*/ 808 w 607"/>
                <a:gd name="T79" fmla="*/ 55 h 336"/>
                <a:gd name="T80" fmla="*/ 796 w 607"/>
                <a:gd name="T81" fmla="*/ 55 h 336"/>
                <a:gd name="T82" fmla="*/ 701 w 607"/>
                <a:gd name="T83" fmla="*/ 56 h 336"/>
                <a:gd name="T84" fmla="*/ 675 w 607"/>
                <a:gd name="T85" fmla="*/ 57 h 336"/>
                <a:gd name="T86" fmla="*/ 624 w 607"/>
                <a:gd name="T87" fmla="*/ 56 h 336"/>
                <a:gd name="T88" fmla="*/ 546 w 607"/>
                <a:gd name="T89" fmla="*/ 61 h 336"/>
                <a:gd name="T90" fmla="*/ 505 w 607"/>
                <a:gd name="T91" fmla="*/ 65 h 336"/>
                <a:gd name="T92" fmla="*/ 443 w 607"/>
                <a:gd name="T93" fmla="*/ 56 h 336"/>
                <a:gd name="T94" fmla="*/ 396 w 607"/>
                <a:gd name="T95" fmla="*/ 56 h 336"/>
                <a:gd name="T96" fmla="*/ 365 w 607"/>
                <a:gd name="T97" fmla="*/ 52 h 336"/>
                <a:gd name="T98" fmla="*/ 197 w 607"/>
                <a:gd name="T99" fmla="*/ 50 h 336"/>
                <a:gd name="T100" fmla="*/ 135 w 607"/>
                <a:gd name="T101" fmla="*/ 47 h 336"/>
                <a:gd name="T102" fmla="*/ 74 w 607"/>
                <a:gd name="T103" fmla="*/ 43 h 336"/>
                <a:gd name="T104" fmla="*/ 58 w 607"/>
                <a:gd name="T105" fmla="*/ 41 h 336"/>
                <a:gd name="T106" fmla="*/ 44 w 607"/>
                <a:gd name="T107" fmla="*/ 37 h 336"/>
                <a:gd name="T108" fmla="*/ 58 w 607"/>
                <a:gd name="T109" fmla="*/ 35 h 336"/>
                <a:gd name="T110" fmla="*/ 36 w 607"/>
                <a:gd name="T111" fmla="*/ 34 h 336"/>
                <a:gd name="T112" fmla="*/ 8 w 607"/>
                <a:gd name="T113" fmla="*/ 32 h 336"/>
                <a:gd name="T114" fmla="*/ 0 w 607"/>
                <a:gd name="T115" fmla="*/ 29 h 336"/>
                <a:gd name="T116" fmla="*/ 0 w 607"/>
                <a:gd name="T117" fmla="*/ 21 h 336"/>
                <a:gd name="T118" fmla="*/ 0 w 607"/>
                <a:gd name="T119" fmla="*/ 6 h 336"/>
                <a:gd name="T120" fmla="*/ 36 w 607"/>
                <a:gd name="T121" fmla="*/ 6 h 336"/>
                <a:gd name="T122" fmla="*/ 44 w 607"/>
                <a:gd name="T123" fmla="*/ 6 h 3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7"/>
                <a:gd name="T187" fmla="*/ 0 h 336"/>
                <a:gd name="T188" fmla="*/ 607 w 607"/>
                <a:gd name="T189" fmla="*/ 336 h 3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7" h="336">
                  <a:moveTo>
                    <a:pt x="24" y="8"/>
                  </a:moveTo>
                  <a:lnTo>
                    <a:pt x="303" y="8"/>
                  </a:lnTo>
                  <a:lnTo>
                    <a:pt x="311" y="0"/>
                  </a:lnTo>
                  <a:lnTo>
                    <a:pt x="319" y="16"/>
                  </a:lnTo>
                  <a:lnTo>
                    <a:pt x="335" y="16"/>
                  </a:lnTo>
                  <a:lnTo>
                    <a:pt x="343" y="24"/>
                  </a:lnTo>
                  <a:lnTo>
                    <a:pt x="367" y="24"/>
                  </a:lnTo>
                  <a:lnTo>
                    <a:pt x="343" y="48"/>
                  </a:lnTo>
                  <a:lnTo>
                    <a:pt x="351" y="40"/>
                  </a:lnTo>
                  <a:lnTo>
                    <a:pt x="359" y="48"/>
                  </a:lnTo>
                  <a:lnTo>
                    <a:pt x="383" y="40"/>
                  </a:lnTo>
                  <a:lnTo>
                    <a:pt x="383" y="48"/>
                  </a:lnTo>
                  <a:lnTo>
                    <a:pt x="383" y="40"/>
                  </a:lnTo>
                  <a:lnTo>
                    <a:pt x="391" y="48"/>
                  </a:lnTo>
                  <a:lnTo>
                    <a:pt x="415" y="48"/>
                  </a:lnTo>
                  <a:lnTo>
                    <a:pt x="423" y="48"/>
                  </a:lnTo>
                  <a:lnTo>
                    <a:pt x="423" y="56"/>
                  </a:lnTo>
                  <a:lnTo>
                    <a:pt x="423" y="64"/>
                  </a:lnTo>
                  <a:lnTo>
                    <a:pt x="391" y="64"/>
                  </a:lnTo>
                  <a:lnTo>
                    <a:pt x="383" y="80"/>
                  </a:lnTo>
                  <a:lnTo>
                    <a:pt x="391" y="72"/>
                  </a:lnTo>
                  <a:lnTo>
                    <a:pt x="383" y="104"/>
                  </a:lnTo>
                  <a:lnTo>
                    <a:pt x="383" y="120"/>
                  </a:lnTo>
                  <a:lnTo>
                    <a:pt x="391" y="120"/>
                  </a:lnTo>
                  <a:lnTo>
                    <a:pt x="399" y="120"/>
                  </a:lnTo>
                  <a:lnTo>
                    <a:pt x="399" y="88"/>
                  </a:lnTo>
                  <a:lnTo>
                    <a:pt x="407" y="72"/>
                  </a:lnTo>
                  <a:lnTo>
                    <a:pt x="415" y="72"/>
                  </a:lnTo>
                  <a:lnTo>
                    <a:pt x="415" y="64"/>
                  </a:lnTo>
                  <a:lnTo>
                    <a:pt x="431" y="72"/>
                  </a:lnTo>
                  <a:lnTo>
                    <a:pt x="431" y="80"/>
                  </a:lnTo>
                  <a:lnTo>
                    <a:pt x="423" y="96"/>
                  </a:lnTo>
                  <a:lnTo>
                    <a:pt x="439" y="88"/>
                  </a:lnTo>
                  <a:lnTo>
                    <a:pt x="439" y="104"/>
                  </a:lnTo>
                  <a:lnTo>
                    <a:pt x="447" y="104"/>
                  </a:lnTo>
                  <a:lnTo>
                    <a:pt x="431" y="120"/>
                  </a:lnTo>
                  <a:lnTo>
                    <a:pt x="439" y="120"/>
                  </a:lnTo>
                  <a:lnTo>
                    <a:pt x="455" y="120"/>
                  </a:lnTo>
                  <a:lnTo>
                    <a:pt x="479" y="104"/>
                  </a:lnTo>
                  <a:lnTo>
                    <a:pt x="479" y="96"/>
                  </a:lnTo>
                  <a:lnTo>
                    <a:pt x="503" y="96"/>
                  </a:lnTo>
                  <a:lnTo>
                    <a:pt x="503" y="80"/>
                  </a:lnTo>
                  <a:lnTo>
                    <a:pt x="519" y="72"/>
                  </a:lnTo>
                  <a:lnTo>
                    <a:pt x="551" y="72"/>
                  </a:lnTo>
                  <a:lnTo>
                    <a:pt x="567" y="72"/>
                  </a:lnTo>
                  <a:lnTo>
                    <a:pt x="583" y="32"/>
                  </a:lnTo>
                  <a:lnTo>
                    <a:pt x="583" y="40"/>
                  </a:lnTo>
                  <a:lnTo>
                    <a:pt x="591" y="32"/>
                  </a:lnTo>
                  <a:lnTo>
                    <a:pt x="591" y="40"/>
                  </a:lnTo>
                  <a:lnTo>
                    <a:pt x="599" y="64"/>
                  </a:lnTo>
                  <a:lnTo>
                    <a:pt x="607" y="72"/>
                  </a:lnTo>
                  <a:lnTo>
                    <a:pt x="599" y="80"/>
                  </a:lnTo>
                  <a:lnTo>
                    <a:pt x="583" y="80"/>
                  </a:lnTo>
                  <a:lnTo>
                    <a:pt x="559" y="112"/>
                  </a:lnTo>
                  <a:lnTo>
                    <a:pt x="567" y="120"/>
                  </a:lnTo>
                  <a:lnTo>
                    <a:pt x="575" y="120"/>
                  </a:lnTo>
                  <a:lnTo>
                    <a:pt x="575" y="128"/>
                  </a:lnTo>
                  <a:lnTo>
                    <a:pt x="551" y="120"/>
                  </a:lnTo>
                  <a:lnTo>
                    <a:pt x="543" y="128"/>
                  </a:lnTo>
                  <a:lnTo>
                    <a:pt x="535" y="136"/>
                  </a:lnTo>
                  <a:lnTo>
                    <a:pt x="527" y="168"/>
                  </a:lnTo>
                  <a:lnTo>
                    <a:pt x="519" y="160"/>
                  </a:lnTo>
                  <a:lnTo>
                    <a:pt x="519" y="168"/>
                  </a:lnTo>
                  <a:lnTo>
                    <a:pt x="511" y="184"/>
                  </a:lnTo>
                  <a:lnTo>
                    <a:pt x="511" y="168"/>
                  </a:lnTo>
                  <a:lnTo>
                    <a:pt x="503" y="168"/>
                  </a:lnTo>
                  <a:lnTo>
                    <a:pt x="503" y="152"/>
                  </a:lnTo>
                  <a:lnTo>
                    <a:pt x="503" y="168"/>
                  </a:lnTo>
                  <a:lnTo>
                    <a:pt x="503" y="184"/>
                  </a:lnTo>
                  <a:lnTo>
                    <a:pt x="511" y="208"/>
                  </a:lnTo>
                  <a:lnTo>
                    <a:pt x="503" y="216"/>
                  </a:lnTo>
                  <a:lnTo>
                    <a:pt x="479" y="232"/>
                  </a:lnTo>
                  <a:lnTo>
                    <a:pt x="463" y="256"/>
                  </a:lnTo>
                  <a:lnTo>
                    <a:pt x="455" y="264"/>
                  </a:lnTo>
                  <a:lnTo>
                    <a:pt x="463" y="312"/>
                  </a:lnTo>
                  <a:lnTo>
                    <a:pt x="463" y="336"/>
                  </a:lnTo>
                  <a:lnTo>
                    <a:pt x="455" y="328"/>
                  </a:lnTo>
                  <a:lnTo>
                    <a:pt x="439" y="312"/>
                  </a:lnTo>
                  <a:lnTo>
                    <a:pt x="439" y="288"/>
                  </a:lnTo>
                  <a:lnTo>
                    <a:pt x="423" y="272"/>
                  </a:lnTo>
                  <a:lnTo>
                    <a:pt x="415" y="280"/>
                  </a:lnTo>
                  <a:lnTo>
                    <a:pt x="415" y="272"/>
                  </a:lnTo>
                  <a:lnTo>
                    <a:pt x="375" y="272"/>
                  </a:lnTo>
                  <a:lnTo>
                    <a:pt x="367" y="280"/>
                  </a:lnTo>
                  <a:lnTo>
                    <a:pt x="375" y="288"/>
                  </a:lnTo>
                  <a:lnTo>
                    <a:pt x="351" y="288"/>
                  </a:lnTo>
                  <a:lnTo>
                    <a:pt x="343" y="280"/>
                  </a:lnTo>
                  <a:lnTo>
                    <a:pt x="327" y="280"/>
                  </a:lnTo>
                  <a:lnTo>
                    <a:pt x="311" y="288"/>
                  </a:lnTo>
                  <a:lnTo>
                    <a:pt x="287" y="304"/>
                  </a:lnTo>
                  <a:lnTo>
                    <a:pt x="287" y="328"/>
                  </a:lnTo>
                  <a:lnTo>
                    <a:pt x="263" y="320"/>
                  </a:lnTo>
                  <a:lnTo>
                    <a:pt x="239" y="280"/>
                  </a:lnTo>
                  <a:lnTo>
                    <a:pt x="231" y="280"/>
                  </a:lnTo>
                  <a:lnTo>
                    <a:pt x="223" y="288"/>
                  </a:lnTo>
                  <a:lnTo>
                    <a:pt x="207" y="280"/>
                  </a:lnTo>
                  <a:lnTo>
                    <a:pt x="207" y="264"/>
                  </a:lnTo>
                  <a:lnTo>
                    <a:pt x="191" y="256"/>
                  </a:lnTo>
                  <a:lnTo>
                    <a:pt x="143" y="256"/>
                  </a:lnTo>
                  <a:lnTo>
                    <a:pt x="103" y="248"/>
                  </a:lnTo>
                  <a:lnTo>
                    <a:pt x="79" y="248"/>
                  </a:lnTo>
                  <a:lnTo>
                    <a:pt x="71" y="232"/>
                  </a:lnTo>
                  <a:lnTo>
                    <a:pt x="71" y="224"/>
                  </a:lnTo>
                  <a:lnTo>
                    <a:pt x="40" y="216"/>
                  </a:lnTo>
                  <a:lnTo>
                    <a:pt x="40" y="208"/>
                  </a:lnTo>
                  <a:lnTo>
                    <a:pt x="32" y="200"/>
                  </a:lnTo>
                  <a:lnTo>
                    <a:pt x="32" y="184"/>
                  </a:lnTo>
                  <a:lnTo>
                    <a:pt x="24" y="184"/>
                  </a:lnTo>
                  <a:lnTo>
                    <a:pt x="24" y="176"/>
                  </a:lnTo>
                  <a:lnTo>
                    <a:pt x="32" y="176"/>
                  </a:lnTo>
                  <a:lnTo>
                    <a:pt x="32" y="168"/>
                  </a:lnTo>
                  <a:lnTo>
                    <a:pt x="16" y="168"/>
                  </a:lnTo>
                  <a:lnTo>
                    <a:pt x="24" y="168"/>
                  </a:lnTo>
                  <a:lnTo>
                    <a:pt x="8" y="160"/>
                  </a:lnTo>
                  <a:lnTo>
                    <a:pt x="8" y="152"/>
                  </a:lnTo>
                  <a:lnTo>
                    <a:pt x="0" y="144"/>
                  </a:lnTo>
                  <a:lnTo>
                    <a:pt x="8" y="120"/>
                  </a:lnTo>
                  <a:lnTo>
                    <a:pt x="0" y="104"/>
                  </a:lnTo>
                  <a:lnTo>
                    <a:pt x="8" y="56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69" name="Freeform 20"/>
            <p:cNvSpPr>
              <a:spLocks/>
            </p:cNvSpPr>
            <p:nvPr/>
          </p:nvSpPr>
          <p:spPr bwMode="auto">
            <a:xfrm>
              <a:off x="2700" y="2181"/>
              <a:ext cx="19" cy="9"/>
            </a:xfrm>
            <a:custGeom>
              <a:avLst/>
              <a:gdLst>
                <a:gd name="T0" fmla="*/ 0 w 16"/>
                <a:gd name="T1" fmla="*/ 78 h 8"/>
                <a:gd name="T2" fmla="*/ 499 w 16"/>
                <a:gd name="T3" fmla="*/ 0 h 8"/>
                <a:gd name="T4" fmla="*/ 254 w 16"/>
                <a:gd name="T5" fmla="*/ 0 h 8"/>
                <a:gd name="T6" fmla="*/ 0 w 16"/>
                <a:gd name="T7" fmla="*/ 7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8"/>
                <a:gd name="T14" fmla="*/ 16 w 16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8">
                  <a:moveTo>
                    <a:pt x="0" y="8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70" name="Freeform 21"/>
            <p:cNvSpPr>
              <a:spLocks/>
            </p:cNvSpPr>
            <p:nvPr/>
          </p:nvSpPr>
          <p:spPr bwMode="auto">
            <a:xfrm>
              <a:off x="2700" y="2181"/>
              <a:ext cx="19" cy="9"/>
            </a:xfrm>
            <a:custGeom>
              <a:avLst/>
              <a:gdLst>
                <a:gd name="T0" fmla="*/ 0 w 16"/>
                <a:gd name="T1" fmla="*/ 78 h 8"/>
                <a:gd name="T2" fmla="*/ 499 w 16"/>
                <a:gd name="T3" fmla="*/ 0 h 8"/>
                <a:gd name="T4" fmla="*/ 254 w 16"/>
                <a:gd name="T5" fmla="*/ 0 h 8"/>
                <a:gd name="T6" fmla="*/ 0 w 16"/>
                <a:gd name="T7" fmla="*/ 7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8"/>
                <a:gd name="T14" fmla="*/ 16 w 16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8">
                  <a:moveTo>
                    <a:pt x="0" y="8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71" name="Freeform 22"/>
            <p:cNvSpPr>
              <a:spLocks/>
            </p:cNvSpPr>
            <p:nvPr/>
          </p:nvSpPr>
          <p:spPr bwMode="auto">
            <a:xfrm>
              <a:off x="2849" y="2035"/>
              <a:ext cx="67" cy="72"/>
            </a:xfrm>
            <a:custGeom>
              <a:avLst/>
              <a:gdLst>
                <a:gd name="T0" fmla="*/ 0 w 64"/>
                <a:gd name="T1" fmla="*/ 9 h 79"/>
                <a:gd name="T2" fmla="*/ 0 w 64"/>
                <a:gd name="T3" fmla="*/ 10 h 79"/>
                <a:gd name="T4" fmla="*/ 99 w 64"/>
                <a:gd name="T5" fmla="*/ 10 h 79"/>
                <a:gd name="T6" fmla="*/ 99 w 64"/>
                <a:gd name="T7" fmla="*/ 12 h 79"/>
                <a:gd name="T8" fmla="*/ 119 w 64"/>
                <a:gd name="T9" fmla="*/ 10 h 79"/>
                <a:gd name="T10" fmla="*/ 140 w 64"/>
                <a:gd name="T11" fmla="*/ 12 h 79"/>
                <a:gd name="T12" fmla="*/ 140 w 64"/>
                <a:gd name="T13" fmla="*/ 13 h 79"/>
                <a:gd name="T14" fmla="*/ 158 w 64"/>
                <a:gd name="T15" fmla="*/ 13 h 79"/>
                <a:gd name="T16" fmla="*/ 158 w 64"/>
                <a:gd name="T17" fmla="*/ 10 h 79"/>
                <a:gd name="T18" fmla="*/ 140 w 64"/>
                <a:gd name="T19" fmla="*/ 9 h 79"/>
                <a:gd name="T20" fmla="*/ 140 w 64"/>
                <a:gd name="T21" fmla="*/ 7 h 79"/>
                <a:gd name="T22" fmla="*/ 140 w 64"/>
                <a:gd name="T23" fmla="*/ 5 h 79"/>
                <a:gd name="T24" fmla="*/ 99 w 64"/>
                <a:gd name="T25" fmla="*/ 5 h 79"/>
                <a:gd name="T26" fmla="*/ 83 w 64"/>
                <a:gd name="T27" fmla="*/ 5 h 79"/>
                <a:gd name="T28" fmla="*/ 99 w 64"/>
                <a:gd name="T29" fmla="*/ 5 h 79"/>
                <a:gd name="T30" fmla="*/ 83 w 64"/>
                <a:gd name="T31" fmla="*/ 5 h 79"/>
                <a:gd name="T32" fmla="*/ 99 w 64"/>
                <a:gd name="T33" fmla="*/ 0 h 79"/>
                <a:gd name="T34" fmla="*/ 57 w 64"/>
                <a:gd name="T35" fmla="*/ 5 h 79"/>
                <a:gd name="T36" fmla="*/ 8 w 64"/>
                <a:gd name="T37" fmla="*/ 7 h 79"/>
                <a:gd name="T38" fmla="*/ 8 w 64"/>
                <a:gd name="T39" fmla="*/ 9 h 79"/>
                <a:gd name="T40" fmla="*/ 0 w 64"/>
                <a:gd name="T41" fmla="*/ 9 h 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4"/>
                <a:gd name="T64" fmla="*/ 0 h 79"/>
                <a:gd name="T65" fmla="*/ 64 w 64"/>
                <a:gd name="T66" fmla="*/ 79 h 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4" h="79">
                  <a:moveTo>
                    <a:pt x="0" y="55"/>
                  </a:moveTo>
                  <a:lnTo>
                    <a:pt x="0" y="63"/>
                  </a:lnTo>
                  <a:lnTo>
                    <a:pt x="40" y="63"/>
                  </a:lnTo>
                  <a:lnTo>
                    <a:pt x="40" y="71"/>
                  </a:lnTo>
                  <a:lnTo>
                    <a:pt x="48" y="63"/>
                  </a:lnTo>
                  <a:lnTo>
                    <a:pt x="56" y="71"/>
                  </a:lnTo>
                  <a:lnTo>
                    <a:pt x="56" y="79"/>
                  </a:lnTo>
                  <a:lnTo>
                    <a:pt x="64" y="79"/>
                  </a:lnTo>
                  <a:lnTo>
                    <a:pt x="64" y="63"/>
                  </a:lnTo>
                  <a:lnTo>
                    <a:pt x="56" y="55"/>
                  </a:lnTo>
                  <a:lnTo>
                    <a:pt x="56" y="47"/>
                  </a:lnTo>
                  <a:lnTo>
                    <a:pt x="56" y="39"/>
                  </a:lnTo>
                  <a:lnTo>
                    <a:pt x="40" y="39"/>
                  </a:lnTo>
                  <a:lnTo>
                    <a:pt x="32" y="31"/>
                  </a:lnTo>
                  <a:lnTo>
                    <a:pt x="40" y="23"/>
                  </a:lnTo>
                  <a:lnTo>
                    <a:pt x="32" y="23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8" y="47"/>
                  </a:lnTo>
                  <a:lnTo>
                    <a:pt x="8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72" name="Freeform 23"/>
            <p:cNvSpPr>
              <a:spLocks/>
            </p:cNvSpPr>
            <p:nvPr/>
          </p:nvSpPr>
          <p:spPr bwMode="auto">
            <a:xfrm>
              <a:off x="2849" y="2035"/>
              <a:ext cx="67" cy="72"/>
            </a:xfrm>
            <a:custGeom>
              <a:avLst/>
              <a:gdLst>
                <a:gd name="T0" fmla="*/ 0 w 64"/>
                <a:gd name="T1" fmla="*/ 9 h 79"/>
                <a:gd name="T2" fmla="*/ 0 w 64"/>
                <a:gd name="T3" fmla="*/ 10 h 79"/>
                <a:gd name="T4" fmla="*/ 99 w 64"/>
                <a:gd name="T5" fmla="*/ 10 h 79"/>
                <a:gd name="T6" fmla="*/ 99 w 64"/>
                <a:gd name="T7" fmla="*/ 12 h 79"/>
                <a:gd name="T8" fmla="*/ 119 w 64"/>
                <a:gd name="T9" fmla="*/ 10 h 79"/>
                <a:gd name="T10" fmla="*/ 140 w 64"/>
                <a:gd name="T11" fmla="*/ 12 h 79"/>
                <a:gd name="T12" fmla="*/ 140 w 64"/>
                <a:gd name="T13" fmla="*/ 13 h 79"/>
                <a:gd name="T14" fmla="*/ 158 w 64"/>
                <a:gd name="T15" fmla="*/ 13 h 79"/>
                <a:gd name="T16" fmla="*/ 158 w 64"/>
                <a:gd name="T17" fmla="*/ 10 h 79"/>
                <a:gd name="T18" fmla="*/ 140 w 64"/>
                <a:gd name="T19" fmla="*/ 9 h 79"/>
                <a:gd name="T20" fmla="*/ 140 w 64"/>
                <a:gd name="T21" fmla="*/ 7 h 79"/>
                <a:gd name="T22" fmla="*/ 140 w 64"/>
                <a:gd name="T23" fmla="*/ 5 h 79"/>
                <a:gd name="T24" fmla="*/ 99 w 64"/>
                <a:gd name="T25" fmla="*/ 5 h 79"/>
                <a:gd name="T26" fmla="*/ 83 w 64"/>
                <a:gd name="T27" fmla="*/ 5 h 79"/>
                <a:gd name="T28" fmla="*/ 99 w 64"/>
                <a:gd name="T29" fmla="*/ 5 h 79"/>
                <a:gd name="T30" fmla="*/ 83 w 64"/>
                <a:gd name="T31" fmla="*/ 5 h 79"/>
                <a:gd name="T32" fmla="*/ 99 w 64"/>
                <a:gd name="T33" fmla="*/ 0 h 79"/>
                <a:gd name="T34" fmla="*/ 57 w 64"/>
                <a:gd name="T35" fmla="*/ 5 h 79"/>
                <a:gd name="T36" fmla="*/ 8 w 64"/>
                <a:gd name="T37" fmla="*/ 7 h 79"/>
                <a:gd name="T38" fmla="*/ 8 w 64"/>
                <a:gd name="T39" fmla="*/ 9 h 79"/>
                <a:gd name="T40" fmla="*/ 0 w 64"/>
                <a:gd name="T41" fmla="*/ 9 h 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4"/>
                <a:gd name="T64" fmla="*/ 0 h 79"/>
                <a:gd name="T65" fmla="*/ 64 w 64"/>
                <a:gd name="T66" fmla="*/ 79 h 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4" h="79">
                  <a:moveTo>
                    <a:pt x="0" y="55"/>
                  </a:moveTo>
                  <a:lnTo>
                    <a:pt x="0" y="63"/>
                  </a:lnTo>
                  <a:lnTo>
                    <a:pt x="40" y="63"/>
                  </a:lnTo>
                  <a:lnTo>
                    <a:pt x="40" y="71"/>
                  </a:lnTo>
                  <a:lnTo>
                    <a:pt x="48" y="63"/>
                  </a:lnTo>
                  <a:lnTo>
                    <a:pt x="56" y="71"/>
                  </a:lnTo>
                  <a:lnTo>
                    <a:pt x="56" y="79"/>
                  </a:lnTo>
                  <a:lnTo>
                    <a:pt x="64" y="79"/>
                  </a:lnTo>
                  <a:lnTo>
                    <a:pt x="64" y="63"/>
                  </a:lnTo>
                  <a:lnTo>
                    <a:pt x="56" y="55"/>
                  </a:lnTo>
                  <a:lnTo>
                    <a:pt x="56" y="47"/>
                  </a:lnTo>
                  <a:lnTo>
                    <a:pt x="56" y="39"/>
                  </a:lnTo>
                  <a:lnTo>
                    <a:pt x="40" y="39"/>
                  </a:lnTo>
                  <a:lnTo>
                    <a:pt x="32" y="31"/>
                  </a:lnTo>
                  <a:lnTo>
                    <a:pt x="40" y="23"/>
                  </a:lnTo>
                  <a:lnTo>
                    <a:pt x="32" y="23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8" y="47"/>
                  </a:lnTo>
                  <a:lnTo>
                    <a:pt x="8" y="55"/>
                  </a:lnTo>
                  <a:lnTo>
                    <a:pt x="0" y="55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73" name="Freeform 24"/>
            <p:cNvSpPr>
              <a:spLocks/>
            </p:cNvSpPr>
            <p:nvPr/>
          </p:nvSpPr>
          <p:spPr bwMode="auto">
            <a:xfrm>
              <a:off x="4458" y="2345"/>
              <a:ext cx="32" cy="8"/>
            </a:xfrm>
            <a:custGeom>
              <a:avLst/>
              <a:gdLst>
                <a:gd name="T0" fmla="*/ 24 w 32"/>
                <a:gd name="T1" fmla="*/ 0 h 8"/>
                <a:gd name="T2" fmla="*/ 0 w 32"/>
                <a:gd name="T3" fmla="*/ 0 h 8"/>
                <a:gd name="T4" fmla="*/ 0 w 32"/>
                <a:gd name="T5" fmla="*/ 8 h 8"/>
                <a:gd name="T6" fmla="*/ 24 w 32"/>
                <a:gd name="T7" fmla="*/ 8 h 8"/>
                <a:gd name="T8" fmla="*/ 32 w 32"/>
                <a:gd name="T9" fmla="*/ 8 h 8"/>
                <a:gd name="T10" fmla="*/ 24 w 32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8"/>
                <a:gd name="T20" fmla="*/ 32 w 32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8">
                  <a:moveTo>
                    <a:pt x="2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74" name="Freeform 25"/>
            <p:cNvSpPr>
              <a:spLocks/>
            </p:cNvSpPr>
            <p:nvPr/>
          </p:nvSpPr>
          <p:spPr bwMode="auto">
            <a:xfrm>
              <a:off x="4458" y="2345"/>
              <a:ext cx="32" cy="8"/>
            </a:xfrm>
            <a:custGeom>
              <a:avLst/>
              <a:gdLst>
                <a:gd name="T0" fmla="*/ 24 w 32"/>
                <a:gd name="T1" fmla="*/ 0 h 8"/>
                <a:gd name="T2" fmla="*/ 0 w 32"/>
                <a:gd name="T3" fmla="*/ 0 h 8"/>
                <a:gd name="T4" fmla="*/ 0 w 32"/>
                <a:gd name="T5" fmla="*/ 8 h 8"/>
                <a:gd name="T6" fmla="*/ 24 w 32"/>
                <a:gd name="T7" fmla="*/ 8 h 8"/>
                <a:gd name="T8" fmla="*/ 32 w 32"/>
                <a:gd name="T9" fmla="*/ 8 h 8"/>
                <a:gd name="T10" fmla="*/ 24 w 32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8"/>
                <a:gd name="T20" fmla="*/ 32 w 32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8">
                  <a:moveTo>
                    <a:pt x="2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24" y="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75" name="Freeform 26"/>
            <p:cNvSpPr>
              <a:spLocks/>
            </p:cNvSpPr>
            <p:nvPr/>
          </p:nvSpPr>
          <p:spPr bwMode="auto">
            <a:xfrm>
              <a:off x="4294" y="2004"/>
              <a:ext cx="651" cy="423"/>
            </a:xfrm>
            <a:custGeom>
              <a:avLst/>
              <a:gdLst>
                <a:gd name="T0" fmla="*/ 297 w 631"/>
                <a:gd name="T1" fmla="*/ 20 h 455"/>
                <a:gd name="T2" fmla="*/ 327 w 631"/>
                <a:gd name="T3" fmla="*/ 31 h 455"/>
                <a:gd name="T4" fmla="*/ 506 w 631"/>
                <a:gd name="T5" fmla="*/ 38 h 455"/>
                <a:gd name="T6" fmla="*/ 654 w 631"/>
                <a:gd name="T7" fmla="*/ 41 h 455"/>
                <a:gd name="T8" fmla="*/ 728 w 631"/>
                <a:gd name="T9" fmla="*/ 33 h 455"/>
                <a:gd name="T10" fmla="*/ 806 w 631"/>
                <a:gd name="T11" fmla="*/ 30 h 455"/>
                <a:gd name="T12" fmla="*/ 878 w 631"/>
                <a:gd name="T13" fmla="*/ 22 h 455"/>
                <a:gd name="T14" fmla="*/ 806 w 631"/>
                <a:gd name="T15" fmla="*/ 22 h 455"/>
                <a:gd name="T16" fmla="*/ 847 w 631"/>
                <a:gd name="T17" fmla="*/ 16 h 455"/>
                <a:gd name="T18" fmla="*/ 907 w 631"/>
                <a:gd name="T19" fmla="*/ 7 h 455"/>
                <a:gd name="T20" fmla="*/ 907 w 631"/>
                <a:gd name="T21" fmla="*/ 0 h 455"/>
                <a:gd name="T22" fmla="*/ 1029 w 631"/>
                <a:gd name="T23" fmla="*/ 7 h 455"/>
                <a:gd name="T24" fmla="*/ 1104 w 631"/>
                <a:gd name="T25" fmla="*/ 19 h 455"/>
                <a:gd name="T26" fmla="*/ 1177 w 631"/>
                <a:gd name="T27" fmla="*/ 20 h 455"/>
                <a:gd name="T28" fmla="*/ 1133 w 631"/>
                <a:gd name="T29" fmla="*/ 31 h 455"/>
                <a:gd name="T30" fmla="*/ 1104 w 631"/>
                <a:gd name="T31" fmla="*/ 41 h 455"/>
                <a:gd name="T32" fmla="*/ 1042 w 631"/>
                <a:gd name="T33" fmla="*/ 43 h 455"/>
                <a:gd name="T34" fmla="*/ 984 w 631"/>
                <a:gd name="T35" fmla="*/ 51 h 455"/>
                <a:gd name="T36" fmla="*/ 925 w 631"/>
                <a:gd name="T37" fmla="*/ 51 h 455"/>
                <a:gd name="T38" fmla="*/ 925 w 631"/>
                <a:gd name="T39" fmla="*/ 44 h 455"/>
                <a:gd name="T40" fmla="*/ 865 w 631"/>
                <a:gd name="T41" fmla="*/ 51 h 455"/>
                <a:gd name="T42" fmla="*/ 907 w 631"/>
                <a:gd name="T43" fmla="*/ 55 h 455"/>
                <a:gd name="T44" fmla="*/ 937 w 631"/>
                <a:gd name="T45" fmla="*/ 59 h 455"/>
                <a:gd name="T46" fmla="*/ 893 w 631"/>
                <a:gd name="T47" fmla="*/ 64 h 455"/>
                <a:gd name="T48" fmla="*/ 925 w 631"/>
                <a:gd name="T49" fmla="*/ 74 h 455"/>
                <a:gd name="T50" fmla="*/ 937 w 631"/>
                <a:gd name="T51" fmla="*/ 78 h 455"/>
                <a:gd name="T52" fmla="*/ 878 w 631"/>
                <a:gd name="T53" fmla="*/ 86 h 455"/>
                <a:gd name="T54" fmla="*/ 865 w 631"/>
                <a:gd name="T55" fmla="*/ 94 h 455"/>
                <a:gd name="T56" fmla="*/ 788 w 631"/>
                <a:gd name="T57" fmla="*/ 98 h 455"/>
                <a:gd name="T58" fmla="*/ 774 w 631"/>
                <a:gd name="T59" fmla="*/ 99 h 455"/>
                <a:gd name="T60" fmla="*/ 699 w 631"/>
                <a:gd name="T61" fmla="*/ 105 h 455"/>
                <a:gd name="T62" fmla="*/ 654 w 631"/>
                <a:gd name="T63" fmla="*/ 102 h 455"/>
                <a:gd name="T64" fmla="*/ 611 w 631"/>
                <a:gd name="T65" fmla="*/ 98 h 455"/>
                <a:gd name="T66" fmla="*/ 550 w 631"/>
                <a:gd name="T67" fmla="*/ 99 h 455"/>
                <a:gd name="T68" fmla="*/ 520 w 631"/>
                <a:gd name="T69" fmla="*/ 104 h 455"/>
                <a:gd name="T70" fmla="*/ 490 w 631"/>
                <a:gd name="T71" fmla="*/ 99 h 455"/>
                <a:gd name="T72" fmla="*/ 475 w 631"/>
                <a:gd name="T73" fmla="*/ 97 h 455"/>
                <a:gd name="T74" fmla="*/ 460 w 631"/>
                <a:gd name="T75" fmla="*/ 86 h 455"/>
                <a:gd name="T76" fmla="*/ 401 w 631"/>
                <a:gd name="T77" fmla="*/ 81 h 455"/>
                <a:gd name="T78" fmla="*/ 282 w 631"/>
                <a:gd name="T79" fmla="*/ 86 h 455"/>
                <a:gd name="T80" fmla="*/ 210 w 631"/>
                <a:gd name="T81" fmla="*/ 84 h 455"/>
                <a:gd name="T82" fmla="*/ 150 w 631"/>
                <a:gd name="T83" fmla="*/ 78 h 455"/>
                <a:gd name="T84" fmla="*/ 72 w 631"/>
                <a:gd name="T85" fmla="*/ 73 h 455"/>
                <a:gd name="T86" fmla="*/ 117 w 631"/>
                <a:gd name="T87" fmla="*/ 64 h 455"/>
                <a:gd name="T88" fmla="*/ 72 w 631"/>
                <a:gd name="T89" fmla="*/ 63 h 455"/>
                <a:gd name="T90" fmla="*/ 0 w 631"/>
                <a:gd name="T91" fmla="*/ 59 h 455"/>
                <a:gd name="T92" fmla="*/ 0 w 631"/>
                <a:gd name="T93" fmla="*/ 55 h 455"/>
                <a:gd name="T94" fmla="*/ 44 w 631"/>
                <a:gd name="T95" fmla="*/ 47 h 455"/>
                <a:gd name="T96" fmla="*/ 117 w 631"/>
                <a:gd name="T97" fmla="*/ 43 h 455"/>
                <a:gd name="T98" fmla="*/ 150 w 631"/>
                <a:gd name="T99" fmla="*/ 31 h 455"/>
                <a:gd name="T100" fmla="*/ 224 w 631"/>
                <a:gd name="T101" fmla="*/ 24 h 4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31"/>
                <a:gd name="T154" fmla="*/ 0 h 455"/>
                <a:gd name="T155" fmla="*/ 631 w 631"/>
                <a:gd name="T156" fmla="*/ 455 h 4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31" h="455">
                  <a:moveTo>
                    <a:pt x="128" y="79"/>
                  </a:moveTo>
                  <a:lnTo>
                    <a:pt x="144" y="71"/>
                  </a:lnTo>
                  <a:lnTo>
                    <a:pt x="159" y="87"/>
                  </a:lnTo>
                  <a:lnTo>
                    <a:pt x="167" y="87"/>
                  </a:lnTo>
                  <a:lnTo>
                    <a:pt x="175" y="103"/>
                  </a:lnTo>
                  <a:lnTo>
                    <a:pt x="175" y="135"/>
                  </a:lnTo>
                  <a:lnTo>
                    <a:pt x="215" y="143"/>
                  </a:lnTo>
                  <a:lnTo>
                    <a:pt x="231" y="167"/>
                  </a:lnTo>
                  <a:lnTo>
                    <a:pt x="271" y="167"/>
                  </a:lnTo>
                  <a:lnTo>
                    <a:pt x="295" y="183"/>
                  </a:lnTo>
                  <a:lnTo>
                    <a:pt x="319" y="183"/>
                  </a:lnTo>
                  <a:lnTo>
                    <a:pt x="351" y="175"/>
                  </a:lnTo>
                  <a:lnTo>
                    <a:pt x="375" y="175"/>
                  </a:lnTo>
                  <a:lnTo>
                    <a:pt x="391" y="151"/>
                  </a:lnTo>
                  <a:lnTo>
                    <a:pt x="391" y="143"/>
                  </a:lnTo>
                  <a:lnTo>
                    <a:pt x="399" y="135"/>
                  </a:lnTo>
                  <a:lnTo>
                    <a:pt x="415" y="135"/>
                  </a:lnTo>
                  <a:lnTo>
                    <a:pt x="431" y="127"/>
                  </a:lnTo>
                  <a:lnTo>
                    <a:pt x="447" y="111"/>
                  </a:lnTo>
                  <a:lnTo>
                    <a:pt x="471" y="111"/>
                  </a:lnTo>
                  <a:lnTo>
                    <a:pt x="471" y="95"/>
                  </a:lnTo>
                  <a:lnTo>
                    <a:pt x="463" y="87"/>
                  </a:lnTo>
                  <a:lnTo>
                    <a:pt x="447" y="95"/>
                  </a:lnTo>
                  <a:lnTo>
                    <a:pt x="431" y="95"/>
                  </a:lnTo>
                  <a:lnTo>
                    <a:pt x="431" y="71"/>
                  </a:lnTo>
                  <a:lnTo>
                    <a:pt x="439" y="55"/>
                  </a:lnTo>
                  <a:lnTo>
                    <a:pt x="455" y="63"/>
                  </a:lnTo>
                  <a:lnTo>
                    <a:pt x="471" y="55"/>
                  </a:lnTo>
                  <a:lnTo>
                    <a:pt x="479" y="32"/>
                  </a:lnTo>
                  <a:lnTo>
                    <a:pt x="487" y="24"/>
                  </a:lnTo>
                  <a:lnTo>
                    <a:pt x="487" y="16"/>
                  </a:lnTo>
                  <a:lnTo>
                    <a:pt x="479" y="16"/>
                  </a:lnTo>
                  <a:lnTo>
                    <a:pt x="487" y="0"/>
                  </a:lnTo>
                  <a:lnTo>
                    <a:pt x="511" y="0"/>
                  </a:lnTo>
                  <a:lnTo>
                    <a:pt x="535" y="0"/>
                  </a:lnTo>
                  <a:lnTo>
                    <a:pt x="551" y="16"/>
                  </a:lnTo>
                  <a:lnTo>
                    <a:pt x="559" y="63"/>
                  </a:lnTo>
                  <a:lnTo>
                    <a:pt x="575" y="63"/>
                  </a:lnTo>
                  <a:lnTo>
                    <a:pt x="591" y="79"/>
                  </a:lnTo>
                  <a:lnTo>
                    <a:pt x="591" y="87"/>
                  </a:lnTo>
                  <a:lnTo>
                    <a:pt x="607" y="87"/>
                  </a:lnTo>
                  <a:lnTo>
                    <a:pt x="631" y="87"/>
                  </a:lnTo>
                  <a:lnTo>
                    <a:pt x="631" y="95"/>
                  </a:lnTo>
                  <a:lnTo>
                    <a:pt x="615" y="135"/>
                  </a:lnTo>
                  <a:lnTo>
                    <a:pt x="607" y="135"/>
                  </a:lnTo>
                  <a:lnTo>
                    <a:pt x="591" y="135"/>
                  </a:lnTo>
                  <a:lnTo>
                    <a:pt x="599" y="159"/>
                  </a:lnTo>
                  <a:lnTo>
                    <a:pt x="591" y="175"/>
                  </a:lnTo>
                  <a:lnTo>
                    <a:pt x="575" y="183"/>
                  </a:lnTo>
                  <a:lnTo>
                    <a:pt x="567" y="183"/>
                  </a:lnTo>
                  <a:lnTo>
                    <a:pt x="559" y="183"/>
                  </a:lnTo>
                  <a:lnTo>
                    <a:pt x="551" y="183"/>
                  </a:lnTo>
                  <a:lnTo>
                    <a:pt x="527" y="207"/>
                  </a:lnTo>
                  <a:lnTo>
                    <a:pt x="527" y="215"/>
                  </a:lnTo>
                  <a:lnTo>
                    <a:pt x="511" y="215"/>
                  </a:lnTo>
                  <a:lnTo>
                    <a:pt x="495" y="231"/>
                  </a:lnTo>
                  <a:lnTo>
                    <a:pt x="495" y="223"/>
                  </a:lnTo>
                  <a:lnTo>
                    <a:pt x="495" y="215"/>
                  </a:lnTo>
                  <a:lnTo>
                    <a:pt x="503" y="199"/>
                  </a:lnTo>
                  <a:lnTo>
                    <a:pt x="495" y="191"/>
                  </a:lnTo>
                  <a:lnTo>
                    <a:pt x="471" y="215"/>
                  </a:lnTo>
                  <a:lnTo>
                    <a:pt x="471" y="223"/>
                  </a:lnTo>
                  <a:lnTo>
                    <a:pt x="463" y="223"/>
                  </a:lnTo>
                  <a:lnTo>
                    <a:pt x="455" y="231"/>
                  </a:lnTo>
                  <a:lnTo>
                    <a:pt x="471" y="247"/>
                  </a:lnTo>
                  <a:lnTo>
                    <a:pt x="487" y="239"/>
                  </a:lnTo>
                  <a:lnTo>
                    <a:pt x="511" y="247"/>
                  </a:lnTo>
                  <a:lnTo>
                    <a:pt x="511" y="255"/>
                  </a:lnTo>
                  <a:lnTo>
                    <a:pt x="503" y="247"/>
                  </a:lnTo>
                  <a:lnTo>
                    <a:pt x="487" y="255"/>
                  </a:lnTo>
                  <a:lnTo>
                    <a:pt x="471" y="271"/>
                  </a:lnTo>
                  <a:lnTo>
                    <a:pt x="479" y="279"/>
                  </a:lnTo>
                  <a:lnTo>
                    <a:pt x="487" y="311"/>
                  </a:lnTo>
                  <a:lnTo>
                    <a:pt x="503" y="319"/>
                  </a:lnTo>
                  <a:lnTo>
                    <a:pt x="495" y="319"/>
                  </a:lnTo>
                  <a:lnTo>
                    <a:pt x="503" y="327"/>
                  </a:lnTo>
                  <a:lnTo>
                    <a:pt x="479" y="335"/>
                  </a:lnTo>
                  <a:lnTo>
                    <a:pt x="503" y="335"/>
                  </a:lnTo>
                  <a:lnTo>
                    <a:pt x="495" y="367"/>
                  </a:lnTo>
                  <a:lnTo>
                    <a:pt x="479" y="375"/>
                  </a:lnTo>
                  <a:lnTo>
                    <a:pt x="471" y="375"/>
                  </a:lnTo>
                  <a:lnTo>
                    <a:pt x="471" y="391"/>
                  </a:lnTo>
                  <a:lnTo>
                    <a:pt x="471" y="407"/>
                  </a:lnTo>
                  <a:lnTo>
                    <a:pt x="463" y="407"/>
                  </a:lnTo>
                  <a:lnTo>
                    <a:pt x="463" y="415"/>
                  </a:lnTo>
                  <a:lnTo>
                    <a:pt x="439" y="423"/>
                  </a:lnTo>
                  <a:lnTo>
                    <a:pt x="423" y="423"/>
                  </a:lnTo>
                  <a:lnTo>
                    <a:pt x="423" y="431"/>
                  </a:lnTo>
                  <a:lnTo>
                    <a:pt x="415" y="423"/>
                  </a:lnTo>
                  <a:lnTo>
                    <a:pt x="415" y="431"/>
                  </a:lnTo>
                  <a:lnTo>
                    <a:pt x="407" y="431"/>
                  </a:lnTo>
                  <a:lnTo>
                    <a:pt x="383" y="447"/>
                  </a:lnTo>
                  <a:lnTo>
                    <a:pt x="375" y="455"/>
                  </a:lnTo>
                  <a:lnTo>
                    <a:pt x="375" y="439"/>
                  </a:lnTo>
                  <a:lnTo>
                    <a:pt x="359" y="439"/>
                  </a:lnTo>
                  <a:lnTo>
                    <a:pt x="351" y="439"/>
                  </a:lnTo>
                  <a:lnTo>
                    <a:pt x="343" y="439"/>
                  </a:lnTo>
                  <a:lnTo>
                    <a:pt x="343" y="423"/>
                  </a:lnTo>
                  <a:lnTo>
                    <a:pt x="327" y="423"/>
                  </a:lnTo>
                  <a:lnTo>
                    <a:pt x="303" y="431"/>
                  </a:lnTo>
                  <a:lnTo>
                    <a:pt x="295" y="423"/>
                  </a:lnTo>
                  <a:lnTo>
                    <a:pt x="295" y="431"/>
                  </a:lnTo>
                  <a:lnTo>
                    <a:pt x="287" y="431"/>
                  </a:lnTo>
                  <a:lnTo>
                    <a:pt x="287" y="447"/>
                  </a:lnTo>
                  <a:lnTo>
                    <a:pt x="279" y="447"/>
                  </a:lnTo>
                  <a:lnTo>
                    <a:pt x="279" y="439"/>
                  </a:lnTo>
                  <a:lnTo>
                    <a:pt x="271" y="439"/>
                  </a:lnTo>
                  <a:lnTo>
                    <a:pt x="263" y="431"/>
                  </a:lnTo>
                  <a:lnTo>
                    <a:pt x="263" y="423"/>
                  </a:lnTo>
                  <a:lnTo>
                    <a:pt x="263" y="415"/>
                  </a:lnTo>
                  <a:lnTo>
                    <a:pt x="255" y="415"/>
                  </a:lnTo>
                  <a:lnTo>
                    <a:pt x="247" y="415"/>
                  </a:lnTo>
                  <a:lnTo>
                    <a:pt x="255" y="375"/>
                  </a:lnTo>
                  <a:lnTo>
                    <a:pt x="247" y="367"/>
                  </a:lnTo>
                  <a:lnTo>
                    <a:pt x="239" y="367"/>
                  </a:lnTo>
                  <a:lnTo>
                    <a:pt x="231" y="351"/>
                  </a:lnTo>
                  <a:lnTo>
                    <a:pt x="215" y="351"/>
                  </a:lnTo>
                  <a:lnTo>
                    <a:pt x="183" y="367"/>
                  </a:lnTo>
                  <a:lnTo>
                    <a:pt x="159" y="367"/>
                  </a:lnTo>
                  <a:lnTo>
                    <a:pt x="151" y="367"/>
                  </a:lnTo>
                  <a:lnTo>
                    <a:pt x="144" y="367"/>
                  </a:lnTo>
                  <a:lnTo>
                    <a:pt x="120" y="367"/>
                  </a:lnTo>
                  <a:lnTo>
                    <a:pt x="112" y="359"/>
                  </a:lnTo>
                  <a:lnTo>
                    <a:pt x="104" y="351"/>
                  </a:lnTo>
                  <a:lnTo>
                    <a:pt x="96" y="351"/>
                  </a:lnTo>
                  <a:lnTo>
                    <a:pt x="80" y="335"/>
                  </a:lnTo>
                  <a:lnTo>
                    <a:pt x="72" y="335"/>
                  </a:lnTo>
                  <a:lnTo>
                    <a:pt x="48" y="327"/>
                  </a:lnTo>
                  <a:lnTo>
                    <a:pt x="40" y="311"/>
                  </a:lnTo>
                  <a:lnTo>
                    <a:pt x="56" y="311"/>
                  </a:lnTo>
                  <a:lnTo>
                    <a:pt x="48" y="295"/>
                  </a:lnTo>
                  <a:lnTo>
                    <a:pt x="64" y="279"/>
                  </a:lnTo>
                  <a:lnTo>
                    <a:pt x="64" y="271"/>
                  </a:lnTo>
                  <a:lnTo>
                    <a:pt x="56" y="263"/>
                  </a:lnTo>
                  <a:lnTo>
                    <a:pt x="40" y="271"/>
                  </a:lnTo>
                  <a:lnTo>
                    <a:pt x="24" y="263"/>
                  </a:lnTo>
                  <a:lnTo>
                    <a:pt x="16" y="255"/>
                  </a:lnTo>
                  <a:lnTo>
                    <a:pt x="0" y="247"/>
                  </a:lnTo>
                  <a:lnTo>
                    <a:pt x="8" y="247"/>
                  </a:lnTo>
                  <a:lnTo>
                    <a:pt x="8" y="231"/>
                  </a:lnTo>
                  <a:lnTo>
                    <a:pt x="0" y="231"/>
                  </a:lnTo>
                  <a:lnTo>
                    <a:pt x="0" y="207"/>
                  </a:lnTo>
                  <a:lnTo>
                    <a:pt x="8" y="199"/>
                  </a:lnTo>
                  <a:lnTo>
                    <a:pt x="24" y="199"/>
                  </a:lnTo>
                  <a:lnTo>
                    <a:pt x="32" y="191"/>
                  </a:lnTo>
                  <a:lnTo>
                    <a:pt x="40" y="191"/>
                  </a:lnTo>
                  <a:lnTo>
                    <a:pt x="64" y="183"/>
                  </a:lnTo>
                  <a:lnTo>
                    <a:pt x="72" y="167"/>
                  </a:lnTo>
                  <a:lnTo>
                    <a:pt x="64" y="135"/>
                  </a:lnTo>
                  <a:lnTo>
                    <a:pt x="80" y="135"/>
                  </a:lnTo>
                  <a:lnTo>
                    <a:pt x="88" y="103"/>
                  </a:lnTo>
                  <a:lnTo>
                    <a:pt x="112" y="103"/>
                  </a:lnTo>
                  <a:lnTo>
                    <a:pt x="120" y="103"/>
                  </a:lnTo>
                  <a:lnTo>
                    <a:pt x="120" y="87"/>
                  </a:lnTo>
                  <a:lnTo>
                    <a:pt x="128" y="79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76" name="Freeform 27"/>
            <p:cNvSpPr>
              <a:spLocks/>
            </p:cNvSpPr>
            <p:nvPr/>
          </p:nvSpPr>
          <p:spPr bwMode="auto">
            <a:xfrm>
              <a:off x="4229" y="2250"/>
              <a:ext cx="312" cy="304"/>
            </a:xfrm>
            <a:custGeom>
              <a:avLst/>
              <a:gdLst>
                <a:gd name="T0" fmla="*/ 529 w 303"/>
                <a:gd name="T1" fmla="*/ 19 h 328"/>
                <a:gd name="T2" fmla="*/ 544 w 303"/>
                <a:gd name="T3" fmla="*/ 24 h 328"/>
                <a:gd name="T4" fmla="*/ 515 w 303"/>
                <a:gd name="T5" fmla="*/ 26 h 328"/>
                <a:gd name="T6" fmla="*/ 472 w 303"/>
                <a:gd name="T7" fmla="*/ 32 h 328"/>
                <a:gd name="T8" fmla="*/ 458 w 303"/>
                <a:gd name="T9" fmla="*/ 38 h 328"/>
                <a:gd name="T10" fmla="*/ 443 w 303"/>
                <a:gd name="T11" fmla="*/ 32 h 328"/>
                <a:gd name="T12" fmla="*/ 458 w 303"/>
                <a:gd name="T13" fmla="*/ 30 h 328"/>
                <a:gd name="T14" fmla="*/ 401 w 303"/>
                <a:gd name="T15" fmla="*/ 26 h 328"/>
                <a:gd name="T16" fmla="*/ 387 w 303"/>
                <a:gd name="T17" fmla="*/ 28 h 328"/>
                <a:gd name="T18" fmla="*/ 387 w 303"/>
                <a:gd name="T19" fmla="*/ 31 h 328"/>
                <a:gd name="T20" fmla="*/ 387 w 303"/>
                <a:gd name="T21" fmla="*/ 38 h 328"/>
                <a:gd name="T22" fmla="*/ 357 w 303"/>
                <a:gd name="T23" fmla="*/ 38 h 328"/>
                <a:gd name="T24" fmla="*/ 331 w 303"/>
                <a:gd name="T25" fmla="*/ 44 h 328"/>
                <a:gd name="T26" fmla="*/ 258 w 303"/>
                <a:gd name="T27" fmla="*/ 52 h 328"/>
                <a:gd name="T28" fmla="*/ 230 w 303"/>
                <a:gd name="T29" fmla="*/ 52 h 328"/>
                <a:gd name="T30" fmla="*/ 230 w 303"/>
                <a:gd name="T31" fmla="*/ 59 h 328"/>
                <a:gd name="T32" fmla="*/ 217 w 303"/>
                <a:gd name="T33" fmla="*/ 67 h 328"/>
                <a:gd name="T34" fmla="*/ 185 w 303"/>
                <a:gd name="T35" fmla="*/ 70 h 328"/>
                <a:gd name="T36" fmla="*/ 159 w 303"/>
                <a:gd name="T37" fmla="*/ 70 h 328"/>
                <a:gd name="T38" fmla="*/ 101 w 303"/>
                <a:gd name="T39" fmla="*/ 52 h 328"/>
                <a:gd name="T40" fmla="*/ 85 w 303"/>
                <a:gd name="T41" fmla="*/ 37 h 328"/>
                <a:gd name="T42" fmla="*/ 44 w 303"/>
                <a:gd name="T43" fmla="*/ 42 h 328"/>
                <a:gd name="T44" fmla="*/ 44 w 303"/>
                <a:gd name="T45" fmla="*/ 37 h 328"/>
                <a:gd name="T46" fmla="*/ 16 w 303"/>
                <a:gd name="T47" fmla="*/ 35 h 328"/>
                <a:gd name="T48" fmla="*/ 8 w 303"/>
                <a:gd name="T49" fmla="*/ 32 h 328"/>
                <a:gd name="T50" fmla="*/ 44 w 303"/>
                <a:gd name="T51" fmla="*/ 31 h 328"/>
                <a:gd name="T52" fmla="*/ 44 w 303"/>
                <a:gd name="T53" fmla="*/ 26 h 328"/>
                <a:gd name="T54" fmla="*/ 16 w 303"/>
                <a:gd name="T55" fmla="*/ 22 h 328"/>
                <a:gd name="T56" fmla="*/ 69 w 303"/>
                <a:gd name="T57" fmla="*/ 22 h 328"/>
                <a:gd name="T58" fmla="*/ 113 w 303"/>
                <a:gd name="T59" fmla="*/ 13 h 328"/>
                <a:gd name="T60" fmla="*/ 127 w 303"/>
                <a:gd name="T61" fmla="*/ 11 h 328"/>
                <a:gd name="T62" fmla="*/ 113 w 303"/>
                <a:gd name="T63" fmla="*/ 6 h 328"/>
                <a:gd name="T64" fmla="*/ 113 w 303"/>
                <a:gd name="T65" fmla="*/ 6 h 328"/>
                <a:gd name="T66" fmla="*/ 172 w 303"/>
                <a:gd name="T67" fmla="*/ 6 h 328"/>
                <a:gd name="T68" fmla="*/ 217 w 303"/>
                <a:gd name="T69" fmla="*/ 0 h 328"/>
                <a:gd name="T70" fmla="*/ 230 w 303"/>
                <a:gd name="T71" fmla="*/ 6 h 328"/>
                <a:gd name="T72" fmla="*/ 217 w 303"/>
                <a:gd name="T73" fmla="*/ 11 h 328"/>
                <a:gd name="T74" fmla="*/ 201 w 303"/>
                <a:gd name="T75" fmla="*/ 15 h 328"/>
                <a:gd name="T76" fmla="*/ 230 w 303"/>
                <a:gd name="T77" fmla="*/ 20 h 328"/>
                <a:gd name="T78" fmla="*/ 357 w 303"/>
                <a:gd name="T79" fmla="*/ 26 h 328"/>
                <a:gd name="T80" fmla="*/ 374 w 303"/>
                <a:gd name="T81" fmla="*/ 24 h 328"/>
                <a:gd name="T82" fmla="*/ 387 w 303"/>
                <a:gd name="T83" fmla="*/ 22 h 328"/>
                <a:gd name="T84" fmla="*/ 401 w 303"/>
                <a:gd name="T85" fmla="*/ 24 h 328"/>
                <a:gd name="T86" fmla="*/ 458 w 303"/>
                <a:gd name="T87" fmla="*/ 24 h 328"/>
                <a:gd name="T88" fmla="*/ 500 w 303"/>
                <a:gd name="T89" fmla="*/ 19 h 3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3"/>
                <a:gd name="T136" fmla="*/ 0 h 328"/>
                <a:gd name="T137" fmla="*/ 303 w 303"/>
                <a:gd name="T138" fmla="*/ 328 h 3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3" h="328">
                  <a:moveTo>
                    <a:pt x="279" y="88"/>
                  </a:moveTo>
                  <a:lnTo>
                    <a:pt x="295" y="88"/>
                  </a:lnTo>
                  <a:lnTo>
                    <a:pt x="303" y="104"/>
                  </a:lnTo>
                  <a:lnTo>
                    <a:pt x="303" y="112"/>
                  </a:lnTo>
                  <a:lnTo>
                    <a:pt x="295" y="112"/>
                  </a:lnTo>
                  <a:lnTo>
                    <a:pt x="287" y="120"/>
                  </a:lnTo>
                  <a:lnTo>
                    <a:pt x="271" y="152"/>
                  </a:lnTo>
                  <a:lnTo>
                    <a:pt x="263" y="152"/>
                  </a:lnTo>
                  <a:lnTo>
                    <a:pt x="255" y="168"/>
                  </a:lnTo>
                  <a:lnTo>
                    <a:pt x="255" y="176"/>
                  </a:lnTo>
                  <a:lnTo>
                    <a:pt x="255" y="152"/>
                  </a:lnTo>
                  <a:lnTo>
                    <a:pt x="247" y="152"/>
                  </a:lnTo>
                  <a:lnTo>
                    <a:pt x="239" y="152"/>
                  </a:lnTo>
                  <a:lnTo>
                    <a:pt x="255" y="136"/>
                  </a:lnTo>
                  <a:lnTo>
                    <a:pt x="223" y="136"/>
                  </a:lnTo>
                  <a:lnTo>
                    <a:pt x="223" y="120"/>
                  </a:lnTo>
                  <a:lnTo>
                    <a:pt x="215" y="120"/>
                  </a:lnTo>
                  <a:lnTo>
                    <a:pt x="215" y="128"/>
                  </a:lnTo>
                  <a:lnTo>
                    <a:pt x="208" y="144"/>
                  </a:lnTo>
                  <a:lnTo>
                    <a:pt x="215" y="144"/>
                  </a:lnTo>
                  <a:lnTo>
                    <a:pt x="223" y="176"/>
                  </a:lnTo>
                  <a:lnTo>
                    <a:pt x="215" y="176"/>
                  </a:lnTo>
                  <a:lnTo>
                    <a:pt x="215" y="168"/>
                  </a:lnTo>
                  <a:lnTo>
                    <a:pt x="200" y="176"/>
                  </a:lnTo>
                  <a:lnTo>
                    <a:pt x="192" y="200"/>
                  </a:lnTo>
                  <a:lnTo>
                    <a:pt x="184" y="200"/>
                  </a:lnTo>
                  <a:lnTo>
                    <a:pt x="144" y="232"/>
                  </a:lnTo>
                  <a:lnTo>
                    <a:pt x="144" y="240"/>
                  </a:lnTo>
                  <a:lnTo>
                    <a:pt x="136" y="240"/>
                  </a:lnTo>
                  <a:lnTo>
                    <a:pt x="128" y="240"/>
                  </a:lnTo>
                  <a:lnTo>
                    <a:pt x="128" y="248"/>
                  </a:lnTo>
                  <a:lnTo>
                    <a:pt x="128" y="272"/>
                  </a:lnTo>
                  <a:lnTo>
                    <a:pt x="120" y="288"/>
                  </a:lnTo>
                  <a:lnTo>
                    <a:pt x="120" y="304"/>
                  </a:lnTo>
                  <a:lnTo>
                    <a:pt x="112" y="312"/>
                  </a:lnTo>
                  <a:lnTo>
                    <a:pt x="104" y="320"/>
                  </a:lnTo>
                  <a:lnTo>
                    <a:pt x="104" y="328"/>
                  </a:lnTo>
                  <a:lnTo>
                    <a:pt x="88" y="320"/>
                  </a:lnTo>
                  <a:lnTo>
                    <a:pt x="64" y="256"/>
                  </a:lnTo>
                  <a:lnTo>
                    <a:pt x="56" y="240"/>
                  </a:lnTo>
                  <a:lnTo>
                    <a:pt x="48" y="200"/>
                  </a:lnTo>
                  <a:lnTo>
                    <a:pt x="48" y="168"/>
                  </a:lnTo>
                  <a:lnTo>
                    <a:pt x="40" y="184"/>
                  </a:lnTo>
                  <a:lnTo>
                    <a:pt x="24" y="192"/>
                  </a:lnTo>
                  <a:lnTo>
                    <a:pt x="8" y="168"/>
                  </a:lnTo>
                  <a:lnTo>
                    <a:pt x="24" y="168"/>
                  </a:lnTo>
                  <a:lnTo>
                    <a:pt x="24" y="160"/>
                  </a:lnTo>
                  <a:lnTo>
                    <a:pt x="16" y="160"/>
                  </a:lnTo>
                  <a:lnTo>
                    <a:pt x="0" y="152"/>
                  </a:lnTo>
                  <a:lnTo>
                    <a:pt x="8" y="152"/>
                  </a:lnTo>
                  <a:lnTo>
                    <a:pt x="24" y="152"/>
                  </a:lnTo>
                  <a:lnTo>
                    <a:pt x="24" y="144"/>
                  </a:lnTo>
                  <a:lnTo>
                    <a:pt x="24" y="128"/>
                  </a:lnTo>
                  <a:lnTo>
                    <a:pt x="24" y="120"/>
                  </a:lnTo>
                  <a:lnTo>
                    <a:pt x="16" y="120"/>
                  </a:lnTo>
                  <a:lnTo>
                    <a:pt x="16" y="104"/>
                  </a:lnTo>
                  <a:lnTo>
                    <a:pt x="24" y="104"/>
                  </a:lnTo>
                  <a:lnTo>
                    <a:pt x="40" y="104"/>
                  </a:lnTo>
                  <a:lnTo>
                    <a:pt x="72" y="56"/>
                  </a:lnTo>
                  <a:lnTo>
                    <a:pt x="64" y="56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80" y="16"/>
                  </a:lnTo>
                  <a:lnTo>
                    <a:pt x="96" y="8"/>
                  </a:lnTo>
                  <a:lnTo>
                    <a:pt x="104" y="8"/>
                  </a:lnTo>
                  <a:lnTo>
                    <a:pt x="120" y="0"/>
                  </a:lnTo>
                  <a:lnTo>
                    <a:pt x="128" y="8"/>
                  </a:lnTo>
                  <a:lnTo>
                    <a:pt x="128" y="16"/>
                  </a:lnTo>
                  <a:lnTo>
                    <a:pt x="112" y="32"/>
                  </a:lnTo>
                  <a:lnTo>
                    <a:pt x="120" y="48"/>
                  </a:lnTo>
                  <a:lnTo>
                    <a:pt x="104" y="48"/>
                  </a:lnTo>
                  <a:lnTo>
                    <a:pt x="112" y="64"/>
                  </a:lnTo>
                  <a:lnTo>
                    <a:pt x="136" y="72"/>
                  </a:lnTo>
                  <a:lnTo>
                    <a:pt x="128" y="96"/>
                  </a:lnTo>
                  <a:lnTo>
                    <a:pt x="144" y="104"/>
                  </a:lnTo>
                  <a:lnTo>
                    <a:pt x="200" y="120"/>
                  </a:lnTo>
                  <a:lnTo>
                    <a:pt x="208" y="120"/>
                  </a:lnTo>
                  <a:lnTo>
                    <a:pt x="208" y="112"/>
                  </a:lnTo>
                  <a:lnTo>
                    <a:pt x="208" y="104"/>
                  </a:lnTo>
                  <a:lnTo>
                    <a:pt x="215" y="104"/>
                  </a:lnTo>
                  <a:lnTo>
                    <a:pt x="223" y="104"/>
                  </a:lnTo>
                  <a:lnTo>
                    <a:pt x="223" y="112"/>
                  </a:lnTo>
                  <a:lnTo>
                    <a:pt x="247" y="112"/>
                  </a:lnTo>
                  <a:lnTo>
                    <a:pt x="255" y="112"/>
                  </a:lnTo>
                  <a:lnTo>
                    <a:pt x="247" y="104"/>
                  </a:lnTo>
                  <a:lnTo>
                    <a:pt x="279" y="8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77" name="Freeform 28"/>
            <p:cNvSpPr>
              <a:spLocks/>
            </p:cNvSpPr>
            <p:nvPr/>
          </p:nvSpPr>
          <p:spPr bwMode="auto">
            <a:xfrm>
              <a:off x="4229" y="2250"/>
              <a:ext cx="312" cy="304"/>
            </a:xfrm>
            <a:custGeom>
              <a:avLst/>
              <a:gdLst>
                <a:gd name="T0" fmla="*/ 529 w 303"/>
                <a:gd name="T1" fmla="*/ 19 h 328"/>
                <a:gd name="T2" fmla="*/ 544 w 303"/>
                <a:gd name="T3" fmla="*/ 24 h 328"/>
                <a:gd name="T4" fmla="*/ 515 w 303"/>
                <a:gd name="T5" fmla="*/ 26 h 328"/>
                <a:gd name="T6" fmla="*/ 472 w 303"/>
                <a:gd name="T7" fmla="*/ 32 h 328"/>
                <a:gd name="T8" fmla="*/ 458 w 303"/>
                <a:gd name="T9" fmla="*/ 38 h 328"/>
                <a:gd name="T10" fmla="*/ 443 w 303"/>
                <a:gd name="T11" fmla="*/ 32 h 328"/>
                <a:gd name="T12" fmla="*/ 458 w 303"/>
                <a:gd name="T13" fmla="*/ 30 h 328"/>
                <a:gd name="T14" fmla="*/ 401 w 303"/>
                <a:gd name="T15" fmla="*/ 26 h 328"/>
                <a:gd name="T16" fmla="*/ 387 w 303"/>
                <a:gd name="T17" fmla="*/ 28 h 328"/>
                <a:gd name="T18" fmla="*/ 387 w 303"/>
                <a:gd name="T19" fmla="*/ 31 h 328"/>
                <a:gd name="T20" fmla="*/ 387 w 303"/>
                <a:gd name="T21" fmla="*/ 38 h 328"/>
                <a:gd name="T22" fmla="*/ 357 w 303"/>
                <a:gd name="T23" fmla="*/ 38 h 328"/>
                <a:gd name="T24" fmla="*/ 331 w 303"/>
                <a:gd name="T25" fmla="*/ 44 h 328"/>
                <a:gd name="T26" fmla="*/ 258 w 303"/>
                <a:gd name="T27" fmla="*/ 52 h 328"/>
                <a:gd name="T28" fmla="*/ 230 w 303"/>
                <a:gd name="T29" fmla="*/ 52 h 328"/>
                <a:gd name="T30" fmla="*/ 230 w 303"/>
                <a:gd name="T31" fmla="*/ 59 h 328"/>
                <a:gd name="T32" fmla="*/ 217 w 303"/>
                <a:gd name="T33" fmla="*/ 67 h 328"/>
                <a:gd name="T34" fmla="*/ 185 w 303"/>
                <a:gd name="T35" fmla="*/ 70 h 328"/>
                <a:gd name="T36" fmla="*/ 159 w 303"/>
                <a:gd name="T37" fmla="*/ 70 h 328"/>
                <a:gd name="T38" fmla="*/ 101 w 303"/>
                <a:gd name="T39" fmla="*/ 52 h 328"/>
                <a:gd name="T40" fmla="*/ 85 w 303"/>
                <a:gd name="T41" fmla="*/ 37 h 328"/>
                <a:gd name="T42" fmla="*/ 44 w 303"/>
                <a:gd name="T43" fmla="*/ 42 h 328"/>
                <a:gd name="T44" fmla="*/ 44 w 303"/>
                <a:gd name="T45" fmla="*/ 37 h 328"/>
                <a:gd name="T46" fmla="*/ 16 w 303"/>
                <a:gd name="T47" fmla="*/ 35 h 328"/>
                <a:gd name="T48" fmla="*/ 8 w 303"/>
                <a:gd name="T49" fmla="*/ 32 h 328"/>
                <a:gd name="T50" fmla="*/ 44 w 303"/>
                <a:gd name="T51" fmla="*/ 31 h 328"/>
                <a:gd name="T52" fmla="*/ 44 w 303"/>
                <a:gd name="T53" fmla="*/ 26 h 328"/>
                <a:gd name="T54" fmla="*/ 16 w 303"/>
                <a:gd name="T55" fmla="*/ 22 h 328"/>
                <a:gd name="T56" fmla="*/ 69 w 303"/>
                <a:gd name="T57" fmla="*/ 22 h 328"/>
                <a:gd name="T58" fmla="*/ 113 w 303"/>
                <a:gd name="T59" fmla="*/ 13 h 328"/>
                <a:gd name="T60" fmla="*/ 127 w 303"/>
                <a:gd name="T61" fmla="*/ 11 h 328"/>
                <a:gd name="T62" fmla="*/ 113 w 303"/>
                <a:gd name="T63" fmla="*/ 6 h 328"/>
                <a:gd name="T64" fmla="*/ 113 w 303"/>
                <a:gd name="T65" fmla="*/ 6 h 328"/>
                <a:gd name="T66" fmla="*/ 172 w 303"/>
                <a:gd name="T67" fmla="*/ 6 h 328"/>
                <a:gd name="T68" fmla="*/ 217 w 303"/>
                <a:gd name="T69" fmla="*/ 0 h 328"/>
                <a:gd name="T70" fmla="*/ 230 w 303"/>
                <a:gd name="T71" fmla="*/ 6 h 328"/>
                <a:gd name="T72" fmla="*/ 217 w 303"/>
                <a:gd name="T73" fmla="*/ 11 h 328"/>
                <a:gd name="T74" fmla="*/ 201 w 303"/>
                <a:gd name="T75" fmla="*/ 15 h 328"/>
                <a:gd name="T76" fmla="*/ 230 w 303"/>
                <a:gd name="T77" fmla="*/ 20 h 328"/>
                <a:gd name="T78" fmla="*/ 357 w 303"/>
                <a:gd name="T79" fmla="*/ 26 h 328"/>
                <a:gd name="T80" fmla="*/ 374 w 303"/>
                <a:gd name="T81" fmla="*/ 24 h 328"/>
                <a:gd name="T82" fmla="*/ 387 w 303"/>
                <a:gd name="T83" fmla="*/ 22 h 328"/>
                <a:gd name="T84" fmla="*/ 401 w 303"/>
                <a:gd name="T85" fmla="*/ 24 h 328"/>
                <a:gd name="T86" fmla="*/ 458 w 303"/>
                <a:gd name="T87" fmla="*/ 24 h 328"/>
                <a:gd name="T88" fmla="*/ 500 w 303"/>
                <a:gd name="T89" fmla="*/ 19 h 3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3"/>
                <a:gd name="T136" fmla="*/ 0 h 328"/>
                <a:gd name="T137" fmla="*/ 303 w 303"/>
                <a:gd name="T138" fmla="*/ 328 h 3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3" h="328">
                  <a:moveTo>
                    <a:pt x="279" y="88"/>
                  </a:moveTo>
                  <a:lnTo>
                    <a:pt x="295" y="88"/>
                  </a:lnTo>
                  <a:lnTo>
                    <a:pt x="303" y="104"/>
                  </a:lnTo>
                  <a:lnTo>
                    <a:pt x="303" y="112"/>
                  </a:lnTo>
                  <a:lnTo>
                    <a:pt x="295" y="112"/>
                  </a:lnTo>
                  <a:lnTo>
                    <a:pt x="287" y="120"/>
                  </a:lnTo>
                  <a:lnTo>
                    <a:pt x="271" y="152"/>
                  </a:lnTo>
                  <a:lnTo>
                    <a:pt x="263" y="152"/>
                  </a:lnTo>
                  <a:lnTo>
                    <a:pt x="255" y="168"/>
                  </a:lnTo>
                  <a:lnTo>
                    <a:pt x="255" y="176"/>
                  </a:lnTo>
                  <a:lnTo>
                    <a:pt x="255" y="152"/>
                  </a:lnTo>
                  <a:lnTo>
                    <a:pt x="247" y="152"/>
                  </a:lnTo>
                  <a:lnTo>
                    <a:pt x="239" y="152"/>
                  </a:lnTo>
                  <a:lnTo>
                    <a:pt x="255" y="136"/>
                  </a:lnTo>
                  <a:lnTo>
                    <a:pt x="223" y="136"/>
                  </a:lnTo>
                  <a:lnTo>
                    <a:pt x="223" y="120"/>
                  </a:lnTo>
                  <a:lnTo>
                    <a:pt x="215" y="120"/>
                  </a:lnTo>
                  <a:lnTo>
                    <a:pt x="215" y="128"/>
                  </a:lnTo>
                  <a:lnTo>
                    <a:pt x="208" y="144"/>
                  </a:lnTo>
                  <a:lnTo>
                    <a:pt x="215" y="144"/>
                  </a:lnTo>
                  <a:lnTo>
                    <a:pt x="223" y="176"/>
                  </a:lnTo>
                  <a:lnTo>
                    <a:pt x="215" y="176"/>
                  </a:lnTo>
                  <a:lnTo>
                    <a:pt x="215" y="168"/>
                  </a:lnTo>
                  <a:lnTo>
                    <a:pt x="200" y="176"/>
                  </a:lnTo>
                  <a:lnTo>
                    <a:pt x="192" y="200"/>
                  </a:lnTo>
                  <a:lnTo>
                    <a:pt x="184" y="200"/>
                  </a:lnTo>
                  <a:lnTo>
                    <a:pt x="144" y="232"/>
                  </a:lnTo>
                  <a:lnTo>
                    <a:pt x="144" y="240"/>
                  </a:lnTo>
                  <a:lnTo>
                    <a:pt x="136" y="240"/>
                  </a:lnTo>
                  <a:lnTo>
                    <a:pt x="128" y="240"/>
                  </a:lnTo>
                  <a:lnTo>
                    <a:pt x="128" y="248"/>
                  </a:lnTo>
                  <a:lnTo>
                    <a:pt x="128" y="272"/>
                  </a:lnTo>
                  <a:lnTo>
                    <a:pt x="120" y="288"/>
                  </a:lnTo>
                  <a:lnTo>
                    <a:pt x="120" y="304"/>
                  </a:lnTo>
                  <a:lnTo>
                    <a:pt x="112" y="312"/>
                  </a:lnTo>
                  <a:lnTo>
                    <a:pt x="104" y="320"/>
                  </a:lnTo>
                  <a:lnTo>
                    <a:pt x="104" y="328"/>
                  </a:lnTo>
                  <a:lnTo>
                    <a:pt x="88" y="320"/>
                  </a:lnTo>
                  <a:lnTo>
                    <a:pt x="64" y="256"/>
                  </a:lnTo>
                  <a:lnTo>
                    <a:pt x="56" y="240"/>
                  </a:lnTo>
                  <a:lnTo>
                    <a:pt x="48" y="200"/>
                  </a:lnTo>
                  <a:lnTo>
                    <a:pt x="48" y="168"/>
                  </a:lnTo>
                  <a:lnTo>
                    <a:pt x="40" y="184"/>
                  </a:lnTo>
                  <a:lnTo>
                    <a:pt x="24" y="192"/>
                  </a:lnTo>
                  <a:lnTo>
                    <a:pt x="8" y="168"/>
                  </a:lnTo>
                  <a:lnTo>
                    <a:pt x="24" y="168"/>
                  </a:lnTo>
                  <a:lnTo>
                    <a:pt x="24" y="160"/>
                  </a:lnTo>
                  <a:lnTo>
                    <a:pt x="16" y="160"/>
                  </a:lnTo>
                  <a:lnTo>
                    <a:pt x="0" y="152"/>
                  </a:lnTo>
                  <a:lnTo>
                    <a:pt x="8" y="152"/>
                  </a:lnTo>
                  <a:lnTo>
                    <a:pt x="24" y="152"/>
                  </a:lnTo>
                  <a:lnTo>
                    <a:pt x="24" y="144"/>
                  </a:lnTo>
                  <a:lnTo>
                    <a:pt x="24" y="128"/>
                  </a:lnTo>
                  <a:lnTo>
                    <a:pt x="24" y="120"/>
                  </a:lnTo>
                  <a:lnTo>
                    <a:pt x="16" y="120"/>
                  </a:lnTo>
                  <a:lnTo>
                    <a:pt x="16" y="104"/>
                  </a:lnTo>
                  <a:lnTo>
                    <a:pt x="24" y="104"/>
                  </a:lnTo>
                  <a:lnTo>
                    <a:pt x="40" y="104"/>
                  </a:lnTo>
                  <a:lnTo>
                    <a:pt x="72" y="56"/>
                  </a:lnTo>
                  <a:lnTo>
                    <a:pt x="64" y="56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80" y="16"/>
                  </a:lnTo>
                  <a:lnTo>
                    <a:pt x="96" y="8"/>
                  </a:lnTo>
                  <a:lnTo>
                    <a:pt x="104" y="8"/>
                  </a:lnTo>
                  <a:lnTo>
                    <a:pt x="120" y="0"/>
                  </a:lnTo>
                  <a:lnTo>
                    <a:pt x="128" y="8"/>
                  </a:lnTo>
                  <a:lnTo>
                    <a:pt x="128" y="16"/>
                  </a:lnTo>
                  <a:lnTo>
                    <a:pt x="112" y="32"/>
                  </a:lnTo>
                  <a:lnTo>
                    <a:pt x="120" y="48"/>
                  </a:lnTo>
                  <a:lnTo>
                    <a:pt x="104" y="48"/>
                  </a:lnTo>
                  <a:lnTo>
                    <a:pt x="112" y="64"/>
                  </a:lnTo>
                  <a:lnTo>
                    <a:pt x="136" y="72"/>
                  </a:lnTo>
                  <a:lnTo>
                    <a:pt x="128" y="96"/>
                  </a:lnTo>
                  <a:lnTo>
                    <a:pt x="144" y="104"/>
                  </a:lnTo>
                  <a:lnTo>
                    <a:pt x="200" y="120"/>
                  </a:lnTo>
                  <a:lnTo>
                    <a:pt x="208" y="120"/>
                  </a:lnTo>
                  <a:lnTo>
                    <a:pt x="208" y="112"/>
                  </a:lnTo>
                  <a:lnTo>
                    <a:pt x="208" y="104"/>
                  </a:lnTo>
                  <a:lnTo>
                    <a:pt x="215" y="104"/>
                  </a:lnTo>
                  <a:lnTo>
                    <a:pt x="223" y="104"/>
                  </a:lnTo>
                  <a:lnTo>
                    <a:pt x="223" y="112"/>
                  </a:lnTo>
                  <a:lnTo>
                    <a:pt x="247" y="112"/>
                  </a:lnTo>
                  <a:lnTo>
                    <a:pt x="255" y="112"/>
                  </a:lnTo>
                  <a:lnTo>
                    <a:pt x="247" y="104"/>
                  </a:lnTo>
                  <a:lnTo>
                    <a:pt x="279" y="88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78" name="Freeform 29"/>
            <p:cNvSpPr>
              <a:spLocks/>
            </p:cNvSpPr>
            <p:nvPr/>
          </p:nvSpPr>
          <p:spPr bwMode="auto">
            <a:xfrm>
              <a:off x="4441" y="2025"/>
              <a:ext cx="339" cy="150"/>
            </a:xfrm>
            <a:custGeom>
              <a:avLst/>
              <a:gdLst>
                <a:gd name="T0" fmla="*/ 442 w 327"/>
                <a:gd name="T1" fmla="*/ 12 h 159"/>
                <a:gd name="T2" fmla="*/ 360 w 327"/>
                <a:gd name="T3" fmla="*/ 8 h 159"/>
                <a:gd name="T4" fmla="*/ 342 w 327"/>
                <a:gd name="T5" fmla="*/ 8 h 159"/>
                <a:gd name="T6" fmla="*/ 326 w 327"/>
                <a:gd name="T7" fmla="*/ 8 h 159"/>
                <a:gd name="T8" fmla="*/ 292 w 327"/>
                <a:gd name="T9" fmla="*/ 8 h 159"/>
                <a:gd name="T10" fmla="*/ 244 w 327"/>
                <a:gd name="T11" fmla="*/ 0 h 159"/>
                <a:gd name="T12" fmla="*/ 211 w 327"/>
                <a:gd name="T13" fmla="*/ 8 h 159"/>
                <a:gd name="T14" fmla="*/ 211 w 327"/>
                <a:gd name="T15" fmla="*/ 8 h 159"/>
                <a:gd name="T16" fmla="*/ 211 w 327"/>
                <a:gd name="T17" fmla="*/ 8 h 159"/>
                <a:gd name="T18" fmla="*/ 162 w 327"/>
                <a:gd name="T19" fmla="*/ 8 h 159"/>
                <a:gd name="T20" fmla="*/ 129 w 327"/>
                <a:gd name="T21" fmla="*/ 8 h 159"/>
                <a:gd name="T22" fmla="*/ 81 w 327"/>
                <a:gd name="T23" fmla="*/ 8 h 159"/>
                <a:gd name="T24" fmla="*/ 7 w 327"/>
                <a:gd name="T25" fmla="*/ 12 h 159"/>
                <a:gd name="T26" fmla="*/ 0 w 327"/>
                <a:gd name="T27" fmla="*/ 16 h 159"/>
                <a:gd name="T28" fmla="*/ 35 w 327"/>
                <a:gd name="T29" fmla="*/ 21 h 159"/>
                <a:gd name="T30" fmla="*/ 45 w 327"/>
                <a:gd name="T31" fmla="*/ 21 h 159"/>
                <a:gd name="T32" fmla="*/ 61 w 327"/>
                <a:gd name="T33" fmla="*/ 25 h 159"/>
                <a:gd name="T34" fmla="*/ 61 w 327"/>
                <a:gd name="T35" fmla="*/ 35 h 159"/>
                <a:gd name="T36" fmla="*/ 146 w 327"/>
                <a:gd name="T37" fmla="*/ 38 h 159"/>
                <a:gd name="T38" fmla="*/ 178 w 327"/>
                <a:gd name="T39" fmla="*/ 44 h 159"/>
                <a:gd name="T40" fmla="*/ 261 w 327"/>
                <a:gd name="T41" fmla="*/ 44 h 159"/>
                <a:gd name="T42" fmla="*/ 312 w 327"/>
                <a:gd name="T43" fmla="*/ 50 h 159"/>
                <a:gd name="T44" fmla="*/ 360 w 327"/>
                <a:gd name="T45" fmla="*/ 50 h 159"/>
                <a:gd name="T46" fmla="*/ 426 w 327"/>
                <a:gd name="T47" fmla="*/ 47 h 159"/>
                <a:gd name="T48" fmla="*/ 475 w 327"/>
                <a:gd name="T49" fmla="*/ 47 h 159"/>
                <a:gd name="T50" fmla="*/ 507 w 327"/>
                <a:gd name="T51" fmla="*/ 40 h 159"/>
                <a:gd name="T52" fmla="*/ 507 w 327"/>
                <a:gd name="T53" fmla="*/ 38 h 159"/>
                <a:gd name="T54" fmla="*/ 522 w 327"/>
                <a:gd name="T55" fmla="*/ 35 h 159"/>
                <a:gd name="T56" fmla="*/ 556 w 327"/>
                <a:gd name="T57" fmla="*/ 35 h 159"/>
                <a:gd name="T58" fmla="*/ 593 w 327"/>
                <a:gd name="T59" fmla="*/ 33 h 159"/>
                <a:gd name="T60" fmla="*/ 623 w 327"/>
                <a:gd name="T61" fmla="*/ 27 h 159"/>
                <a:gd name="T62" fmla="*/ 671 w 327"/>
                <a:gd name="T63" fmla="*/ 27 h 159"/>
                <a:gd name="T64" fmla="*/ 671 w 327"/>
                <a:gd name="T65" fmla="*/ 23 h 159"/>
                <a:gd name="T66" fmla="*/ 657 w 327"/>
                <a:gd name="T67" fmla="*/ 21 h 159"/>
                <a:gd name="T68" fmla="*/ 623 w 327"/>
                <a:gd name="T69" fmla="*/ 23 h 159"/>
                <a:gd name="T70" fmla="*/ 593 w 327"/>
                <a:gd name="T71" fmla="*/ 23 h 159"/>
                <a:gd name="T72" fmla="*/ 593 w 327"/>
                <a:gd name="T73" fmla="*/ 16 h 159"/>
                <a:gd name="T74" fmla="*/ 608 w 327"/>
                <a:gd name="T75" fmla="*/ 8 h 159"/>
                <a:gd name="T76" fmla="*/ 574 w 327"/>
                <a:gd name="T77" fmla="*/ 8 h 159"/>
                <a:gd name="T78" fmla="*/ 540 w 327"/>
                <a:gd name="T79" fmla="*/ 12 h 159"/>
                <a:gd name="T80" fmla="*/ 492 w 327"/>
                <a:gd name="T81" fmla="*/ 16 h 159"/>
                <a:gd name="T82" fmla="*/ 442 w 327"/>
                <a:gd name="T83" fmla="*/ 12 h 15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7"/>
                <a:gd name="T127" fmla="*/ 0 h 159"/>
                <a:gd name="T128" fmla="*/ 327 w 327"/>
                <a:gd name="T129" fmla="*/ 159 h 15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7" h="159">
                  <a:moveTo>
                    <a:pt x="215" y="39"/>
                  </a:moveTo>
                  <a:lnTo>
                    <a:pt x="175" y="16"/>
                  </a:lnTo>
                  <a:lnTo>
                    <a:pt x="167" y="23"/>
                  </a:lnTo>
                  <a:lnTo>
                    <a:pt x="159" y="23"/>
                  </a:lnTo>
                  <a:lnTo>
                    <a:pt x="143" y="8"/>
                  </a:lnTo>
                  <a:lnTo>
                    <a:pt x="119" y="0"/>
                  </a:lnTo>
                  <a:lnTo>
                    <a:pt x="103" y="8"/>
                  </a:lnTo>
                  <a:lnTo>
                    <a:pt x="103" y="16"/>
                  </a:lnTo>
                  <a:lnTo>
                    <a:pt x="103" y="31"/>
                  </a:lnTo>
                  <a:lnTo>
                    <a:pt x="79" y="31"/>
                  </a:lnTo>
                  <a:lnTo>
                    <a:pt x="63" y="23"/>
                  </a:lnTo>
                  <a:lnTo>
                    <a:pt x="39" y="16"/>
                  </a:lnTo>
                  <a:lnTo>
                    <a:pt x="7" y="39"/>
                  </a:lnTo>
                  <a:lnTo>
                    <a:pt x="0" y="47"/>
                  </a:lnTo>
                  <a:lnTo>
                    <a:pt x="15" y="63"/>
                  </a:lnTo>
                  <a:lnTo>
                    <a:pt x="23" y="63"/>
                  </a:lnTo>
                  <a:lnTo>
                    <a:pt x="31" y="79"/>
                  </a:lnTo>
                  <a:lnTo>
                    <a:pt x="31" y="111"/>
                  </a:lnTo>
                  <a:lnTo>
                    <a:pt x="71" y="119"/>
                  </a:lnTo>
                  <a:lnTo>
                    <a:pt x="87" y="143"/>
                  </a:lnTo>
                  <a:lnTo>
                    <a:pt x="127" y="143"/>
                  </a:lnTo>
                  <a:lnTo>
                    <a:pt x="151" y="159"/>
                  </a:lnTo>
                  <a:lnTo>
                    <a:pt x="175" y="159"/>
                  </a:lnTo>
                  <a:lnTo>
                    <a:pt x="207" y="151"/>
                  </a:lnTo>
                  <a:lnTo>
                    <a:pt x="231" y="151"/>
                  </a:lnTo>
                  <a:lnTo>
                    <a:pt x="247" y="127"/>
                  </a:lnTo>
                  <a:lnTo>
                    <a:pt x="247" y="119"/>
                  </a:lnTo>
                  <a:lnTo>
                    <a:pt x="255" y="111"/>
                  </a:lnTo>
                  <a:lnTo>
                    <a:pt x="271" y="111"/>
                  </a:lnTo>
                  <a:lnTo>
                    <a:pt x="287" y="103"/>
                  </a:lnTo>
                  <a:lnTo>
                    <a:pt x="303" y="87"/>
                  </a:lnTo>
                  <a:lnTo>
                    <a:pt x="327" y="87"/>
                  </a:lnTo>
                  <a:lnTo>
                    <a:pt x="327" y="71"/>
                  </a:lnTo>
                  <a:lnTo>
                    <a:pt x="319" y="63"/>
                  </a:lnTo>
                  <a:lnTo>
                    <a:pt x="303" y="71"/>
                  </a:lnTo>
                  <a:lnTo>
                    <a:pt x="287" y="71"/>
                  </a:lnTo>
                  <a:lnTo>
                    <a:pt x="287" y="47"/>
                  </a:lnTo>
                  <a:lnTo>
                    <a:pt x="295" y="31"/>
                  </a:lnTo>
                  <a:lnTo>
                    <a:pt x="279" y="23"/>
                  </a:lnTo>
                  <a:lnTo>
                    <a:pt x="263" y="39"/>
                  </a:lnTo>
                  <a:lnTo>
                    <a:pt x="239" y="47"/>
                  </a:lnTo>
                  <a:lnTo>
                    <a:pt x="215" y="39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79" name="Freeform 30"/>
            <p:cNvSpPr>
              <a:spLocks/>
            </p:cNvSpPr>
            <p:nvPr/>
          </p:nvSpPr>
          <p:spPr bwMode="auto">
            <a:xfrm>
              <a:off x="4441" y="2025"/>
              <a:ext cx="339" cy="150"/>
            </a:xfrm>
            <a:custGeom>
              <a:avLst/>
              <a:gdLst>
                <a:gd name="T0" fmla="*/ 442 w 327"/>
                <a:gd name="T1" fmla="*/ 12 h 159"/>
                <a:gd name="T2" fmla="*/ 360 w 327"/>
                <a:gd name="T3" fmla="*/ 8 h 159"/>
                <a:gd name="T4" fmla="*/ 342 w 327"/>
                <a:gd name="T5" fmla="*/ 8 h 159"/>
                <a:gd name="T6" fmla="*/ 326 w 327"/>
                <a:gd name="T7" fmla="*/ 8 h 159"/>
                <a:gd name="T8" fmla="*/ 292 w 327"/>
                <a:gd name="T9" fmla="*/ 8 h 159"/>
                <a:gd name="T10" fmla="*/ 244 w 327"/>
                <a:gd name="T11" fmla="*/ 0 h 159"/>
                <a:gd name="T12" fmla="*/ 211 w 327"/>
                <a:gd name="T13" fmla="*/ 8 h 159"/>
                <a:gd name="T14" fmla="*/ 211 w 327"/>
                <a:gd name="T15" fmla="*/ 8 h 159"/>
                <a:gd name="T16" fmla="*/ 211 w 327"/>
                <a:gd name="T17" fmla="*/ 8 h 159"/>
                <a:gd name="T18" fmla="*/ 162 w 327"/>
                <a:gd name="T19" fmla="*/ 8 h 159"/>
                <a:gd name="T20" fmla="*/ 129 w 327"/>
                <a:gd name="T21" fmla="*/ 8 h 159"/>
                <a:gd name="T22" fmla="*/ 81 w 327"/>
                <a:gd name="T23" fmla="*/ 8 h 159"/>
                <a:gd name="T24" fmla="*/ 7 w 327"/>
                <a:gd name="T25" fmla="*/ 12 h 159"/>
                <a:gd name="T26" fmla="*/ 0 w 327"/>
                <a:gd name="T27" fmla="*/ 16 h 159"/>
                <a:gd name="T28" fmla="*/ 35 w 327"/>
                <a:gd name="T29" fmla="*/ 21 h 159"/>
                <a:gd name="T30" fmla="*/ 45 w 327"/>
                <a:gd name="T31" fmla="*/ 21 h 159"/>
                <a:gd name="T32" fmla="*/ 61 w 327"/>
                <a:gd name="T33" fmla="*/ 25 h 159"/>
                <a:gd name="T34" fmla="*/ 61 w 327"/>
                <a:gd name="T35" fmla="*/ 35 h 159"/>
                <a:gd name="T36" fmla="*/ 146 w 327"/>
                <a:gd name="T37" fmla="*/ 38 h 159"/>
                <a:gd name="T38" fmla="*/ 178 w 327"/>
                <a:gd name="T39" fmla="*/ 44 h 159"/>
                <a:gd name="T40" fmla="*/ 261 w 327"/>
                <a:gd name="T41" fmla="*/ 44 h 159"/>
                <a:gd name="T42" fmla="*/ 312 w 327"/>
                <a:gd name="T43" fmla="*/ 50 h 159"/>
                <a:gd name="T44" fmla="*/ 360 w 327"/>
                <a:gd name="T45" fmla="*/ 50 h 159"/>
                <a:gd name="T46" fmla="*/ 426 w 327"/>
                <a:gd name="T47" fmla="*/ 47 h 159"/>
                <a:gd name="T48" fmla="*/ 475 w 327"/>
                <a:gd name="T49" fmla="*/ 47 h 159"/>
                <a:gd name="T50" fmla="*/ 507 w 327"/>
                <a:gd name="T51" fmla="*/ 40 h 159"/>
                <a:gd name="T52" fmla="*/ 507 w 327"/>
                <a:gd name="T53" fmla="*/ 38 h 159"/>
                <a:gd name="T54" fmla="*/ 522 w 327"/>
                <a:gd name="T55" fmla="*/ 35 h 159"/>
                <a:gd name="T56" fmla="*/ 556 w 327"/>
                <a:gd name="T57" fmla="*/ 35 h 159"/>
                <a:gd name="T58" fmla="*/ 593 w 327"/>
                <a:gd name="T59" fmla="*/ 33 h 159"/>
                <a:gd name="T60" fmla="*/ 623 w 327"/>
                <a:gd name="T61" fmla="*/ 27 h 159"/>
                <a:gd name="T62" fmla="*/ 671 w 327"/>
                <a:gd name="T63" fmla="*/ 27 h 159"/>
                <a:gd name="T64" fmla="*/ 671 w 327"/>
                <a:gd name="T65" fmla="*/ 23 h 159"/>
                <a:gd name="T66" fmla="*/ 657 w 327"/>
                <a:gd name="T67" fmla="*/ 21 h 159"/>
                <a:gd name="T68" fmla="*/ 623 w 327"/>
                <a:gd name="T69" fmla="*/ 23 h 159"/>
                <a:gd name="T70" fmla="*/ 593 w 327"/>
                <a:gd name="T71" fmla="*/ 23 h 159"/>
                <a:gd name="T72" fmla="*/ 593 w 327"/>
                <a:gd name="T73" fmla="*/ 16 h 159"/>
                <a:gd name="T74" fmla="*/ 608 w 327"/>
                <a:gd name="T75" fmla="*/ 8 h 159"/>
                <a:gd name="T76" fmla="*/ 574 w 327"/>
                <a:gd name="T77" fmla="*/ 8 h 159"/>
                <a:gd name="T78" fmla="*/ 540 w 327"/>
                <a:gd name="T79" fmla="*/ 12 h 159"/>
                <a:gd name="T80" fmla="*/ 492 w 327"/>
                <a:gd name="T81" fmla="*/ 16 h 159"/>
                <a:gd name="T82" fmla="*/ 442 w 327"/>
                <a:gd name="T83" fmla="*/ 12 h 15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7"/>
                <a:gd name="T127" fmla="*/ 0 h 159"/>
                <a:gd name="T128" fmla="*/ 327 w 327"/>
                <a:gd name="T129" fmla="*/ 159 h 15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7" h="159">
                  <a:moveTo>
                    <a:pt x="215" y="39"/>
                  </a:moveTo>
                  <a:lnTo>
                    <a:pt x="175" y="16"/>
                  </a:lnTo>
                  <a:lnTo>
                    <a:pt x="167" y="23"/>
                  </a:lnTo>
                  <a:lnTo>
                    <a:pt x="159" y="23"/>
                  </a:lnTo>
                  <a:lnTo>
                    <a:pt x="143" y="8"/>
                  </a:lnTo>
                  <a:lnTo>
                    <a:pt x="119" y="0"/>
                  </a:lnTo>
                  <a:lnTo>
                    <a:pt x="103" y="8"/>
                  </a:lnTo>
                  <a:lnTo>
                    <a:pt x="103" y="16"/>
                  </a:lnTo>
                  <a:lnTo>
                    <a:pt x="103" y="31"/>
                  </a:lnTo>
                  <a:lnTo>
                    <a:pt x="79" y="31"/>
                  </a:lnTo>
                  <a:lnTo>
                    <a:pt x="63" y="23"/>
                  </a:lnTo>
                  <a:lnTo>
                    <a:pt x="39" y="16"/>
                  </a:lnTo>
                  <a:lnTo>
                    <a:pt x="7" y="39"/>
                  </a:lnTo>
                  <a:lnTo>
                    <a:pt x="0" y="47"/>
                  </a:lnTo>
                  <a:lnTo>
                    <a:pt x="15" y="63"/>
                  </a:lnTo>
                  <a:lnTo>
                    <a:pt x="23" y="63"/>
                  </a:lnTo>
                  <a:lnTo>
                    <a:pt x="31" y="79"/>
                  </a:lnTo>
                  <a:lnTo>
                    <a:pt x="31" y="111"/>
                  </a:lnTo>
                  <a:lnTo>
                    <a:pt x="71" y="119"/>
                  </a:lnTo>
                  <a:lnTo>
                    <a:pt x="87" y="143"/>
                  </a:lnTo>
                  <a:lnTo>
                    <a:pt x="127" y="143"/>
                  </a:lnTo>
                  <a:lnTo>
                    <a:pt x="151" y="159"/>
                  </a:lnTo>
                  <a:lnTo>
                    <a:pt x="175" y="159"/>
                  </a:lnTo>
                  <a:lnTo>
                    <a:pt x="207" y="151"/>
                  </a:lnTo>
                  <a:lnTo>
                    <a:pt x="231" y="151"/>
                  </a:lnTo>
                  <a:lnTo>
                    <a:pt x="247" y="127"/>
                  </a:lnTo>
                  <a:lnTo>
                    <a:pt x="247" y="119"/>
                  </a:lnTo>
                  <a:lnTo>
                    <a:pt x="255" y="111"/>
                  </a:lnTo>
                  <a:lnTo>
                    <a:pt x="271" y="111"/>
                  </a:lnTo>
                  <a:lnTo>
                    <a:pt x="287" y="103"/>
                  </a:lnTo>
                  <a:lnTo>
                    <a:pt x="303" y="87"/>
                  </a:lnTo>
                  <a:lnTo>
                    <a:pt x="327" y="87"/>
                  </a:lnTo>
                  <a:lnTo>
                    <a:pt x="327" y="71"/>
                  </a:lnTo>
                  <a:lnTo>
                    <a:pt x="319" y="63"/>
                  </a:lnTo>
                  <a:lnTo>
                    <a:pt x="303" y="71"/>
                  </a:lnTo>
                  <a:lnTo>
                    <a:pt x="287" y="71"/>
                  </a:lnTo>
                  <a:lnTo>
                    <a:pt x="287" y="47"/>
                  </a:lnTo>
                  <a:lnTo>
                    <a:pt x="295" y="31"/>
                  </a:lnTo>
                  <a:lnTo>
                    <a:pt x="279" y="23"/>
                  </a:lnTo>
                  <a:lnTo>
                    <a:pt x="263" y="39"/>
                  </a:lnTo>
                  <a:lnTo>
                    <a:pt x="239" y="47"/>
                  </a:lnTo>
                  <a:lnTo>
                    <a:pt x="215" y="39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80" name="Freeform 31"/>
            <p:cNvSpPr>
              <a:spLocks/>
            </p:cNvSpPr>
            <p:nvPr/>
          </p:nvSpPr>
          <p:spPr bwMode="auto">
            <a:xfrm>
              <a:off x="3714" y="1640"/>
              <a:ext cx="117" cy="238"/>
            </a:xfrm>
            <a:custGeom>
              <a:avLst/>
              <a:gdLst>
                <a:gd name="T0" fmla="*/ 193 w 112"/>
                <a:gd name="T1" fmla="*/ 7 h 256"/>
                <a:gd name="T2" fmla="*/ 193 w 112"/>
                <a:gd name="T3" fmla="*/ 14 h 256"/>
                <a:gd name="T4" fmla="*/ 230 w 112"/>
                <a:gd name="T5" fmla="*/ 16 h 256"/>
                <a:gd name="T6" fmla="*/ 211 w 112"/>
                <a:gd name="T7" fmla="*/ 20 h 256"/>
                <a:gd name="T8" fmla="*/ 230 w 112"/>
                <a:gd name="T9" fmla="*/ 29 h 256"/>
                <a:gd name="T10" fmla="*/ 211 w 112"/>
                <a:gd name="T11" fmla="*/ 33 h 256"/>
                <a:gd name="T12" fmla="*/ 251 w 112"/>
                <a:gd name="T13" fmla="*/ 38 h 256"/>
                <a:gd name="T14" fmla="*/ 230 w 112"/>
                <a:gd name="T15" fmla="*/ 41 h 256"/>
                <a:gd name="T16" fmla="*/ 266 w 112"/>
                <a:gd name="T17" fmla="*/ 45 h 256"/>
                <a:gd name="T18" fmla="*/ 266 w 112"/>
                <a:gd name="T19" fmla="*/ 47 h 256"/>
                <a:gd name="T20" fmla="*/ 211 w 112"/>
                <a:gd name="T21" fmla="*/ 55 h 256"/>
                <a:gd name="T22" fmla="*/ 171 w 112"/>
                <a:gd name="T23" fmla="*/ 59 h 256"/>
                <a:gd name="T24" fmla="*/ 153 w 112"/>
                <a:gd name="T25" fmla="*/ 59 h 256"/>
                <a:gd name="T26" fmla="*/ 76 w 112"/>
                <a:gd name="T27" fmla="*/ 60 h 256"/>
                <a:gd name="T28" fmla="*/ 8 w 112"/>
                <a:gd name="T29" fmla="*/ 59 h 256"/>
                <a:gd name="T30" fmla="*/ 8 w 112"/>
                <a:gd name="T31" fmla="*/ 52 h 256"/>
                <a:gd name="T32" fmla="*/ 8 w 112"/>
                <a:gd name="T33" fmla="*/ 47 h 256"/>
                <a:gd name="T34" fmla="*/ 8 w 112"/>
                <a:gd name="T35" fmla="*/ 45 h 256"/>
                <a:gd name="T36" fmla="*/ 95 w 112"/>
                <a:gd name="T37" fmla="*/ 35 h 256"/>
                <a:gd name="T38" fmla="*/ 95 w 112"/>
                <a:gd name="T39" fmla="*/ 33 h 256"/>
                <a:gd name="T40" fmla="*/ 95 w 112"/>
                <a:gd name="T41" fmla="*/ 30 h 256"/>
                <a:gd name="T42" fmla="*/ 95 w 112"/>
                <a:gd name="T43" fmla="*/ 29 h 256"/>
                <a:gd name="T44" fmla="*/ 76 w 112"/>
                <a:gd name="T45" fmla="*/ 29 h 256"/>
                <a:gd name="T46" fmla="*/ 54 w 112"/>
                <a:gd name="T47" fmla="*/ 16 h 256"/>
                <a:gd name="T48" fmla="*/ 0 w 112"/>
                <a:gd name="T49" fmla="*/ 7 h 256"/>
                <a:gd name="T50" fmla="*/ 8 w 112"/>
                <a:gd name="T51" fmla="*/ 7 h 256"/>
                <a:gd name="T52" fmla="*/ 38 w 112"/>
                <a:gd name="T53" fmla="*/ 9 h 256"/>
                <a:gd name="T54" fmla="*/ 95 w 112"/>
                <a:gd name="T55" fmla="*/ 9 h 256"/>
                <a:gd name="T56" fmla="*/ 113 w 112"/>
                <a:gd name="T57" fmla="*/ 7 h 256"/>
                <a:gd name="T58" fmla="*/ 134 w 112"/>
                <a:gd name="T59" fmla="*/ 7 h 256"/>
                <a:gd name="T60" fmla="*/ 171 w 112"/>
                <a:gd name="T61" fmla="*/ 0 h 256"/>
                <a:gd name="T62" fmla="*/ 211 w 112"/>
                <a:gd name="T63" fmla="*/ 7 h 256"/>
                <a:gd name="T64" fmla="*/ 193 w 112"/>
                <a:gd name="T65" fmla="*/ 7 h 2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256"/>
                <a:gd name="T101" fmla="*/ 112 w 112"/>
                <a:gd name="T102" fmla="*/ 256 h 2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256">
                  <a:moveTo>
                    <a:pt x="80" y="32"/>
                  </a:moveTo>
                  <a:lnTo>
                    <a:pt x="80" y="56"/>
                  </a:lnTo>
                  <a:lnTo>
                    <a:pt x="96" y="64"/>
                  </a:lnTo>
                  <a:lnTo>
                    <a:pt x="88" y="88"/>
                  </a:lnTo>
                  <a:lnTo>
                    <a:pt x="96" y="120"/>
                  </a:lnTo>
                  <a:lnTo>
                    <a:pt x="88" y="144"/>
                  </a:lnTo>
                  <a:lnTo>
                    <a:pt x="104" y="160"/>
                  </a:lnTo>
                  <a:lnTo>
                    <a:pt x="96" y="176"/>
                  </a:lnTo>
                  <a:lnTo>
                    <a:pt x="112" y="192"/>
                  </a:lnTo>
                  <a:lnTo>
                    <a:pt x="112" y="200"/>
                  </a:lnTo>
                  <a:lnTo>
                    <a:pt x="88" y="232"/>
                  </a:lnTo>
                  <a:lnTo>
                    <a:pt x="72" y="248"/>
                  </a:lnTo>
                  <a:lnTo>
                    <a:pt x="64" y="248"/>
                  </a:lnTo>
                  <a:lnTo>
                    <a:pt x="32" y="256"/>
                  </a:lnTo>
                  <a:lnTo>
                    <a:pt x="8" y="248"/>
                  </a:lnTo>
                  <a:lnTo>
                    <a:pt x="8" y="224"/>
                  </a:lnTo>
                  <a:lnTo>
                    <a:pt x="8" y="200"/>
                  </a:lnTo>
                  <a:lnTo>
                    <a:pt x="8" y="192"/>
                  </a:lnTo>
                  <a:lnTo>
                    <a:pt x="40" y="152"/>
                  </a:lnTo>
                  <a:lnTo>
                    <a:pt x="40" y="144"/>
                  </a:lnTo>
                  <a:lnTo>
                    <a:pt x="40" y="128"/>
                  </a:lnTo>
                  <a:lnTo>
                    <a:pt x="40" y="120"/>
                  </a:lnTo>
                  <a:lnTo>
                    <a:pt x="32" y="120"/>
                  </a:lnTo>
                  <a:lnTo>
                    <a:pt x="24" y="64"/>
                  </a:lnTo>
                  <a:lnTo>
                    <a:pt x="0" y="32"/>
                  </a:lnTo>
                  <a:lnTo>
                    <a:pt x="8" y="24"/>
                  </a:lnTo>
                  <a:lnTo>
                    <a:pt x="16" y="40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56" y="8"/>
                  </a:lnTo>
                  <a:lnTo>
                    <a:pt x="72" y="0"/>
                  </a:lnTo>
                  <a:lnTo>
                    <a:pt x="88" y="16"/>
                  </a:lnTo>
                  <a:lnTo>
                    <a:pt x="80" y="3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81" name="Freeform 32"/>
            <p:cNvSpPr>
              <a:spLocks/>
            </p:cNvSpPr>
            <p:nvPr/>
          </p:nvSpPr>
          <p:spPr bwMode="auto">
            <a:xfrm>
              <a:off x="3714" y="1640"/>
              <a:ext cx="117" cy="238"/>
            </a:xfrm>
            <a:custGeom>
              <a:avLst/>
              <a:gdLst>
                <a:gd name="T0" fmla="*/ 193 w 112"/>
                <a:gd name="T1" fmla="*/ 7 h 256"/>
                <a:gd name="T2" fmla="*/ 193 w 112"/>
                <a:gd name="T3" fmla="*/ 14 h 256"/>
                <a:gd name="T4" fmla="*/ 230 w 112"/>
                <a:gd name="T5" fmla="*/ 16 h 256"/>
                <a:gd name="T6" fmla="*/ 211 w 112"/>
                <a:gd name="T7" fmla="*/ 20 h 256"/>
                <a:gd name="T8" fmla="*/ 230 w 112"/>
                <a:gd name="T9" fmla="*/ 29 h 256"/>
                <a:gd name="T10" fmla="*/ 211 w 112"/>
                <a:gd name="T11" fmla="*/ 33 h 256"/>
                <a:gd name="T12" fmla="*/ 251 w 112"/>
                <a:gd name="T13" fmla="*/ 38 h 256"/>
                <a:gd name="T14" fmla="*/ 230 w 112"/>
                <a:gd name="T15" fmla="*/ 41 h 256"/>
                <a:gd name="T16" fmla="*/ 266 w 112"/>
                <a:gd name="T17" fmla="*/ 45 h 256"/>
                <a:gd name="T18" fmla="*/ 266 w 112"/>
                <a:gd name="T19" fmla="*/ 47 h 256"/>
                <a:gd name="T20" fmla="*/ 211 w 112"/>
                <a:gd name="T21" fmla="*/ 55 h 256"/>
                <a:gd name="T22" fmla="*/ 171 w 112"/>
                <a:gd name="T23" fmla="*/ 59 h 256"/>
                <a:gd name="T24" fmla="*/ 153 w 112"/>
                <a:gd name="T25" fmla="*/ 59 h 256"/>
                <a:gd name="T26" fmla="*/ 76 w 112"/>
                <a:gd name="T27" fmla="*/ 60 h 256"/>
                <a:gd name="T28" fmla="*/ 8 w 112"/>
                <a:gd name="T29" fmla="*/ 59 h 256"/>
                <a:gd name="T30" fmla="*/ 8 w 112"/>
                <a:gd name="T31" fmla="*/ 52 h 256"/>
                <a:gd name="T32" fmla="*/ 8 w 112"/>
                <a:gd name="T33" fmla="*/ 47 h 256"/>
                <a:gd name="T34" fmla="*/ 8 w 112"/>
                <a:gd name="T35" fmla="*/ 45 h 256"/>
                <a:gd name="T36" fmla="*/ 95 w 112"/>
                <a:gd name="T37" fmla="*/ 35 h 256"/>
                <a:gd name="T38" fmla="*/ 95 w 112"/>
                <a:gd name="T39" fmla="*/ 33 h 256"/>
                <a:gd name="T40" fmla="*/ 95 w 112"/>
                <a:gd name="T41" fmla="*/ 30 h 256"/>
                <a:gd name="T42" fmla="*/ 95 w 112"/>
                <a:gd name="T43" fmla="*/ 29 h 256"/>
                <a:gd name="T44" fmla="*/ 76 w 112"/>
                <a:gd name="T45" fmla="*/ 29 h 256"/>
                <a:gd name="T46" fmla="*/ 54 w 112"/>
                <a:gd name="T47" fmla="*/ 16 h 256"/>
                <a:gd name="T48" fmla="*/ 0 w 112"/>
                <a:gd name="T49" fmla="*/ 7 h 256"/>
                <a:gd name="T50" fmla="*/ 8 w 112"/>
                <a:gd name="T51" fmla="*/ 7 h 256"/>
                <a:gd name="T52" fmla="*/ 38 w 112"/>
                <a:gd name="T53" fmla="*/ 9 h 256"/>
                <a:gd name="T54" fmla="*/ 95 w 112"/>
                <a:gd name="T55" fmla="*/ 9 h 256"/>
                <a:gd name="T56" fmla="*/ 113 w 112"/>
                <a:gd name="T57" fmla="*/ 7 h 256"/>
                <a:gd name="T58" fmla="*/ 134 w 112"/>
                <a:gd name="T59" fmla="*/ 7 h 256"/>
                <a:gd name="T60" fmla="*/ 171 w 112"/>
                <a:gd name="T61" fmla="*/ 0 h 256"/>
                <a:gd name="T62" fmla="*/ 211 w 112"/>
                <a:gd name="T63" fmla="*/ 7 h 256"/>
                <a:gd name="T64" fmla="*/ 193 w 112"/>
                <a:gd name="T65" fmla="*/ 7 h 2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256"/>
                <a:gd name="T101" fmla="*/ 112 w 112"/>
                <a:gd name="T102" fmla="*/ 256 h 2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256">
                  <a:moveTo>
                    <a:pt x="80" y="32"/>
                  </a:moveTo>
                  <a:lnTo>
                    <a:pt x="80" y="56"/>
                  </a:lnTo>
                  <a:lnTo>
                    <a:pt x="96" y="64"/>
                  </a:lnTo>
                  <a:lnTo>
                    <a:pt x="88" y="88"/>
                  </a:lnTo>
                  <a:lnTo>
                    <a:pt x="96" y="120"/>
                  </a:lnTo>
                  <a:lnTo>
                    <a:pt x="88" y="144"/>
                  </a:lnTo>
                  <a:lnTo>
                    <a:pt x="104" y="160"/>
                  </a:lnTo>
                  <a:lnTo>
                    <a:pt x="96" y="176"/>
                  </a:lnTo>
                  <a:lnTo>
                    <a:pt x="112" y="192"/>
                  </a:lnTo>
                  <a:lnTo>
                    <a:pt x="112" y="200"/>
                  </a:lnTo>
                  <a:lnTo>
                    <a:pt x="88" y="232"/>
                  </a:lnTo>
                  <a:lnTo>
                    <a:pt x="72" y="248"/>
                  </a:lnTo>
                  <a:lnTo>
                    <a:pt x="64" y="248"/>
                  </a:lnTo>
                  <a:lnTo>
                    <a:pt x="32" y="256"/>
                  </a:lnTo>
                  <a:lnTo>
                    <a:pt x="8" y="248"/>
                  </a:lnTo>
                  <a:lnTo>
                    <a:pt x="8" y="224"/>
                  </a:lnTo>
                  <a:lnTo>
                    <a:pt x="8" y="200"/>
                  </a:lnTo>
                  <a:lnTo>
                    <a:pt x="8" y="192"/>
                  </a:lnTo>
                  <a:lnTo>
                    <a:pt x="40" y="152"/>
                  </a:lnTo>
                  <a:lnTo>
                    <a:pt x="40" y="144"/>
                  </a:lnTo>
                  <a:lnTo>
                    <a:pt x="40" y="128"/>
                  </a:lnTo>
                  <a:lnTo>
                    <a:pt x="40" y="120"/>
                  </a:lnTo>
                  <a:lnTo>
                    <a:pt x="32" y="120"/>
                  </a:lnTo>
                  <a:lnTo>
                    <a:pt x="24" y="64"/>
                  </a:lnTo>
                  <a:lnTo>
                    <a:pt x="0" y="32"/>
                  </a:lnTo>
                  <a:lnTo>
                    <a:pt x="8" y="24"/>
                  </a:lnTo>
                  <a:lnTo>
                    <a:pt x="16" y="40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56" y="8"/>
                  </a:lnTo>
                  <a:lnTo>
                    <a:pt x="72" y="0"/>
                  </a:lnTo>
                  <a:lnTo>
                    <a:pt x="88" y="16"/>
                  </a:lnTo>
                  <a:lnTo>
                    <a:pt x="80" y="32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82" name="Freeform 33"/>
            <p:cNvSpPr>
              <a:spLocks/>
            </p:cNvSpPr>
            <p:nvPr/>
          </p:nvSpPr>
          <p:spPr bwMode="auto">
            <a:xfrm>
              <a:off x="1678" y="1603"/>
              <a:ext cx="406" cy="387"/>
            </a:xfrm>
            <a:custGeom>
              <a:avLst/>
              <a:gdLst>
                <a:gd name="T0" fmla="*/ 791 w 392"/>
                <a:gd name="T1" fmla="*/ 91 h 416"/>
                <a:gd name="T2" fmla="*/ 713 w 392"/>
                <a:gd name="T3" fmla="*/ 77 h 416"/>
                <a:gd name="T4" fmla="*/ 677 w 392"/>
                <a:gd name="T5" fmla="*/ 71 h 416"/>
                <a:gd name="T6" fmla="*/ 646 w 392"/>
                <a:gd name="T7" fmla="*/ 75 h 416"/>
                <a:gd name="T8" fmla="*/ 600 w 392"/>
                <a:gd name="T9" fmla="*/ 68 h 416"/>
                <a:gd name="T10" fmla="*/ 566 w 392"/>
                <a:gd name="T11" fmla="*/ 68 h 416"/>
                <a:gd name="T12" fmla="*/ 516 w 392"/>
                <a:gd name="T13" fmla="*/ 9 h 416"/>
                <a:gd name="T14" fmla="*/ 454 w 392"/>
                <a:gd name="T15" fmla="*/ 9 h 416"/>
                <a:gd name="T16" fmla="*/ 386 w 392"/>
                <a:gd name="T17" fmla="*/ 7 h 416"/>
                <a:gd name="T18" fmla="*/ 323 w 392"/>
                <a:gd name="T19" fmla="*/ 7 h 416"/>
                <a:gd name="T20" fmla="*/ 259 w 392"/>
                <a:gd name="T21" fmla="*/ 7 h 416"/>
                <a:gd name="T22" fmla="*/ 210 w 392"/>
                <a:gd name="T23" fmla="*/ 7 h 416"/>
                <a:gd name="T24" fmla="*/ 147 w 392"/>
                <a:gd name="T25" fmla="*/ 7 h 416"/>
                <a:gd name="T26" fmla="*/ 97 w 392"/>
                <a:gd name="T27" fmla="*/ 12 h 416"/>
                <a:gd name="T28" fmla="*/ 36 w 392"/>
                <a:gd name="T29" fmla="*/ 19 h 416"/>
                <a:gd name="T30" fmla="*/ 82 w 392"/>
                <a:gd name="T31" fmla="*/ 27 h 416"/>
                <a:gd name="T32" fmla="*/ 112 w 392"/>
                <a:gd name="T33" fmla="*/ 35 h 416"/>
                <a:gd name="T34" fmla="*/ 82 w 392"/>
                <a:gd name="T35" fmla="*/ 33 h 416"/>
                <a:gd name="T36" fmla="*/ 0 w 392"/>
                <a:gd name="T37" fmla="*/ 35 h 416"/>
                <a:gd name="T38" fmla="*/ 8 w 392"/>
                <a:gd name="T39" fmla="*/ 42 h 416"/>
                <a:gd name="T40" fmla="*/ 8 w 392"/>
                <a:gd name="T41" fmla="*/ 45 h 416"/>
                <a:gd name="T42" fmla="*/ 82 w 392"/>
                <a:gd name="T43" fmla="*/ 47 h 416"/>
                <a:gd name="T44" fmla="*/ 128 w 392"/>
                <a:gd name="T45" fmla="*/ 45 h 416"/>
                <a:gd name="T46" fmla="*/ 147 w 392"/>
                <a:gd name="T47" fmla="*/ 48 h 416"/>
                <a:gd name="T48" fmla="*/ 97 w 392"/>
                <a:gd name="T49" fmla="*/ 52 h 416"/>
                <a:gd name="T50" fmla="*/ 62 w 392"/>
                <a:gd name="T51" fmla="*/ 55 h 416"/>
                <a:gd name="T52" fmla="*/ 82 w 392"/>
                <a:gd name="T53" fmla="*/ 71 h 416"/>
                <a:gd name="T54" fmla="*/ 112 w 392"/>
                <a:gd name="T55" fmla="*/ 74 h 416"/>
                <a:gd name="T56" fmla="*/ 128 w 392"/>
                <a:gd name="T57" fmla="*/ 77 h 416"/>
                <a:gd name="T58" fmla="*/ 176 w 392"/>
                <a:gd name="T59" fmla="*/ 80 h 416"/>
                <a:gd name="T60" fmla="*/ 210 w 392"/>
                <a:gd name="T61" fmla="*/ 77 h 416"/>
                <a:gd name="T62" fmla="*/ 210 w 392"/>
                <a:gd name="T63" fmla="*/ 82 h 416"/>
                <a:gd name="T64" fmla="*/ 97 w 392"/>
                <a:gd name="T65" fmla="*/ 91 h 416"/>
                <a:gd name="T66" fmla="*/ 46 w 392"/>
                <a:gd name="T67" fmla="*/ 97 h 416"/>
                <a:gd name="T68" fmla="*/ 128 w 392"/>
                <a:gd name="T69" fmla="*/ 93 h 416"/>
                <a:gd name="T70" fmla="*/ 194 w 392"/>
                <a:gd name="T71" fmla="*/ 88 h 416"/>
                <a:gd name="T72" fmla="*/ 291 w 392"/>
                <a:gd name="T73" fmla="*/ 80 h 416"/>
                <a:gd name="T74" fmla="*/ 273 w 392"/>
                <a:gd name="T75" fmla="*/ 75 h 416"/>
                <a:gd name="T76" fmla="*/ 323 w 392"/>
                <a:gd name="T77" fmla="*/ 70 h 416"/>
                <a:gd name="T78" fmla="*/ 355 w 392"/>
                <a:gd name="T79" fmla="*/ 64 h 416"/>
                <a:gd name="T80" fmla="*/ 355 w 392"/>
                <a:gd name="T81" fmla="*/ 65 h 416"/>
                <a:gd name="T82" fmla="*/ 323 w 392"/>
                <a:gd name="T83" fmla="*/ 71 h 416"/>
                <a:gd name="T84" fmla="*/ 323 w 392"/>
                <a:gd name="T85" fmla="*/ 75 h 416"/>
                <a:gd name="T86" fmla="*/ 386 w 392"/>
                <a:gd name="T87" fmla="*/ 71 h 416"/>
                <a:gd name="T88" fmla="*/ 401 w 392"/>
                <a:gd name="T89" fmla="*/ 68 h 416"/>
                <a:gd name="T90" fmla="*/ 438 w 392"/>
                <a:gd name="T91" fmla="*/ 68 h 416"/>
                <a:gd name="T92" fmla="*/ 530 w 392"/>
                <a:gd name="T93" fmla="*/ 70 h 416"/>
                <a:gd name="T94" fmla="*/ 581 w 392"/>
                <a:gd name="T95" fmla="*/ 71 h 416"/>
                <a:gd name="T96" fmla="*/ 646 w 392"/>
                <a:gd name="T97" fmla="*/ 80 h 416"/>
                <a:gd name="T98" fmla="*/ 677 w 392"/>
                <a:gd name="T99" fmla="*/ 81 h 416"/>
                <a:gd name="T100" fmla="*/ 677 w 392"/>
                <a:gd name="T101" fmla="*/ 80 h 416"/>
                <a:gd name="T102" fmla="*/ 694 w 392"/>
                <a:gd name="T103" fmla="*/ 86 h 416"/>
                <a:gd name="T104" fmla="*/ 726 w 392"/>
                <a:gd name="T105" fmla="*/ 87 h 416"/>
                <a:gd name="T106" fmla="*/ 713 w 392"/>
                <a:gd name="T107" fmla="*/ 87 h 416"/>
                <a:gd name="T108" fmla="*/ 726 w 392"/>
                <a:gd name="T109" fmla="*/ 88 h 416"/>
                <a:gd name="T110" fmla="*/ 744 w 392"/>
                <a:gd name="T111" fmla="*/ 97 h 416"/>
                <a:gd name="T112" fmla="*/ 726 w 392"/>
                <a:gd name="T113" fmla="*/ 91 h 416"/>
                <a:gd name="T114" fmla="*/ 757 w 392"/>
                <a:gd name="T115" fmla="*/ 93 h 416"/>
                <a:gd name="T116" fmla="*/ 791 w 392"/>
                <a:gd name="T117" fmla="*/ 93 h 4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92"/>
                <a:gd name="T178" fmla="*/ 0 h 416"/>
                <a:gd name="T179" fmla="*/ 392 w 392"/>
                <a:gd name="T180" fmla="*/ 416 h 41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92" h="416">
                  <a:moveTo>
                    <a:pt x="392" y="400"/>
                  </a:moveTo>
                  <a:lnTo>
                    <a:pt x="392" y="384"/>
                  </a:lnTo>
                  <a:lnTo>
                    <a:pt x="368" y="368"/>
                  </a:lnTo>
                  <a:lnTo>
                    <a:pt x="352" y="328"/>
                  </a:lnTo>
                  <a:lnTo>
                    <a:pt x="344" y="328"/>
                  </a:lnTo>
                  <a:lnTo>
                    <a:pt x="336" y="304"/>
                  </a:lnTo>
                  <a:lnTo>
                    <a:pt x="320" y="312"/>
                  </a:lnTo>
                  <a:lnTo>
                    <a:pt x="320" y="320"/>
                  </a:lnTo>
                  <a:lnTo>
                    <a:pt x="296" y="296"/>
                  </a:lnTo>
                  <a:lnTo>
                    <a:pt x="296" y="288"/>
                  </a:lnTo>
                  <a:lnTo>
                    <a:pt x="280" y="296"/>
                  </a:lnTo>
                  <a:lnTo>
                    <a:pt x="280" y="288"/>
                  </a:lnTo>
                  <a:lnTo>
                    <a:pt x="280" y="56"/>
                  </a:lnTo>
                  <a:lnTo>
                    <a:pt x="256" y="40"/>
                  </a:lnTo>
                  <a:lnTo>
                    <a:pt x="240" y="4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92" y="24"/>
                  </a:lnTo>
                  <a:lnTo>
                    <a:pt x="160" y="24"/>
                  </a:lnTo>
                  <a:lnTo>
                    <a:pt x="160" y="8"/>
                  </a:lnTo>
                  <a:lnTo>
                    <a:pt x="136" y="8"/>
                  </a:lnTo>
                  <a:lnTo>
                    <a:pt x="128" y="8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88" y="16"/>
                  </a:lnTo>
                  <a:lnTo>
                    <a:pt x="72" y="32"/>
                  </a:lnTo>
                  <a:lnTo>
                    <a:pt x="64" y="32"/>
                  </a:lnTo>
                  <a:lnTo>
                    <a:pt x="48" y="48"/>
                  </a:lnTo>
                  <a:lnTo>
                    <a:pt x="40" y="72"/>
                  </a:lnTo>
                  <a:lnTo>
                    <a:pt x="16" y="80"/>
                  </a:lnTo>
                  <a:lnTo>
                    <a:pt x="8" y="96"/>
                  </a:lnTo>
                  <a:lnTo>
                    <a:pt x="40" y="112"/>
                  </a:lnTo>
                  <a:lnTo>
                    <a:pt x="40" y="128"/>
                  </a:lnTo>
                  <a:lnTo>
                    <a:pt x="56" y="152"/>
                  </a:lnTo>
                  <a:lnTo>
                    <a:pt x="40" y="152"/>
                  </a:lnTo>
                  <a:lnTo>
                    <a:pt x="40" y="144"/>
                  </a:lnTo>
                  <a:lnTo>
                    <a:pt x="32" y="144"/>
                  </a:lnTo>
                  <a:lnTo>
                    <a:pt x="0" y="152"/>
                  </a:lnTo>
                  <a:lnTo>
                    <a:pt x="0" y="168"/>
                  </a:lnTo>
                  <a:lnTo>
                    <a:pt x="8" y="176"/>
                  </a:lnTo>
                  <a:lnTo>
                    <a:pt x="8" y="184"/>
                  </a:lnTo>
                  <a:lnTo>
                    <a:pt x="8" y="192"/>
                  </a:lnTo>
                  <a:lnTo>
                    <a:pt x="24" y="200"/>
                  </a:lnTo>
                  <a:lnTo>
                    <a:pt x="40" y="200"/>
                  </a:lnTo>
                  <a:lnTo>
                    <a:pt x="48" y="200"/>
                  </a:lnTo>
                  <a:lnTo>
                    <a:pt x="64" y="192"/>
                  </a:lnTo>
                  <a:lnTo>
                    <a:pt x="64" y="200"/>
                  </a:lnTo>
                  <a:lnTo>
                    <a:pt x="72" y="208"/>
                  </a:lnTo>
                  <a:lnTo>
                    <a:pt x="64" y="224"/>
                  </a:lnTo>
                  <a:lnTo>
                    <a:pt x="48" y="224"/>
                  </a:lnTo>
                  <a:lnTo>
                    <a:pt x="40" y="232"/>
                  </a:lnTo>
                  <a:lnTo>
                    <a:pt x="32" y="232"/>
                  </a:lnTo>
                  <a:lnTo>
                    <a:pt x="16" y="264"/>
                  </a:lnTo>
                  <a:lnTo>
                    <a:pt x="40" y="304"/>
                  </a:lnTo>
                  <a:lnTo>
                    <a:pt x="56" y="296"/>
                  </a:lnTo>
                  <a:lnTo>
                    <a:pt x="56" y="312"/>
                  </a:lnTo>
                  <a:lnTo>
                    <a:pt x="56" y="320"/>
                  </a:lnTo>
                  <a:lnTo>
                    <a:pt x="64" y="328"/>
                  </a:lnTo>
                  <a:lnTo>
                    <a:pt x="80" y="328"/>
                  </a:lnTo>
                  <a:lnTo>
                    <a:pt x="88" y="336"/>
                  </a:lnTo>
                  <a:lnTo>
                    <a:pt x="88" y="328"/>
                  </a:lnTo>
                  <a:lnTo>
                    <a:pt x="104" y="328"/>
                  </a:lnTo>
                  <a:lnTo>
                    <a:pt x="104" y="336"/>
                  </a:lnTo>
                  <a:lnTo>
                    <a:pt x="104" y="352"/>
                  </a:lnTo>
                  <a:lnTo>
                    <a:pt x="72" y="384"/>
                  </a:lnTo>
                  <a:lnTo>
                    <a:pt x="48" y="384"/>
                  </a:lnTo>
                  <a:lnTo>
                    <a:pt x="40" y="392"/>
                  </a:lnTo>
                  <a:lnTo>
                    <a:pt x="24" y="408"/>
                  </a:lnTo>
                  <a:lnTo>
                    <a:pt x="32" y="416"/>
                  </a:lnTo>
                  <a:lnTo>
                    <a:pt x="64" y="392"/>
                  </a:lnTo>
                  <a:lnTo>
                    <a:pt x="88" y="384"/>
                  </a:lnTo>
                  <a:lnTo>
                    <a:pt x="96" y="376"/>
                  </a:lnTo>
                  <a:lnTo>
                    <a:pt x="112" y="360"/>
                  </a:lnTo>
                  <a:lnTo>
                    <a:pt x="144" y="336"/>
                  </a:lnTo>
                  <a:lnTo>
                    <a:pt x="152" y="328"/>
                  </a:lnTo>
                  <a:lnTo>
                    <a:pt x="136" y="320"/>
                  </a:lnTo>
                  <a:lnTo>
                    <a:pt x="144" y="312"/>
                  </a:lnTo>
                  <a:lnTo>
                    <a:pt x="160" y="296"/>
                  </a:lnTo>
                  <a:lnTo>
                    <a:pt x="160" y="288"/>
                  </a:lnTo>
                  <a:lnTo>
                    <a:pt x="176" y="272"/>
                  </a:lnTo>
                  <a:lnTo>
                    <a:pt x="184" y="272"/>
                  </a:lnTo>
                  <a:lnTo>
                    <a:pt x="176" y="280"/>
                  </a:lnTo>
                  <a:lnTo>
                    <a:pt x="168" y="288"/>
                  </a:lnTo>
                  <a:lnTo>
                    <a:pt x="160" y="304"/>
                  </a:lnTo>
                  <a:lnTo>
                    <a:pt x="168" y="312"/>
                  </a:lnTo>
                  <a:lnTo>
                    <a:pt x="160" y="320"/>
                  </a:lnTo>
                  <a:lnTo>
                    <a:pt x="168" y="320"/>
                  </a:lnTo>
                  <a:lnTo>
                    <a:pt x="192" y="304"/>
                  </a:lnTo>
                  <a:lnTo>
                    <a:pt x="200" y="304"/>
                  </a:lnTo>
                  <a:lnTo>
                    <a:pt x="200" y="288"/>
                  </a:lnTo>
                  <a:lnTo>
                    <a:pt x="200" y="280"/>
                  </a:lnTo>
                  <a:lnTo>
                    <a:pt x="216" y="288"/>
                  </a:lnTo>
                  <a:lnTo>
                    <a:pt x="240" y="296"/>
                  </a:lnTo>
                  <a:lnTo>
                    <a:pt x="264" y="296"/>
                  </a:lnTo>
                  <a:lnTo>
                    <a:pt x="280" y="304"/>
                  </a:lnTo>
                  <a:lnTo>
                    <a:pt x="288" y="304"/>
                  </a:lnTo>
                  <a:lnTo>
                    <a:pt x="288" y="312"/>
                  </a:lnTo>
                  <a:lnTo>
                    <a:pt x="320" y="336"/>
                  </a:lnTo>
                  <a:lnTo>
                    <a:pt x="344" y="384"/>
                  </a:lnTo>
                  <a:lnTo>
                    <a:pt x="336" y="344"/>
                  </a:lnTo>
                  <a:lnTo>
                    <a:pt x="328" y="336"/>
                  </a:lnTo>
                  <a:lnTo>
                    <a:pt x="336" y="336"/>
                  </a:lnTo>
                  <a:lnTo>
                    <a:pt x="336" y="328"/>
                  </a:lnTo>
                  <a:lnTo>
                    <a:pt x="344" y="360"/>
                  </a:lnTo>
                  <a:lnTo>
                    <a:pt x="352" y="352"/>
                  </a:lnTo>
                  <a:lnTo>
                    <a:pt x="360" y="368"/>
                  </a:lnTo>
                  <a:lnTo>
                    <a:pt x="352" y="360"/>
                  </a:lnTo>
                  <a:lnTo>
                    <a:pt x="352" y="368"/>
                  </a:lnTo>
                  <a:lnTo>
                    <a:pt x="352" y="384"/>
                  </a:lnTo>
                  <a:lnTo>
                    <a:pt x="360" y="376"/>
                  </a:lnTo>
                  <a:lnTo>
                    <a:pt x="360" y="384"/>
                  </a:lnTo>
                  <a:lnTo>
                    <a:pt x="368" y="408"/>
                  </a:lnTo>
                  <a:lnTo>
                    <a:pt x="368" y="392"/>
                  </a:lnTo>
                  <a:lnTo>
                    <a:pt x="360" y="384"/>
                  </a:lnTo>
                  <a:lnTo>
                    <a:pt x="368" y="384"/>
                  </a:lnTo>
                  <a:lnTo>
                    <a:pt x="376" y="400"/>
                  </a:lnTo>
                  <a:lnTo>
                    <a:pt x="384" y="408"/>
                  </a:lnTo>
                  <a:lnTo>
                    <a:pt x="392" y="40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83" name="Freeform 34"/>
            <p:cNvSpPr>
              <a:spLocks/>
            </p:cNvSpPr>
            <p:nvPr/>
          </p:nvSpPr>
          <p:spPr bwMode="auto">
            <a:xfrm>
              <a:off x="1678" y="1603"/>
              <a:ext cx="406" cy="387"/>
            </a:xfrm>
            <a:custGeom>
              <a:avLst/>
              <a:gdLst>
                <a:gd name="T0" fmla="*/ 791 w 392"/>
                <a:gd name="T1" fmla="*/ 91 h 416"/>
                <a:gd name="T2" fmla="*/ 713 w 392"/>
                <a:gd name="T3" fmla="*/ 77 h 416"/>
                <a:gd name="T4" fmla="*/ 677 w 392"/>
                <a:gd name="T5" fmla="*/ 71 h 416"/>
                <a:gd name="T6" fmla="*/ 646 w 392"/>
                <a:gd name="T7" fmla="*/ 75 h 416"/>
                <a:gd name="T8" fmla="*/ 600 w 392"/>
                <a:gd name="T9" fmla="*/ 68 h 416"/>
                <a:gd name="T10" fmla="*/ 566 w 392"/>
                <a:gd name="T11" fmla="*/ 68 h 416"/>
                <a:gd name="T12" fmla="*/ 516 w 392"/>
                <a:gd name="T13" fmla="*/ 9 h 416"/>
                <a:gd name="T14" fmla="*/ 454 w 392"/>
                <a:gd name="T15" fmla="*/ 9 h 416"/>
                <a:gd name="T16" fmla="*/ 386 w 392"/>
                <a:gd name="T17" fmla="*/ 7 h 416"/>
                <a:gd name="T18" fmla="*/ 323 w 392"/>
                <a:gd name="T19" fmla="*/ 7 h 416"/>
                <a:gd name="T20" fmla="*/ 259 w 392"/>
                <a:gd name="T21" fmla="*/ 7 h 416"/>
                <a:gd name="T22" fmla="*/ 210 w 392"/>
                <a:gd name="T23" fmla="*/ 7 h 416"/>
                <a:gd name="T24" fmla="*/ 147 w 392"/>
                <a:gd name="T25" fmla="*/ 7 h 416"/>
                <a:gd name="T26" fmla="*/ 97 w 392"/>
                <a:gd name="T27" fmla="*/ 12 h 416"/>
                <a:gd name="T28" fmla="*/ 36 w 392"/>
                <a:gd name="T29" fmla="*/ 19 h 416"/>
                <a:gd name="T30" fmla="*/ 82 w 392"/>
                <a:gd name="T31" fmla="*/ 27 h 416"/>
                <a:gd name="T32" fmla="*/ 112 w 392"/>
                <a:gd name="T33" fmla="*/ 35 h 416"/>
                <a:gd name="T34" fmla="*/ 82 w 392"/>
                <a:gd name="T35" fmla="*/ 33 h 416"/>
                <a:gd name="T36" fmla="*/ 0 w 392"/>
                <a:gd name="T37" fmla="*/ 35 h 416"/>
                <a:gd name="T38" fmla="*/ 8 w 392"/>
                <a:gd name="T39" fmla="*/ 42 h 416"/>
                <a:gd name="T40" fmla="*/ 8 w 392"/>
                <a:gd name="T41" fmla="*/ 45 h 416"/>
                <a:gd name="T42" fmla="*/ 82 w 392"/>
                <a:gd name="T43" fmla="*/ 47 h 416"/>
                <a:gd name="T44" fmla="*/ 128 w 392"/>
                <a:gd name="T45" fmla="*/ 45 h 416"/>
                <a:gd name="T46" fmla="*/ 147 w 392"/>
                <a:gd name="T47" fmla="*/ 48 h 416"/>
                <a:gd name="T48" fmla="*/ 97 w 392"/>
                <a:gd name="T49" fmla="*/ 52 h 416"/>
                <a:gd name="T50" fmla="*/ 62 w 392"/>
                <a:gd name="T51" fmla="*/ 55 h 416"/>
                <a:gd name="T52" fmla="*/ 82 w 392"/>
                <a:gd name="T53" fmla="*/ 71 h 416"/>
                <a:gd name="T54" fmla="*/ 112 w 392"/>
                <a:gd name="T55" fmla="*/ 74 h 416"/>
                <a:gd name="T56" fmla="*/ 128 w 392"/>
                <a:gd name="T57" fmla="*/ 77 h 416"/>
                <a:gd name="T58" fmla="*/ 176 w 392"/>
                <a:gd name="T59" fmla="*/ 80 h 416"/>
                <a:gd name="T60" fmla="*/ 210 w 392"/>
                <a:gd name="T61" fmla="*/ 77 h 416"/>
                <a:gd name="T62" fmla="*/ 210 w 392"/>
                <a:gd name="T63" fmla="*/ 82 h 416"/>
                <a:gd name="T64" fmla="*/ 97 w 392"/>
                <a:gd name="T65" fmla="*/ 91 h 416"/>
                <a:gd name="T66" fmla="*/ 46 w 392"/>
                <a:gd name="T67" fmla="*/ 97 h 416"/>
                <a:gd name="T68" fmla="*/ 128 w 392"/>
                <a:gd name="T69" fmla="*/ 93 h 416"/>
                <a:gd name="T70" fmla="*/ 194 w 392"/>
                <a:gd name="T71" fmla="*/ 88 h 416"/>
                <a:gd name="T72" fmla="*/ 291 w 392"/>
                <a:gd name="T73" fmla="*/ 80 h 416"/>
                <a:gd name="T74" fmla="*/ 273 w 392"/>
                <a:gd name="T75" fmla="*/ 75 h 416"/>
                <a:gd name="T76" fmla="*/ 323 w 392"/>
                <a:gd name="T77" fmla="*/ 70 h 416"/>
                <a:gd name="T78" fmla="*/ 355 w 392"/>
                <a:gd name="T79" fmla="*/ 64 h 416"/>
                <a:gd name="T80" fmla="*/ 355 w 392"/>
                <a:gd name="T81" fmla="*/ 65 h 416"/>
                <a:gd name="T82" fmla="*/ 323 w 392"/>
                <a:gd name="T83" fmla="*/ 71 h 416"/>
                <a:gd name="T84" fmla="*/ 323 w 392"/>
                <a:gd name="T85" fmla="*/ 75 h 416"/>
                <a:gd name="T86" fmla="*/ 386 w 392"/>
                <a:gd name="T87" fmla="*/ 71 h 416"/>
                <a:gd name="T88" fmla="*/ 401 w 392"/>
                <a:gd name="T89" fmla="*/ 68 h 416"/>
                <a:gd name="T90" fmla="*/ 438 w 392"/>
                <a:gd name="T91" fmla="*/ 68 h 416"/>
                <a:gd name="T92" fmla="*/ 530 w 392"/>
                <a:gd name="T93" fmla="*/ 70 h 416"/>
                <a:gd name="T94" fmla="*/ 581 w 392"/>
                <a:gd name="T95" fmla="*/ 71 h 416"/>
                <a:gd name="T96" fmla="*/ 646 w 392"/>
                <a:gd name="T97" fmla="*/ 80 h 416"/>
                <a:gd name="T98" fmla="*/ 677 w 392"/>
                <a:gd name="T99" fmla="*/ 81 h 416"/>
                <a:gd name="T100" fmla="*/ 677 w 392"/>
                <a:gd name="T101" fmla="*/ 80 h 416"/>
                <a:gd name="T102" fmla="*/ 694 w 392"/>
                <a:gd name="T103" fmla="*/ 86 h 416"/>
                <a:gd name="T104" fmla="*/ 726 w 392"/>
                <a:gd name="T105" fmla="*/ 87 h 416"/>
                <a:gd name="T106" fmla="*/ 713 w 392"/>
                <a:gd name="T107" fmla="*/ 87 h 416"/>
                <a:gd name="T108" fmla="*/ 726 w 392"/>
                <a:gd name="T109" fmla="*/ 88 h 416"/>
                <a:gd name="T110" fmla="*/ 744 w 392"/>
                <a:gd name="T111" fmla="*/ 97 h 416"/>
                <a:gd name="T112" fmla="*/ 726 w 392"/>
                <a:gd name="T113" fmla="*/ 91 h 416"/>
                <a:gd name="T114" fmla="*/ 757 w 392"/>
                <a:gd name="T115" fmla="*/ 93 h 416"/>
                <a:gd name="T116" fmla="*/ 791 w 392"/>
                <a:gd name="T117" fmla="*/ 93 h 4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92"/>
                <a:gd name="T178" fmla="*/ 0 h 416"/>
                <a:gd name="T179" fmla="*/ 392 w 392"/>
                <a:gd name="T180" fmla="*/ 416 h 41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92" h="416">
                  <a:moveTo>
                    <a:pt x="392" y="400"/>
                  </a:moveTo>
                  <a:lnTo>
                    <a:pt x="392" y="384"/>
                  </a:lnTo>
                  <a:lnTo>
                    <a:pt x="368" y="368"/>
                  </a:lnTo>
                  <a:lnTo>
                    <a:pt x="352" y="328"/>
                  </a:lnTo>
                  <a:lnTo>
                    <a:pt x="344" y="328"/>
                  </a:lnTo>
                  <a:lnTo>
                    <a:pt x="336" y="304"/>
                  </a:lnTo>
                  <a:lnTo>
                    <a:pt x="320" y="312"/>
                  </a:lnTo>
                  <a:lnTo>
                    <a:pt x="320" y="320"/>
                  </a:lnTo>
                  <a:lnTo>
                    <a:pt x="296" y="296"/>
                  </a:lnTo>
                  <a:lnTo>
                    <a:pt x="296" y="288"/>
                  </a:lnTo>
                  <a:lnTo>
                    <a:pt x="280" y="296"/>
                  </a:lnTo>
                  <a:lnTo>
                    <a:pt x="280" y="288"/>
                  </a:lnTo>
                  <a:lnTo>
                    <a:pt x="280" y="56"/>
                  </a:lnTo>
                  <a:lnTo>
                    <a:pt x="256" y="40"/>
                  </a:lnTo>
                  <a:lnTo>
                    <a:pt x="240" y="4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92" y="24"/>
                  </a:lnTo>
                  <a:lnTo>
                    <a:pt x="160" y="24"/>
                  </a:lnTo>
                  <a:lnTo>
                    <a:pt x="160" y="8"/>
                  </a:lnTo>
                  <a:lnTo>
                    <a:pt x="136" y="8"/>
                  </a:lnTo>
                  <a:lnTo>
                    <a:pt x="128" y="8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88" y="16"/>
                  </a:lnTo>
                  <a:lnTo>
                    <a:pt x="72" y="32"/>
                  </a:lnTo>
                  <a:lnTo>
                    <a:pt x="64" y="32"/>
                  </a:lnTo>
                  <a:lnTo>
                    <a:pt x="48" y="48"/>
                  </a:lnTo>
                  <a:lnTo>
                    <a:pt x="40" y="72"/>
                  </a:lnTo>
                  <a:lnTo>
                    <a:pt x="16" y="80"/>
                  </a:lnTo>
                  <a:lnTo>
                    <a:pt x="8" y="96"/>
                  </a:lnTo>
                  <a:lnTo>
                    <a:pt x="40" y="112"/>
                  </a:lnTo>
                  <a:lnTo>
                    <a:pt x="40" y="128"/>
                  </a:lnTo>
                  <a:lnTo>
                    <a:pt x="56" y="152"/>
                  </a:lnTo>
                  <a:lnTo>
                    <a:pt x="40" y="152"/>
                  </a:lnTo>
                  <a:lnTo>
                    <a:pt x="40" y="144"/>
                  </a:lnTo>
                  <a:lnTo>
                    <a:pt x="32" y="144"/>
                  </a:lnTo>
                  <a:lnTo>
                    <a:pt x="0" y="152"/>
                  </a:lnTo>
                  <a:lnTo>
                    <a:pt x="0" y="168"/>
                  </a:lnTo>
                  <a:lnTo>
                    <a:pt x="8" y="176"/>
                  </a:lnTo>
                  <a:lnTo>
                    <a:pt x="8" y="184"/>
                  </a:lnTo>
                  <a:lnTo>
                    <a:pt x="8" y="192"/>
                  </a:lnTo>
                  <a:lnTo>
                    <a:pt x="24" y="200"/>
                  </a:lnTo>
                  <a:lnTo>
                    <a:pt x="40" y="200"/>
                  </a:lnTo>
                  <a:lnTo>
                    <a:pt x="48" y="200"/>
                  </a:lnTo>
                  <a:lnTo>
                    <a:pt x="64" y="192"/>
                  </a:lnTo>
                  <a:lnTo>
                    <a:pt x="64" y="200"/>
                  </a:lnTo>
                  <a:lnTo>
                    <a:pt x="72" y="208"/>
                  </a:lnTo>
                  <a:lnTo>
                    <a:pt x="64" y="224"/>
                  </a:lnTo>
                  <a:lnTo>
                    <a:pt x="48" y="224"/>
                  </a:lnTo>
                  <a:lnTo>
                    <a:pt x="40" y="232"/>
                  </a:lnTo>
                  <a:lnTo>
                    <a:pt x="32" y="232"/>
                  </a:lnTo>
                  <a:lnTo>
                    <a:pt x="16" y="264"/>
                  </a:lnTo>
                  <a:lnTo>
                    <a:pt x="40" y="304"/>
                  </a:lnTo>
                  <a:lnTo>
                    <a:pt x="56" y="296"/>
                  </a:lnTo>
                  <a:lnTo>
                    <a:pt x="56" y="312"/>
                  </a:lnTo>
                  <a:lnTo>
                    <a:pt x="56" y="320"/>
                  </a:lnTo>
                  <a:lnTo>
                    <a:pt x="64" y="328"/>
                  </a:lnTo>
                  <a:lnTo>
                    <a:pt x="80" y="328"/>
                  </a:lnTo>
                  <a:lnTo>
                    <a:pt x="88" y="336"/>
                  </a:lnTo>
                  <a:lnTo>
                    <a:pt x="88" y="328"/>
                  </a:lnTo>
                  <a:lnTo>
                    <a:pt x="104" y="328"/>
                  </a:lnTo>
                  <a:lnTo>
                    <a:pt x="104" y="336"/>
                  </a:lnTo>
                  <a:lnTo>
                    <a:pt x="104" y="352"/>
                  </a:lnTo>
                  <a:lnTo>
                    <a:pt x="72" y="384"/>
                  </a:lnTo>
                  <a:lnTo>
                    <a:pt x="48" y="384"/>
                  </a:lnTo>
                  <a:lnTo>
                    <a:pt x="40" y="392"/>
                  </a:lnTo>
                  <a:lnTo>
                    <a:pt x="24" y="408"/>
                  </a:lnTo>
                  <a:lnTo>
                    <a:pt x="32" y="416"/>
                  </a:lnTo>
                  <a:lnTo>
                    <a:pt x="64" y="392"/>
                  </a:lnTo>
                  <a:lnTo>
                    <a:pt x="88" y="384"/>
                  </a:lnTo>
                  <a:lnTo>
                    <a:pt x="96" y="376"/>
                  </a:lnTo>
                  <a:lnTo>
                    <a:pt x="112" y="360"/>
                  </a:lnTo>
                  <a:lnTo>
                    <a:pt x="144" y="336"/>
                  </a:lnTo>
                  <a:lnTo>
                    <a:pt x="152" y="328"/>
                  </a:lnTo>
                  <a:lnTo>
                    <a:pt x="136" y="320"/>
                  </a:lnTo>
                  <a:lnTo>
                    <a:pt x="144" y="312"/>
                  </a:lnTo>
                  <a:lnTo>
                    <a:pt x="160" y="296"/>
                  </a:lnTo>
                  <a:lnTo>
                    <a:pt x="160" y="288"/>
                  </a:lnTo>
                  <a:lnTo>
                    <a:pt x="176" y="272"/>
                  </a:lnTo>
                  <a:lnTo>
                    <a:pt x="184" y="272"/>
                  </a:lnTo>
                  <a:lnTo>
                    <a:pt x="176" y="280"/>
                  </a:lnTo>
                  <a:lnTo>
                    <a:pt x="168" y="288"/>
                  </a:lnTo>
                  <a:lnTo>
                    <a:pt x="160" y="304"/>
                  </a:lnTo>
                  <a:lnTo>
                    <a:pt x="168" y="312"/>
                  </a:lnTo>
                  <a:lnTo>
                    <a:pt x="160" y="320"/>
                  </a:lnTo>
                  <a:lnTo>
                    <a:pt x="168" y="320"/>
                  </a:lnTo>
                  <a:lnTo>
                    <a:pt x="192" y="304"/>
                  </a:lnTo>
                  <a:lnTo>
                    <a:pt x="200" y="304"/>
                  </a:lnTo>
                  <a:lnTo>
                    <a:pt x="200" y="288"/>
                  </a:lnTo>
                  <a:lnTo>
                    <a:pt x="200" y="280"/>
                  </a:lnTo>
                  <a:lnTo>
                    <a:pt x="216" y="288"/>
                  </a:lnTo>
                  <a:lnTo>
                    <a:pt x="240" y="296"/>
                  </a:lnTo>
                  <a:lnTo>
                    <a:pt x="264" y="296"/>
                  </a:lnTo>
                  <a:lnTo>
                    <a:pt x="280" y="304"/>
                  </a:lnTo>
                  <a:lnTo>
                    <a:pt x="288" y="304"/>
                  </a:lnTo>
                  <a:lnTo>
                    <a:pt x="288" y="312"/>
                  </a:lnTo>
                  <a:lnTo>
                    <a:pt x="320" y="336"/>
                  </a:lnTo>
                  <a:lnTo>
                    <a:pt x="344" y="384"/>
                  </a:lnTo>
                  <a:lnTo>
                    <a:pt x="336" y="344"/>
                  </a:lnTo>
                  <a:lnTo>
                    <a:pt x="328" y="336"/>
                  </a:lnTo>
                  <a:lnTo>
                    <a:pt x="336" y="336"/>
                  </a:lnTo>
                  <a:lnTo>
                    <a:pt x="336" y="328"/>
                  </a:lnTo>
                  <a:lnTo>
                    <a:pt x="344" y="360"/>
                  </a:lnTo>
                  <a:lnTo>
                    <a:pt x="352" y="352"/>
                  </a:lnTo>
                  <a:lnTo>
                    <a:pt x="360" y="368"/>
                  </a:lnTo>
                  <a:lnTo>
                    <a:pt x="352" y="360"/>
                  </a:lnTo>
                  <a:lnTo>
                    <a:pt x="352" y="368"/>
                  </a:lnTo>
                  <a:lnTo>
                    <a:pt x="352" y="384"/>
                  </a:lnTo>
                  <a:lnTo>
                    <a:pt x="360" y="376"/>
                  </a:lnTo>
                  <a:lnTo>
                    <a:pt x="360" y="384"/>
                  </a:lnTo>
                  <a:lnTo>
                    <a:pt x="368" y="408"/>
                  </a:lnTo>
                  <a:lnTo>
                    <a:pt x="368" y="392"/>
                  </a:lnTo>
                  <a:lnTo>
                    <a:pt x="360" y="384"/>
                  </a:lnTo>
                  <a:lnTo>
                    <a:pt x="368" y="384"/>
                  </a:lnTo>
                  <a:lnTo>
                    <a:pt x="376" y="400"/>
                  </a:lnTo>
                  <a:lnTo>
                    <a:pt x="384" y="408"/>
                  </a:lnTo>
                  <a:lnTo>
                    <a:pt x="392" y="40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84" name="Freeform 35"/>
            <p:cNvSpPr>
              <a:spLocks/>
            </p:cNvSpPr>
            <p:nvPr/>
          </p:nvSpPr>
          <p:spPr bwMode="auto">
            <a:xfrm>
              <a:off x="2222" y="2292"/>
              <a:ext cx="321" cy="196"/>
            </a:xfrm>
            <a:custGeom>
              <a:avLst/>
              <a:gdLst>
                <a:gd name="T0" fmla="*/ 353 w 312"/>
                <a:gd name="T1" fmla="*/ 29 h 208"/>
                <a:gd name="T2" fmla="*/ 367 w 312"/>
                <a:gd name="T3" fmla="*/ 39 h 208"/>
                <a:gd name="T4" fmla="*/ 395 w 312"/>
                <a:gd name="T5" fmla="*/ 49 h 208"/>
                <a:gd name="T6" fmla="*/ 467 w 312"/>
                <a:gd name="T7" fmla="*/ 49 h 208"/>
                <a:gd name="T8" fmla="*/ 467 w 312"/>
                <a:gd name="T9" fmla="*/ 49 h 208"/>
                <a:gd name="T10" fmla="*/ 494 w 312"/>
                <a:gd name="T11" fmla="*/ 41 h 208"/>
                <a:gd name="T12" fmla="*/ 537 w 312"/>
                <a:gd name="T13" fmla="*/ 39 h 208"/>
                <a:gd name="T14" fmla="*/ 537 w 312"/>
                <a:gd name="T15" fmla="*/ 49 h 208"/>
                <a:gd name="T16" fmla="*/ 537 w 312"/>
                <a:gd name="T17" fmla="*/ 49 h 208"/>
                <a:gd name="T18" fmla="*/ 480 w 312"/>
                <a:gd name="T19" fmla="*/ 51 h 208"/>
                <a:gd name="T20" fmla="*/ 494 w 312"/>
                <a:gd name="T21" fmla="*/ 58 h 208"/>
                <a:gd name="T22" fmla="*/ 467 w 312"/>
                <a:gd name="T23" fmla="*/ 64 h 208"/>
                <a:gd name="T24" fmla="*/ 395 w 312"/>
                <a:gd name="T25" fmla="*/ 58 h 208"/>
                <a:gd name="T26" fmla="*/ 296 w 312"/>
                <a:gd name="T27" fmla="*/ 54 h 208"/>
                <a:gd name="T28" fmla="*/ 255 w 312"/>
                <a:gd name="T29" fmla="*/ 51 h 208"/>
                <a:gd name="T30" fmla="*/ 212 w 312"/>
                <a:gd name="T31" fmla="*/ 44 h 208"/>
                <a:gd name="T32" fmla="*/ 212 w 312"/>
                <a:gd name="T33" fmla="*/ 37 h 208"/>
                <a:gd name="T34" fmla="*/ 140 w 312"/>
                <a:gd name="T35" fmla="*/ 24 h 208"/>
                <a:gd name="T36" fmla="*/ 112 w 312"/>
                <a:gd name="T37" fmla="*/ 18 h 208"/>
                <a:gd name="T38" fmla="*/ 67 w 312"/>
                <a:gd name="T39" fmla="*/ 8 h 208"/>
                <a:gd name="T40" fmla="*/ 44 w 312"/>
                <a:gd name="T41" fmla="*/ 8 h 208"/>
                <a:gd name="T42" fmla="*/ 112 w 312"/>
                <a:gd name="T43" fmla="*/ 23 h 208"/>
                <a:gd name="T44" fmla="*/ 124 w 312"/>
                <a:gd name="T45" fmla="*/ 32 h 208"/>
                <a:gd name="T46" fmla="*/ 124 w 312"/>
                <a:gd name="T47" fmla="*/ 35 h 208"/>
                <a:gd name="T48" fmla="*/ 83 w 312"/>
                <a:gd name="T49" fmla="*/ 29 h 208"/>
                <a:gd name="T50" fmla="*/ 83 w 312"/>
                <a:gd name="T51" fmla="*/ 23 h 208"/>
                <a:gd name="T52" fmla="*/ 44 w 312"/>
                <a:gd name="T53" fmla="*/ 18 h 208"/>
                <a:gd name="T54" fmla="*/ 52 w 312"/>
                <a:gd name="T55" fmla="*/ 16 h 208"/>
                <a:gd name="T56" fmla="*/ 0 w 312"/>
                <a:gd name="T57" fmla="*/ 0 h 208"/>
                <a:gd name="T58" fmla="*/ 112 w 312"/>
                <a:gd name="T59" fmla="*/ 8 h 208"/>
                <a:gd name="T60" fmla="*/ 227 w 312"/>
                <a:gd name="T61" fmla="*/ 8 h 208"/>
                <a:gd name="T62" fmla="*/ 255 w 312"/>
                <a:gd name="T63" fmla="*/ 13 h 208"/>
                <a:gd name="T64" fmla="*/ 282 w 312"/>
                <a:gd name="T65" fmla="*/ 9 h 208"/>
                <a:gd name="T66" fmla="*/ 367 w 312"/>
                <a:gd name="T67" fmla="*/ 24 h 2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2"/>
                <a:gd name="T103" fmla="*/ 0 h 208"/>
                <a:gd name="T104" fmla="*/ 312 w 312"/>
                <a:gd name="T105" fmla="*/ 208 h 2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2" h="208">
                  <a:moveTo>
                    <a:pt x="208" y="80"/>
                  </a:moveTo>
                  <a:lnTo>
                    <a:pt x="200" y="96"/>
                  </a:lnTo>
                  <a:lnTo>
                    <a:pt x="200" y="120"/>
                  </a:lnTo>
                  <a:lnTo>
                    <a:pt x="208" y="128"/>
                  </a:lnTo>
                  <a:lnTo>
                    <a:pt x="208" y="136"/>
                  </a:lnTo>
                  <a:lnTo>
                    <a:pt x="224" y="160"/>
                  </a:lnTo>
                  <a:lnTo>
                    <a:pt x="240" y="168"/>
                  </a:lnTo>
                  <a:lnTo>
                    <a:pt x="264" y="160"/>
                  </a:lnTo>
                  <a:lnTo>
                    <a:pt x="272" y="160"/>
                  </a:lnTo>
                  <a:lnTo>
                    <a:pt x="264" y="160"/>
                  </a:lnTo>
                  <a:lnTo>
                    <a:pt x="272" y="152"/>
                  </a:lnTo>
                  <a:lnTo>
                    <a:pt x="280" y="136"/>
                  </a:lnTo>
                  <a:lnTo>
                    <a:pt x="288" y="136"/>
                  </a:lnTo>
                  <a:lnTo>
                    <a:pt x="304" y="128"/>
                  </a:lnTo>
                  <a:lnTo>
                    <a:pt x="312" y="136"/>
                  </a:lnTo>
                  <a:lnTo>
                    <a:pt x="304" y="160"/>
                  </a:lnTo>
                  <a:lnTo>
                    <a:pt x="304" y="168"/>
                  </a:lnTo>
                  <a:lnTo>
                    <a:pt x="304" y="160"/>
                  </a:lnTo>
                  <a:lnTo>
                    <a:pt x="296" y="168"/>
                  </a:lnTo>
                  <a:lnTo>
                    <a:pt x="272" y="168"/>
                  </a:lnTo>
                  <a:lnTo>
                    <a:pt x="264" y="176"/>
                  </a:lnTo>
                  <a:lnTo>
                    <a:pt x="280" y="192"/>
                  </a:lnTo>
                  <a:lnTo>
                    <a:pt x="264" y="192"/>
                  </a:lnTo>
                  <a:lnTo>
                    <a:pt x="264" y="208"/>
                  </a:lnTo>
                  <a:lnTo>
                    <a:pt x="240" y="192"/>
                  </a:lnTo>
                  <a:lnTo>
                    <a:pt x="224" y="192"/>
                  </a:lnTo>
                  <a:lnTo>
                    <a:pt x="200" y="192"/>
                  </a:lnTo>
                  <a:lnTo>
                    <a:pt x="168" y="176"/>
                  </a:lnTo>
                  <a:lnTo>
                    <a:pt x="160" y="168"/>
                  </a:lnTo>
                  <a:lnTo>
                    <a:pt x="144" y="168"/>
                  </a:lnTo>
                  <a:lnTo>
                    <a:pt x="128" y="152"/>
                  </a:lnTo>
                  <a:lnTo>
                    <a:pt x="120" y="144"/>
                  </a:lnTo>
                  <a:lnTo>
                    <a:pt x="128" y="136"/>
                  </a:lnTo>
                  <a:lnTo>
                    <a:pt x="120" y="120"/>
                  </a:lnTo>
                  <a:lnTo>
                    <a:pt x="96" y="88"/>
                  </a:lnTo>
                  <a:lnTo>
                    <a:pt x="80" y="80"/>
                  </a:lnTo>
                  <a:lnTo>
                    <a:pt x="80" y="72"/>
                  </a:lnTo>
                  <a:lnTo>
                    <a:pt x="64" y="56"/>
                  </a:lnTo>
                  <a:lnTo>
                    <a:pt x="56" y="40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32" y="24"/>
                  </a:lnTo>
                  <a:lnTo>
                    <a:pt x="64" y="72"/>
                  </a:lnTo>
                  <a:lnTo>
                    <a:pt x="64" y="104"/>
                  </a:lnTo>
                  <a:lnTo>
                    <a:pt x="72" y="104"/>
                  </a:lnTo>
                  <a:lnTo>
                    <a:pt x="80" y="104"/>
                  </a:lnTo>
                  <a:lnTo>
                    <a:pt x="72" y="112"/>
                  </a:lnTo>
                  <a:lnTo>
                    <a:pt x="64" y="104"/>
                  </a:lnTo>
                  <a:lnTo>
                    <a:pt x="48" y="96"/>
                  </a:lnTo>
                  <a:lnTo>
                    <a:pt x="56" y="88"/>
                  </a:lnTo>
                  <a:lnTo>
                    <a:pt x="48" y="72"/>
                  </a:lnTo>
                  <a:lnTo>
                    <a:pt x="32" y="64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32" y="48"/>
                  </a:lnTo>
                  <a:lnTo>
                    <a:pt x="16" y="3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4" y="8"/>
                  </a:lnTo>
                  <a:lnTo>
                    <a:pt x="112" y="8"/>
                  </a:lnTo>
                  <a:lnTo>
                    <a:pt x="128" y="16"/>
                  </a:lnTo>
                  <a:lnTo>
                    <a:pt x="128" y="32"/>
                  </a:lnTo>
                  <a:lnTo>
                    <a:pt x="144" y="40"/>
                  </a:lnTo>
                  <a:lnTo>
                    <a:pt x="152" y="32"/>
                  </a:lnTo>
                  <a:lnTo>
                    <a:pt x="160" y="32"/>
                  </a:lnTo>
                  <a:lnTo>
                    <a:pt x="184" y="72"/>
                  </a:lnTo>
                  <a:lnTo>
                    <a:pt x="208" y="8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85" name="Freeform 36"/>
            <p:cNvSpPr>
              <a:spLocks/>
            </p:cNvSpPr>
            <p:nvPr/>
          </p:nvSpPr>
          <p:spPr bwMode="auto">
            <a:xfrm>
              <a:off x="2527" y="2443"/>
              <a:ext cx="9" cy="28"/>
            </a:xfrm>
            <a:custGeom>
              <a:avLst/>
              <a:gdLst>
                <a:gd name="T0" fmla="*/ 0 w 8"/>
                <a:gd name="T1" fmla="*/ 4 h 32"/>
                <a:gd name="T2" fmla="*/ 78 w 8"/>
                <a:gd name="T3" fmla="*/ 4 h 32"/>
                <a:gd name="T4" fmla="*/ 78 w 8"/>
                <a:gd name="T5" fmla="*/ 0 h 32"/>
                <a:gd name="T6" fmla="*/ 0 w 8"/>
                <a:gd name="T7" fmla="*/ 4 h 32"/>
                <a:gd name="T8" fmla="*/ 0 w 8"/>
                <a:gd name="T9" fmla="*/ 4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32"/>
                <a:gd name="T17" fmla="*/ 8 w 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32">
                  <a:moveTo>
                    <a:pt x="0" y="32"/>
                  </a:moveTo>
                  <a:lnTo>
                    <a:pt x="8" y="32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86" name="Freeform 37"/>
            <p:cNvSpPr>
              <a:spLocks/>
            </p:cNvSpPr>
            <p:nvPr/>
          </p:nvSpPr>
          <p:spPr bwMode="auto">
            <a:xfrm>
              <a:off x="2527" y="2443"/>
              <a:ext cx="9" cy="28"/>
            </a:xfrm>
            <a:custGeom>
              <a:avLst/>
              <a:gdLst>
                <a:gd name="T0" fmla="*/ 0 w 8"/>
                <a:gd name="T1" fmla="*/ 4 h 32"/>
                <a:gd name="T2" fmla="*/ 78 w 8"/>
                <a:gd name="T3" fmla="*/ 4 h 32"/>
                <a:gd name="T4" fmla="*/ 78 w 8"/>
                <a:gd name="T5" fmla="*/ 0 h 32"/>
                <a:gd name="T6" fmla="*/ 0 w 8"/>
                <a:gd name="T7" fmla="*/ 4 h 32"/>
                <a:gd name="T8" fmla="*/ 0 w 8"/>
                <a:gd name="T9" fmla="*/ 4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32"/>
                <a:gd name="T17" fmla="*/ 8 w 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32">
                  <a:moveTo>
                    <a:pt x="0" y="32"/>
                  </a:moveTo>
                  <a:lnTo>
                    <a:pt x="8" y="32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32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87" name="Freeform 38"/>
            <p:cNvSpPr>
              <a:spLocks/>
            </p:cNvSpPr>
            <p:nvPr/>
          </p:nvSpPr>
          <p:spPr bwMode="auto">
            <a:xfrm>
              <a:off x="2495" y="2449"/>
              <a:ext cx="41" cy="46"/>
            </a:xfrm>
            <a:custGeom>
              <a:avLst/>
              <a:gdLst>
                <a:gd name="T0" fmla="*/ 52 w 40"/>
                <a:gd name="T1" fmla="*/ 12 h 48"/>
                <a:gd name="T2" fmla="*/ 60 w 40"/>
                <a:gd name="T3" fmla="*/ 12 h 48"/>
                <a:gd name="T4" fmla="*/ 44 w 40"/>
                <a:gd name="T5" fmla="*/ 18 h 48"/>
                <a:gd name="T6" fmla="*/ 16 w 40"/>
                <a:gd name="T7" fmla="*/ 22 h 48"/>
                <a:gd name="T8" fmla="*/ 0 w 40"/>
                <a:gd name="T9" fmla="*/ 18 h 48"/>
                <a:gd name="T10" fmla="*/ 0 w 40"/>
                <a:gd name="T11" fmla="*/ 12 h 48"/>
                <a:gd name="T12" fmla="*/ 16 w 40"/>
                <a:gd name="T13" fmla="*/ 12 h 48"/>
                <a:gd name="T14" fmla="*/ 0 w 40"/>
                <a:gd name="T15" fmla="*/ 8 h 48"/>
                <a:gd name="T16" fmla="*/ 8 w 40"/>
                <a:gd name="T17" fmla="*/ 0 h 48"/>
                <a:gd name="T18" fmla="*/ 52 w 40"/>
                <a:gd name="T19" fmla="*/ 0 h 48"/>
                <a:gd name="T20" fmla="*/ 52 w 40"/>
                <a:gd name="T21" fmla="*/ 12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48"/>
                <a:gd name="T35" fmla="*/ 40 w 40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48">
                  <a:moveTo>
                    <a:pt x="32" y="24"/>
                  </a:moveTo>
                  <a:lnTo>
                    <a:pt x="40" y="24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0" y="40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0" y="8"/>
                  </a:lnTo>
                  <a:lnTo>
                    <a:pt x="8" y="0"/>
                  </a:lnTo>
                  <a:lnTo>
                    <a:pt x="32" y="0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88" name="Freeform 39"/>
            <p:cNvSpPr>
              <a:spLocks/>
            </p:cNvSpPr>
            <p:nvPr/>
          </p:nvSpPr>
          <p:spPr bwMode="auto">
            <a:xfrm>
              <a:off x="2495" y="2449"/>
              <a:ext cx="41" cy="46"/>
            </a:xfrm>
            <a:custGeom>
              <a:avLst/>
              <a:gdLst>
                <a:gd name="T0" fmla="*/ 52 w 40"/>
                <a:gd name="T1" fmla="*/ 12 h 48"/>
                <a:gd name="T2" fmla="*/ 60 w 40"/>
                <a:gd name="T3" fmla="*/ 12 h 48"/>
                <a:gd name="T4" fmla="*/ 44 w 40"/>
                <a:gd name="T5" fmla="*/ 18 h 48"/>
                <a:gd name="T6" fmla="*/ 16 w 40"/>
                <a:gd name="T7" fmla="*/ 22 h 48"/>
                <a:gd name="T8" fmla="*/ 0 w 40"/>
                <a:gd name="T9" fmla="*/ 18 h 48"/>
                <a:gd name="T10" fmla="*/ 0 w 40"/>
                <a:gd name="T11" fmla="*/ 12 h 48"/>
                <a:gd name="T12" fmla="*/ 16 w 40"/>
                <a:gd name="T13" fmla="*/ 12 h 48"/>
                <a:gd name="T14" fmla="*/ 0 w 40"/>
                <a:gd name="T15" fmla="*/ 8 h 48"/>
                <a:gd name="T16" fmla="*/ 8 w 40"/>
                <a:gd name="T17" fmla="*/ 0 h 48"/>
                <a:gd name="T18" fmla="*/ 52 w 40"/>
                <a:gd name="T19" fmla="*/ 0 h 48"/>
                <a:gd name="T20" fmla="*/ 52 w 40"/>
                <a:gd name="T21" fmla="*/ 12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48"/>
                <a:gd name="T35" fmla="*/ 40 w 40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48">
                  <a:moveTo>
                    <a:pt x="32" y="24"/>
                  </a:moveTo>
                  <a:lnTo>
                    <a:pt x="40" y="24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0" y="40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0" y="8"/>
                  </a:lnTo>
                  <a:lnTo>
                    <a:pt x="8" y="0"/>
                  </a:lnTo>
                  <a:lnTo>
                    <a:pt x="32" y="0"/>
                  </a:lnTo>
                  <a:lnTo>
                    <a:pt x="32" y="24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89" name="Freeform 40"/>
            <p:cNvSpPr>
              <a:spLocks/>
            </p:cNvSpPr>
            <p:nvPr/>
          </p:nvSpPr>
          <p:spPr bwMode="auto">
            <a:xfrm>
              <a:off x="2520" y="2471"/>
              <a:ext cx="65" cy="30"/>
            </a:xfrm>
            <a:custGeom>
              <a:avLst/>
              <a:gdLst>
                <a:gd name="T0" fmla="*/ 16 w 64"/>
                <a:gd name="T1" fmla="*/ 0 h 32"/>
                <a:gd name="T2" fmla="*/ 68 w 64"/>
                <a:gd name="T3" fmla="*/ 0 h 32"/>
                <a:gd name="T4" fmla="*/ 84 w 64"/>
                <a:gd name="T5" fmla="*/ 8 h 32"/>
                <a:gd name="T6" fmla="*/ 76 w 64"/>
                <a:gd name="T7" fmla="*/ 8 h 32"/>
                <a:gd name="T8" fmla="*/ 24 w 64"/>
                <a:gd name="T9" fmla="*/ 8 h 32"/>
                <a:gd name="T10" fmla="*/ 16 w 64"/>
                <a:gd name="T11" fmla="*/ 8 h 32"/>
                <a:gd name="T12" fmla="*/ 16 w 64"/>
                <a:gd name="T13" fmla="*/ 8 h 32"/>
                <a:gd name="T14" fmla="*/ 0 w 64"/>
                <a:gd name="T15" fmla="*/ 8 h 32"/>
                <a:gd name="T16" fmla="*/ 16 w 64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32"/>
                <a:gd name="T29" fmla="*/ 64 w 64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32">
                  <a:moveTo>
                    <a:pt x="16" y="0"/>
                  </a:moveTo>
                  <a:lnTo>
                    <a:pt x="48" y="0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90" name="Freeform 41"/>
            <p:cNvSpPr>
              <a:spLocks/>
            </p:cNvSpPr>
            <p:nvPr/>
          </p:nvSpPr>
          <p:spPr bwMode="auto">
            <a:xfrm>
              <a:off x="2520" y="2471"/>
              <a:ext cx="65" cy="30"/>
            </a:xfrm>
            <a:custGeom>
              <a:avLst/>
              <a:gdLst>
                <a:gd name="T0" fmla="*/ 16 w 64"/>
                <a:gd name="T1" fmla="*/ 0 h 32"/>
                <a:gd name="T2" fmla="*/ 68 w 64"/>
                <a:gd name="T3" fmla="*/ 0 h 32"/>
                <a:gd name="T4" fmla="*/ 84 w 64"/>
                <a:gd name="T5" fmla="*/ 8 h 32"/>
                <a:gd name="T6" fmla="*/ 76 w 64"/>
                <a:gd name="T7" fmla="*/ 8 h 32"/>
                <a:gd name="T8" fmla="*/ 24 w 64"/>
                <a:gd name="T9" fmla="*/ 8 h 32"/>
                <a:gd name="T10" fmla="*/ 16 w 64"/>
                <a:gd name="T11" fmla="*/ 8 h 32"/>
                <a:gd name="T12" fmla="*/ 16 w 64"/>
                <a:gd name="T13" fmla="*/ 8 h 32"/>
                <a:gd name="T14" fmla="*/ 0 w 64"/>
                <a:gd name="T15" fmla="*/ 8 h 32"/>
                <a:gd name="T16" fmla="*/ 16 w 64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32"/>
                <a:gd name="T29" fmla="*/ 64 w 64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32">
                  <a:moveTo>
                    <a:pt x="16" y="0"/>
                  </a:moveTo>
                  <a:lnTo>
                    <a:pt x="48" y="0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0" y="16"/>
                  </a:lnTo>
                  <a:lnTo>
                    <a:pt x="16" y="0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91" name="Freeform 42"/>
            <p:cNvSpPr>
              <a:spLocks/>
            </p:cNvSpPr>
            <p:nvPr/>
          </p:nvSpPr>
          <p:spPr bwMode="auto">
            <a:xfrm>
              <a:off x="2512" y="2488"/>
              <a:ext cx="24" cy="13"/>
            </a:xfrm>
            <a:custGeom>
              <a:avLst/>
              <a:gdLst>
                <a:gd name="T0" fmla="*/ 8 w 24"/>
                <a:gd name="T1" fmla="*/ 0 h 16"/>
                <a:gd name="T2" fmla="*/ 0 w 24"/>
                <a:gd name="T3" fmla="*/ 2 h 16"/>
                <a:gd name="T4" fmla="*/ 8 w 24"/>
                <a:gd name="T5" fmla="*/ 2 h 16"/>
                <a:gd name="T6" fmla="*/ 24 w 24"/>
                <a:gd name="T7" fmla="*/ 2 h 16"/>
                <a:gd name="T8" fmla="*/ 24 w 24"/>
                <a:gd name="T9" fmla="*/ 2 h 16"/>
                <a:gd name="T10" fmla="*/ 8 w 24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6"/>
                <a:gd name="T20" fmla="*/ 24 w 24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6">
                  <a:moveTo>
                    <a:pt x="8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92" name="Freeform 43"/>
            <p:cNvSpPr>
              <a:spLocks/>
            </p:cNvSpPr>
            <p:nvPr/>
          </p:nvSpPr>
          <p:spPr bwMode="auto">
            <a:xfrm>
              <a:off x="2512" y="2488"/>
              <a:ext cx="24" cy="13"/>
            </a:xfrm>
            <a:custGeom>
              <a:avLst/>
              <a:gdLst>
                <a:gd name="T0" fmla="*/ 8 w 24"/>
                <a:gd name="T1" fmla="*/ 0 h 16"/>
                <a:gd name="T2" fmla="*/ 0 w 24"/>
                <a:gd name="T3" fmla="*/ 2 h 16"/>
                <a:gd name="T4" fmla="*/ 8 w 24"/>
                <a:gd name="T5" fmla="*/ 2 h 16"/>
                <a:gd name="T6" fmla="*/ 24 w 24"/>
                <a:gd name="T7" fmla="*/ 2 h 16"/>
                <a:gd name="T8" fmla="*/ 24 w 24"/>
                <a:gd name="T9" fmla="*/ 2 h 16"/>
                <a:gd name="T10" fmla="*/ 8 w 24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6"/>
                <a:gd name="T20" fmla="*/ 24 w 24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6">
                  <a:moveTo>
                    <a:pt x="8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8" y="0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93" name="Freeform 44"/>
            <p:cNvSpPr>
              <a:spLocks/>
            </p:cNvSpPr>
            <p:nvPr/>
          </p:nvSpPr>
          <p:spPr bwMode="auto">
            <a:xfrm>
              <a:off x="2543" y="2478"/>
              <a:ext cx="42" cy="47"/>
            </a:xfrm>
            <a:custGeom>
              <a:avLst/>
              <a:gdLst>
                <a:gd name="T0" fmla="*/ 104 w 40"/>
                <a:gd name="T1" fmla="*/ 0 h 48"/>
                <a:gd name="T2" fmla="*/ 104 w 40"/>
                <a:gd name="T3" fmla="*/ 8 h 48"/>
                <a:gd name="T4" fmla="*/ 86 w 40"/>
                <a:gd name="T5" fmla="*/ 24 h 48"/>
                <a:gd name="T6" fmla="*/ 104 w 40"/>
                <a:gd name="T7" fmla="*/ 28 h 48"/>
                <a:gd name="T8" fmla="*/ 86 w 40"/>
                <a:gd name="T9" fmla="*/ 28 h 48"/>
                <a:gd name="T10" fmla="*/ 41 w 40"/>
                <a:gd name="T11" fmla="*/ 24 h 48"/>
                <a:gd name="T12" fmla="*/ 0 w 40"/>
                <a:gd name="T13" fmla="*/ 24 h 48"/>
                <a:gd name="T14" fmla="*/ 0 w 40"/>
                <a:gd name="T15" fmla="*/ 24 h 48"/>
                <a:gd name="T16" fmla="*/ 86 w 40"/>
                <a:gd name="T17" fmla="*/ 8 h 48"/>
                <a:gd name="T18" fmla="*/ 104 w 40"/>
                <a:gd name="T19" fmla="*/ 0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48"/>
                <a:gd name="T32" fmla="*/ 40 w 40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48">
                  <a:moveTo>
                    <a:pt x="40" y="0"/>
                  </a:moveTo>
                  <a:lnTo>
                    <a:pt x="40" y="8"/>
                  </a:lnTo>
                  <a:lnTo>
                    <a:pt x="32" y="40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16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32" y="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94" name="Freeform 45"/>
            <p:cNvSpPr>
              <a:spLocks/>
            </p:cNvSpPr>
            <p:nvPr/>
          </p:nvSpPr>
          <p:spPr bwMode="auto">
            <a:xfrm>
              <a:off x="2543" y="2478"/>
              <a:ext cx="42" cy="47"/>
            </a:xfrm>
            <a:custGeom>
              <a:avLst/>
              <a:gdLst>
                <a:gd name="T0" fmla="*/ 104 w 40"/>
                <a:gd name="T1" fmla="*/ 0 h 48"/>
                <a:gd name="T2" fmla="*/ 104 w 40"/>
                <a:gd name="T3" fmla="*/ 8 h 48"/>
                <a:gd name="T4" fmla="*/ 86 w 40"/>
                <a:gd name="T5" fmla="*/ 24 h 48"/>
                <a:gd name="T6" fmla="*/ 104 w 40"/>
                <a:gd name="T7" fmla="*/ 28 h 48"/>
                <a:gd name="T8" fmla="*/ 86 w 40"/>
                <a:gd name="T9" fmla="*/ 28 h 48"/>
                <a:gd name="T10" fmla="*/ 41 w 40"/>
                <a:gd name="T11" fmla="*/ 24 h 48"/>
                <a:gd name="T12" fmla="*/ 0 w 40"/>
                <a:gd name="T13" fmla="*/ 24 h 48"/>
                <a:gd name="T14" fmla="*/ 0 w 40"/>
                <a:gd name="T15" fmla="*/ 24 h 48"/>
                <a:gd name="T16" fmla="*/ 86 w 40"/>
                <a:gd name="T17" fmla="*/ 8 h 48"/>
                <a:gd name="T18" fmla="*/ 104 w 40"/>
                <a:gd name="T19" fmla="*/ 0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48"/>
                <a:gd name="T32" fmla="*/ 40 w 40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48">
                  <a:moveTo>
                    <a:pt x="40" y="0"/>
                  </a:moveTo>
                  <a:lnTo>
                    <a:pt x="40" y="8"/>
                  </a:lnTo>
                  <a:lnTo>
                    <a:pt x="32" y="40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16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32" y="8"/>
                  </a:lnTo>
                  <a:lnTo>
                    <a:pt x="40" y="0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95" name="Freeform 46"/>
            <p:cNvSpPr>
              <a:spLocks/>
            </p:cNvSpPr>
            <p:nvPr/>
          </p:nvSpPr>
          <p:spPr bwMode="auto">
            <a:xfrm>
              <a:off x="2561" y="2517"/>
              <a:ext cx="34" cy="37"/>
            </a:xfrm>
            <a:custGeom>
              <a:avLst/>
              <a:gdLst>
                <a:gd name="T0" fmla="*/ 105 w 32"/>
                <a:gd name="T1" fmla="*/ 8 h 40"/>
                <a:gd name="T2" fmla="*/ 105 w 32"/>
                <a:gd name="T3" fmla="*/ 6 h 40"/>
                <a:gd name="T4" fmla="*/ 80 w 32"/>
                <a:gd name="T5" fmla="*/ 6 h 40"/>
                <a:gd name="T6" fmla="*/ 80 w 32"/>
                <a:gd name="T7" fmla="*/ 6 h 40"/>
                <a:gd name="T8" fmla="*/ 50 w 32"/>
                <a:gd name="T9" fmla="*/ 6 h 40"/>
                <a:gd name="T10" fmla="*/ 0 w 32"/>
                <a:gd name="T11" fmla="*/ 0 h 40"/>
                <a:gd name="T12" fmla="*/ 0 w 32"/>
                <a:gd name="T13" fmla="*/ 6 h 40"/>
                <a:gd name="T14" fmla="*/ 31 w 32"/>
                <a:gd name="T15" fmla="*/ 6 h 40"/>
                <a:gd name="T16" fmla="*/ 50 w 32"/>
                <a:gd name="T17" fmla="*/ 6 h 40"/>
                <a:gd name="T18" fmla="*/ 50 w 32"/>
                <a:gd name="T19" fmla="*/ 6 h 40"/>
                <a:gd name="T20" fmla="*/ 105 w 32"/>
                <a:gd name="T21" fmla="*/ 8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40"/>
                <a:gd name="T35" fmla="*/ 32 w 32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40">
                  <a:moveTo>
                    <a:pt x="32" y="40"/>
                  </a:moveTo>
                  <a:lnTo>
                    <a:pt x="32" y="24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0" y="0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32" y="4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96" name="Freeform 47"/>
            <p:cNvSpPr>
              <a:spLocks/>
            </p:cNvSpPr>
            <p:nvPr/>
          </p:nvSpPr>
          <p:spPr bwMode="auto">
            <a:xfrm>
              <a:off x="2561" y="2517"/>
              <a:ext cx="34" cy="37"/>
            </a:xfrm>
            <a:custGeom>
              <a:avLst/>
              <a:gdLst>
                <a:gd name="T0" fmla="*/ 105 w 32"/>
                <a:gd name="T1" fmla="*/ 8 h 40"/>
                <a:gd name="T2" fmla="*/ 105 w 32"/>
                <a:gd name="T3" fmla="*/ 6 h 40"/>
                <a:gd name="T4" fmla="*/ 80 w 32"/>
                <a:gd name="T5" fmla="*/ 6 h 40"/>
                <a:gd name="T6" fmla="*/ 80 w 32"/>
                <a:gd name="T7" fmla="*/ 6 h 40"/>
                <a:gd name="T8" fmla="*/ 50 w 32"/>
                <a:gd name="T9" fmla="*/ 6 h 40"/>
                <a:gd name="T10" fmla="*/ 0 w 32"/>
                <a:gd name="T11" fmla="*/ 0 h 40"/>
                <a:gd name="T12" fmla="*/ 0 w 32"/>
                <a:gd name="T13" fmla="*/ 6 h 40"/>
                <a:gd name="T14" fmla="*/ 31 w 32"/>
                <a:gd name="T15" fmla="*/ 6 h 40"/>
                <a:gd name="T16" fmla="*/ 50 w 32"/>
                <a:gd name="T17" fmla="*/ 6 h 40"/>
                <a:gd name="T18" fmla="*/ 50 w 32"/>
                <a:gd name="T19" fmla="*/ 6 h 40"/>
                <a:gd name="T20" fmla="*/ 105 w 32"/>
                <a:gd name="T21" fmla="*/ 8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40"/>
                <a:gd name="T35" fmla="*/ 32 w 32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40">
                  <a:moveTo>
                    <a:pt x="32" y="40"/>
                  </a:moveTo>
                  <a:lnTo>
                    <a:pt x="32" y="24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0" y="0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32" y="40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97" name="Freeform 48"/>
            <p:cNvSpPr>
              <a:spLocks/>
            </p:cNvSpPr>
            <p:nvPr/>
          </p:nvSpPr>
          <p:spPr bwMode="auto">
            <a:xfrm>
              <a:off x="2595" y="2539"/>
              <a:ext cx="33" cy="20"/>
            </a:xfrm>
            <a:custGeom>
              <a:avLst/>
              <a:gdLst>
                <a:gd name="T0" fmla="*/ 0 w 32"/>
                <a:gd name="T1" fmla="*/ 3 h 23"/>
                <a:gd name="T2" fmla="*/ 44 w 32"/>
                <a:gd name="T3" fmla="*/ 3 h 23"/>
                <a:gd name="T4" fmla="*/ 44 w 32"/>
                <a:gd name="T5" fmla="*/ 3 h 23"/>
                <a:gd name="T6" fmla="*/ 55 w 32"/>
                <a:gd name="T7" fmla="*/ 3 h 23"/>
                <a:gd name="T8" fmla="*/ 44 w 32"/>
                <a:gd name="T9" fmla="*/ 0 h 23"/>
                <a:gd name="T10" fmla="*/ 36 w 32"/>
                <a:gd name="T11" fmla="*/ 3 h 23"/>
                <a:gd name="T12" fmla="*/ 8 w 32"/>
                <a:gd name="T13" fmla="*/ 3 h 23"/>
                <a:gd name="T14" fmla="*/ 0 w 32"/>
                <a:gd name="T15" fmla="*/ 0 h 23"/>
                <a:gd name="T16" fmla="*/ 0 w 32"/>
                <a:gd name="T17" fmla="*/ 3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23"/>
                <a:gd name="T29" fmla="*/ 32 w 32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23">
                  <a:moveTo>
                    <a:pt x="0" y="16"/>
                  </a:moveTo>
                  <a:lnTo>
                    <a:pt x="24" y="23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98" name="Freeform 49"/>
            <p:cNvSpPr>
              <a:spLocks/>
            </p:cNvSpPr>
            <p:nvPr/>
          </p:nvSpPr>
          <p:spPr bwMode="auto">
            <a:xfrm>
              <a:off x="2595" y="2539"/>
              <a:ext cx="33" cy="20"/>
            </a:xfrm>
            <a:custGeom>
              <a:avLst/>
              <a:gdLst>
                <a:gd name="T0" fmla="*/ 0 w 32"/>
                <a:gd name="T1" fmla="*/ 3 h 23"/>
                <a:gd name="T2" fmla="*/ 44 w 32"/>
                <a:gd name="T3" fmla="*/ 3 h 23"/>
                <a:gd name="T4" fmla="*/ 44 w 32"/>
                <a:gd name="T5" fmla="*/ 3 h 23"/>
                <a:gd name="T6" fmla="*/ 55 w 32"/>
                <a:gd name="T7" fmla="*/ 3 h 23"/>
                <a:gd name="T8" fmla="*/ 44 w 32"/>
                <a:gd name="T9" fmla="*/ 0 h 23"/>
                <a:gd name="T10" fmla="*/ 36 w 32"/>
                <a:gd name="T11" fmla="*/ 3 h 23"/>
                <a:gd name="T12" fmla="*/ 8 w 32"/>
                <a:gd name="T13" fmla="*/ 3 h 23"/>
                <a:gd name="T14" fmla="*/ 0 w 32"/>
                <a:gd name="T15" fmla="*/ 0 h 23"/>
                <a:gd name="T16" fmla="*/ 0 w 32"/>
                <a:gd name="T17" fmla="*/ 3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23"/>
                <a:gd name="T29" fmla="*/ 32 w 32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23">
                  <a:moveTo>
                    <a:pt x="0" y="16"/>
                  </a:moveTo>
                  <a:lnTo>
                    <a:pt x="24" y="23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99" name="Freeform 50"/>
            <p:cNvSpPr>
              <a:spLocks/>
            </p:cNvSpPr>
            <p:nvPr/>
          </p:nvSpPr>
          <p:spPr bwMode="auto">
            <a:xfrm>
              <a:off x="2628" y="2539"/>
              <a:ext cx="33" cy="20"/>
            </a:xfrm>
            <a:custGeom>
              <a:avLst/>
              <a:gdLst>
                <a:gd name="T0" fmla="*/ 44 w 32"/>
                <a:gd name="T1" fmla="*/ 3 h 23"/>
                <a:gd name="T2" fmla="*/ 55 w 32"/>
                <a:gd name="T3" fmla="*/ 3 h 23"/>
                <a:gd name="T4" fmla="*/ 44 w 32"/>
                <a:gd name="T5" fmla="*/ 3 h 23"/>
                <a:gd name="T6" fmla="*/ 36 w 32"/>
                <a:gd name="T7" fmla="*/ 3 h 23"/>
                <a:gd name="T8" fmla="*/ 0 w 32"/>
                <a:gd name="T9" fmla="*/ 3 h 23"/>
                <a:gd name="T10" fmla="*/ 0 w 32"/>
                <a:gd name="T11" fmla="*/ 0 h 23"/>
                <a:gd name="T12" fmla="*/ 8 w 32"/>
                <a:gd name="T13" fmla="*/ 0 h 23"/>
                <a:gd name="T14" fmla="*/ 36 w 32"/>
                <a:gd name="T15" fmla="*/ 0 h 23"/>
                <a:gd name="T16" fmla="*/ 44 w 32"/>
                <a:gd name="T17" fmla="*/ 3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23"/>
                <a:gd name="T29" fmla="*/ 32 w 32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23">
                  <a:moveTo>
                    <a:pt x="24" y="8"/>
                  </a:moveTo>
                  <a:lnTo>
                    <a:pt x="32" y="16"/>
                  </a:lnTo>
                  <a:lnTo>
                    <a:pt x="24" y="23"/>
                  </a:lnTo>
                  <a:lnTo>
                    <a:pt x="16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00" name="Freeform 51"/>
            <p:cNvSpPr>
              <a:spLocks/>
            </p:cNvSpPr>
            <p:nvPr/>
          </p:nvSpPr>
          <p:spPr bwMode="auto">
            <a:xfrm>
              <a:off x="2628" y="2539"/>
              <a:ext cx="33" cy="20"/>
            </a:xfrm>
            <a:custGeom>
              <a:avLst/>
              <a:gdLst>
                <a:gd name="T0" fmla="*/ 44 w 32"/>
                <a:gd name="T1" fmla="*/ 3 h 23"/>
                <a:gd name="T2" fmla="*/ 55 w 32"/>
                <a:gd name="T3" fmla="*/ 3 h 23"/>
                <a:gd name="T4" fmla="*/ 44 w 32"/>
                <a:gd name="T5" fmla="*/ 3 h 23"/>
                <a:gd name="T6" fmla="*/ 36 w 32"/>
                <a:gd name="T7" fmla="*/ 3 h 23"/>
                <a:gd name="T8" fmla="*/ 0 w 32"/>
                <a:gd name="T9" fmla="*/ 3 h 23"/>
                <a:gd name="T10" fmla="*/ 0 w 32"/>
                <a:gd name="T11" fmla="*/ 0 h 23"/>
                <a:gd name="T12" fmla="*/ 8 w 32"/>
                <a:gd name="T13" fmla="*/ 0 h 23"/>
                <a:gd name="T14" fmla="*/ 36 w 32"/>
                <a:gd name="T15" fmla="*/ 0 h 23"/>
                <a:gd name="T16" fmla="*/ 44 w 32"/>
                <a:gd name="T17" fmla="*/ 3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23"/>
                <a:gd name="T29" fmla="*/ 32 w 32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23">
                  <a:moveTo>
                    <a:pt x="24" y="8"/>
                  </a:moveTo>
                  <a:lnTo>
                    <a:pt x="32" y="16"/>
                  </a:lnTo>
                  <a:lnTo>
                    <a:pt x="24" y="23"/>
                  </a:lnTo>
                  <a:lnTo>
                    <a:pt x="16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8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01" name="Freeform 52"/>
            <p:cNvSpPr>
              <a:spLocks/>
            </p:cNvSpPr>
            <p:nvPr/>
          </p:nvSpPr>
          <p:spPr bwMode="auto">
            <a:xfrm>
              <a:off x="2619" y="2545"/>
              <a:ext cx="9" cy="9"/>
            </a:xfrm>
            <a:custGeom>
              <a:avLst/>
              <a:gdLst>
                <a:gd name="T0" fmla="*/ 78 w 8"/>
                <a:gd name="T1" fmla="*/ 78 h 8"/>
                <a:gd name="T2" fmla="*/ 78 w 8"/>
                <a:gd name="T3" fmla="*/ 0 h 8"/>
                <a:gd name="T4" fmla="*/ 0 w 8"/>
                <a:gd name="T5" fmla="*/ 0 h 8"/>
                <a:gd name="T6" fmla="*/ 78 w 8"/>
                <a:gd name="T7" fmla="*/ 7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02" name="Freeform 53"/>
            <p:cNvSpPr>
              <a:spLocks/>
            </p:cNvSpPr>
            <p:nvPr/>
          </p:nvSpPr>
          <p:spPr bwMode="auto">
            <a:xfrm>
              <a:off x="2619" y="2545"/>
              <a:ext cx="16" cy="14"/>
            </a:xfrm>
            <a:custGeom>
              <a:avLst/>
              <a:gdLst>
                <a:gd name="T0" fmla="*/ 16 w 16"/>
                <a:gd name="T1" fmla="*/ 7 h 15"/>
                <a:gd name="T2" fmla="*/ 8 w 16"/>
                <a:gd name="T3" fmla="*/ 7 h 15"/>
                <a:gd name="T4" fmla="*/ 8 w 16"/>
                <a:gd name="T5" fmla="*/ 7 h 15"/>
                <a:gd name="T6" fmla="*/ 0 w 16"/>
                <a:gd name="T7" fmla="*/ 7 h 15"/>
                <a:gd name="T8" fmla="*/ 0 w 16"/>
                <a:gd name="T9" fmla="*/ 0 h 15"/>
                <a:gd name="T10" fmla="*/ 8 w 16"/>
                <a:gd name="T11" fmla="*/ 0 h 15"/>
                <a:gd name="T12" fmla="*/ 16 w 16"/>
                <a:gd name="T13" fmla="*/ 7 h 15"/>
                <a:gd name="T14" fmla="*/ 16 w 16"/>
                <a:gd name="T15" fmla="*/ 7 h 15"/>
                <a:gd name="T16" fmla="*/ 8 w 16"/>
                <a:gd name="T17" fmla="*/ 7 h 15"/>
                <a:gd name="T18" fmla="*/ 0 w 16"/>
                <a:gd name="T19" fmla="*/ 7 h 15"/>
                <a:gd name="T20" fmla="*/ 0 w 16"/>
                <a:gd name="T21" fmla="*/ 0 h 15"/>
                <a:gd name="T22" fmla="*/ 16 w 16"/>
                <a:gd name="T23" fmla="*/ 0 h 15"/>
                <a:gd name="T24" fmla="*/ 16 w 16"/>
                <a:gd name="T25" fmla="*/ 7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15"/>
                <a:gd name="T41" fmla="*/ 16 w 16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15">
                  <a:moveTo>
                    <a:pt x="16" y="15"/>
                  </a:moveTo>
                  <a:lnTo>
                    <a:pt x="8" y="15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8"/>
                  </a:lnTo>
                  <a:lnTo>
                    <a:pt x="16" y="15"/>
                  </a:lnTo>
                  <a:lnTo>
                    <a:pt x="8" y="15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5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03" name="Freeform 54"/>
            <p:cNvSpPr>
              <a:spLocks/>
            </p:cNvSpPr>
            <p:nvPr/>
          </p:nvSpPr>
          <p:spPr bwMode="auto">
            <a:xfrm>
              <a:off x="2619" y="2539"/>
              <a:ext cx="9" cy="6"/>
            </a:xfrm>
            <a:custGeom>
              <a:avLst/>
              <a:gdLst>
                <a:gd name="T0" fmla="*/ 78 w 8"/>
                <a:gd name="T1" fmla="*/ 2 h 8"/>
                <a:gd name="T2" fmla="*/ 78 w 8"/>
                <a:gd name="T3" fmla="*/ 0 h 8"/>
                <a:gd name="T4" fmla="*/ 0 w 8"/>
                <a:gd name="T5" fmla="*/ 0 h 8"/>
                <a:gd name="T6" fmla="*/ 78 w 8"/>
                <a:gd name="T7" fmla="*/ 2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04" name="Freeform 55"/>
            <p:cNvSpPr>
              <a:spLocks/>
            </p:cNvSpPr>
            <p:nvPr/>
          </p:nvSpPr>
          <p:spPr bwMode="auto">
            <a:xfrm>
              <a:off x="2619" y="2539"/>
              <a:ext cx="9" cy="6"/>
            </a:xfrm>
            <a:custGeom>
              <a:avLst/>
              <a:gdLst>
                <a:gd name="T0" fmla="*/ 78 w 8"/>
                <a:gd name="T1" fmla="*/ 2 h 8"/>
                <a:gd name="T2" fmla="*/ 78 w 8"/>
                <a:gd name="T3" fmla="*/ 0 h 8"/>
                <a:gd name="T4" fmla="*/ 0 w 8"/>
                <a:gd name="T5" fmla="*/ 0 h 8"/>
                <a:gd name="T6" fmla="*/ 78 w 8"/>
                <a:gd name="T7" fmla="*/ 2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8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05" name="Freeform 56"/>
            <p:cNvSpPr>
              <a:spLocks/>
            </p:cNvSpPr>
            <p:nvPr/>
          </p:nvSpPr>
          <p:spPr bwMode="auto">
            <a:xfrm>
              <a:off x="2710" y="2435"/>
              <a:ext cx="40" cy="22"/>
            </a:xfrm>
            <a:custGeom>
              <a:avLst/>
              <a:gdLst>
                <a:gd name="T0" fmla="*/ 0 w 40"/>
                <a:gd name="T1" fmla="*/ 6 h 24"/>
                <a:gd name="T2" fmla="*/ 0 w 40"/>
                <a:gd name="T3" fmla="*/ 0 h 24"/>
                <a:gd name="T4" fmla="*/ 24 w 40"/>
                <a:gd name="T5" fmla="*/ 0 h 24"/>
                <a:gd name="T6" fmla="*/ 32 w 40"/>
                <a:gd name="T7" fmla="*/ 0 h 24"/>
                <a:gd name="T8" fmla="*/ 40 w 40"/>
                <a:gd name="T9" fmla="*/ 6 h 24"/>
                <a:gd name="T10" fmla="*/ 32 w 40"/>
                <a:gd name="T11" fmla="*/ 6 h 24"/>
                <a:gd name="T12" fmla="*/ 32 w 40"/>
                <a:gd name="T13" fmla="*/ 6 h 24"/>
                <a:gd name="T14" fmla="*/ 16 w 40"/>
                <a:gd name="T15" fmla="*/ 6 h 24"/>
                <a:gd name="T16" fmla="*/ 16 w 40"/>
                <a:gd name="T17" fmla="*/ 6 h 24"/>
                <a:gd name="T18" fmla="*/ 8 w 40"/>
                <a:gd name="T19" fmla="*/ 6 h 24"/>
                <a:gd name="T20" fmla="*/ 8 w 40"/>
                <a:gd name="T21" fmla="*/ 6 h 24"/>
                <a:gd name="T22" fmla="*/ 0 w 40"/>
                <a:gd name="T23" fmla="*/ 6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24"/>
                <a:gd name="T38" fmla="*/ 40 w 40"/>
                <a:gd name="T39" fmla="*/ 24 h 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24">
                  <a:moveTo>
                    <a:pt x="0" y="16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06" name="Freeform 57"/>
            <p:cNvSpPr>
              <a:spLocks/>
            </p:cNvSpPr>
            <p:nvPr/>
          </p:nvSpPr>
          <p:spPr bwMode="auto">
            <a:xfrm>
              <a:off x="2710" y="2435"/>
              <a:ext cx="40" cy="22"/>
            </a:xfrm>
            <a:custGeom>
              <a:avLst/>
              <a:gdLst>
                <a:gd name="T0" fmla="*/ 0 w 40"/>
                <a:gd name="T1" fmla="*/ 6 h 24"/>
                <a:gd name="T2" fmla="*/ 0 w 40"/>
                <a:gd name="T3" fmla="*/ 0 h 24"/>
                <a:gd name="T4" fmla="*/ 24 w 40"/>
                <a:gd name="T5" fmla="*/ 0 h 24"/>
                <a:gd name="T6" fmla="*/ 32 w 40"/>
                <a:gd name="T7" fmla="*/ 0 h 24"/>
                <a:gd name="T8" fmla="*/ 40 w 40"/>
                <a:gd name="T9" fmla="*/ 6 h 24"/>
                <a:gd name="T10" fmla="*/ 32 w 40"/>
                <a:gd name="T11" fmla="*/ 6 h 24"/>
                <a:gd name="T12" fmla="*/ 32 w 40"/>
                <a:gd name="T13" fmla="*/ 6 h 24"/>
                <a:gd name="T14" fmla="*/ 16 w 40"/>
                <a:gd name="T15" fmla="*/ 6 h 24"/>
                <a:gd name="T16" fmla="*/ 16 w 40"/>
                <a:gd name="T17" fmla="*/ 6 h 24"/>
                <a:gd name="T18" fmla="*/ 8 w 40"/>
                <a:gd name="T19" fmla="*/ 6 h 24"/>
                <a:gd name="T20" fmla="*/ 8 w 40"/>
                <a:gd name="T21" fmla="*/ 6 h 24"/>
                <a:gd name="T22" fmla="*/ 0 w 40"/>
                <a:gd name="T23" fmla="*/ 6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24"/>
                <a:gd name="T38" fmla="*/ 40 w 40"/>
                <a:gd name="T39" fmla="*/ 24 h 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24">
                  <a:moveTo>
                    <a:pt x="0" y="16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16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07" name="Freeform 58"/>
            <p:cNvSpPr>
              <a:spLocks/>
            </p:cNvSpPr>
            <p:nvPr/>
          </p:nvSpPr>
          <p:spPr bwMode="auto">
            <a:xfrm>
              <a:off x="2685" y="2435"/>
              <a:ext cx="25" cy="14"/>
            </a:xfrm>
            <a:custGeom>
              <a:avLst/>
              <a:gdLst>
                <a:gd name="T0" fmla="*/ 52 w 24"/>
                <a:gd name="T1" fmla="*/ 4 h 16"/>
                <a:gd name="T2" fmla="*/ 52 w 24"/>
                <a:gd name="T3" fmla="*/ 0 h 16"/>
                <a:gd name="T4" fmla="*/ 36 w 24"/>
                <a:gd name="T5" fmla="*/ 0 h 16"/>
                <a:gd name="T6" fmla="*/ 36 w 24"/>
                <a:gd name="T7" fmla="*/ 4 h 16"/>
                <a:gd name="T8" fmla="*/ 0 w 24"/>
                <a:gd name="T9" fmla="*/ 4 h 16"/>
                <a:gd name="T10" fmla="*/ 8 w 24"/>
                <a:gd name="T11" fmla="*/ 4 h 16"/>
                <a:gd name="T12" fmla="*/ 52 w 24"/>
                <a:gd name="T13" fmla="*/ 4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6"/>
                <a:gd name="T23" fmla="*/ 24 w 24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6">
                  <a:moveTo>
                    <a:pt x="24" y="16"/>
                  </a:move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08" name="Freeform 59"/>
            <p:cNvSpPr>
              <a:spLocks/>
            </p:cNvSpPr>
            <p:nvPr/>
          </p:nvSpPr>
          <p:spPr bwMode="auto">
            <a:xfrm>
              <a:off x="2685" y="2435"/>
              <a:ext cx="25" cy="14"/>
            </a:xfrm>
            <a:custGeom>
              <a:avLst/>
              <a:gdLst>
                <a:gd name="T0" fmla="*/ 52 w 24"/>
                <a:gd name="T1" fmla="*/ 4 h 16"/>
                <a:gd name="T2" fmla="*/ 52 w 24"/>
                <a:gd name="T3" fmla="*/ 0 h 16"/>
                <a:gd name="T4" fmla="*/ 36 w 24"/>
                <a:gd name="T5" fmla="*/ 0 h 16"/>
                <a:gd name="T6" fmla="*/ 36 w 24"/>
                <a:gd name="T7" fmla="*/ 4 h 16"/>
                <a:gd name="T8" fmla="*/ 0 w 24"/>
                <a:gd name="T9" fmla="*/ 4 h 16"/>
                <a:gd name="T10" fmla="*/ 8 w 24"/>
                <a:gd name="T11" fmla="*/ 4 h 16"/>
                <a:gd name="T12" fmla="*/ 52 w 24"/>
                <a:gd name="T13" fmla="*/ 4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6"/>
                <a:gd name="T23" fmla="*/ 24 w 24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6">
                  <a:moveTo>
                    <a:pt x="24" y="16"/>
                  </a:move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24" y="16"/>
                  </a:ln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09" name="Freeform 60"/>
            <p:cNvSpPr>
              <a:spLocks/>
            </p:cNvSpPr>
            <p:nvPr/>
          </p:nvSpPr>
          <p:spPr bwMode="auto">
            <a:xfrm>
              <a:off x="2635" y="2508"/>
              <a:ext cx="124" cy="164"/>
            </a:xfrm>
            <a:custGeom>
              <a:avLst/>
              <a:gdLst>
                <a:gd name="T0" fmla="*/ 185 w 120"/>
                <a:gd name="T1" fmla="*/ 49 h 175"/>
                <a:gd name="T2" fmla="*/ 202 w 120"/>
                <a:gd name="T3" fmla="*/ 42 h 175"/>
                <a:gd name="T4" fmla="*/ 185 w 120"/>
                <a:gd name="T5" fmla="*/ 35 h 175"/>
                <a:gd name="T6" fmla="*/ 202 w 120"/>
                <a:gd name="T7" fmla="*/ 35 h 175"/>
                <a:gd name="T8" fmla="*/ 185 w 120"/>
                <a:gd name="T9" fmla="*/ 33 h 175"/>
                <a:gd name="T10" fmla="*/ 185 w 120"/>
                <a:gd name="T11" fmla="*/ 31 h 175"/>
                <a:gd name="T12" fmla="*/ 231 w 120"/>
                <a:gd name="T13" fmla="*/ 31 h 175"/>
                <a:gd name="T14" fmla="*/ 231 w 120"/>
                <a:gd name="T15" fmla="*/ 29 h 175"/>
                <a:gd name="T16" fmla="*/ 217 w 120"/>
                <a:gd name="T17" fmla="*/ 23 h 175"/>
                <a:gd name="T18" fmla="*/ 231 w 120"/>
                <a:gd name="T19" fmla="*/ 18 h 175"/>
                <a:gd name="T20" fmla="*/ 202 w 120"/>
                <a:gd name="T21" fmla="*/ 18 h 175"/>
                <a:gd name="T22" fmla="*/ 185 w 120"/>
                <a:gd name="T23" fmla="*/ 16 h 175"/>
                <a:gd name="T24" fmla="*/ 138 w 120"/>
                <a:gd name="T25" fmla="*/ 16 h 175"/>
                <a:gd name="T26" fmla="*/ 122 w 120"/>
                <a:gd name="T27" fmla="*/ 16 h 175"/>
                <a:gd name="T28" fmla="*/ 122 w 120"/>
                <a:gd name="T29" fmla="*/ 14 h 175"/>
                <a:gd name="T30" fmla="*/ 122 w 120"/>
                <a:gd name="T31" fmla="*/ 7 h 175"/>
                <a:gd name="T32" fmla="*/ 122 w 120"/>
                <a:gd name="T33" fmla="*/ 7 h 175"/>
                <a:gd name="T34" fmla="*/ 138 w 120"/>
                <a:gd name="T35" fmla="*/ 7 h 175"/>
                <a:gd name="T36" fmla="*/ 155 w 120"/>
                <a:gd name="T37" fmla="*/ 7 h 175"/>
                <a:gd name="T38" fmla="*/ 138 w 120"/>
                <a:gd name="T39" fmla="*/ 0 h 175"/>
                <a:gd name="T40" fmla="*/ 122 w 120"/>
                <a:gd name="T41" fmla="*/ 7 h 175"/>
                <a:gd name="T42" fmla="*/ 75 w 120"/>
                <a:gd name="T43" fmla="*/ 7 h 175"/>
                <a:gd name="T44" fmla="*/ 59 w 120"/>
                <a:gd name="T45" fmla="*/ 7 h 175"/>
                <a:gd name="T46" fmla="*/ 44 w 120"/>
                <a:gd name="T47" fmla="*/ 11 h 175"/>
                <a:gd name="T48" fmla="*/ 44 w 120"/>
                <a:gd name="T49" fmla="*/ 16 h 175"/>
                <a:gd name="T50" fmla="*/ 36 w 120"/>
                <a:gd name="T51" fmla="*/ 11 h 175"/>
                <a:gd name="T52" fmla="*/ 44 w 120"/>
                <a:gd name="T53" fmla="*/ 14 h 175"/>
                <a:gd name="T54" fmla="*/ 36 w 120"/>
                <a:gd name="T55" fmla="*/ 16 h 175"/>
                <a:gd name="T56" fmla="*/ 36 w 120"/>
                <a:gd name="T57" fmla="*/ 18 h 175"/>
                <a:gd name="T58" fmla="*/ 36 w 120"/>
                <a:gd name="T59" fmla="*/ 25 h 175"/>
                <a:gd name="T60" fmla="*/ 44 w 120"/>
                <a:gd name="T61" fmla="*/ 25 h 175"/>
                <a:gd name="T62" fmla="*/ 36 w 120"/>
                <a:gd name="T63" fmla="*/ 29 h 175"/>
                <a:gd name="T64" fmla="*/ 8 w 120"/>
                <a:gd name="T65" fmla="*/ 29 h 175"/>
                <a:gd name="T66" fmla="*/ 8 w 120"/>
                <a:gd name="T67" fmla="*/ 31 h 175"/>
                <a:gd name="T68" fmla="*/ 0 w 120"/>
                <a:gd name="T69" fmla="*/ 31 h 175"/>
                <a:gd name="T70" fmla="*/ 0 w 120"/>
                <a:gd name="T71" fmla="*/ 33 h 175"/>
                <a:gd name="T72" fmla="*/ 44 w 120"/>
                <a:gd name="T73" fmla="*/ 37 h 175"/>
                <a:gd name="T74" fmla="*/ 59 w 120"/>
                <a:gd name="T75" fmla="*/ 35 h 175"/>
                <a:gd name="T76" fmla="*/ 75 w 120"/>
                <a:gd name="T77" fmla="*/ 37 h 175"/>
                <a:gd name="T78" fmla="*/ 106 w 120"/>
                <a:gd name="T79" fmla="*/ 42 h 175"/>
                <a:gd name="T80" fmla="*/ 122 w 120"/>
                <a:gd name="T81" fmla="*/ 43 h 175"/>
                <a:gd name="T82" fmla="*/ 168 w 120"/>
                <a:gd name="T83" fmla="*/ 42 h 175"/>
                <a:gd name="T84" fmla="*/ 185 w 120"/>
                <a:gd name="T85" fmla="*/ 43 h 175"/>
                <a:gd name="T86" fmla="*/ 185 w 120"/>
                <a:gd name="T87" fmla="*/ 46 h 175"/>
                <a:gd name="T88" fmla="*/ 168 w 120"/>
                <a:gd name="T89" fmla="*/ 46 h 175"/>
                <a:gd name="T90" fmla="*/ 185 w 120"/>
                <a:gd name="T91" fmla="*/ 49 h 17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0"/>
                <a:gd name="T139" fmla="*/ 0 h 175"/>
                <a:gd name="T140" fmla="*/ 120 w 120"/>
                <a:gd name="T141" fmla="*/ 175 h 17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0" h="175">
                  <a:moveTo>
                    <a:pt x="96" y="175"/>
                  </a:moveTo>
                  <a:lnTo>
                    <a:pt x="104" y="151"/>
                  </a:lnTo>
                  <a:lnTo>
                    <a:pt x="96" y="127"/>
                  </a:lnTo>
                  <a:lnTo>
                    <a:pt x="104" y="127"/>
                  </a:lnTo>
                  <a:lnTo>
                    <a:pt x="96" y="119"/>
                  </a:lnTo>
                  <a:lnTo>
                    <a:pt x="96" y="111"/>
                  </a:lnTo>
                  <a:lnTo>
                    <a:pt x="120" y="111"/>
                  </a:lnTo>
                  <a:lnTo>
                    <a:pt x="120" y="103"/>
                  </a:lnTo>
                  <a:lnTo>
                    <a:pt x="112" y="87"/>
                  </a:lnTo>
                  <a:lnTo>
                    <a:pt x="120" y="63"/>
                  </a:lnTo>
                  <a:lnTo>
                    <a:pt x="104" y="63"/>
                  </a:lnTo>
                  <a:lnTo>
                    <a:pt x="96" y="55"/>
                  </a:lnTo>
                  <a:lnTo>
                    <a:pt x="72" y="55"/>
                  </a:lnTo>
                  <a:lnTo>
                    <a:pt x="64" y="55"/>
                  </a:lnTo>
                  <a:lnTo>
                    <a:pt x="64" y="48"/>
                  </a:lnTo>
                  <a:lnTo>
                    <a:pt x="64" y="32"/>
                  </a:lnTo>
                  <a:lnTo>
                    <a:pt x="64" y="16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64" y="8"/>
                  </a:lnTo>
                  <a:lnTo>
                    <a:pt x="40" y="16"/>
                  </a:lnTo>
                  <a:lnTo>
                    <a:pt x="32" y="32"/>
                  </a:lnTo>
                  <a:lnTo>
                    <a:pt x="24" y="40"/>
                  </a:lnTo>
                  <a:lnTo>
                    <a:pt x="24" y="55"/>
                  </a:lnTo>
                  <a:lnTo>
                    <a:pt x="16" y="40"/>
                  </a:lnTo>
                  <a:lnTo>
                    <a:pt x="24" y="48"/>
                  </a:lnTo>
                  <a:lnTo>
                    <a:pt x="16" y="55"/>
                  </a:lnTo>
                  <a:lnTo>
                    <a:pt x="16" y="63"/>
                  </a:lnTo>
                  <a:lnTo>
                    <a:pt x="16" y="95"/>
                  </a:lnTo>
                  <a:lnTo>
                    <a:pt x="24" y="95"/>
                  </a:lnTo>
                  <a:lnTo>
                    <a:pt x="16" y="103"/>
                  </a:lnTo>
                  <a:lnTo>
                    <a:pt x="8" y="103"/>
                  </a:lnTo>
                  <a:lnTo>
                    <a:pt x="8" y="111"/>
                  </a:lnTo>
                  <a:lnTo>
                    <a:pt x="0" y="111"/>
                  </a:lnTo>
                  <a:lnTo>
                    <a:pt x="0" y="119"/>
                  </a:lnTo>
                  <a:lnTo>
                    <a:pt x="24" y="135"/>
                  </a:lnTo>
                  <a:lnTo>
                    <a:pt x="32" y="127"/>
                  </a:lnTo>
                  <a:lnTo>
                    <a:pt x="40" y="135"/>
                  </a:lnTo>
                  <a:lnTo>
                    <a:pt x="56" y="151"/>
                  </a:lnTo>
                  <a:lnTo>
                    <a:pt x="64" y="159"/>
                  </a:lnTo>
                  <a:lnTo>
                    <a:pt x="88" y="151"/>
                  </a:lnTo>
                  <a:lnTo>
                    <a:pt x="96" y="159"/>
                  </a:lnTo>
                  <a:lnTo>
                    <a:pt x="96" y="167"/>
                  </a:lnTo>
                  <a:lnTo>
                    <a:pt x="88" y="167"/>
                  </a:lnTo>
                  <a:lnTo>
                    <a:pt x="96" y="175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10" name="Freeform 61"/>
            <p:cNvSpPr>
              <a:spLocks/>
            </p:cNvSpPr>
            <p:nvPr/>
          </p:nvSpPr>
          <p:spPr bwMode="auto">
            <a:xfrm>
              <a:off x="2635" y="2508"/>
              <a:ext cx="124" cy="164"/>
            </a:xfrm>
            <a:custGeom>
              <a:avLst/>
              <a:gdLst>
                <a:gd name="T0" fmla="*/ 185 w 120"/>
                <a:gd name="T1" fmla="*/ 49 h 175"/>
                <a:gd name="T2" fmla="*/ 202 w 120"/>
                <a:gd name="T3" fmla="*/ 42 h 175"/>
                <a:gd name="T4" fmla="*/ 185 w 120"/>
                <a:gd name="T5" fmla="*/ 35 h 175"/>
                <a:gd name="T6" fmla="*/ 202 w 120"/>
                <a:gd name="T7" fmla="*/ 35 h 175"/>
                <a:gd name="T8" fmla="*/ 185 w 120"/>
                <a:gd name="T9" fmla="*/ 33 h 175"/>
                <a:gd name="T10" fmla="*/ 185 w 120"/>
                <a:gd name="T11" fmla="*/ 31 h 175"/>
                <a:gd name="T12" fmla="*/ 231 w 120"/>
                <a:gd name="T13" fmla="*/ 31 h 175"/>
                <a:gd name="T14" fmla="*/ 231 w 120"/>
                <a:gd name="T15" fmla="*/ 29 h 175"/>
                <a:gd name="T16" fmla="*/ 217 w 120"/>
                <a:gd name="T17" fmla="*/ 23 h 175"/>
                <a:gd name="T18" fmla="*/ 231 w 120"/>
                <a:gd name="T19" fmla="*/ 18 h 175"/>
                <a:gd name="T20" fmla="*/ 202 w 120"/>
                <a:gd name="T21" fmla="*/ 18 h 175"/>
                <a:gd name="T22" fmla="*/ 185 w 120"/>
                <a:gd name="T23" fmla="*/ 16 h 175"/>
                <a:gd name="T24" fmla="*/ 138 w 120"/>
                <a:gd name="T25" fmla="*/ 16 h 175"/>
                <a:gd name="T26" fmla="*/ 122 w 120"/>
                <a:gd name="T27" fmla="*/ 16 h 175"/>
                <a:gd name="T28" fmla="*/ 122 w 120"/>
                <a:gd name="T29" fmla="*/ 14 h 175"/>
                <a:gd name="T30" fmla="*/ 122 w 120"/>
                <a:gd name="T31" fmla="*/ 7 h 175"/>
                <a:gd name="T32" fmla="*/ 122 w 120"/>
                <a:gd name="T33" fmla="*/ 7 h 175"/>
                <a:gd name="T34" fmla="*/ 138 w 120"/>
                <a:gd name="T35" fmla="*/ 7 h 175"/>
                <a:gd name="T36" fmla="*/ 155 w 120"/>
                <a:gd name="T37" fmla="*/ 7 h 175"/>
                <a:gd name="T38" fmla="*/ 138 w 120"/>
                <a:gd name="T39" fmla="*/ 0 h 175"/>
                <a:gd name="T40" fmla="*/ 122 w 120"/>
                <a:gd name="T41" fmla="*/ 7 h 175"/>
                <a:gd name="T42" fmla="*/ 75 w 120"/>
                <a:gd name="T43" fmla="*/ 7 h 175"/>
                <a:gd name="T44" fmla="*/ 59 w 120"/>
                <a:gd name="T45" fmla="*/ 7 h 175"/>
                <a:gd name="T46" fmla="*/ 44 w 120"/>
                <a:gd name="T47" fmla="*/ 11 h 175"/>
                <a:gd name="T48" fmla="*/ 44 w 120"/>
                <a:gd name="T49" fmla="*/ 16 h 175"/>
                <a:gd name="T50" fmla="*/ 36 w 120"/>
                <a:gd name="T51" fmla="*/ 11 h 175"/>
                <a:gd name="T52" fmla="*/ 44 w 120"/>
                <a:gd name="T53" fmla="*/ 14 h 175"/>
                <a:gd name="T54" fmla="*/ 36 w 120"/>
                <a:gd name="T55" fmla="*/ 16 h 175"/>
                <a:gd name="T56" fmla="*/ 36 w 120"/>
                <a:gd name="T57" fmla="*/ 18 h 175"/>
                <a:gd name="T58" fmla="*/ 36 w 120"/>
                <a:gd name="T59" fmla="*/ 25 h 175"/>
                <a:gd name="T60" fmla="*/ 44 w 120"/>
                <a:gd name="T61" fmla="*/ 25 h 175"/>
                <a:gd name="T62" fmla="*/ 36 w 120"/>
                <a:gd name="T63" fmla="*/ 29 h 175"/>
                <a:gd name="T64" fmla="*/ 8 w 120"/>
                <a:gd name="T65" fmla="*/ 29 h 175"/>
                <a:gd name="T66" fmla="*/ 8 w 120"/>
                <a:gd name="T67" fmla="*/ 31 h 175"/>
                <a:gd name="T68" fmla="*/ 0 w 120"/>
                <a:gd name="T69" fmla="*/ 31 h 175"/>
                <a:gd name="T70" fmla="*/ 0 w 120"/>
                <a:gd name="T71" fmla="*/ 33 h 175"/>
                <a:gd name="T72" fmla="*/ 44 w 120"/>
                <a:gd name="T73" fmla="*/ 37 h 175"/>
                <a:gd name="T74" fmla="*/ 59 w 120"/>
                <a:gd name="T75" fmla="*/ 35 h 175"/>
                <a:gd name="T76" fmla="*/ 75 w 120"/>
                <a:gd name="T77" fmla="*/ 37 h 175"/>
                <a:gd name="T78" fmla="*/ 106 w 120"/>
                <a:gd name="T79" fmla="*/ 42 h 175"/>
                <a:gd name="T80" fmla="*/ 122 w 120"/>
                <a:gd name="T81" fmla="*/ 43 h 175"/>
                <a:gd name="T82" fmla="*/ 168 w 120"/>
                <a:gd name="T83" fmla="*/ 42 h 175"/>
                <a:gd name="T84" fmla="*/ 185 w 120"/>
                <a:gd name="T85" fmla="*/ 43 h 175"/>
                <a:gd name="T86" fmla="*/ 185 w 120"/>
                <a:gd name="T87" fmla="*/ 46 h 175"/>
                <a:gd name="T88" fmla="*/ 168 w 120"/>
                <a:gd name="T89" fmla="*/ 46 h 175"/>
                <a:gd name="T90" fmla="*/ 185 w 120"/>
                <a:gd name="T91" fmla="*/ 49 h 17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0"/>
                <a:gd name="T139" fmla="*/ 0 h 175"/>
                <a:gd name="T140" fmla="*/ 120 w 120"/>
                <a:gd name="T141" fmla="*/ 175 h 17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0" h="175">
                  <a:moveTo>
                    <a:pt x="96" y="175"/>
                  </a:moveTo>
                  <a:lnTo>
                    <a:pt x="104" y="151"/>
                  </a:lnTo>
                  <a:lnTo>
                    <a:pt x="96" y="127"/>
                  </a:lnTo>
                  <a:lnTo>
                    <a:pt x="104" y="127"/>
                  </a:lnTo>
                  <a:lnTo>
                    <a:pt x="96" y="119"/>
                  </a:lnTo>
                  <a:lnTo>
                    <a:pt x="96" y="111"/>
                  </a:lnTo>
                  <a:lnTo>
                    <a:pt x="120" y="111"/>
                  </a:lnTo>
                  <a:lnTo>
                    <a:pt x="120" y="103"/>
                  </a:lnTo>
                  <a:lnTo>
                    <a:pt x="112" y="87"/>
                  </a:lnTo>
                  <a:lnTo>
                    <a:pt x="120" y="63"/>
                  </a:lnTo>
                  <a:lnTo>
                    <a:pt x="104" y="63"/>
                  </a:lnTo>
                  <a:lnTo>
                    <a:pt x="96" y="55"/>
                  </a:lnTo>
                  <a:lnTo>
                    <a:pt x="72" y="55"/>
                  </a:lnTo>
                  <a:lnTo>
                    <a:pt x="64" y="55"/>
                  </a:lnTo>
                  <a:lnTo>
                    <a:pt x="64" y="48"/>
                  </a:lnTo>
                  <a:lnTo>
                    <a:pt x="64" y="32"/>
                  </a:lnTo>
                  <a:lnTo>
                    <a:pt x="64" y="16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64" y="8"/>
                  </a:lnTo>
                  <a:lnTo>
                    <a:pt x="40" y="16"/>
                  </a:lnTo>
                  <a:lnTo>
                    <a:pt x="32" y="32"/>
                  </a:lnTo>
                  <a:lnTo>
                    <a:pt x="24" y="40"/>
                  </a:lnTo>
                  <a:lnTo>
                    <a:pt x="24" y="55"/>
                  </a:lnTo>
                  <a:lnTo>
                    <a:pt x="16" y="40"/>
                  </a:lnTo>
                  <a:lnTo>
                    <a:pt x="24" y="48"/>
                  </a:lnTo>
                  <a:lnTo>
                    <a:pt x="16" y="55"/>
                  </a:lnTo>
                  <a:lnTo>
                    <a:pt x="16" y="63"/>
                  </a:lnTo>
                  <a:lnTo>
                    <a:pt x="16" y="95"/>
                  </a:lnTo>
                  <a:lnTo>
                    <a:pt x="24" y="95"/>
                  </a:lnTo>
                  <a:lnTo>
                    <a:pt x="16" y="103"/>
                  </a:lnTo>
                  <a:lnTo>
                    <a:pt x="8" y="103"/>
                  </a:lnTo>
                  <a:lnTo>
                    <a:pt x="8" y="111"/>
                  </a:lnTo>
                  <a:lnTo>
                    <a:pt x="0" y="111"/>
                  </a:lnTo>
                  <a:lnTo>
                    <a:pt x="0" y="119"/>
                  </a:lnTo>
                  <a:lnTo>
                    <a:pt x="24" y="135"/>
                  </a:lnTo>
                  <a:lnTo>
                    <a:pt x="32" y="127"/>
                  </a:lnTo>
                  <a:lnTo>
                    <a:pt x="40" y="135"/>
                  </a:lnTo>
                  <a:lnTo>
                    <a:pt x="56" y="151"/>
                  </a:lnTo>
                  <a:lnTo>
                    <a:pt x="64" y="159"/>
                  </a:lnTo>
                  <a:lnTo>
                    <a:pt x="88" y="151"/>
                  </a:lnTo>
                  <a:lnTo>
                    <a:pt x="96" y="159"/>
                  </a:lnTo>
                  <a:lnTo>
                    <a:pt x="96" y="167"/>
                  </a:lnTo>
                  <a:lnTo>
                    <a:pt x="88" y="167"/>
                  </a:lnTo>
                  <a:lnTo>
                    <a:pt x="96" y="175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11" name="Freeform 62"/>
            <p:cNvSpPr>
              <a:spLocks/>
            </p:cNvSpPr>
            <p:nvPr/>
          </p:nvSpPr>
          <p:spPr bwMode="auto">
            <a:xfrm>
              <a:off x="2619" y="2618"/>
              <a:ext cx="59" cy="68"/>
            </a:xfrm>
            <a:custGeom>
              <a:avLst/>
              <a:gdLst>
                <a:gd name="T0" fmla="*/ 159 w 56"/>
                <a:gd name="T1" fmla="*/ 9 h 72"/>
                <a:gd name="T2" fmla="*/ 138 w 56"/>
                <a:gd name="T3" fmla="*/ 8 h 72"/>
                <a:gd name="T4" fmla="*/ 112 w 56"/>
                <a:gd name="T5" fmla="*/ 9 h 72"/>
                <a:gd name="T6" fmla="*/ 44 w 56"/>
                <a:gd name="T7" fmla="*/ 0 h 72"/>
                <a:gd name="T8" fmla="*/ 0 w 56"/>
                <a:gd name="T9" fmla="*/ 8 h 72"/>
                <a:gd name="T10" fmla="*/ 0 w 56"/>
                <a:gd name="T11" fmla="*/ 9 h 72"/>
                <a:gd name="T12" fmla="*/ 0 w 56"/>
                <a:gd name="T13" fmla="*/ 9 h 72"/>
                <a:gd name="T14" fmla="*/ 0 w 56"/>
                <a:gd name="T15" fmla="*/ 9 h 72"/>
                <a:gd name="T16" fmla="*/ 0 w 56"/>
                <a:gd name="T17" fmla="*/ 16 h 72"/>
                <a:gd name="T18" fmla="*/ 0 w 56"/>
                <a:gd name="T19" fmla="*/ 13 h 72"/>
                <a:gd name="T20" fmla="*/ 8 w 56"/>
                <a:gd name="T21" fmla="*/ 13 h 72"/>
                <a:gd name="T22" fmla="*/ 0 w 56"/>
                <a:gd name="T23" fmla="*/ 16 h 72"/>
                <a:gd name="T24" fmla="*/ 0 w 56"/>
                <a:gd name="T25" fmla="*/ 21 h 72"/>
                <a:gd name="T26" fmla="*/ 8 w 56"/>
                <a:gd name="T27" fmla="*/ 23 h 72"/>
                <a:gd name="T28" fmla="*/ 91 w 56"/>
                <a:gd name="T29" fmla="*/ 16 h 72"/>
                <a:gd name="T30" fmla="*/ 112 w 56"/>
                <a:gd name="T31" fmla="*/ 13 h 72"/>
                <a:gd name="T32" fmla="*/ 138 w 56"/>
                <a:gd name="T33" fmla="*/ 9 h 72"/>
                <a:gd name="T34" fmla="*/ 159 w 56"/>
                <a:gd name="T35" fmla="*/ 9 h 72"/>
                <a:gd name="T36" fmla="*/ 138 w 56"/>
                <a:gd name="T37" fmla="*/ 9 h 72"/>
                <a:gd name="T38" fmla="*/ 159 w 56"/>
                <a:gd name="T39" fmla="*/ 9 h 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6"/>
                <a:gd name="T61" fmla="*/ 0 h 72"/>
                <a:gd name="T62" fmla="*/ 56 w 56"/>
                <a:gd name="T63" fmla="*/ 72 h 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6" h="72">
                  <a:moveTo>
                    <a:pt x="56" y="16"/>
                  </a:moveTo>
                  <a:lnTo>
                    <a:pt x="48" y="8"/>
                  </a:lnTo>
                  <a:lnTo>
                    <a:pt x="40" y="16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32" y="48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56" y="24"/>
                  </a:lnTo>
                  <a:lnTo>
                    <a:pt x="48" y="16"/>
                  </a:lnTo>
                  <a:lnTo>
                    <a:pt x="56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12" name="Freeform 63"/>
            <p:cNvSpPr>
              <a:spLocks/>
            </p:cNvSpPr>
            <p:nvPr/>
          </p:nvSpPr>
          <p:spPr bwMode="auto">
            <a:xfrm>
              <a:off x="2619" y="2618"/>
              <a:ext cx="59" cy="68"/>
            </a:xfrm>
            <a:custGeom>
              <a:avLst/>
              <a:gdLst>
                <a:gd name="T0" fmla="*/ 159 w 56"/>
                <a:gd name="T1" fmla="*/ 9 h 72"/>
                <a:gd name="T2" fmla="*/ 138 w 56"/>
                <a:gd name="T3" fmla="*/ 8 h 72"/>
                <a:gd name="T4" fmla="*/ 112 w 56"/>
                <a:gd name="T5" fmla="*/ 9 h 72"/>
                <a:gd name="T6" fmla="*/ 44 w 56"/>
                <a:gd name="T7" fmla="*/ 0 h 72"/>
                <a:gd name="T8" fmla="*/ 0 w 56"/>
                <a:gd name="T9" fmla="*/ 8 h 72"/>
                <a:gd name="T10" fmla="*/ 0 w 56"/>
                <a:gd name="T11" fmla="*/ 9 h 72"/>
                <a:gd name="T12" fmla="*/ 0 w 56"/>
                <a:gd name="T13" fmla="*/ 9 h 72"/>
                <a:gd name="T14" fmla="*/ 0 w 56"/>
                <a:gd name="T15" fmla="*/ 9 h 72"/>
                <a:gd name="T16" fmla="*/ 0 w 56"/>
                <a:gd name="T17" fmla="*/ 16 h 72"/>
                <a:gd name="T18" fmla="*/ 0 w 56"/>
                <a:gd name="T19" fmla="*/ 13 h 72"/>
                <a:gd name="T20" fmla="*/ 8 w 56"/>
                <a:gd name="T21" fmla="*/ 13 h 72"/>
                <a:gd name="T22" fmla="*/ 0 w 56"/>
                <a:gd name="T23" fmla="*/ 16 h 72"/>
                <a:gd name="T24" fmla="*/ 0 w 56"/>
                <a:gd name="T25" fmla="*/ 21 h 72"/>
                <a:gd name="T26" fmla="*/ 8 w 56"/>
                <a:gd name="T27" fmla="*/ 23 h 72"/>
                <a:gd name="T28" fmla="*/ 91 w 56"/>
                <a:gd name="T29" fmla="*/ 16 h 72"/>
                <a:gd name="T30" fmla="*/ 112 w 56"/>
                <a:gd name="T31" fmla="*/ 13 h 72"/>
                <a:gd name="T32" fmla="*/ 138 w 56"/>
                <a:gd name="T33" fmla="*/ 9 h 72"/>
                <a:gd name="T34" fmla="*/ 159 w 56"/>
                <a:gd name="T35" fmla="*/ 9 h 72"/>
                <a:gd name="T36" fmla="*/ 138 w 56"/>
                <a:gd name="T37" fmla="*/ 9 h 72"/>
                <a:gd name="T38" fmla="*/ 159 w 56"/>
                <a:gd name="T39" fmla="*/ 9 h 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6"/>
                <a:gd name="T61" fmla="*/ 0 h 72"/>
                <a:gd name="T62" fmla="*/ 56 w 56"/>
                <a:gd name="T63" fmla="*/ 72 h 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6" h="72">
                  <a:moveTo>
                    <a:pt x="56" y="16"/>
                  </a:moveTo>
                  <a:lnTo>
                    <a:pt x="48" y="8"/>
                  </a:lnTo>
                  <a:lnTo>
                    <a:pt x="40" y="16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32" y="48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56" y="24"/>
                  </a:lnTo>
                  <a:lnTo>
                    <a:pt x="48" y="16"/>
                  </a:lnTo>
                  <a:lnTo>
                    <a:pt x="56" y="16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13" name="Freeform 64"/>
            <p:cNvSpPr>
              <a:spLocks/>
            </p:cNvSpPr>
            <p:nvPr/>
          </p:nvSpPr>
          <p:spPr bwMode="auto">
            <a:xfrm>
              <a:off x="2610" y="2635"/>
              <a:ext cx="134" cy="185"/>
            </a:xfrm>
            <a:custGeom>
              <a:avLst/>
              <a:gdLst>
                <a:gd name="T0" fmla="*/ 321 w 128"/>
                <a:gd name="T1" fmla="*/ 23 h 200"/>
                <a:gd name="T2" fmla="*/ 280 w 128"/>
                <a:gd name="T3" fmla="*/ 23 h 200"/>
                <a:gd name="T4" fmla="*/ 280 w 128"/>
                <a:gd name="T5" fmla="*/ 21 h 200"/>
                <a:gd name="T6" fmla="*/ 238 w 128"/>
                <a:gd name="T7" fmla="*/ 21 h 200"/>
                <a:gd name="T8" fmla="*/ 217 w 128"/>
                <a:gd name="T9" fmla="*/ 21 h 200"/>
                <a:gd name="T10" fmla="*/ 198 w 128"/>
                <a:gd name="T11" fmla="*/ 17 h 200"/>
                <a:gd name="T12" fmla="*/ 217 w 128"/>
                <a:gd name="T13" fmla="*/ 13 h 200"/>
                <a:gd name="T14" fmla="*/ 299 w 128"/>
                <a:gd name="T15" fmla="*/ 8 h 200"/>
                <a:gd name="T16" fmla="*/ 280 w 128"/>
                <a:gd name="T17" fmla="*/ 6 h 200"/>
                <a:gd name="T18" fmla="*/ 299 w 128"/>
                <a:gd name="T19" fmla="*/ 6 h 200"/>
                <a:gd name="T20" fmla="*/ 299 w 128"/>
                <a:gd name="T21" fmla="*/ 6 h 200"/>
                <a:gd name="T22" fmla="*/ 280 w 128"/>
                <a:gd name="T23" fmla="*/ 6 h 200"/>
                <a:gd name="T24" fmla="*/ 217 w 128"/>
                <a:gd name="T25" fmla="*/ 6 h 200"/>
                <a:gd name="T26" fmla="*/ 198 w 128"/>
                <a:gd name="T27" fmla="*/ 6 h 200"/>
                <a:gd name="T28" fmla="*/ 158 w 128"/>
                <a:gd name="T29" fmla="*/ 0 h 200"/>
                <a:gd name="T30" fmla="*/ 140 w 128"/>
                <a:gd name="T31" fmla="*/ 0 h 200"/>
                <a:gd name="T32" fmla="*/ 158 w 128"/>
                <a:gd name="T33" fmla="*/ 6 h 200"/>
                <a:gd name="T34" fmla="*/ 140 w 128"/>
                <a:gd name="T35" fmla="*/ 6 h 200"/>
                <a:gd name="T36" fmla="*/ 119 w 128"/>
                <a:gd name="T37" fmla="*/ 6 h 200"/>
                <a:gd name="T38" fmla="*/ 99 w 128"/>
                <a:gd name="T39" fmla="*/ 6 h 200"/>
                <a:gd name="T40" fmla="*/ 40 w 128"/>
                <a:gd name="T41" fmla="*/ 13 h 200"/>
                <a:gd name="T42" fmla="*/ 8 w 128"/>
                <a:gd name="T43" fmla="*/ 11 h 200"/>
                <a:gd name="T44" fmla="*/ 8 w 128"/>
                <a:gd name="T45" fmla="*/ 6 h 200"/>
                <a:gd name="T46" fmla="*/ 0 w 128"/>
                <a:gd name="T47" fmla="*/ 11 h 200"/>
                <a:gd name="T48" fmla="*/ 8 w 128"/>
                <a:gd name="T49" fmla="*/ 13 h 200"/>
                <a:gd name="T50" fmla="*/ 0 w 128"/>
                <a:gd name="T51" fmla="*/ 13 h 200"/>
                <a:gd name="T52" fmla="*/ 8 w 128"/>
                <a:gd name="T53" fmla="*/ 16 h 200"/>
                <a:gd name="T54" fmla="*/ 57 w 128"/>
                <a:gd name="T55" fmla="*/ 18 h 200"/>
                <a:gd name="T56" fmla="*/ 140 w 128"/>
                <a:gd name="T57" fmla="*/ 31 h 200"/>
                <a:gd name="T58" fmla="*/ 280 w 128"/>
                <a:gd name="T59" fmla="*/ 43 h 200"/>
                <a:gd name="T60" fmla="*/ 321 w 128"/>
                <a:gd name="T61" fmla="*/ 40 h 200"/>
                <a:gd name="T62" fmla="*/ 321 w 128"/>
                <a:gd name="T63" fmla="*/ 37 h 200"/>
                <a:gd name="T64" fmla="*/ 321 w 128"/>
                <a:gd name="T65" fmla="*/ 35 h 200"/>
                <a:gd name="T66" fmla="*/ 321 w 128"/>
                <a:gd name="T67" fmla="*/ 27 h 200"/>
                <a:gd name="T68" fmla="*/ 321 w 128"/>
                <a:gd name="T69" fmla="*/ 23 h 2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8"/>
                <a:gd name="T106" fmla="*/ 0 h 200"/>
                <a:gd name="T107" fmla="*/ 128 w 128"/>
                <a:gd name="T108" fmla="*/ 200 h 2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8" h="200">
                  <a:moveTo>
                    <a:pt x="128" y="112"/>
                  </a:moveTo>
                  <a:lnTo>
                    <a:pt x="112" y="112"/>
                  </a:lnTo>
                  <a:lnTo>
                    <a:pt x="112" y="104"/>
                  </a:lnTo>
                  <a:lnTo>
                    <a:pt x="96" y="104"/>
                  </a:lnTo>
                  <a:lnTo>
                    <a:pt x="88" y="104"/>
                  </a:lnTo>
                  <a:lnTo>
                    <a:pt x="80" y="80"/>
                  </a:lnTo>
                  <a:lnTo>
                    <a:pt x="88" y="56"/>
                  </a:lnTo>
                  <a:lnTo>
                    <a:pt x="120" y="40"/>
                  </a:lnTo>
                  <a:lnTo>
                    <a:pt x="112" y="32"/>
                  </a:lnTo>
                  <a:lnTo>
                    <a:pt x="120" y="32"/>
                  </a:lnTo>
                  <a:lnTo>
                    <a:pt x="120" y="24"/>
                  </a:lnTo>
                  <a:lnTo>
                    <a:pt x="112" y="16"/>
                  </a:lnTo>
                  <a:lnTo>
                    <a:pt x="88" y="24"/>
                  </a:lnTo>
                  <a:lnTo>
                    <a:pt x="80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48" y="24"/>
                  </a:lnTo>
                  <a:lnTo>
                    <a:pt x="40" y="32"/>
                  </a:lnTo>
                  <a:lnTo>
                    <a:pt x="16" y="56"/>
                  </a:lnTo>
                  <a:lnTo>
                    <a:pt x="8" y="48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8" y="72"/>
                  </a:lnTo>
                  <a:lnTo>
                    <a:pt x="24" y="88"/>
                  </a:lnTo>
                  <a:lnTo>
                    <a:pt x="56" y="152"/>
                  </a:lnTo>
                  <a:lnTo>
                    <a:pt x="112" y="200"/>
                  </a:lnTo>
                  <a:lnTo>
                    <a:pt x="128" y="192"/>
                  </a:lnTo>
                  <a:lnTo>
                    <a:pt x="128" y="176"/>
                  </a:lnTo>
                  <a:lnTo>
                    <a:pt x="128" y="168"/>
                  </a:lnTo>
                  <a:lnTo>
                    <a:pt x="128" y="128"/>
                  </a:lnTo>
                  <a:lnTo>
                    <a:pt x="128" y="11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14" name="Freeform 65"/>
            <p:cNvSpPr>
              <a:spLocks/>
            </p:cNvSpPr>
            <p:nvPr/>
          </p:nvSpPr>
          <p:spPr bwMode="auto">
            <a:xfrm>
              <a:off x="2610" y="2635"/>
              <a:ext cx="134" cy="185"/>
            </a:xfrm>
            <a:custGeom>
              <a:avLst/>
              <a:gdLst>
                <a:gd name="T0" fmla="*/ 321 w 128"/>
                <a:gd name="T1" fmla="*/ 23 h 200"/>
                <a:gd name="T2" fmla="*/ 280 w 128"/>
                <a:gd name="T3" fmla="*/ 23 h 200"/>
                <a:gd name="T4" fmla="*/ 280 w 128"/>
                <a:gd name="T5" fmla="*/ 21 h 200"/>
                <a:gd name="T6" fmla="*/ 238 w 128"/>
                <a:gd name="T7" fmla="*/ 21 h 200"/>
                <a:gd name="T8" fmla="*/ 217 w 128"/>
                <a:gd name="T9" fmla="*/ 21 h 200"/>
                <a:gd name="T10" fmla="*/ 198 w 128"/>
                <a:gd name="T11" fmla="*/ 17 h 200"/>
                <a:gd name="T12" fmla="*/ 217 w 128"/>
                <a:gd name="T13" fmla="*/ 13 h 200"/>
                <a:gd name="T14" fmla="*/ 299 w 128"/>
                <a:gd name="T15" fmla="*/ 8 h 200"/>
                <a:gd name="T16" fmla="*/ 280 w 128"/>
                <a:gd name="T17" fmla="*/ 6 h 200"/>
                <a:gd name="T18" fmla="*/ 299 w 128"/>
                <a:gd name="T19" fmla="*/ 6 h 200"/>
                <a:gd name="T20" fmla="*/ 299 w 128"/>
                <a:gd name="T21" fmla="*/ 6 h 200"/>
                <a:gd name="T22" fmla="*/ 280 w 128"/>
                <a:gd name="T23" fmla="*/ 6 h 200"/>
                <a:gd name="T24" fmla="*/ 217 w 128"/>
                <a:gd name="T25" fmla="*/ 6 h 200"/>
                <a:gd name="T26" fmla="*/ 198 w 128"/>
                <a:gd name="T27" fmla="*/ 6 h 200"/>
                <a:gd name="T28" fmla="*/ 158 w 128"/>
                <a:gd name="T29" fmla="*/ 0 h 200"/>
                <a:gd name="T30" fmla="*/ 140 w 128"/>
                <a:gd name="T31" fmla="*/ 0 h 200"/>
                <a:gd name="T32" fmla="*/ 158 w 128"/>
                <a:gd name="T33" fmla="*/ 6 h 200"/>
                <a:gd name="T34" fmla="*/ 140 w 128"/>
                <a:gd name="T35" fmla="*/ 6 h 200"/>
                <a:gd name="T36" fmla="*/ 119 w 128"/>
                <a:gd name="T37" fmla="*/ 6 h 200"/>
                <a:gd name="T38" fmla="*/ 99 w 128"/>
                <a:gd name="T39" fmla="*/ 6 h 200"/>
                <a:gd name="T40" fmla="*/ 40 w 128"/>
                <a:gd name="T41" fmla="*/ 13 h 200"/>
                <a:gd name="T42" fmla="*/ 8 w 128"/>
                <a:gd name="T43" fmla="*/ 11 h 200"/>
                <a:gd name="T44" fmla="*/ 8 w 128"/>
                <a:gd name="T45" fmla="*/ 6 h 200"/>
                <a:gd name="T46" fmla="*/ 0 w 128"/>
                <a:gd name="T47" fmla="*/ 11 h 200"/>
                <a:gd name="T48" fmla="*/ 8 w 128"/>
                <a:gd name="T49" fmla="*/ 13 h 200"/>
                <a:gd name="T50" fmla="*/ 0 w 128"/>
                <a:gd name="T51" fmla="*/ 13 h 200"/>
                <a:gd name="T52" fmla="*/ 8 w 128"/>
                <a:gd name="T53" fmla="*/ 16 h 200"/>
                <a:gd name="T54" fmla="*/ 57 w 128"/>
                <a:gd name="T55" fmla="*/ 18 h 200"/>
                <a:gd name="T56" fmla="*/ 140 w 128"/>
                <a:gd name="T57" fmla="*/ 31 h 200"/>
                <a:gd name="T58" fmla="*/ 280 w 128"/>
                <a:gd name="T59" fmla="*/ 43 h 200"/>
                <a:gd name="T60" fmla="*/ 321 w 128"/>
                <a:gd name="T61" fmla="*/ 40 h 200"/>
                <a:gd name="T62" fmla="*/ 321 w 128"/>
                <a:gd name="T63" fmla="*/ 37 h 200"/>
                <a:gd name="T64" fmla="*/ 321 w 128"/>
                <a:gd name="T65" fmla="*/ 35 h 200"/>
                <a:gd name="T66" fmla="*/ 321 w 128"/>
                <a:gd name="T67" fmla="*/ 27 h 200"/>
                <a:gd name="T68" fmla="*/ 321 w 128"/>
                <a:gd name="T69" fmla="*/ 23 h 2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8"/>
                <a:gd name="T106" fmla="*/ 0 h 200"/>
                <a:gd name="T107" fmla="*/ 128 w 128"/>
                <a:gd name="T108" fmla="*/ 200 h 2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8" h="200">
                  <a:moveTo>
                    <a:pt x="128" y="112"/>
                  </a:moveTo>
                  <a:lnTo>
                    <a:pt x="112" y="112"/>
                  </a:lnTo>
                  <a:lnTo>
                    <a:pt x="112" y="104"/>
                  </a:lnTo>
                  <a:lnTo>
                    <a:pt x="96" y="104"/>
                  </a:lnTo>
                  <a:lnTo>
                    <a:pt x="88" y="104"/>
                  </a:lnTo>
                  <a:lnTo>
                    <a:pt x="80" y="80"/>
                  </a:lnTo>
                  <a:lnTo>
                    <a:pt x="88" y="56"/>
                  </a:lnTo>
                  <a:lnTo>
                    <a:pt x="120" y="40"/>
                  </a:lnTo>
                  <a:lnTo>
                    <a:pt x="112" y="32"/>
                  </a:lnTo>
                  <a:lnTo>
                    <a:pt x="120" y="32"/>
                  </a:lnTo>
                  <a:lnTo>
                    <a:pt x="120" y="24"/>
                  </a:lnTo>
                  <a:lnTo>
                    <a:pt x="112" y="16"/>
                  </a:lnTo>
                  <a:lnTo>
                    <a:pt x="88" y="24"/>
                  </a:lnTo>
                  <a:lnTo>
                    <a:pt x="80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48" y="24"/>
                  </a:lnTo>
                  <a:lnTo>
                    <a:pt x="40" y="32"/>
                  </a:lnTo>
                  <a:lnTo>
                    <a:pt x="16" y="56"/>
                  </a:lnTo>
                  <a:lnTo>
                    <a:pt x="8" y="48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8" y="72"/>
                  </a:lnTo>
                  <a:lnTo>
                    <a:pt x="24" y="88"/>
                  </a:lnTo>
                  <a:lnTo>
                    <a:pt x="56" y="152"/>
                  </a:lnTo>
                  <a:lnTo>
                    <a:pt x="112" y="200"/>
                  </a:lnTo>
                  <a:lnTo>
                    <a:pt x="128" y="192"/>
                  </a:lnTo>
                  <a:lnTo>
                    <a:pt x="128" y="176"/>
                  </a:lnTo>
                  <a:lnTo>
                    <a:pt x="128" y="168"/>
                  </a:lnTo>
                  <a:lnTo>
                    <a:pt x="128" y="128"/>
                  </a:lnTo>
                  <a:lnTo>
                    <a:pt x="128" y="112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15" name="Freeform 66"/>
            <p:cNvSpPr>
              <a:spLocks/>
            </p:cNvSpPr>
            <p:nvPr/>
          </p:nvSpPr>
          <p:spPr bwMode="auto">
            <a:xfrm>
              <a:off x="2744" y="2731"/>
              <a:ext cx="122" cy="133"/>
            </a:xfrm>
            <a:custGeom>
              <a:avLst/>
              <a:gdLst>
                <a:gd name="T0" fmla="*/ 165 w 120"/>
                <a:gd name="T1" fmla="*/ 22 h 144"/>
                <a:gd name="T2" fmla="*/ 165 w 120"/>
                <a:gd name="T3" fmla="*/ 19 h 144"/>
                <a:gd name="T4" fmla="*/ 153 w 120"/>
                <a:gd name="T5" fmla="*/ 16 h 144"/>
                <a:gd name="T6" fmla="*/ 153 w 120"/>
                <a:gd name="T7" fmla="*/ 15 h 144"/>
                <a:gd name="T8" fmla="*/ 136 w 120"/>
                <a:gd name="T9" fmla="*/ 15 h 144"/>
                <a:gd name="T10" fmla="*/ 126 w 120"/>
                <a:gd name="T11" fmla="*/ 12 h 144"/>
                <a:gd name="T12" fmla="*/ 126 w 120"/>
                <a:gd name="T13" fmla="*/ 10 h 144"/>
                <a:gd name="T14" fmla="*/ 110 w 120"/>
                <a:gd name="T15" fmla="*/ 8 h 144"/>
                <a:gd name="T16" fmla="*/ 60 w 120"/>
                <a:gd name="T17" fmla="*/ 6 h 144"/>
                <a:gd name="T18" fmla="*/ 60 w 120"/>
                <a:gd name="T19" fmla="*/ 6 h 144"/>
                <a:gd name="T20" fmla="*/ 60 w 120"/>
                <a:gd name="T21" fmla="*/ 0 h 144"/>
                <a:gd name="T22" fmla="*/ 24 w 120"/>
                <a:gd name="T23" fmla="*/ 0 h 144"/>
                <a:gd name="T24" fmla="*/ 8 w 120"/>
                <a:gd name="T25" fmla="*/ 6 h 144"/>
                <a:gd name="T26" fmla="*/ 0 w 120"/>
                <a:gd name="T27" fmla="*/ 6 h 144"/>
                <a:gd name="T28" fmla="*/ 0 w 120"/>
                <a:gd name="T29" fmla="*/ 6 h 144"/>
                <a:gd name="T30" fmla="*/ 0 w 120"/>
                <a:gd name="T31" fmla="*/ 13 h 144"/>
                <a:gd name="T32" fmla="*/ 0 w 120"/>
                <a:gd name="T33" fmla="*/ 15 h 144"/>
                <a:gd name="T34" fmla="*/ 0 w 120"/>
                <a:gd name="T35" fmla="*/ 17 h 144"/>
                <a:gd name="T36" fmla="*/ 0 w 120"/>
                <a:gd name="T37" fmla="*/ 21 h 144"/>
                <a:gd name="T38" fmla="*/ 0 w 120"/>
                <a:gd name="T39" fmla="*/ 22 h 144"/>
                <a:gd name="T40" fmla="*/ 8 w 120"/>
                <a:gd name="T41" fmla="*/ 30 h 144"/>
                <a:gd name="T42" fmla="*/ 16 w 120"/>
                <a:gd name="T43" fmla="*/ 30 h 144"/>
                <a:gd name="T44" fmla="*/ 52 w 120"/>
                <a:gd name="T45" fmla="*/ 28 h 144"/>
                <a:gd name="T46" fmla="*/ 68 w 120"/>
                <a:gd name="T47" fmla="*/ 30 h 144"/>
                <a:gd name="T48" fmla="*/ 76 w 120"/>
                <a:gd name="T49" fmla="*/ 28 h 144"/>
                <a:gd name="T50" fmla="*/ 94 w 120"/>
                <a:gd name="T51" fmla="*/ 30 h 144"/>
                <a:gd name="T52" fmla="*/ 110 w 120"/>
                <a:gd name="T53" fmla="*/ 21 h 144"/>
                <a:gd name="T54" fmla="*/ 144 w 120"/>
                <a:gd name="T55" fmla="*/ 21 h 144"/>
                <a:gd name="T56" fmla="*/ 165 w 120"/>
                <a:gd name="T57" fmla="*/ 22 h 1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"/>
                <a:gd name="T88" fmla="*/ 0 h 144"/>
                <a:gd name="T89" fmla="*/ 120 w 120"/>
                <a:gd name="T90" fmla="*/ 144 h 14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" h="144">
                  <a:moveTo>
                    <a:pt x="120" y="112"/>
                  </a:moveTo>
                  <a:lnTo>
                    <a:pt x="120" y="96"/>
                  </a:lnTo>
                  <a:lnTo>
                    <a:pt x="112" y="80"/>
                  </a:lnTo>
                  <a:lnTo>
                    <a:pt x="112" y="72"/>
                  </a:lnTo>
                  <a:lnTo>
                    <a:pt x="96" y="72"/>
                  </a:lnTo>
                  <a:lnTo>
                    <a:pt x="88" y="56"/>
                  </a:lnTo>
                  <a:lnTo>
                    <a:pt x="88" y="48"/>
                  </a:lnTo>
                  <a:lnTo>
                    <a:pt x="80" y="40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24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8" y="144"/>
                  </a:lnTo>
                  <a:lnTo>
                    <a:pt x="16" y="144"/>
                  </a:lnTo>
                  <a:lnTo>
                    <a:pt x="32" y="136"/>
                  </a:lnTo>
                  <a:lnTo>
                    <a:pt x="48" y="144"/>
                  </a:lnTo>
                  <a:lnTo>
                    <a:pt x="56" y="136"/>
                  </a:lnTo>
                  <a:lnTo>
                    <a:pt x="72" y="144"/>
                  </a:lnTo>
                  <a:lnTo>
                    <a:pt x="80" y="104"/>
                  </a:lnTo>
                  <a:lnTo>
                    <a:pt x="104" y="104"/>
                  </a:lnTo>
                  <a:lnTo>
                    <a:pt x="120" y="11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16" name="Freeform 67"/>
            <p:cNvSpPr>
              <a:spLocks/>
            </p:cNvSpPr>
            <p:nvPr/>
          </p:nvSpPr>
          <p:spPr bwMode="auto">
            <a:xfrm>
              <a:off x="2744" y="2731"/>
              <a:ext cx="122" cy="133"/>
            </a:xfrm>
            <a:custGeom>
              <a:avLst/>
              <a:gdLst>
                <a:gd name="T0" fmla="*/ 165 w 120"/>
                <a:gd name="T1" fmla="*/ 22 h 144"/>
                <a:gd name="T2" fmla="*/ 165 w 120"/>
                <a:gd name="T3" fmla="*/ 19 h 144"/>
                <a:gd name="T4" fmla="*/ 153 w 120"/>
                <a:gd name="T5" fmla="*/ 16 h 144"/>
                <a:gd name="T6" fmla="*/ 153 w 120"/>
                <a:gd name="T7" fmla="*/ 15 h 144"/>
                <a:gd name="T8" fmla="*/ 136 w 120"/>
                <a:gd name="T9" fmla="*/ 15 h 144"/>
                <a:gd name="T10" fmla="*/ 126 w 120"/>
                <a:gd name="T11" fmla="*/ 12 h 144"/>
                <a:gd name="T12" fmla="*/ 126 w 120"/>
                <a:gd name="T13" fmla="*/ 10 h 144"/>
                <a:gd name="T14" fmla="*/ 110 w 120"/>
                <a:gd name="T15" fmla="*/ 8 h 144"/>
                <a:gd name="T16" fmla="*/ 60 w 120"/>
                <a:gd name="T17" fmla="*/ 6 h 144"/>
                <a:gd name="T18" fmla="*/ 60 w 120"/>
                <a:gd name="T19" fmla="*/ 6 h 144"/>
                <a:gd name="T20" fmla="*/ 60 w 120"/>
                <a:gd name="T21" fmla="*/ 0 h 144"/>
                <a:gd name="T22" fmla="*/ 24 w 120"/>
                <a:gd name="T23" fmla="*/ 0 h 144"/>
                <a:gd name="T24" fmla="*/ 8 w 120"/>
                <a:gd name="T25" fmla="*/ 6 h 144"/>
                <a:gd name="T26" fmla="*/ 0 w 120"/>
                <a:gd name="T27" fmla="*/ 6 h 144"/>
                <a:gd name="T28" fmla="*/ 0 w 120"/>
                <a:gd name="T29" fmla="*/ 6 h 144"/>
                <a:gd name="T30" fmla="*/ 0 w 120"/>
                <a:gd name="T31" fmla="*/ 13 h 144"/>
                <a:gd name="T32" fmla="*/ 0 w 120"/>
                <a:gd name="T33" fmla="*/ 15 h 144"/>
                <a:gd name="T34" fmla="*/ 0 w 120"/>
                <a:gd name="T35" fmla="*/ 17 h 144"/>
                <a:gd name="T36" fmla="*/ 0 w 120"/>
                <a:gd name="T37" fmla="*/ 21 h 144"/>
                <a:gd name="T38" fmla="*/ 0 w 120"/>
                <a:gd name="T39" fmla="*/ 22 h 144"/>
                <a:gd name="T40" fmla="*/ 8 w 120"/>
                <a:gd name="T41" fmla="*/ 30 h 144"/>
                <a:gd name="T42" fmla="*/ 16 w 120"/>
                <a:gd name="T43" fmla="*/ 30 h 144"/>
                <a:gd name="T44" fmla="*/ 52 w 120"/>
                <a:gd name="T45" fmla="*/ 28 h 144"/>
                <a:gd name="T46" fmla="*/ 68 w 120"/>
                <a:gd name="T47" fmla="*/ 30 h 144"/>
                <a:gd name="T48" fmla="*/ 76 w 120"/>
                <a:gd name="T49" fmla="*/ 28 h 144"/>
                <a:gd name="T50" fmla="*/ 94 w 120"/>
                <a:gd name="T51" fmla="*/ 30 h 144"/>
                <a:gd name="T52" fmla="*/ 110 w 120"/>
                <a:gd name="T53" fmla="*/ 21 h 144"/>
                <a:gd name="T54" fmla="*/ 144 w 120"/>
                <a:gd name="T55" fmla="*/ 21 h 144"/>
                <a:gd name="T56" fmla="*/ 165 w 120"/>
                <a:gd name="T57" fmla="*/ 22 h 1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"/>
                <a:gd name="T88" fmla="*/ 0 h 144"/>
                <a:gd name="T89" fmla="*/ 120 w 120"/>
                <a:gd name="T90" fmla="*/ 144 h 14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" h="144">
                  <a:moveTo>
                    <a:pt x="120" y="112"/>
                  </a:moveTo>
                  <a:lnTo>
                    <a:pt x="120" y="96"/>
                  </a:lnTo>
                  <a:lnTo>
                    <a:pt x="112" y="80"/>
                  </a:lnTo>
                  <a:lnTo>
                    <a:pt x="112" y="72"/>
                  </a:lnTo>
                  <a:lnTo>
                    <a:pt x="96" y="72"/>
                  </a:lnTo>
                  <a:lnTo>
                    <a:pt x="88" y="56"/>
                  </a:lnTo>
                  <a:lnTo>
                    <a:pt x="88" y="48"/>
                  </a:lnTo>
                  <a:lnTo>
                    <a:pt x="80" y="40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24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8" y="144"/>
                  </a:lnTo>
                  <a:lnTo>
                    <a:pt x="16" y="144"/>
                  </a:lnTo>
                  <a:lnTo>
                    <a:pt x="32" y="136"/>
                  </a:lnTo>
                  <a:lnTo>
                    <a:pt x="48" y="144"/>
                  </a:lnTo>
                  <a:lnTo>
                    <a:pt x="56" y="136"/>
                  </a:lnTo>
                  <a:lnTo>
                    <a:pt x="72" y="144"/>
                  </a:lnTo>
                  <a:lnTo>
                    <a:pt x="80" y="104"/>
                  </a:lnTo>
                  <a:lnTo>
                    <a:pt x="104" y="104"/>
                  </a:lnTo>
                  <a:lnTo>
                    <a:pt x="120" y="112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17" name="Freeform 68"/>
            <p:cNvSpPr>
              <a:spLocks/>
            </p:cNvSpPr>
            <p:nvPr/>
          </p:nvSpPr>
          <p:spPr bwMode="auto">
            <a:xfrm>
              <a:off x="2816" y="2826"/>
              <a:ext cx="93" cy="89"/>
            </a:xfrm>
            <a:custGeom>
              <a:avLst/>
              <a:gdLst>
                <a:gd name="T0" fmla="*/ 242 w 88"/>
                <a:gd name="T1" fmla="*/ 16 h 96"/>
                <a:gd name="T2" fmla="*/ 266 w 88"/>
                <a:gd name="T3" fmla="*/ 13 h 96"/>
                <a:gd name="T4" fmla="*/ 217 w 88"/>
                <a:gd name="T5" fmla="*/ 11 h 96"/>
                <a:gd name="T6" fmla="*/ 217 w 88"/>
                <a:gd name="T7" fmla="*/ 9 h 96"/>
                <a:gd name="T8" fmla="*/ 194 w 88"/>
                <a:gd name="T9" fmla="*/ 9 h 96"/>
                <a:gd name="T10" fmla="*/ 145 w 88"/>
                <a:gd name="T11" fmla="*/ 6 h 96"/>
                <a:gd name="T12" fmla="*/ 145 w 88"/>
                <a:gd name="T13" fmla="*/ 6 h 96"/>
                <a:gd name="T14" fmla="*/ 97 w 88"/>
                <a:gd name="T15" fmla="*/ 0 h 96"/>
                <a:gd name="T16" fmla="*/ 8 w 88"/>
                <a:gd name="T17" fmla="*/ 0 h 96"/>
                <a:gd name="T18" fmla="*/ 0 w 88"/>
                <a:gd name="T19" fmla="*/ 9 h 96"/>
                <a:gd name="T20" fmla="*/ 8 w 88"/>
                <a:gd name="T21" fmla="*/ 13 h 96"/>
                <a:gd name="T22" fmla="*/ 97 w 88"/>
                <a:gd name="T23" fmla="*/ 13 h 96"/>
                <a:gd name="T24" fmla="*/ 145 w 88"/>
                <a:gd name="T25" fmla="*/ 16 h 96"/>
                <a:gd name="T26" fmla="*/ 145 w 88"/>
                <a:gd name="T27" fmla="*/ 18 h 96"/>
                <a:gd name="T28" fmla="*/ 122 w 88"/>
                <a:gd name="T29" fmla="*/ 19 h 96"/>
                <a:gd name="T30" fmla="*/ 170 w 88"/>
                <a:gd name="T31" fmla="*/ 21 h 96"/>
                <a:gd name="T32" fmla="*/ 194 w 88"/>
                <a:gd name="T33" fmla="*/ 19 h 96"/>
                <a:gd name="T34" fmla="*/ 242 w 88"/>
                <a:gd name="T35" fmla="*/ 19 h 96"/>
                <a:gd name="T36" fmla="*/ 242 w 88"/>
                <a:gd name="T37" fmla="*/ 16 h 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8"/>
                <a:gd name="T58" fmla="*/ 0 h 96"/>
                <a:gd name="T59" fmla="*/ 88 w 88"/>
                <a:gd name="T60" fmla="*/ 96 h 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8" h="96">
                  <a:moveTo>
                    <a:pt x="80" y="72"/>
                  </a:moveTo>
                  <a:lnTo>
                    <a:pt x="88" y="56"/>
                  </a:lnTo>
                  <a:lnTo>
                    <a:pt x="72" y="48"/>
                  </a:lnTo>
                  <a:lnTo>
                    <a:pt x="72" y="40"/>
                  </a:lnTo>
                  <a:lnTo>
                    <a:pt x="64" y="40"/>
                  </a:lnTo>
                  <a:lnTo>
                    <a:pt x="48" y="32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8" y="0"/>
                  </a:lnTo>
                  <a:lnTo>
                    <a:pt x="0" y="40"/>
                  </a:lnTo>
                  <a:lnTo>
                    <a:pt x="8" y="56"/>
                  </a:lnTo>
                  <a:lnTo>
                    <a:pt x="32" y="56"/>
                  </a:lnTo>
                  <a:lnTo>
                    <a:pt x="48" y="72"/>
                  </a:lnTo>
                  <a:lnTo>
                    <a:pt x="48" y="80"/>
                  </a:lnTo>
                  <a:lnTo>
                    <a:pt x="40" y="88"/>
                  </a:lnTo>
                  <a:lnTo>
                    <a:pt x="56" y="96"/>
                  </a:lnTo>
                  <a:lnTo>
                    <a:pt x="64" y="88"/>
                  </a:lnTo>
                  <a:lnTo>
                    <a:pt x="80" y="88"/>
                  </a:lnTo>
                  <a:lnTo>
                    <a:pt x="80" y="7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18" name="Freeform 69"/>
            <p:cNvSpPr>
              <a:spLocks/>
            </p:cNvSpPr>
            <p:nvPr/>
          </p:nvSpPr>
          <p:spPr bwMode="auto">
            <a:xfrm>
              <a:off x="2816" y="2826"/>
              <a:ext cx="93" cy="89"/>
            </a:xfrm>
            <a:custGeom>
              <a:avLst/>
              <a:gdLst>
                <a:gd name="T0" fmla="*/ 242 w 88"/>
                <a:gd name="T1" fmla="*/ 16 h 96"/>
                <a:gd name="T2" fmla="*/ 266 w 88"/>
                <a:gd name="T3" fmla="*/ 13 h 96"/>
                <a:gd name="T4" fmla="*/ 217 w 88"/>
                <a:gd name="T5" fmla="*/ 11 h 96"/>
                <a:gd name="T6" fmla="*/ 217 w 88"/>
                <a:gd name="T7" fmla="*/ 9 h 96"/>
                <a:gd name="T8" fmla="*/ 194 w 88"/>
                <a:gd name="T9" fmla="*/ 9 h 96"/>
                <a:gd name="T10" fmla="*/ 145 w 88"/>
                <a:gd name="T11" fmla="*/ 6 h 96"/>
                <a:gd name="T12" fmla="*/ 145 w 88"/>
                <a:gd name="T13" fmla="*/ 6 h 96"/>
                <a:gd name="T14" fmla="*/ 97 w 88"/>
                <a:gd name="T15" fmla="*/ 0 h 96"/>
                <a:gd name="T16" fmla="*/ 8 w 88"/>
                <a:gd name="T17" fmla="*/ 0 h 96"/>
                <a:gd name="T18" fmla="*/ 0 w 88"/>
                <a:gd name="T19" fmla="*/ 9 h 96"/>
                <a:gd name="T20" fmla="*/ 8 w 88"/>
                <a:gd name="T21" fmla="*/ 13 h 96"/>
                <a:gd name="T22" fmla="*/ 97 w 88"/>
                <a:gd name="T23" fmla="*/ 13 h 96"/>
                <a:gd name="T24" fmla="*/ 145 w 88"/>
                <a:gd name="T25" fmla="*/ 16 h 96"/>
                <a:gd name="T26" fmla="*/ 145 w 88"/>
                <a:gd name="T27" fmla="*/ 18 h 96"/>
                <a:gd name="T28" fmla="*/ 122 w 88"/>
                <a:gd name="T29" fmla="*/ 19 h 96"/>
                <a:gd name="T30" fmla="*/ 170 w 88"/>
                <a:gd name="T31" fmla="*/ 21 h 96"/>
                <a:gd name="T32" fmla="*/ 194 w 88"/>
                <a:gd name="T33" fmla="*/ 19 h 96"/>
                <a:gd name="T34" fmla="*/ 242 w 88"/>
                <a:gd name="T35" fmla="*/ 19 h 96"/>
                <a:gd name="T36" fmla="*/ 242 w 88"/>
                <a:gd name="T37" fmla="*/ 16 h 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8"/>
                <a:gd name="T58" fmla="*/ 0 h 96"/>
                <a:gd name="T59" fmla="*/ 88 w 88"/>
                <a:gd name="T60" fmla="*/ 96 h 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8" h="96">
                  <a:moveTo>
                    <a:pt x="80" y="72"/>
                  </a:moveTo>
                  <a:lnTo>
                    <a:pt x="88" y="56"/>
                  </a:lnTo>
                  <a:lnTo>
                    <a:pt x="72" y="48"/>
                  </a:lnTo>
                  <a:lnTo>
                    <a:pt x="72" y="40"/>
                  </a:lnTo>
                  <a:lnTo>
                    <a:pt x="64" y="40"/>
                  </a:lnTo>
                  <a:lnTo>
                    <a:pt x="48" y="32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8" y="0"/>
                  </a:lnTo>
                  <a:lnTo>
                    <a:pt x="0" y="40"/>
                  </a:lnTo>
                  <a:lnTo>
                    <a:pt x="8" y="56"/>
                  </a:lnTo>
                  <a:lnTo>
                    <a:pt x="32" y="56"/>
                  </a:lnTo>
                  <a:lnTo>
                    <a:pt x="48" y="72"/>
                  </a:lnTo>
                  <a:lnTo>
                    <a:pt x="48" y="80"/>
                  </a:lnTo>
                  <a:lnTo>
                    <a:pt x="40" y="88"/>
                  </a:lnTo>
                  <a:lnTo>
                    <a:pt x="56" y="96"/>
                  </a:lnTo>
                  <a:lnTo>
                    <a:pt x="64" y="88"/>
                  </a:lnTo>
                  <a:lnTo>
                    <a:pt x="80" y="88"/>
                  </a:lnTo>
                  <a:lnTo>
                    <a:pt x="80" y="72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19" name="Freeform 70"/>
            <p:cNvSpPr>
              <a:spLocks/>
            </p:cNvSpPr>
            <p:nvPr/>
          </p:nvSpPr>
          <p:spPr bwMode="auto">
            <a:xfrm>
              <a:off x="2858" y="2945"/>
              <a:ext cx="58" cy="54"/>
            </a:xfrm>
            <a:custGeom>
              <a:avLst/>
              <a:gdLst>
                <a:gd name="T0" fmla="*/ 97 w 56"/>
                <a:gd name="T1" fmla="*/ 25 h 56"/>
                <a:gd name="T2" fmla="*/ 112 w 56"/>
                <a:gd name="T3" fmla="*/ 14 h 56"/>
                <a:gd name="T4" fmla="*/ 97 w 56"/>
                <a:gd name="T5" fmla="*/ 14 h 56"/>
                <a:gd name="T6" fmla="*/ 62 w 56"/>
                <a:gd name="T7" fmla="*/ 8 h 56"/>
                <a:gd name="T8" fmla="*/ 46 w 56"/>
                <a:gd name="T9" fmla="*/ 8 h 56"/>
                <a:gd name="T10" fmla="*/ 36 w 56"/>
                <a:gd name="T11" fmla="*/ 0 h 56"/>
                <a:gd name="T12" fmla="*/ 8 w 56"/>
                <a:gd name="T13" fmla="*/ 0 h 56"/>
                <a:gd name="T14" fmla="*/ 0 w 56"/>
                <a:gd name="T15" fmla="*/ 25 h 56"/>
                <a:gd name="T16" fmla="*/ 8 w 56"/>
                <a:gd name="T17" fmla="*/ 25 h 56"/>
                <a:gd name="T18" fmla="*/ 46 w 56"/>
                <a:gd name="T19" fmla="*/ 29 h 56"/>
                <a:gd name="T20" fmla="*/ 97 w 56"/>
                <a:gd name="T21" fmla="*/ 29 h 56"/>
                <a:gd name="T22" fmla="*/ 97 w 56"/>
                <a:gd name="T23" fmla="*/ 25 h 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6"/>
                <a:gd name="T37" fmla="*/ 0 h 56"/>
                <a:gd name="T38" fmla="*/ 56 w 56"/>
                <a:gd name="T39" fmla="*/ 56 h 5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6" h="56">
                  <a:moveTo>
                    <a:pt x="48" y="48"/>
                  </a:moveTo>
                  <a:lnTo>
                    <a:pt x="56" y="32"/>
                  </a:lnTo>
                  <a:lnTo>
                    <a:pt x="48" y="24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20" name="Freeform 71"/>
            <p:cNvSpPr>
              <a:spLocks/>
            </p:cNvSpPr>
            <p:nvPr/>
          </p:nvSpPr>
          <p:spPr bwMode="auto">
            <a:xfrm>
              <a:off x="2858" y="2945"/>
              <a:ext cx="58" cy="54"/>
            </a:xfrm>
            <a:custGeom>
              <a:avLst/>
              <a:gdLst>
                <a:gd name="T0" fmla="*/ 97 w 56"/>
                <a:gd name="T1" fmla="*/ 25 h 56"/>
                <a:gd name="T2" fmla="*/ 112 w 56"/>
                <a:gd name="T3" fmla="*/ 14 h 56"/>
                <a:gd name="T4" fmla="*/ 97 w 56"/>
                <a:gd name="T5" fmla="*/ 14 h 56"/>
                <a:gd name="T6" fmla="*/ 62 w 56"/>
                <a:gd name="T7" fmla="*/ 8 h 56"/>
                <a:gd name="T8" fmla="*/ 46 w 56"/>
                <a:gd name="T9" fmla="*/ 8 h 56"/>
                <a:gd name="T10" fmla="*/ 36 w 56"/>
                <a:gd name="T11" fmla="*/ 0 h 56"/>
                <a:gd name="T12" fmla="*/ 8 w 56"/>
                <a:gd name="T13" fmla="*/ 0 h 56"/>
                <a:gd name="T14" fmla="*/ 0 w 56"/>
                <a:gd name="T15" fmla="*/ 25 h 56"/>
                <a:gd name="T16" fmla="*/ 8 w 56"/>
                <a:gd name="T17" fmla="*/ 25 h 56"/>
                <a:gd name="T18" fmla="*/ 46 w 56"/>
                <a:gd name="T19" fmla="*/ 29 h 56"/>
                <a:gd name="T20" fmla="*/ 97 w 56"/>
                <a:gd name="T21" fmla="*/ 29 h 56"/>
                <a:gd name="T22" fmla="*/ 97 w 56"/>
                <a:gd name="T23" fmla="*/ 25 h 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6"/>
                <a:gd name="T37" fmla="*/ 0 h 56"/>
                <a:gd name="T38" fmla="*/ 56 w 56"/>
                <a:gd name="T39" fmla="*/ 56 h 5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6" h="56">
                  <a:moveTo>
                    <a:pt x="48" y="48"/>
                  </a:moveTo>
                  <a:lnTo>
                    <a:pt x="56" y="32"/>
                  </a:lnTo>
                  <a:lnTo>
                    <a:pt x="48" y="24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48" y="48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21" name="Freeform 72"/>
            <p:cNvSpPr>
              <a:spLocks/>
            </p:cNvSpPr>
            <p:nvPr/>
          </p:nvSpPr>
          <p:spPr bwMode="auto">
            <a:xfrm>
              <a:off x="2693" y="2581"/>
              <a:ext cx="420" cy="409"/>
            </a:xfrm>
            <a:custGeom>
              <a:avLst/>
              <a:gdLst>
                <a:gd name="T0" fmla="*/ 434 w 407"/>
                <a:gd name="T1" fmla="*/ 7 h 440"/>
                <a:gd name="T2" fmla="*/ 391 w 407"/>
                <a:gd name="T3" fmla="*/ 7 h 440"/>
                <a:gd name="T4" fmla="*/ 360 w 407"/>
                <a:gd name="T5" fmla="*/ 7 h 440"/>
                <a:gd name="T6" fmla="*/ 330 w 407"/>
                <a:gd name="T7" fmla="*/ 7 h 440"/>
                <a:gd name="T8" fmla="*/ 285 w 407"/>
                <a:gd name="T9" fmla="*/ 9 h 440"/>
                <a:gd name="T10" fmla="*/ 271 w 407"/>
                <a:gd name="T11" fmla="*/ 7 h 440"/>
                <a:gd name="T12" fmla="*/ 255 w 407"/>
                <a:gd name="T13" fmla="*/ 0 h 440"/>
                <a:gd name="T14" fmla="*/ 211 w 407"/>
                <a:gd name="T15" fmla="*/ 7 h 440"/>
                <a:gd name="T16" fmla="*/ 179 w 407"/>
                <a:gd name="T17" fmla="*/ 7 h 440"/>
                <a:gd name="T18" fmla="*/ 195 w 407"/>
                <a:gd name="T19" fmla="*/ 7 h 440"/>
                <a:gd name="T20" fmla="*/ 152 w 407"/>
                <a:gd name="T21" fmla="*/ 12 h 440"/>
                <a:gd name="T22" fmla="*/ 118 w 407"/>
                <a:gd name="T23" fmla="*/ 7 h 440"/>
                <a:gd name="T24" fmla="*/ 73 w 407"/>
                <a:gd name="T25" fmla="*/ 9 h 440"/>
                <a:gd name="T26" fmla="*/ 73 w 407"/>
                <a:gd name="T27" fmla="*/ 12 h 440"/>
                <a:gd name="T28" fmla="*/ 73 w 407"/>
                <a:gd name="T29" fmla="*/ 22 h 440"/>
                <a:gd name="T30" fmla="*/ 0 w 407"/>
                <a:gd name="T31" fmla="*/ 31 h 440"/>
                <a:gd name="T32" fmla="*/ 36 w 407"/>
                <a:gd name="T33" fmla="*/ 38 h 440"/>
                <a:gd name="T34" fmla="*/ 57 w 407"/>
                <a:gd name="T35" fmla="*/ 38 h 440"/>
                <a:gd name="T36" fmla="*/ 104 w 407"/>
                <a:gd name="T37" fmla="*/ 38 h 440"/>
                <a:gd name="T38" fmla="*/ 164 w 407"/>
                <a:gd name="T39" fmla="*/ 38 h 440"/>
                <a:gd name="T40" fmla="*/ 164 w 407"/>
                <a:gd name="T41" fmla="*/ 43 h 440"/>
                <a:gd name="T42" fmla="*/ 255 w 407"/>
                <a:gd name="T43" fmla="*/ 47 h 440"/>
                <a:gd name="T44" fmla="*/ 271 w 407"/>
                <a:gd name="T45" fmla="*/ 55 h 440"/>
                <a:gd name="T46" fmla="*/ 299 w 407"/>
                <a:gd name="T47" fmla="*/ 55 h 440"/>
                <a:gd name="T48" fmla="*/ 315 w 407"/>
                <a:gd name="T49" fmla="*/ 63 h 440"/>
                <a:gd name="T50" fmla="*/ 345 w 407"/>
                <a:gd name="T51" fmla="*/ 70 h 440"/>
                <a:gd name="T52" fmla="*/ 360 w 407"/>
                <a:gd name="T53" fmla="*/ 73 h 440"/>
                <a:gd name="T54" fmla="*/ 375 w 407"/>
                <a:gd name="T55" fmla="*/ 79 h 440"/>
                <a:gd name="T56" fmla="*/ 391 w 407"/>
                <a:gd name="T57" fmla="*/ 81 h 440"/>
                <a:gd name="T58" fmla="*/ 315 w 407"/>
                <a:gd name="T59" fmla="*/ 91 h 440"/>
                <a:gd name="T60" fmla="*/ 345 w 407"/>
                <a:gd name="T61" fmla="*/ 92 h 440"/>
                <a:gd name="T62" fmla="*/ 391 w 407"/>
                <a:gd name="T63" fmla="*/ 97 h 440"/>
                <a:gd name="T64" fmla="*/ 391 w 407"/>
                <a:gd name="T65" fmla="*/ 102 h 440"/>
                <a:gd name="T66" fmla="*/ 452 w 407"/>
                <a:gd name="T67" fmla="*/ 94 h 440"/>
                <a:gd name="T68" fmla="*/ 492 w 407"/>
                <a:gd name="T69" fmla="*/ 86 h 440"/>
                <a:gd name="T70" fmla="*/ 508 w 407"/>
                <a:gd name="T71" fmla="*/ 76 h 440"/>
                <a:gd name="T72" fmla="*/ 570 w 407"/>
                <a:gd name="T73" fmla="*/ 70 h 440"/>
                <a:gd name="T74" fmla="*/ 643 w 407"/>
                <a:gd name="T75" fmla="*/ 69 h 440"/>
                <a:gd name="T76" fmla="*/ 673 w 407"/>
                <a:gd name="T77" fmla="*/ 61 h 440"/>
                <a:gd name="T78" fmla="*/ 673 w 407"/>
                <a:gd name="T79" fmla="*/ 59 h 440"/>
                <a:gd name="T80" fmla="*/ 747 w 407"/>
                <a:gd name="T81" fmla="*/ 38 h 440"/>
                <a:gd name="T82" fmla="*/ 747 w 407"/>
                <a:gd name="T83" fmla="*/ 27 h 440"/>
                <a:gd name="T84" fmla="*/ 658 w 407"/>
                <a:gd name="T85" fmla="*/ 19 h 440"/>
                <a:gd name="T86" fmla="*/ 599 w 407"/>
                <a:gd name="T87" fmla="*/ 19 h 440"/>
                <a:gd name="T88" fmla="*/ 570 w 407"/>
                <a:gd name="T89" fmla="*/ 17 h 440"/>
                <a:gd name="T90" fmla="*/ 508 w 407"/>
                <a:gd name="T91" fmla="*/ 16 h 440"/>
                <a:gd name="T92" fmla="*/ 492 w 407"/>
                <a:gd name="T93" fmla="*/ 14 h 440"/>
                <a:gd name="T94" fmla="*/ 462 w 407"/>
                <a:gd name="T95" fmla="*/ 14 h 440"/>
                <a:gd name="T96" fmla="*/ 452 w 407"/>
                <a:gd name="T97" fmla="*/ 16 h 440"/>
                <a:gd name="T98" fmla="*/ 452 w 407"/>
                <a:gd name="T99" fmla="*/ 14 h 440"/>
                <a:gd name="T100" fmla="*/ 462 w 407"/>
                <a:gd name="T101" fmla="*/ 7 h 44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7"/>
                <a:gd name="T154" fmla="*/ 0 h 440"/>
                <a:gd name="T155" fmla="*/ 407 w 407"/>
                <a:gd name="T156" fmla="*/ 440 h 44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7" h="440">
                  <a:moveTo>
                    <a:pt x="240" y="16"/>
                  </a:moveTo>
                  <a:lnTo>
                    <a:pt x="232" y="16"/>
                  </a:lnTo>
                  <a:lnTo>
                    <a:pt x="216" y="24"/>
                  </a:lnTo>
                  <a:lnTo>
                    <a:pt x="208" y="32"/>
                  </a:lnTo>
                  <a:lnTo>
                    <a:pt x="208" y="24"/>
                  </a:lnTo>
                  <a:lnTo>
                    <a:pt x="192" y="24"/>
                  </a:lnTo>
                  <a:lnTo>
                    <a:pt x="184" y="3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40"/>
                  </a:lnTo>
                  <a:lnTo>
                    <a:pt x="144" y="24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36" y="0"/>
                  </a:lnTo>
                  <a:lnTo>
                    <a:pt x="128" y="8"/>
                  </a:lnTo>
                  <a:lnTo>
                    <a:pt x="112" y="16"/>
                  </a:lnTo>
                  <a:lnTo>
                    <a:pt x="88" y="8"/>
                  </a:lnTo>
                  <a:lnTo>
                    <a:pt x="96" y="16"/>
                  </a:lnTo>
                  <a:lnTo>
                    <a:pt x="96" y="24"/>
                  </a:lnTo>
                  <a:lnTo>
                    <a:pt x="104" y="32"/>
                  </a:lnTo>
                  <a:lnTo>
                    <a:pt x="88" y="48"/>
                  </a:lnTo>
                  <a:lnTo>
                    <a:pt x="80" y="48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48" y="72"/>
                  </a:lnTo>
                  <a:lnTo>
                    <a:pt x="40" y="96"/>
                  </a:lnTo>
                  <a:lnTo>
                    <a:pt x="8" y="112"/>
                  </a:lnTo>
                  <a:lnTo>
                    <a:pt x="0" y="136"/>
                  </a:lnTo>
                  <a:lnTo>
                    <a:pt x="8" y="160"/>
                  </a:lnTo>
                  <a:lnTo>
                    <a:pt x="16" y="160"/>
                  </a:lnTo>
                  <a:lnTo>
                    <a:pt x="32" y="160"/>
                  </a:lnTo>
                  <a:lnTo>
                    <a:pt x="32" y="168"/>
                  </a:lnTo>
                  <a:lnTo>
                    <a:pt x="48" y="168"/>
                  </a:lnTo>
                  <a:lnTo>
                    <a:pt x="56" y="168"/>
                  </a:lnTo>
                  <a:lnTo>
                    <a:pt x="72" y="160"/>
                  </a:lnTo>
                  <a:lnTo>
                    <a:pt x="88" y="160"/>
                  </a:lnTo>
                  <a:lnTo>
                    <a:pt x="88" y="176"/>
                  </a:lnTo>
                  <a:lnTo>
                    <a:pt x="88" y="184"/>
                  </a:lnTo>
                  <a:lnTo>
                    <a:pt x="128" y="200"/>
                  </a:lnTo>
                  <a:lnTo>
                    <a:pt x="136" y="208"/>
                  </a:lnTo>
                  <a:lnTo>
                    <a:pt x="136" y="216"/>
                  </a:lnTo>
                  <a:lnTo>
                    <a:pt x="144" y="232"/>
                  </a:lnTo>
                  <a:lnTo>
                    <a:pt x="160" y="232"/>
                  </a:lnTo>
                  <a:lnTo>
                    <a:pt x="160" y="240"/>
                  </a:lnTo>
                  <a:lnTo>
                    <a:pt x="168" y="256"/>
                  </a:lnTo>
                  <a:lnTo>
                    <a:pt x="168" y="272"/>
                  </a:lnTo>
                  <a:lnTo>
                    <a:pt x="168" y="296"/>
                  </a:lnTo>
                  <a:lnTo>
                    <a:pt x="184" y="304"/>
                  </a:lnTo>
                  <a:lnTo>
                    <a:pt x="192" y="304"/>
                  </a:lnTo>
                  <a:lnTo>
                    <a:pt x="192" y="312"/>
                  </a:lnTo>
                  <a:lnTo>
                    <a:pt x="208" y="320"/>
                  </a:lnTo>
                  <a:lnTo>
                    <a:pt x="200" y="336"/>
                  </a:lnTo>
                  <a:lnTo>
                    <a:pt x="208" y="336"/>
                  </a:lnTo>
                  <a:lnTo>
                    <a:pt x="208" y="352"/>
                  </a:lnTo>
                  <a:lnTo>
                    <a:pt x="200" y="360"/>
                  </a:lnTo>
                  <a:lnTo>
                    <a:pt x="168" y="392"/>
                  </a:lnTo>
                  <a:lnTo>
                    <a:pt x="176" y="392"/>
                  </a:lnTo>
                  <a:lnTo>
                    <a:pt x="184" y="400"/>
                  </a:lnTo>
                  <a:lnTo>
                    <a:pt x="192" y="400"/>
                  </a:lnTo>
                  <a:lnTo>
                    <a:pt x="208" y="416"/>
                  </a:lnTo>
                  <a:lnTo>
                    <a:pt x="216" y="424"/>
                  </a:lnTo>
                  <a:lnTo>
                    <a:pt x="208" y="440"/>
                  </a:lnTo>
                  <a:lnTo>
                    <a:pt x="224" y="424"/>
                  </a:lnTo>
                  <a:lnTo>
                    <a:pt x="240" y="408"/>
                  </a:lnTo>
                  <a:lnTo>
                    <a:pt x="247" y="384"/>
                  </a:lnTo>
                  <a:lnTo>
                    <a:pt x="263" y="368"/>
                  </a:lnTo>
                  <a:lnTo>
                    <a:pt x="263" y="344"/>
                  </a:lnTo>
                  <a:lnTo>
                    <a:pt x="271" y="328"/>
                  </a:lnTo>
                  <a:lnTo>
                    <a:pt x="287" y="320"/>
                  </a:lnTo>
                  <a:lnTo>
                    <a:pt x="303" y="304"/>
                  </a:lnTo>
                  <a:lnTo>
                    <a:pt x="327" y="304"/>
                  </a:lnTo>
                  <a:lnTo>
                    <a:pt x="343" y="296"/>
                  </a:lnTo>
                  <a:lnTo>
                    <a:pt x="343" y="288"/>
                  </a:lnTo>
                  <a:lnTo>
                    <a:pt x="359" y="264"/>
                  </a:lnTo>
                  <a:lnTo>
                    <a:pt x="359" y="256"/>
                  </a:lnTo>
                  <a:lnTo>
                    <a:pt x="359" y="248"/>
                  </a:lnTo>
                  <a:lnTo>
                    <a:pt x="359" y="200"/>
                  </a:lnTo>
                  <a:lnTo>
                    <a:pt x="399" y="160"/>
                  </a:lnTo>
                  <a:lnTo>
                    <a:pt x="407" y="136"/>
                  </a:lnTo>
                  <a:lnTo>
                    <a:pt x="399" y="112"/>
                  </a:lnTo>
                  <a:lnTo>
                    <a:pt x="383" y="112"/>
                  </a:lnTo>
                  <a:lnTo>
                    <a:pt x="351" y="80"/>
                  </a:lnTo>
                  <a:lnTo>
                    <a:pt x="335" y="88"/>
                  </a:lnTo>
                  <a:lnTo>
                    <a:pt x="319" y="80"/>
                  </a:lnTo>
                  <a:lnTo>
                    <a:pt x="303" y="80"/>
                  </a:lnTo>
                  <a:lnTo>
                    <a:pt x="303" y="72"/>
                  </a:lnTo>
                  <a:lnTo>
                    <a:pt x="295" y="72"/>
                  </a:lnTo>
                  <a:lnTo>
                    <a:pt x="271" y="64"/>
                  </a:lnTo>
                  <a:lnTo>
                    <a:pt x="263" y="72"/>
                  </a:lnTo>
                  <a:lnTo>
                    <a:pt x="263" y="56"/>
                  </a:lnTo>
                  <a:lnTo>
                    <a:pt x="255" y="56"/>
                  </a:lnTo>
                  <a:lnTo>
                    <a:pt x="247" y="56"/>
                  </a:lnTo>
                  <a:lnTo>
                    <a:pt x="247" y="72"/>
                  </a:lnTo>
                  <a:lnTo>
                    <a:pt x="240" y="64"/>
                  </a:lnTo>
                  <a:lnTo>
                    <a:pt x="232" y="72"/>
                  </a:lnTo>
                  <a:lnTo>
                    <a:pt x="240" y="56"/>
                  </a:lnTo>
                  <a:lnTo>
                    <a:pt x="247" y="40"/>
                  </a:lnTo>
                  <a:lnTo>
                    <a:pt x="247" y="32"/>
                  </a:lnTo>
                  <a:lnTo>
                    <a:pt x="240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22" name="Freeform 73"/>
            <p:cNvSpPr>
              <a:spLocks/>
            </p:cNvSpPr>
            <p:nvPr/>
          </p:nvSpPr>
          <p:spPr bwMode="auto">
            <a:xfrm>
              <a:off x="2693" y="2581"/>
              <a:ext cx="420" cy="409"/>
            </a:xfrm>
            <a:custGeom>
              <a:avLst/>
              <a:gdLst>
                <a:gd name="T0" fmla="*/ 434 w 407"/>
                <a:gd name="T1" fmla="*/ 7 h 440"/>
                <a:gd name="T2" fmla="*/ 391 w 407"/>
                <a:gd name="T3" fmla="*/ 7 h 440"/>
                <a:gd name="T4" fmla="*/ 360 w 407"/>
                <a:gd name="T5" fmla="*/ 7 h 440"/>
                <a:gd name="T6" fmla="*/ 330 w 407"/>
                <a:gd name="T7" fmla="*/ 7 h 440"/>
                <a:gd name="T8" fmla="*/ 285 w 407"/>
                <a:gd name="T9" fmla="*/ 9 h 440"/>
                <a:gd name="T10" fmla="*/ 271 w 407"/>
                <a:gd name="T11" fmla="*/ 7 h 440"/>
                <a:gd name="T12" fmla="*/ 255 w 407"/>
                <a:gd name="T13" fmla="*/ 0 h 440"/>
                <a:gd name="T14" fmla="*/ 211 w 407"/>
                <a:gd name="T15" fmla="*/ 7 h 440"/>
                <a:gd name="T16" fmla="*/ 179 w 407"/>
                <a:gd name="T17" fmla="*/ 7 h 440"/>
                <a:gd name="T18" fmla="*/ 195 w 407"/>
                <a:gd name="T19" fmla="*/ 7 h 440"/>
                <a:gd name="T20" fmla="*/ 152 w 407"/>
                <a:gd name="T21" fmla="*/ 12 h 440"/>
                <a:gd name="T22" fmla="*/ 118 w 407"/>
                <a:gd name="T23" fmla="*/ 7 h 440"/>
                <a:gd name="T24" fmla="*/ 73 w 407"/>
                <a:gd name="T25" fmla="*/ 9 h 440"/>
                <a:gd name="T26" fmla="*/ 73 w 407"/>
                <a:gd name="T27" fmla="*/ 12 h 440"/>
                <a:gd name="T28" fmla="*/ 73 w 407"/>
                <a:gd name="T29" fmla="*/ 22 h 440"/>
                <a:gd name="T30" fmla="*/ 0 w 407"/>
                <a:gd name="T31" fmla="*/ 31 h 440"/>
                <a:gd name="T32" fmla="*/ 36 w 407"/>
                <a:gd name="T33" fmla="*/ 38 h 440"/>
                <a:gd name="T34" fmla="*/ 57 w 407"/>
                <a:gd name="T35" fmla="*/ 38 h 440"/>
                <a:gd name="T36" fmla="*/ 104 w 407"/>
                <a:gd name="T37" fmla="*/ 38 h 440"/>
                <a:gd name="T38" fmla="*/ 164 w 407"/>
                <a:gd name="T39" fmla="*/ 38 h 440"/>
                <a:gd name="T40" fmla="*/ 164 w 407"/>
                <a:gd name="T41" fmla="*/ 43 h 440"/>
                <a:gd name="T42" fmla="*/ 255 w 407"/>
                <a:gd name="T43" fmla="*/ 47 h 440"/>
                <a:gd name="T44" fmla="*/ 271 w 407"/>
                <a:gd name="T45" fmla="*/ 55 h 440"/>
                <a:gd name="T46" fmla="*/ 299 w 407"/>
                <a:gd name="T47" fmla="*/ 55 h 440"/>
                <a:gd name="T48" fmla="*/ 315 w 407"/>
                <a:gd name="T49" fmla="*/ 63 h 440"/>
                <a:gd name="T50" fmla="*/ 345 w 407"/>
                <a:gd name="T51" fmla="*/ 70 h 440"/>
                <a:gd name="T52" fmla="*/ 360 w 407"/>
                <a:gd name="T53" fmla="*/ 73 h 440"/>
                <a:gd name="T54" fmla="*/ 375 w 407"/>
                <a:gd name="T55" fmla="*/ 79 h 440"/>
                <a:gd name="T56" fmla="*/ 391 w 407"/>
                <a:gd name="T57" fmla="*/ 81 h 440"/>
                <a:gd name="T58" fmla="*/ 315 w 407"/>
                <a:gd name="T59" fmla="*/ 91 h 440"/>
                <a:gd name="T60" fmla="*/ 345 w 407"/>
                <a:gd name="T61" fmla="*/ 92 h 440"/>
                <a:gd name="T62" fmla="*/ 391 w 407"/>
                <a:gd name="T63" fmla="*/ 97 h 440"/>
                <a:gd name="T64" fmla="*/ 391 w 407"/>
                <a:gd name="T65" fmla="*/ 102 h 440"/>
                <a:gd name="T66" fmla="*/ 452 w 407"/>
                <a:gd name="T67" fmla="*/ 94 h 440"/>
                <a:gd name="T68" fmla="*/ 492 w 407"/>
                <a:gd name="T69" fmla="*/ 86 h 440"/>
                <a:gd name="T70" fmla="*/ 508 w 407"/>
                <a:gd name="T71" fmla="*/ 76 h 440"/>
                <a:gd name="T72" fmla="*/ 570 w 407"/>
                <a:gd name="T73" fmla="*/ 70 h 440"/>
                <a:gd name="T74" fmla="*/ 643 w 407"/>
                <a:gd name="T75" fmla="*/ 69 h 440"/>
                <a:gd name="T76" fmla="*/ 673 w 407"/>
                <a:gd name="T77" fmla="*/ 61 h 440"/>
                <a:gd name="T78" fmla="*/ 673 w 407"/>
                <a:gd name="T79" fmla="*/ 59 h 440"/>
                <a:gd name="T80" fmla="*/ 747 w 407"/>
                <a:gd name="T81" fmla="*/ 38 h 440"/>
                <a:gd name="T82" fmla="*/ 747 w 407"/>
                <a:gd name="T83" fmla="*/ 27 h 440"/>
                <a:gd name="T84" fmla="*/ 658 w 407"/>
                <a:gd name="T85" fmla="*/ 19 h 440"/>
                <a:gd name="T86" fmla="*/ 599 w 407"/>
                <a:gd name="T87" fmla="*/ 19 h 440"/>
                <a:gd name="T88" fmla="*/ 570 w 407"/>
                <a:gd name="T89" fmla="*/ 17 h 440"/>
                <a:gd name="T90" fmla="*/ 508 w 407"/>
                <a:gd name="T91" fmla="*/ 16 h 440"/>
                <a:gd name="T92" fmla="*/ 492 w 407"/>
                <a:gd name="T93" fmla="*/ 14 h 440"/>
                <a:gd name="T94" fmla="*/ 462 w 407"/>
                <a:gd name="T95" fmla="*/ 14 h 440"/>
                <a:gd name="T96" fmla="*/ 452 w 407"/>
                <a:gd name="T97" fmla="*/ 16 h 440"/>
                <a:gd name="T98" fmla="*/ 452 w 407"/>
                <a:gd name="T99" fmla="*/ 14 h 440"/>
                <a:gd name="T100" fmla="*/ 462 w 407"/>
                <a:gd name="T101" fmla="*/ 7 h 44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7"/>
                <a:gd name="T154" fmla="*/ 0 h 440"/>
                <a:gd name="T155" fmla="*/ 407 w 407"/>
                <a:gd name="T156" fmla="*/ 440 h 44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7" h="440">
                  <a:moveTo>
                    <a:pt x="240" y="16"/>
                  </a:moveTo>
                  <a:lnTo>
                    <a:pt x="232" y="16"/>
                  </a:lnTo>
                  <a:lnTo>
                    <a:pt x="216" y="24"/>
                  </a:lnTo>
                  <a:lnTo>
                    <a:pt x="208" y="32"/>
                  </a:lnTo>
                  <a:lnTo>
                    <a:pt x="208" y="24"/>
                  </a:lnTo>
                  <a:lnTo>
                    <a:pt x="192" y="24"/>
                  </a:lnTo>
                  <a:lnTo>
                    <a:pt x="184" y="3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40"/>
                  </a:lnTo>
                  <a:lnTo>
                    <a:pt x="144" y="24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36" y="0"/>
                  </a:lnTo>
                  <a:lnTo>
                    <a:pt x="128" y="8"/>
                  </a:lnTo>
                  <a:lnTo>
                    <a:pt x="112" y="16"/>
                  </a:lnTo>
                  <a:lnTo>
                    <a:pt x="88" y="8"/>
                  </a:lnTo>
                  <a:lnTo>
                    <a:pt x="96" y="16"/>
                  </a:lnTo>
                  <a:lnTo>
                    <a:pt x="96" y="24"/>
                  </a:lnTo>
                  <a:lnTo>
                    <a:pt x="104" y="32"/>
                  </a:lnTo>
                  <a:lnTo>
                    <a:pt x="88" y="48"/>
                  </a:lnTo>
                  <a:lnTo>
                    <a:pt x="80" y="48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48" y="72"/>
                  </a:lnTo>
                  <a:lnTo>
                    <a:pt x="40" y="96"/>
                  </a:lnTo>
                  <a:lnTo>
                    <a:pt x="8" y="112"/>
                  </a:lnTo>
                  <a:lnTo>
                    <a:pt x="0" y="136"/>
                  </a:lnTo>
                  <a:lnTo>
                    <a:pt x="8" y="160"/>
                  </a:lnTo>
                  <a:lnTo>
                    <a:pt x="16" y="160"/>
                  </a:lnTo>
                  <a:lnTo>
                    <a:pt x="32" y="160"/>
                  </a:lnTo>
                  <a:lnTo>
                    <a:pt x="32" y="168"/>
                  </a:lnTo>
                  <a:lnTo>
                    <a:pt x="48" y="168"/>
                  </a:lnTo>
                  <a:lnTo>
                    <a:pt x="56" y="168"/>
                  </a:lnTo>
                  <a:lnTo>
                    <a:pt x="72" y="160"/>
                  </a:lnTo>
                  <a:lnTo>
                    <a:pt x="88" y="160"/>
                  </a:lnTo>
                  <a:lnTo>
                    <a:pt x="88" y="176"/>
                  </a:lnTo>
                  <a:lnTo>
                    <a:pt x="88" y="184"/>
                  </a:lnTo>
                  <a:lnTo>
                    <a:pt x="128" y="200"/>
                  </a:lnTo>
                  <a:lnTo>
                    <a:pt x="136" y="208"/>
                  </a:lnTo>
                  <a:lnTo>
                    <a:pt x="136" y="216"/>
                  </a:lnTo>
                  <a:lnTo>
                    <a:pt x="144" y="232"/>
                  </a:lnTo>
                  <a:lnTo>
                    <a:pt x="160" y="232"/>
                  </a:lnTo>
                  <a:lnTo>
                    <a:pt x="160" y="240"/>
                  </a:lnTo>
                  <a:lnTo>
                    <a:pt x="168" y="256"/>
                  </a:lnTo>
                  <a:lnTo>
                    <a:pt x="168" y="272"/>
                  </a:lnTo>
                  <a:lnTo>
                    <a:pt x="168" y="296"/>
                  </a:lnTo>
                  <a:lnTo>
                    <a:pt x="184" y="304"/>
                  </a:lnTo>
                  <a:lnTo>
                    <a:pt x="192" y="304"/>
                  </a:lnTo>
                  <a:lnTo>
                    <a:pt x="192" y="312"/>
                  </a:lnTo>
                  <a:lnTo>
                    <a:pt x="208" y="320"/>
                  </a:lnTo>
                  <a:lnTo>
                    <a:pt x="200" y="336"/>
                  </a:lnTo>
                  <a:lnTo>
                    <a:pt x="208" y="336"/>
                  </a:lnTo>
                  <a:lnTo>
                    <a:pt x="208" y="352"/>
                  </a:lnTo>
                  <a:lnTo>
                    <a:pt x="200" y="360"/>
                  </a:lnTo>
                  <a:lnTo>
                    <a:pt x="168" y="392"/>
                  </a:lnTo>
                  <a:lnTo>
                    <a:pt x="176" y="392"/>
                  </a:lnTo>
                  <a:lnTo>
                    <a:pt x="184" y="400"/>
                  </a:lnTo>
                  <a:lnTo>
                    <a:pt x="192" y="400"/>
                  </a:lnTo>
                  <a:lnTo>
                    <a:pt x="208" y="416"/>
                  </a:lnTo>
                  <a:lnTo>
                    <a:pt x="216" y="424"/>
                  </a:lnTo>
                  <a:lnTo>
                    <a:pt x="208" y="440"/>
                  </a:lnTo>
                  <a:lnTo>
                    <a:pt x="224" y="424"/>
                  </a:lnTo>
                  <a:lnTo>
                    <a:pt x="240" y="408"/>
                  </a:lnTo>
                  <a:lnTo>
                    <a:pt x="247" y="384"/>
                  </a:lnTo>
                  <a:lnTo>
                    <a:pt x="263" y="368"/>
                  </a:lnTo>
                  <a:lnTo>
                    <a:pt x="263" y="344"/>
                  </a:lnTo>
                  <a:lnTo>
                    <a:pt x="271" y="328"/>
                  </a:lnTo>
                  <a:lnTo>
                    <a:pt x="287" y="320"/>
                  </a:lnTo>
                  <a:lnTo>
                    <a:pt x="303" y="304"/>
                  </a:lnTo>
                  <a:lnTo>
                    <a:pt x="327" y="304"/>
                  </a:lnTo>
                  <a:lnTo>
                    <a:pt x="343" y="296"/>
                  </a:lnTo>
                  <a:lnTo>
                    <a:pt x="343" y="288"/>
                  </a:lnTo>
                  <a:lnTo>
                    <a:pt x="359" y="264"/>
                  </a:lnTo>
                  <a:lnTo>
                    <a:pt x="359" y="256"/>
                  </a:lnTo>
                  <a:lnTo>
                    <a:pt x="359" y="248"/>
                  </a:lnTo>
                  <a:lnTo>
                    <a:pt x="359" y="200"/>
                  </a:lnTo>
                  <a:lnTo>
                    <a:pt x="399" y="160"/>
                  </a:lnTo>
                  <a:lnTo>
                    <a:pt x="407" y="136"/>
                  </a:lnTo>
                  <a:lnTo>
                    <a:pt x="399" y="112"/>
                  </a:lnTo>
                  <a:lnTo>
                    <a:pt x="383" y="112"/>
                  </a:lnTo>
                  <a:lnTo>
                    <a:pt x="351" y="80"/>
                  </a:lnTo>
                  <a:lnTo>
                    <a:pt x="335" y="88"/>
                  </a:lnTo>
                  <a:lnTo>
                    <a:pt x="319" y="80"/>
                  </a:lnTo>
                  <a:lnTo>
                    <a:pt x="303" y="80"/>
                  </a:lnTo>
                  <a:lnTo>
                    <a:pt x="303" y="72"/>
                  </a:lnTo>
                  <a:lnTo>
                    <a:pt x="295" y="72"/>
                  </a:lnTo>
                  <a:lnTo>
                    <a:pt x="271" y="64"/>
                  </a:lnTo>
                  <a:lnTo>
                    <a:pt x="263" y="72"/>
                  </a:lnTo>
                  <a:lnTo>
                    <a:pt x="263" y="56"/>
                  </a:lnTo>
                  <a:lnTo>
                    <a:pt x="255" y="56"/>
                  </a:lnTo>
                  <a:lnTo>
                    <a:pt x="247" y="56"/>
                  </a:lnTo>
                  <a:lnTo>
                    <a:pt x="247" y="72"/>
                  </a:lnTo>
                  <a:lnTo>
                    <a:pt x="240" y="64"/>
                  </a:lnTo>
                  <a:lnTo>
                    <a:pt x="232" y="72"/>
                  </a:lnTo>
                  <a:lnTo>
                    <a:pt x="240" y="56"/>
                  </a:lnTo>
                  <a:lnTo>
                    <a:pt x="247" y="40"/>
                  </a:lnTo>
                  <a:lnTo>
                    <a:pt x="247" y="32"/>
                  </a:lnTo>
                  <a:lnTo>
                    <a:pt x="240" y="16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23" name="Freeform 74"/>
            <p:cNvSpPr>
              <a:spLocks/>
            </p:cNvSpPr>
            <p:nvPr/>
          </p:nvSpPr>
          <p:spPr bwMode="auto">
            <a:xfrm>
              <a:off x="2909" y="2575"/>
              <a:ext cx="24" cy="36"/>
            </a:xfrm>
            <a:custGeom>
              <a:avLst/>
              <a:gdLst>
                <a:gd name="T0" fmla="*/ 0 w 24"/>
                <a:gd name="T1" fmla="*/ 5 h 40"/>
                <a:gd name="T2" fmla="*/ 0 w 24"/>
                <a:gd name="T3" fmla="*/ 5 h 40"/>
                <a:gd name="T4" fmla="*/ 8 w 24"/>
                <a:gd name="T5" fmla="*/ 5 h 40"/>
                <a:gd name="T6" fmla="*/ 24 w 24"/>
                <a:gd name="T7" fmla="*/ 5 h 40"/>
                <a:gd name="T8" fmla="*/ 0 w 24"/>
                <a:gd name="T9" fmla="*/ 0 h 40"/>
                <a:gd name="T10" fmla="*/ 0 w 24"/>
                <a:gd name="T11" fmla="*/ 5 h 40"/>
                <a:gd name="T12" fmla="*/ 0 w 24"/>
                <a:gd name="T13" fmla="*/ 5 h 40"/>
                <a:gd name="T14" fmla="*/ 0 w 24"/>
                <a:gd name="T15" fmla="*/ 5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40"/>
                <a:gd name="T26" fmla="*/ 24 w 24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40">
                  <a:moveTo>
                    <a:pt x="0" y="32"/>
                  </a:moveTo>
                  <a:lnTo>
                    <a:pt x="0" y="40"/>
                  </a:lnTo>
                  <a:lnTo>
                    <a:pt x="8" y="3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24" name="Freeform 75"/>
            <p:cNvSpPr>
              <a:spLocks/>
            </p:cNvSpPr>
            <p:nvPr/>
          </p:nvSpPr>
          <p:spPr bwMode="auto">
            <a:xfrm>
              <a:off x="2909" y="2575"/>
              <a:ext cx="24" cy="36"/>
            </a:xfrm>
            <a:custGeom>
              <a:avLst/>
              <a:gdLst>
                <a:gd name="T0" fmla="*/ 0 w 24"/>
                <a:gd name="T1" fmla="*/ 5 h 40"/>
                <a:gd name="T2" fmla="*/ 0 w 24"/>
                <a:gd name="T3" fmla="*/ 5 h 40"/>
                <a:gd name="T4" fmla="*/ 8 w 24"/>
                <a:gd name="T5" fmla="*/ 5 h 40"/>
                <a:gd name="T6" fmla="*/ 24 w 24"/>
                <a:gd name="T7" fmla="*/ 5 h 40"/>
                <a:gd name="T8" fmla="*/ 0 w 24"/>
                <a:gd name="T9" fmla="*/ 0 h 40"/>
                <a:gd name="T10" fmla="*/ 0 w 24"/>
                <a:gd name="T11" fmla="*/ 5 h 40"/>
                <a:gd name="T12" fmla="*/ 0 w 24"/>
                <a:gd name="T13" fmla="*/ 5 h 40"/>
                <a:gd name="T14" fmla="*/ 0 w 24"/>
                <a:gd name="T15" fmla="*/ 5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40"/>
                <a:gd name="T26" fmla="*/ 24 w 24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40">
                  <a:moveTo>
                    <a:pt x="0" y="32"/>
                  </a:moveTo>
                  <a:lnTo>
                    <a:pt x="0" y="40"/>
                  </a:lnTo>
                  <a:lnTo>
                    <a:pt x="8" y="3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0" y="32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25" name="Freeform 76"/>
            <p:cNvSpPr>
              <a:spLocks/>
            </p:cNvSpPr>
            <p:nvPr/>
          </p:nvSpPr>
          <p:spPr bwMode="auto">
            <a:xfrm>
              <a:off x="2866" y="2575"/>
              <a:ext cx="43" cy="36"/>
            </a:xfrm>
            <a:custGeom>
              <a:avLst/>
              <a:gdLst>
                <a:gd name="T0" fmla="*/ 170 w 40"/>
                <a:gd name="T1" fmla="*/ 5 h 40"/>
                <a:gd name="T2" fmla="*/ 170 w 40"/>
                <a:gd name="T3" fmla="*/ 5 h 40"/>
                <a:gd name="T4" fmla="*/ 170 w 40"/>
                <a:gd name="T5" fmla="*/ 5 h 40"/>
                <a:gd name="T6" fmla="*/ 170 w 40"/>
                <a:gd name="T7" fmla="*/ 0 h 40"/>
                <a:gd name="T8" fmla="*/ 37 w 40"/>
                <a:gd name="T9" fmla="*/ 0 h 40"/>
                <a:gd name="T10" fmla="*/ 0 w 40"/>
                <a:gd name="T11" fmla="*/ 5 h 40"/>
                <a:gd name="T12" fmla="*/ 37 w 40"/>
                <a:gd name="T13" fmla="*/ 5 h 40"/>
                <a:gd name="T14" fmla="*/ 66 w 40"/>
                <a:gd name="T15" fmla="*/ 5 h 40"/>
                <a:gd name="T16" fmla="*/ 102 w 40"/>
                <a:gd name="T17" fmla="*/ 5 h 40"/>
                <a:gd name="T18" fmla="*/ 170 w 40"/>
                <a:gd name="T19" fmla="*/ 5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40"/>
                <a:gd name="T32" fmla="*/ 40 w 40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40">
                  <a:moveTo>
                    <a:pt x="40" y="32"/>
                  </a:moveTo>
                  <a:lnTo>
                    <a:pt x="40" y="24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24" y="32"/>
                  </a:lnTo>
                  <a:lnTo>
                    <a:pt x="40" y="3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26" name="Freeform 77"/>
            <p:cNvSpPr>
              <a:spLocks/>
            </p:cNvSpPr>
            <p:nvPr/>
          </p:nvSpPr>
          <p:spPr bwMode="auto">
            <a:xfrm>
              <a:off x="2866" y="2575"/>
              <a:ext cx="43" cy="36"/>
            </a:xfrm>
            <a:custGeom>
              <a:avLst/>
              <a:gdLst>
                <a:gd name="T0" fmla="*/ 170 w 40"/>
                <a:gd name="T1" fmla="*/ 5 h 40"/>
                <a:gd name="T2" fmla="*/ 170 w 40"/>
                <a:gd name="T3" fmla="*/ 5 h 40"/>
                <a:gd name="T4" fmla="*/ 170 w 40"/>
                <a:gd name="T5" fmla="*/ 5 h 40"/>
                <a:gd name="T6" fmla="*/ 170 w 40"/>
                <a:gd name="T7" fmla="*/ 0 h 40"/>
                <a:gd name="T8" fmla="*/ 37 w 40"/>
                <a:gd name="T9" fmla="*/ 0 h 40"/>
                <a:gd name="T10" fmla="*/ 0 w 40"/>
                <a:gd name="T11" fmla="*/ 5 h 40"/>
                <a:gd name="T12" fmla="*/ 37 w 40"/>
                <a:gd name="T13" fmla="*/ 5 h 40"/>
                <a:gd name="T14" fmla="*/ 66 w 40"/>
                <a:gd name="T15" fmla="*/ 5 h 40"/>
                <a:gd name="T16" fmla="*/ 102 w 40"/>
                <a:gd name="T17" fmla="*/ 5 h 40"/>
                <a:gd name="T18" fmla="*/ 170 w 40"/>
                <a:gd name="T19" fmla="*/ 5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40"/>
                <a:gd name="T32" fmla="*/ 40 w 40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40">
                  <a:moveTo>
                    <a:pt x="40" y="32"/>
                  </a:moveTo>
                  <a:lnTo>
                    <a:pt x="40" y="24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24" y="32"/>
                  </a:lnTo>
                  <a:lnTo>
                    <a:pt x="40" y="32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27" name="Freeform 78"/>
            <p:cNvSpPr>
              <a:spLocks/>
            </p:cNvSpPr>
            <p:nvPr/>
          </p:nvSpPr>
          <p:spPr bwMode="auto">
            <a:xfrm>
              <a:off x="2825" y="2554"/>
              <a:ext cx="49" cy="64"/>
            </a:xfrm>
            <a:custGeom>
              <a:avLst/>
              <a:gdLst>
                <a:gd name="T0" fmla="*/ 16 w 48"/>
                <a:gd name="T1" fmla="*/ 0 h 71"/>
                <a:gd name="T2" fmla="*/ 52 w 48"/>
                <a:gd name="T3" fmla="*/ 5 h 71"/>
                <a:gd name="T4" fmla="*/ 60 w 48"/>
                <a:gd name="T5" fmla="*/ 5 h 71"/>
                <a:gd name="T6" fmla="*/ 68 w 48"/>
                <a:gd name="T7" fmla="*/ 5 h 71"/>
                <a:gd name="T8" fmla="*/ 60 w 48"/>
                <a:gd name="T9" fmla="*/ 5 h 71"/>
                <a:gd name="T10" fmla="*/ 68 w 48"/>
                <a:gd name="T11" fmla="*/ 8 h 71"/>
                <a:gd name="T12" fmla="*/ 52 w 48"/>
                <a:gd name="T13" fmla="*/ 10 h 71"/>
                <a:gd name="T14" fmla="*/ 26 w 48"/>
                <a:gd name="T15" fmla="*/ 10 h 71"/>
                <a:gd name="T16" fmla="*/ 16 w 48"/>
                <a:gd name="T17" fmla="*/ 7 h 71"/>
                <a:gd name="T18" fmla="*/ 16 w 48"/>
                <a:gd name="T19" fmla="*/ 5 h 71"/>
                <a:gd name="T20" fmla="*/ 16 w 48"/>
                <a:gd name="T21" fmla="*/ 5 h 71"/>
                <a:gd name="T22" fmla="*/ 8 w 48"/>
                <a:gd name="T23" fmla="*/ 5 h 71"/>
                <a:gd name="T24" fmla="*/ 0 w 48"/>
                <a:gd name="T25" fmla="*/ 5 h 71"/>
                <a:gd name="T26" fmla="*/ 0 w 48"/>
                <a:gd name="T27" fmla="*/ 5 h 71"/>
                <a:gd name="T28" fmla="*/ 8 w 48"/>
                <a:gd name="T29" fmla="*/ 5 h 71"/>
                <a:gd name="T30" fmla="*/ 16 w 48"/>
                <a:gd name="T31" fmla="*/ 0 h 7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"/>
                <a:gd name="T49" fmla="*/ 0 h 71"/>
                <a:gd name="T50" fmla="*/ 48 w 48"/>
                <a:gd name="T51" fmla="*/ 71 h 7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" h="71">
                  <a:moveTo>
                    <a:pt x="16" y="0"/>
                  </a:moveTo>
                  <a:lnTo>
                    <a:pt x="32" y="7"/>
                  </a:lnTo>
                  <a:lnTo>
                    <a:pt x="40" y="7"/>
                  </a:lnTo>
                  <a:lnTo>
                    <a:pt x="48" y="23"/>
                  </a:lnTo>
                  <a:lnTo>
                    <a:pt x="40" y="39"/>
                  </a:lnTo>
                  <a:lnTo>
                    <a:pt x="48" y="63"/>
                  </a:lnTo>
                  <a:lnTo>
                    <a:pt x="32" y="71"/>
                  </a:lnTo>
                  <a:lnTo>
                    <a:pt x="24" y="71"/>
                  </a:lnTo>
                  <a:lnTo>
                    <a:pt x="16" y="55"/>
                  </a:lnTo>
                  <a:lnTo>
                    <a:pt x="16" y="39"/>
                  </a:lnTo>
                  <a:lnTo>
                    <a:pt x="16" y="31"/>
                  </a:lnTo>
                  <a:lnTo>
                    <a:pt x="8" y="31"/>
                  </a:lnTo>
                  <a:lnTo>
                    <a:pt x="0" y="23"/>
                  </a:lnTo>
                  <a:lnTo>
                    <a:pt x="0" y="7"/>
                  </a:lnTo>
                  <a:lnTo>
                    <a:pt x="8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28" name="Freeform 79"/>
            <p:cNvSpPr>
              <a:spLocks/>
            </p:cNvSpPr>
            <p:nvPr/>
          </p:nvSpPr>
          <p:spPr bwMode="auto">
            <a:xfrm>
              <a:off x="2825" y="2554"/>
              <a:ext cx="49" cy="64"/>
            </a:xfrm>
            <a:custGeom>
              <a:avLst/>
              <a:gdLst>
                <a:gd name="T0" fmla="*/ 16 w 48"/>
                <a:gd name="T1" fmla="*/ 0 h 71"/>
                <a:gd name="T2" fmla="*/ 52 w 48"/>
                <a:gd name="T3" fmla="*/ 5 h 71"/>
                <a:gd name="T4" fmla="*/ 60 w 48"/>
                <a:gd name="T5" fmla="*/ 5 h 71"/>
                <a:gd name="T6" fmla="*/ 68 w 48"/>
                <a:gd name="T7" fmla="*/ 5 h 71"/>
                <a:gd name="T8" fmla="*/ 60 w 48"/>
                <a:gd name="T9" fmla="*/ 5 h 71"/>
                <a:gd name="T10" fmla="*/ 68 w 48"/>
                <a:gd name="T11" fmla="*/ 8 h 71"/>
                <a:gd name="T12" fmla="*/ 52 w 48"/>
                <a:gd name="T13" fmla="*/ 10 h 71"/>
                <a:gd name="T14" fmla="*/ 26 w 48"/>
                <a:gd name="T15" fmla="*/ 10 h 71"/>
                <a:gd name="T16" fmla="*/ 16 w 48"/>
                <a:gd name="T17" fmla="*/ 7 h 71"/>
                <a:gd name="T18" fmla="*/ 16 w 48"/>
                <a:gd name="T19" fmla="*/ 5 h 71"/>
                <a:gd name="T20" fmla="*/ 16 w 48"/>
                <a:gd name="T21" fmla="*/ 5 h 71"/>
                <a:gd name="T22" fmla="*/ 8 w 48"/>
                <a:gd name="T23" fmla="*/ 5 h 71"/>
                <a:gd name="T24" fmla="*/ 0 w 48"/>
                <a:gd name="T25" fmla="*/ 5 h 71"/>
                <a:gd name="T26" fmla="*/ 0 w 48"/>
                <a:gd name="T27" fmla="*/ 5 h 71"/>
                <a:gd name="T28" fmla="*/ 8 w 48"/>
                <a:gd name="T29" fmla="*/ 5 h 71"/>
                <a:gd name="T30" fmla="*/ 16 w 48"/>
                <a:gd name="T31" fmla="*/ 0 h 7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"/>
                <a:gd name="T49" fmla="*/ 0 h 71"/>
                <a:gd name="T50" fmla="*/ 48 w 48"/>
                <a:gd name="T51" fmla="*/ 71 h 7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" h="71">
                  <a:moveTo>
                    <a:pt x="16" y="0"/>
                  </a:moveTo>
                  <a:lnTo>
                    <a:pt x="32" y="7"/>
                  </a:lnTo>
                  <a:lnTo>
                    <a:pt x="40" y="7"/>
                  </a:lnTo>
                  <a:lnTo>
                    <a:pt x="48" y="23"/>
                  </a:lnTo>
                  <a:lnTo>
                    <a:pt x="40" y="39"/>
                  </a:lnTo>
                  <a:lnTo>
                    <a:pt x="48" y="63"/>
                  </a:lnTo>
                  <a:lnTo>
                    <a:pt x="32" y="71"/>
                  </a:lnTo>
                  <a:lnTo>
                    <a:pt x="24" y="71"/>
                  </a:lnTo>
                  <a:lnTo>
                    <a:pt x="16" y="55"/>
                  </a:lnTo>
                  <a:lnTo>
                    <a:pt x="16" y="39"/>
                  </a:lnTo>
                  <a:lnTo>
                    <a:pt x="16" y="31"/>
                  </a:lnTo>
                  <a:lnTo>
                    <a:pt x="8" y="31"/>
                  </a:lnTo>
                  <a:lnTo>
                    <a:pt x="0" y="23"/>
                  </a:lnTo>
                  <a:lnTo>
                    <a:pt x="0" y="7"/>
                  </a:lnTo>
                  <a:lnTo>
                    <a:pt x="8" y="7"/>
                  </a:lnTo>
                  <a:lnTo>
                    <a:pt x="16" y="0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29" name="Freeform 80"/>
            <p:cNvSpPr>
              <a:spLocks/>
            </p:cNvSpPr>
            <p:nvPr/>
          </p:nvSpPr>
          <p:spPr bwMode="auto">
            <a:xfrm>
              <a:off x="2700" y="2517"/>
              <a:ext cx="141" cy="109"/>
            </a:xfrm>
            <a:custGeom>
              <a:avLst/>
              <a:gdLst>
                <a:gd name="T0" fmla="*/ 280 w 136"/>
                <a:gd name="T1" fmla="*/ 6 h 119"/>
                <a:gd name="T2" fmla="*/ 264 w 136"/>
                <a:gd name="T3" fmla="*/ 8 h 119"/>
                <a:gd name="T4" fmla="*/ 247 w 136"/>
                <a:gd name="T5" fmla="*/ 8 h 119"/>
                <a:gd name="T6" fmla="*/ 247 w 136"/>
                <a:gd name="T7" fmla="*/ 12 h 119"/>
                <a:gd name="T8" fmla="*/ 264 w 136"/>
                <a:gd name="T9" fmla="*/ 13 h 119"/>
                <a:gd name="T10" fmla="*/ 247 w 136"/>
                <a:gd name="T11" fmla="*/ 14 h 119"/>
                <a:gd name="T12" fmla="*/ 214 w 136"/>
                <a:gd name="T13" fmla="*/ 15 h 119"/>
                <a:gd name="T14" fmla="*/ 163 w 136"/>
                <a:gd name="T15" fmla="*/ 14 h 119"/>
                <a:gd name="T16" fmla="*/ 180 w 136"/>
                <a:gd name="T17" fmla="*/ 15 h 119"/>
                <a:gd name="T18" fmla="*/ 180 w 136"/>
                <a:gd name="T19" fmla="*/ 16 h 119"/>
                <a:gd name="T20" fmla="*/ 199 w 136"/>
                <a:gd name="T21" fmla="*/ 17 h 119"/>
                <a:gd name="T22" fmla="*/ 163 w 136"/>
                <a:gd name="T23" fmla="*/ 21 h 119"/>
                <a:gd name="T24" fmla="*/ 149 w 136"/>
                <a:gd name="T25" fmla="*/ 21 h 119"/>
                <a:gd name="T26" fmla="*/ 131 w 136"/>
                <a:gd name="T27" fmla="*/ 19 h 119"/>
                <a:gd name="T28" fmla="*/ 114 w 136"/>
                <a:gd name="T29" fmla="*/ 17 h 119"/>
                <a:gd name="T30" fmla="*/ 114 w 136"/>
                <a:gd name="T31" fmla="*/ 16 h 119"/>
                <a:gd name="T32" fmla="*/ 98 w 136"/>
                <a:gd name="T33" fmla="*/ 14 h 119"/>
                <a:gd name="T34" fmla="*/ 114 w 136"/>
                <a:gd name="T35" fmla="*/ 10 h 119"/>
                <a:gd name="T36" fmla="*/ 84 w 136"/>
                <a:gd name="T37" fmla="*/ 10 h 119"/>
                <a:gd name="T38" fmla="*/ 63 w 136"/>
                <a:gd name="T39" fmla="*/ 8 h 119"/>
                <a:gd name="T40" fmla="*/ 8 w 136"/>
                <a:gd name="T41" fmla="*/ 8 h 119"/>
                <a:gd name="T42" fmla="*/ 0 w 136"/>
                <a:gd name="T43" fmla="*/ 8 h 119"/>
                <a:gd name="T44" fmla="*/ 0 w 136"/>
                <a:gd name="T45" fmla="*/ 6 h 119"/>
                <a:gd name="T46" fmla="*/ 0 w 136"/>
                <a:gd name="T47" fmla="*/ 5 h 119"/>
                <a:gd name="T48" fmla="*/ 0 w 136"/>
                <a:gd name="T49" fmla="*/ 5 h 119"/>
                <a:gd name="T50" fmla="*/ 8 w 136"/>
                <a:gd name="T51" fmla="*/ 0 h 119"/>
                <a:gd name="T52" fmla="*/ 36 w 136"/>
                <a:gd name="T53" fmla="*/ 5 h 119"/>
                <a:gd name="T54" fmla="*/ 8 w 136"/>
                <a:gd name="T55" fmla="*/ 5 h 119"/>
                <a:gd name="T56" fmla="*/ 8 w 136"/>
                <a:gd name="T57" fmla="*/ 5 h 119"/>
                <a:gd name="T58" fmla="*/ 36 w 136"/>
                <a:gd name="T59" fmla="*/ 5 h 119"/>
                <a:gd name="T60" fmla="*/ 36 w 136"/>
                <a:gd name="T61" fmla="*/ 5 h 119"/>
                <a:gd name="T62" fmla="*/ 63 w 136"/>
                <a:gd name="T63" fmla="*/ 0 h 119"/>
                <a:gd name="T64" fmla="*/ 98 w 136"/>
                <a:gd name="T65" fmla="*/ 0 h 119"/>
                <a:gd name="T66" fmla="*/ 98 w 136"/>
                <a:gd name="T67" fmla="*/ 5 h 119"/>
                <a:gd name="T68" fmla="*/ 149 w 136"/>
                <a:gd name="T69" fmla="*/ 5 h 119"/>
                <a:gd name="T70" fmla="*/ 163 w 136"/>
                <a:gd name="T71" fmla="*/ 5 h 119"/>
                <a:gd name="T72" fmla="*/ 199 w 136"/>
                <a:gd name="T73" fmla="*/ 5 h 119"/>
                <a:gd name="T74" fmla="*/ 230 w 136"/>
                <a:gd name="T75" fmla="*/ 5 h 119"/>
                <a:gd name="T76" fmla="*/ 214 w 136"/>
                <a:gd name="T77" fmla="*/ 5 h 119"/>
                <a:gd name="T78" fmla="*/ 230 w 136"/>
                <a:gd name="T79" fmla="*/ 5 h 119"/>
                <a:gd name="T80" fmla="*/ 247 w 136"/>
                <a:gd name="T81" fmla="*/ 5 h 119"/>
                <a:gd name="T82" fmla="*/ 247 w 136"/>
                <a:gd name="T83" fmla="*/ 6 h 119"/>
                <a:gd name="T84" fmla="*/ 264 w 136"/>
                <a:gd name="T85" fmla="*/ 5 h 119"/>
                <a:gd name="T86" fmla="*/ 280 w 136"/>
                <a:gd name="T87" fmla="*/ 6 h 1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6"/>
                <a:gd name="T133" fmla="*/ 0 h 119"/>
                <a:gd name="T134" fmla="*/ 136 w 136"/>
                <a:gd name="T135" fmla="*/ 119 h 11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6" h="119">
                  <a:moveTo>
                    <a:pt x="136" y="40"/>
                  </a:moveTo>
                  <a:lnTo>
                    <a:pt x="128" y="47"/>
                  </a:lnTo>
                  <a:lnTo>
                    <a:pt x="120" y="47"/>
                  </a:lnTo>
                  <a:lnTo>
                    <a:pt x="120" y="63"/>
                  </a:lnTo>
                  <a:lnTo>
                    <a:pt x="128" y="71"/>
                  </a:lnTo>
                  <a:lnTo>
                    <a:pt x="120" y="79"/>
                  </a:lnTo>
                  <a:lnTo>
                    <a:pt x="104" y="87"/>
                  </a:lnTo>
                  <a:lnTo>
                    <a:pt x="80" y="79"/>
                  </a:lnTo>
                  <a:lnTo>
                    <a:pt x="88" y="87"/>
                  </a:lnTo>
                  <a:lnTo>
                    <a:pt x="88" y="95"/>
                  </a:lnTo>
                  <a:lnTo>
                    <a:pt x="96" y="103"/>
                  </a:lnTo>
                  <a:lnTo>
                    <a:pt x="80" y="119"/>
                  </a:lnTo>
                  <a:lnTo>
                    <a:pt x="72" y="119"/>
                  </a:lnTo>
                  <a:lnTo>
                    <a:pt x="64" y="111"/>
                  </a:lnTo>
                  <a:lnTo>
                    <a:pt x="56" y="103"/>
                  </a:lnTo>
                  <a:lnTo>
                    <a:pt x="56" y="95"/>
                  </a:lnTo>
                  <a:lnTo>
                    <a:pt x="48" y="79"/>
                  </a:lnTo>
                  <a:lnTo>
                    <a:pt x="56" y="55"/>
                  </a:lnTo>
                  <a:lnTo>
                    <a:pt x="40" y="55"/>
                  </a:lnTo>
                  <a:lnTo>
                    <a:pt x="32" y="47"/>
                  </a:lnTo>
                  <a:lnTo>
                    <a:pt x="8" y="47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24"/>
                  </a:lnTo>
                  <a:lnTo>
                    <a:pt x="0" y="8"/>
                  </a:lnTo>
                  <a:lnTo>
                    <a:pt x="8" y="0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72" y="8"/>
                  </a:lnTo>
                  <a:lnTo>
                    <a:pt x="80" y="16"/>
                  </a:lnTo>
                  <a:lnTo>
                    <a:pt x="96" y="8"/>
                  </a:lnTo>
                  <a:lnTo>
                    <a:pt x="112" y="8"/>
                  </a:lnTo>
                  <a:lnTo>
                    <a:pt x="104" y="8"/>
                  </a:lnTo>
                  <a:lnTo>
                    <a:pt x="112" y="16"/>
                  </a:lnTo>
                  <a:lnTo>
                    <a:pt x="120" y="24"/>
                  </a:lnTo>
                  <a:lnTo>
                    <a:pt x="120" y="40"/>
                  </a:lnTo>
                  <a:lnTo>
                    <a:pt x="128" y="32"/>
                  </a:lnTo>
                  <a:lnTo>
                    <a:pt x="136" y="4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30" name="Freeform 81"/>
            <p:cNvSpPr>
              <a:spLocks/>
            </p:cNvSpPr>
            <p:nvPr/>
          </p:nvSpPr>
          <p:spPr bwMode="auto">
            <a:xfrm>
              <a:off x="2700" y="2517"/>
              <a:ext cx="141" cy="109"/>
            </a:xfrm>
            <a:custGeom>
              <a:avLst/>
              <a:gdLst>
                <a:gd name="T0" fmla="*/ 280 w 136"/>
                <a:gd name="T1" fmla="*/ 6 h 119"/>
                <a:gd name="T2" fmla="*/ 264 w 136"/>
                <a:gd name="T3" fmla="*/ 8 h 119"/>
                <a:gd name="T4" fmla="*/ 247 w 136"/>
                <a:gd name="T5" fmla="*/ 8 h 119"/>
                <a:gd name="T6" fmla="*/ 247 w 136"/>
                <a:gd name="T7" fmla="*/ 12 h 119"/>
                <a:gd name="T8" fmla="*/ 264 w 136"/>
                <a:gd name="T9" fmla="*/ 13 h 119"/>
                <a:gd name="T10" fmla="*/ 247 w 136"/>
                <a:gd name="T11" fmla="*/ 14 h 119"/>
                <a:gd name="T12" fmla="*/ 214 w 136"/>
                <a:gd name="T13" fmla="*/ 15 h 119"/>
                <a:gd name="T14" fmla="*/ 163 w 136"/>
                <a:gd name="T15" fmla="*/ 14 h 119"/>
                <a:gd name="T16" fmla="*/ 180 w 136"/>
                <a:gd name="T17" fmla="*/ 15 h 119"/>
                <a:gd name="T18" fmla="*/ 180 w 136"/>
                <a:gd name="T19" fmla="*/ 16 h 119"/>
                <a:gd name="T20" fmla="*/ 199 w 136"/>
                <a:gd name="T21" fmla="*/ 17 h 119"/>
                <a:gd name="T22" fmla="*/ 163 w 136"/>
                <a:gd name="T23" fmla="*/ 21 h 119"/>
                <a:gd name="T24" fmla="*/ 149 w 136"/>
                <a:gd name="T25" fmla="*/ 21 h 119"/>
                <a:gd name="T26" fmla="*/ 131 w 136"/>
                <a:gd name="T27" fmla="*/ 19 h 119"/>
                <a:gd name="T28" fmla="*/ 114 w 136"/>
                <a:gd name="T29" fmla="*/ 17 h 119"/>
                <a:gd name="T30" fmla="*/ 114 w 136"/>
                <a:gd name="T31" fmla="*/ 16 h 119"/>
                <a:gd name="T32" fmla="*/ 98 w 136"/>
                <a:gd name="T33" fmla="*/ 14 h 119"/>
                <a:gd name="T34" fmla="*/ 114 w 136"/>
                <a:gd name="T35" fmla="*/ 10 h 119"/>
                <a:gd name="T36" fmla="*/ 84 w 136"/>
                <a:gd name="T37" fmla="*/ 10 h 119"/>
                <a:gd name="T38" fmla="*/ 63 w 136"/>
                <a:gd name="T39" fmla="*/ 8 h 119"/>
                <a:gd name="T40" fmla="*/ 8 w 136"/>
                <a:gd name="T41" fmla="*/ 8 h 119"/>
                <a:gd name="T42" fmla="*/ 0 w 136"/>
                <a:gd name="T43" fmla="*/ 8 h 119"/>
                <a:gd name="T44" fmla="*/ 0 w 136"/>
                <a:gd name="T45" fmla="*/ 6 h 119"/>
                <a:gd name="T46" fmla="*/ 0 w 136"/>
                <a:gd name="T47" fmla="*/ 5 h 119"/>
                <a:gd name="T48" fmla="*/ 0 w 136"/>
                <a:gd name="T49" fmla="*/ 5 h 119"/>
                <a:gd name="T50" fmla="*/ 8 w 136"/>
                <a:gd name="T51" fmla="*/ 0 h 119"/>
                <a:gd name="T52" fmla="*/ 36 w 136"/>
                <a:gd name="T53" fmla="*/ 5 h 119"/>
                <a:gd name="T54" fmla="*/ 8 w 136"/>
                <a:gd name="T55" fmla="*/ 5 h 119"/>
                <a:gd name="T56" fmla="*/ 8 w 136"/>
                <a:gd name="T57" fmla="*/ 5 h 119"/>
                <a:gd name="T58" fmla="*/ 36 w 136"/>
                <a:gd name="T59" fmla="*/ 5 h 119"/>
                <a:gd name="T60" fmla="*/ 36 w 136"/>
                <a:gd name="T61" fmla="*/ 5 h 119"/>
                <a:gd name="T62" fmla="*/ 63 w 136"/>
                <a:gd name="T63" fmla="*/ 0 h 119"/>
                <a:gd name="T64" fmla="*/ 98 w 136"/>
                <a:gd name="T65" fmla="*/ 0 h 119"/>
                <a:gd name="T66" fmla="*/ 98 w 136"/>
                <a:gd name="T67" fmla="*/ 5 h 119"/>
                <a:gd name="T68" fmla="*/ 149 w 136"/>
                <a:gd name="T69" fmla="*/ 5 h 119"/>
                <a:gd name="T70" fmla="*/ 163 w 136"/>
                <a:gd name="T71" fmla="*/ 5 h 119"/>
                <a:gd name="T72" fmla="*/ 199 w 136"/>
                <a:gd name="T73" fmla="*/ 5 h 119"/>
                <a:gd name="T74" fmla="*/ 230 w 136"/>
                <a:gd name="T75" fmla="*/ 5 h 119"/>
                <a:gd name="T76" fmla="*/ 214 w 136"/>
                <a:gd name="T77" fmla="*/ 5 h 119"/>
                <a:gd name="T78" fmla="*/ 230 w 136"/>
                <a:gd name="T79" fmla="*/ 5 h 119"/>
                <a:gd name="T80" fmla="*/ 247 w 136"/>
                <a:gd name="T81" fmla="*/ 5 h 119"/>
                <a:gd name="T82" fmla="*/ 247 w 136"/>
                <a:gd name="T83" fmla="*/ 6 h 119"/>
                <a:gd name="T84" fmla="*/ 264 w 136"/>
                <a:gd name="T85" fmla="*/ 5 h 119"/>
                <a:gd name="T86" fmla="*/ 280 w 136"/>
                <a:gd name="T87" fmla="*/ 6 h 1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6"/>
                <a:gd name="T133" fmla="*/ 0 h 119"/>
                <a:gd name="T134" fmla="*/ 136 w 136"/>
                <a:gd name="T135" fmla="*/ 119 h 11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6" h="119">
                  <a:moveTo>
                    <a:pt x="136" y="40"/>
                  </a:moveTo>
                  <a:lnTo>
                    <a:pt x="128" y="47"/>
                  </a:lnTo>
                  <a:lnTo>
                    <a:pt x="120" y="47"/>
                  </a:lnTo>
                  <a:lnTo>
                    <a:pt x="120" y="63"/>
                  </a:lnTo>
                  <a:lnTo>
                    <a:pt x="128" y="71"/>
                  </a:lnTo>
                  <a:lnTo>
                    <a:pt x="120" y="79"/>
                  </a:lnTo>
                  <a:lnTo>
                    <a:pt x="104" y="87"/>
                  </a:lnTo>
                  <a:lnTo>
                    <a:pt x="80" y="79"/>
                  </a:lnTo>
                  <a:lnTo>
                    <a:pt x="88" y="87"/>
                  </a:lnTo>
                  <a:lnTo>
                    <a:pt x="88" y="95"/>
                  </a:lnTo>
                  <a:lnTo>
                    <a:pt x="96" y="103"/>
                  </a:lnTo>
                  <a:lnTo>
                    <a:pt x="80" y="119"/>
                  </a:lnTo>
                  <a:lnTo>
                    <a:pt x="72" y="119"/>
                  </a:lnTo>
                  <a:lnTo>
                    <a:pt x="64" y="111"/>
                  </a:lnTo>
                  <a:lnTo>
                    <a:pt x="56" y="103"/>
                  </a:lnTo>
                  <a:lnTo>
                    <a:pt x="56" y="95"/>
                  </a:lnTo>
                  <a:lnTo>
                    <a:pt x="48" y="79"/>
                  </a:lnTo>
                  <a:lnTo>
                    <a:pt x="56" y="55"/>
                  </a:lnTo>
                  <a:lnTo>
                    <a:pt x="40" y="55"/>
                  </a:lnTo>
                  <a:lnTo>
                    <a:pt x="32" y="47"/>
                  </a:lnTo>
                  <a:lnTo>
                    <a:pt x="8" y="47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24"/>
                  </a:lnTo>
                  <a:lnTo>
                    <a:pt x="0" y="8"/>
                  </a:lnTo>
                  <a:lnTo>
                    <a:pt x="8" y="0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72" y="8"/>
                  </a:lnTo>
                  <a:lnTo>
                    <a:pt x="80" y="16"/>
                  </a:lnTo>
                  <a:lnTo>
                    <a:pt x="96" y="8"/>
                  </a:lnTo>
                  <a:lnTo>
                    <a:pt x="112" y="8"/>
                  </a:lnTo>
                  <a:lnTo>
                    <a:pt x="104" y="8"/>
                  </a:lnTo>
                  <a:lnTo>
                    <a:pt x="112" y="16"/>
                  </a:lnTo>
                  <a:lnTo>
                    <a:pt x="120" y="24"/>
                  </a:lnTo>
                  <a:lnTo>
                    <a:pt x="120" y="40"/>
                  </a:lnTo>
                  <a:lnTo>
                    <a:pt x="128" y="32"/>
                  </a:lnTo>
                  <a:lnTo>
                    <a:pt x="136" y="40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31" name="Freeform 82"/>
            <p:cNvSpPr>
              <a:spLocks/>
            </p:cNvSpPr>
            <p:nvPr/>
          </p:nvSpPr>
          <p:spPr bwMode="auto">
            <a:xfrm>
              <a:off x="3740" y="1954"/>
              <a:ext cx="100" cy="81"/>
            </a:xfrm>
            <a:custGeom>
              <a:avLst/>
              <a:gdLst>
                <a:gd name="T0" fmla="*/ 217 w 96"/>
                <a:gd name="T1" fmla="*/ 14 h 88"/>
                <a:gd name="T2" fmla="*/ 200 w 96"/>
                <a:gd name="T3" fmla="*/ 11 h 88"/>
                <a:gd name="T4" fmla="*/ 217 w 96"/>
                <a:gd name="T5" fmla="*/ 11 h 88"/>
                <a:gd name="T6" fmla="*/ 217 w 96"/>
                <a:gd name="T7" fmla="*/ 9 h 88"/>
                <a:gd name="T8" fmla="*/ 180 w 96"/>
                <a:gd name="T9" fmla="*/ 6 h 88"/>
                <a:gd name="T10" fmla="*/ 180 w 96"/>
                <a:gd name="T11" fmla="*/ 6 h 88"/>
                <a:gd name="T12" fmla="*/ 163 w 96"/>
                <a:gd name="T13" fmla="*/ 6 h 88"/>
                <a:gd name="T14" fmla="*/ 125 w 96"/>
                <a:gd name="T15" fmla="*/ 0 h 88"/>
                <a:gd name="T16" fmla="*/ 90 w 96"/>
                <a:gd name="T17" fmla="*/ 6 h 88"/>
                <a:gd name="T18" fmla="*/ 90 w 96"/>
                <a:gd name="T19" fmla="*/ 6 h 88"/>
                <a:gd name="T20" fmla="*/ 52 w 96"/>
                <a:gd name="T21" fmla="*/ 6 h 88"/>
                <a:gd name="T22" fmla="*/ 52 w 96"/>
                <a:gd name="T23" fmla="*/ 7 h 88"/>
                <a:gd name="T24" fmla="*/ 36 w 96"/>
                <a:gd name="T25" fmla="*/ 7 h 88"/>
                <a:gd name="T26" fmla="*/ 8 w 96"/>
                <a:gd name="T27" fmla="*/ 9 h 88"/>
                <a:gd name="T28" fmla="*/ 0 w 96"/>
                <a:gd name="T29" fmla="*/ 9 h 88"/>
                <a:gd name="T30" fmla="*/ 8 w 96"/>
                <a:gd name="T31" fmla="*/ 11 h 88"/>
                <a:gd name="T32" fmla="*/ 0 w 96"/>
                <a:gd name="T33" fmla="*/ 14 h 88"/>
                <a:gd name="T34" fmla="*/ 0 w 96"/>
                <a:gd name="T35" fmla="*/ 17 h 88"/>
                <a:gd name="T36" fmla="*/ 36 w 96"/>
                <a:gd name="T37" fmla="*/ 15 h 88"/>
                <a:gd name="T38" fmla="*/ 52 w 96"/>
                <a:gd name="T39" fmla="*/ 15 h 88"/>
                <a:gd name="T40" fmla="*/ 106 w 96"/>
                <a:gd name="T41" fmla="*/ 17 h 88"/>
                <a:gd name="T42" fmla="*/ 125 w 96"/>
                <a:gd name="T43" fmla="*/ 17 h 88"/>
                <a:gd name="T44" fmla="*/ 146 w 96"/>
                <a:gd name="T45" fmla="*/ 17 h 88"/>
                <a:gd name="T46" fmla="*/ 180 w 96"/>
                <a:gd name="T47" fmla="*/ 17 h 88"/>
                <a:gd name="T48" fmla="*/ 200 w 96"/>
                <a:gd name="T49" fmla="*/ 14 h 88"/>
                <a:gd name="T50" fmla="*/ 217 w 96"/>
                <a:gd name="T51" fmla="*/ 14 h 8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6"/>
                <a:gd name="T79" fmla="*/ 0 h 88"/>
                <a:gd name="T80" fmla="*/ 96 w 96"/>
                <a:gd name="T81" fmla="*/ 88 h 8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6" h="88">
                  <a:moveTo>
                    <a:pt x="96" y="72"/>
                  </a:moveTo>
                  <a:lnTo>
                    <a:pt x="88" y="56"/>
                  </a:lnTo>
                  <a:lnTo>
                    <a:pt x="96" y="56"/>
                  </a:lnTo>
                  <a:lnTo>
                    <a:pt x="96" y="48"/>
                  </a:lnTo>
                  <a:lnTo>
                    <a:pt x="80" y="24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56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24" y="24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8" y="48"/>
                  </a:lnTo>
                  <a:lnTo>
                    <a:pt x="0" y="48"/>
                  </a:lnTo>
                  <a:lnTo>
                    <a:pt x="8" y="56"/>
                  </a:lnTo>
                  <a:lnTo>
                    <a:pt x="0" y="72"/>
                  </a:lnTo>
                  <a:lnTo>
                    <a:pt x="0" y="88"/>
                  </a:lnTo>
                  <a:lnTo>
                    <a:pt x="16" y="80"/>
                  </a:lnTo>
                  <a:lnTo>
                    <a:pt x="24" y="80"/>
                  </a:lnTo>
                  <a:lnTo>
                    <a:pt x="48" y="88"/>
                  </a:lnTo>
                  <a:lnTo>
                    <a:pt x="56" y="88"/>
                  </a:lnTo>
                  <a:lnTo>
                    <a:pt x="64" y="88"/>
                  </a:lnTo>
                  <a:lnTo>
                    <a:pt x="80" y="88"/>
                  </a:lnTo>
                  <a:lnTo>
                    <a:pt x="88" y="72"/>
                  </a:lnTo>
                  <a:lnTo>
                    <a:pt x="96" y="7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32" name="Freeform 83"/>
            <p:cNvSpPr>
              <a:spLocks/>
            </p:cNvSpPr>
            <p:nvPr/>
          </p:nvSpPr>
          <p:spPr bwMode="auto">
            <a:xfrm>
              <a:off x="3740" y="1954"/>
              <a:ext cx="100" cy="81"/>
            </a:xfrm>
            <a:custGeom>
              <a:avLst/>
              <a:gdLst>
                <a:gd name="T0" fmla="*/ 217 w 96"/>
                <a:gd name="T1" fmla="*/ 14 h 88"/>
                <a:gd name="T2" fmla="*/ 200 w 96"/>
                <a:gd name="T3" fmla="*/ 11 h 88"/>
                <a:gd name="T4" fmla="*/ 217 w 96"/>
                <a:gd name="T5" fmla="*/ 11 h 88"/>
                <a:gd name="T6" fmla="*/ 217 w 96"/>
                <a:gd name="T7" fmla="*/ 9 h 88"/>
                <a:gd name="T8" fmla="*/ 180 w 96"/>
                <a:gd name="T9" fmla="*/ 6 h 88"/>
                <a:gd name="T10" fmla="*/ 180 w 96"/>
                <a:gd name="T11" fmla="*/ 6 h 88"/>
                <a:gd name="T12" fmla="*/ 163 w 96"/>
                <a:gd name="T13" fmla="*/ 6 h 88"/>
                <a:gd name="T14" fmla="*/ 125 w 96"/>
                <a:gd name="T15" fmla="*/ 0 h 88"/>
                <a:gd name="T16" fmla="*/ 90 w 96"/>
                <a:gd name="T17" fmla="*/ 6 h 88"/>
                <a:gd name="T18" fmla="*/ 90 w 96"/>
                <a:gd name="T19" fmla="*/ 6 h 88"/>
                <a:gd name="T20" fmla="*/ 52 w 96"/>
                <a:gd name="T21" fmla="*/ 6 h 88"/>
                <a:gd name="T22" fmla="*/ 52 w 96"/>
                <a:gd name="T23" fmla="*/ 7 h 88"/>
                <a:gd name="T24" fmla="*/ 36 w 96"/>
                <a:gd name="T25" fmla="*/ 7 h 88"/>
                <a:gd name="T26" fmla="*/ 8 w 96"/>
                <a:gd name="T27" fmla="*/ 9 h 88"/>
                <a:gd name="T28" fmla="*/ 0 w 96"/>
                <a:gd name="T29" fmla="*/ 9 h 88"/>
                <a:gd name="T30" fmla="*/ 8 w 96"/>
                <a:gd name="T31" fmla="*/ 11 h 88"/>
                <a:gd name="T32" fmla="*/ 0 w 96"/>
                <a:gd name="T33" fmla="*/ 14 h 88"/>
                <a:gd name="T34" fmla="*/ 0 w 96"/>
                <a:gd name="T35" fmla="*/ 17 h 88"/>
                <a:gd name="T36" fmla="*/ 36 w 96"/>
                <a:gd name="T37" fmla="*/ 15 h 88"/>
                <a:gd name="T38" fmla="*/ 52 w 96"/>
                <a:gd name="T39" fmla="*/ 15 h 88"/>
                <a:gd name="T40" fmla="*/ 106 w 96"/>
                <a:gd name="T41" fmla="*/ 17 h 88"/>
                <a:gd name="T42" fmla="*/ 125 w 96"/>
                <a:gd name="T43" fmla="*/ 17 h 88"/>
                <a:gd name="T44" fmla="*/ 146 w 96"/>
                <a:gd name="T45" fmla="*/ 17 h 88"/>
                <a:gd name="T46" fmla="*/ 180 w 96"/>
                <a:gd name="T47" fmla="*/ 17 h 88"/>
                <a:gd name="T48" fmla="*/ 200 w 96"/>
                <a:gd name="T49" fmla="*/ 14 h 88"/>
                <a:gd name="T50" fmla="*/ 217 w 96"/>
                <a:gd name="T51" fmla="*/ 14 h 8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6"/>
                <a:gd name="T79" fmla="*/ 0 h 88"/>
                <a:gd name="T80" fmla="*/ 96 w 96"/>
                <a:gd name="T81" fmla="*/ 88 h 8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6" h="88">
                  <a:moveTo>
                    <a:pt x="96" y="72"/>
                  </a:moveTo>
                  <a:lnTo>
                    <a:pt x="88" y="56"/>
                  </a:lnTo>
                  <a:lnTo>
                    <a:pt x="96" y="56"/>
                  </a:lnTo>
                  <a:lnTo>
                    <a:pt x="96" y="48"/>
                  </a:lnTo>
                  <a:lnTo>
                    <a:pt x="80" y="24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56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24" y="24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8" y="48"/>
                  </a:lnTo>
                  <a:lnTo>
                    <a:pt x="0" y="48"/>
                  </a:lnTo>
                  <a:lnTo>
                    <a:pt x="8" y="56"/>
                  </a:lnTo>
                  <a:lnTo>
                    <a:pt x="0" y="72"/>
                  </a:lnTo>
                  <a:lnTo>
                    <a:pt x="0" y="88"/>
                  </a:lnTo>
                  <a:lnTo>
                    <a:pt x="16" y="80"/>
                  </a:lnTo>
                  <a:lnTo>
                    <a:pt x="24" y="80"/>
                  </a:lnTo>
                  <a:lnTo>
                    <a:pt x="48" y="88"/>
                  </a:lnTo>
                  <a:lnTo>
                    <a:pt x="56" y="88"/>
                  </a:lnTo>
                  <a:lnTo>
                    <a:pt x="64" y="88"/>
                  </a:lnTo>
                  <a:lnTo>
                    <a:pt x="80" y="88"/>
                  </a:lnTo>
                  <a:lnTo>
                    <a:pt x="88" y="72"/>
                  </a:lnTo>
                  <a:lnTo>
                    <a:pt x="96" y="72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33" name="Freeform 84"/>
            <p:cNvSpPr>
              <a:spLocks/>
            </p:cNvSpPr>
            <p:nvPr/>
          </p:nvSpPr>
          <p:spPr bwMode="auto">
            <a:xfrm>
              <a:off x="3724" y="2019"/>
              <a:ext cx="198" cy="117"/>
            </a:xfrm>
            <a:custGeom>
              <a:avLst/>
              <a:gdLst>
                <a:gd name="T0" fmla="*/ 150 w 192"/>
                <a:gd name="T1" fmla="*/ 23 h 127"/>
                <a:gd name="T2" fmla="*/ 133 w 192"/>
                <a:gd name="T3" fmla="*/ 23 h 127"/>
                <a:gd name="T4" fmla="*/ 133 w 192"/>
                <a:gd name="T5" fmla="*/ 21 h 127"/>
                <a:gd name="T6" fmla="*/ 133 w 192"/>
                <a:gd name="T7" fmla="*/ 18 h 127"/>
                <a:gd name="T8" fmla="*/ 162 w 192"/>
                <a:gd name="T9" fmla="*/ 18 h 127"/>
                <a:gd name="T10" fmla="*/ 162 w 192"/>
                <a:gd name="T11" fmla="*/ 17 h 127"/>
                <a:gd name="T12" fmla="*/ 150 w 192"/>
                <a:gd name="T13" fmla="*/ 15 h 127"/>
                <a:gd name="T14" fmla="*/ 117 w 192"/>
                <a:gd name="T15" fmla="*/ 13 h 127"/>
                <a:gd name="T16" fmla="*/ 92 w 192"/>
                <a:gd name="T17" fmla="*/ 15 h 127"/>
                <a:gd name="T18" fmla="*/ 56 w 192"/>
                <a:gd name="T19" fmla="*/ 15 h 127"/>
                <a:gd name="T20" fmla="*/ 8 w 192"/>
                <a:gd name="T21" fmla="*/ 15 h 127"/>
                <a:gd name="T22" fmla="*/ 0 w 192"/>
                <a:gd name="T23" fmla="*/ 15 h 127"/>
                <a:gd name="T24" fmla="*/ 8 w 192"/>
                <a:gd name="T25" fmla="*/ 12 h 127"/>
                <a:gd name="T26" fmla="*/ 36 w 192"/>
                <a:gd name="T27" fmla="*/ 7 h 127"/>
                <a:gd name="T28" fmla="*/ 44 w 192"/>
                <a:gd name="T29" fmla="*/ 6 h 127"/>
                <a:gd name="T30" fmla="*/ 36 w 192"/>
                <a:gd name="T31" fmla="*/ 6 h 127"/>
                <a:gd name="T32" fmla="*/ 56 w 192"/>
                <a:gd name="T33" fmla="*/ 6 h 127"/>
                <a:gd name="T34" fmla="*/ 72 w 192"/>
                <a:gd name="T35" fmla="*/ 6 h 127"/>
                <a:gd name="T36" fmla="*/ 117 w 192"/>
                <a:gd name="T37" fmla="*/ 6 h 127"/>
                <a:gd name="T38" fmla="*/ 133 w 192"/>
                <a:gd name="T39" fmla="*/ 6 h 127"/>
                <a:gd name="T40" fmla="*/ 150 w 192"/>
                <a:gd name="T41" fmla="*/ 6 h 127"/>
                <a:gd name="T42" fmla="*/ 176 w 192"/>
                <a:gd name="T43" fmla="*/ 6 h 127"/>
                <a:gd name="T44" fmla="*/ 192 w 192"/>
                <a:gd name="T45" fmla="*/ 0 h 127"/>
                <a:gd name="T46" fmla="*/ 207 w 192"/>
                <a:gd name="T47" fmla="*/ 0 h 127"/>
                <a:gd name="T48" fmla="*/ 237 w 192"/>
                <a:gd name="T49" fmla="*/ 0 h 127"/>
                <a:gd name="T50" fmla="*/ 252 w 192"/>
                <a:gd name="T51" fmla="*/ 6 h 127"/>
                <a:gd name="T52" fmla="*/ 237 w 192"/>
                <a:gd name="T53" fmla="*/ 6 h 127"/>
                <a:gd name="T54" fmla="*/ 252 w 192"/>
                <a:gd name="T55" fmla="*/ 6 h 127"/>
                <a:gd name="T56" fmla="*/ 268 w 192"/>
                <a:gd name="T57" fmla="*/ 6 h 127"/>
                <a:gd name="T58" fmla="*/ 282 w 192"/>
                <a:gd name="T59" fmla="*/ 6 h 127"/>
                <a:gd name="T60" fmla="*/ 282 w 192"/>
                <a:gd name="T61" fmla="*/ 6 h 127"/>
                <a:gd name="T62" fmla="*/ 295 w 192"/>
                <a:gd name="T63" fmla="*/ 6 h 127"/>
                <a:gd name="T64" fmla="*/ 355 w 192"/>
                <a:gd name="T65" fmla="*/ 10 h 127"/>
                <a:gd name="T66" fmla="*/ 355 w 192"/>
                <a:gd name="T67" fmla="*/ 15 h 127"/>
                <a:gd name="T68" fmla="*/ 340 w 192"/>
                <a:gd name="T69" fmla="*/ 15 h 127"/>
                <a:gd name="T70" fmla="*/ 326 w 192"/>
                <a:gd name="T71" fmla="*/ 15 h 127"/>
                <a:gd name="T72" fmla="*/ 326 w 192"/>
                <a:gd name="T73" fmla="*/ 17 h 127"/>
                <a:gd name="T74" fmla="*/ 310 w 192"/>
                <a:gd name="T75" fmla="*/ 17 h 127"/>
                <a:gd name="T76" fmla="*/ 252 w 192"/>
                <a:gd name="T77" fmla="*/ 21 h 127"/>
                <a:gd name="T78" fmla="*/ 282 w 192"/>
                <a:gd name="T79" fmla="*/ 23 h 127"/>
                <a:gd name="T80" fmla="*/ 237 w 192"/>
                <a:gd name="T81" fmla="*/ 25 h 127"/>
                <a:gd name="T82" fmla="*/ 223 w 192"/>
                <a:gd name="T83" fmla="*/ 25 h 127"/>
                <a:gd name="T84" fmla="*/ 223 w 192"/>
                <a:gd name="T85" fmla="*/ 23 h 127"/>
                <a:gd name="T86" fmla="*/ 207 w 192"/>
                <a:gd name="T87" fmla="*/ 23 h 127"/>
                <a:gd name="T88" fmla="*/ 237 w 192"/>
                <a:gd name="T89" fmla="*/ 21 h 127"/>
                <a:gd name="T90" fmla="*/ 207 w 192"/>
                <a:gd name="T91" fmla="*/ 20 h 127"/>
                <a:gd name="T92" fmla="*/ 207 w 192"/>
                <a:gd name="T93" fmla="*/ 18 h 127"/>
                <a:gd name="T94" fmla="*/ 176 w 192"/>
                <a:gd name="T95" fmla="*/ 18 h 127"/>
                <a:gd name="T96" fmla="*/ 162 w 192"/>
                <a:gd name="T97" fmla="*/ 21 h 127"/>
                <a:gd name="T98" fmla="*/ 150 w 192"/>
                <a:gd name="T99" fmla="*/ 21 h 127"/>
                <a:gd name="T100" fmla="*/ 150 w 192"/>
                <a:gd name="T101" fmla="*/ 23 h 1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2"/>
                <a:gd name="T154" fmla="*/ 0 h 127"/>
                <a:gd name="T155" fmla="*/ 192 w 192"/>
                <a:gd name="T156" fmla="*/ 127 h 1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2" h="127">
                  <a:moveTo>
                    <a:pt x="80" y="119"/>
                  </a:moveTo>
                  <a:lnTo>
                    <a:pt x="72" y="119"/>
                  </a:lnTo>
                  <a:lnTo>
                    <a:pt x="72" y="111"/>
                  </a:lnTo>
                  <a:lnTo>
                    <a:pt x="72" y="95"/>
                  </a:lnTo>
                  <a:lnTo>
                    <a:pt x="88" y="95"/>
                  </a:lnTo>
                  <a:lnTo>
                    <a:pt x="88" y="87"/>
                  </a:lnTo>
                  <a:lnTo>
                    <a:pt x="80" y="71"/>
                  </a:lnTo>
                  <a:lnTo>
                    <a:pt x="64" y="63"/>
                  </a:lnTo>
                  <a:lnTo>
                    <a:pt x="48" y="71"/>
                  </a:lnTo>
                  <a:lnTo>
                    <a:pt x="32" y="71"/>
                  </a:lnTo>
                  <a:lnTo>
                    <a:pt x="8" y="71"/>
                  </a:lnTo>
                  <a:lnTo>
                    <a:pt x="0" y="71"/>
                  </a:lnTo>
                  <a:lnTo>
                    <a:pt x="8" y="55"/>
                  </a:lnTo>
                  <a:lnTo>
                    <a:pt x="16" y="39"/>
                  </a:lnTo>
                  <a:lnTo>
                    <a:pt x="24" y="31"/>
                  </a:lnTo>
                  <a:lnTo>
                    <a:pt x="16" y="16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64" y="16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96" y="16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28" y="0"/>
                  </a:lnTo>
                  <a:lnTo>
                    <a:pt x="136" y="8"/>
                  </a:lnTo>
                  <a:lnTo>
                    <a:pt x="128" y="8"/>
                  </a:lnTo>
                  <a:lnTo>
                    <a:pt x="136" y="16"/>
                  </a:lnTo>
                  <a:lnTo>
                    <a:pt x="144" y="16"/>
                  </a:lnTo>
                  <a:lnTo>
                    <a:pt x="152" y="24"/>
                  </a:lnTo>
                  <a:lnTo>
                    <a:pt x="152" y="31"/>
                  </a:lnTo>
                  <a:lnTo>
                    <a:pt x="160" y="24"/>
                  </a:lnTo>
                  <a:lnTo>
                    <a:pt x="192" y="47"/>
                  </a:lnTo>
                  <a:lnTo>
                    <a:pt x="192" y="71"/>
                  </a:lnTo>
                  <a:lnTo>
                    <a:pt x="184" y="71"/>
                  </a:lnTo>
                  <a:lnTo>
                    <a:pt x="176" y="71"/>
                  </a:lnTo>
                  <a:lnTo>
                    <a:pt x="176" y="87"/>
                  </a:lnTo>
                  <a:lnTo>
                    <a:pt x="168" y="87"/>
                  </a:lnTo>
                  <a:lnTo>
                    <a:pt x="136" y="111"/>
                  </a:lnTo>
                  <a:lnTo>
                    <a:pt x="152" y="119"/>
                  </a:lnTo>
                  <a:lnTo>
                    <a:pt x="128" y="127"/>
                  </a:lnTo>
                  <a:lnTo>
                    <a:pt x="120" y="127"/>
                  </a:lnTo>
                  <a:lnTo>
                    <a:pt x="120" y="119"/>
                  </a:lnTo>
                  <a:lnTo>
                    <a:pt x="112" y="119"/>
                  </a:lnTo>
                  <a:lnTo>
                    <a:pt x="128" y="111"/>
                  </a:lnTo>
                  <a:lnTo>
                    <a:pt x="112" y="103"/>
                  </a:lnTo>
                  <a:lnTo>
                    <a:pt x="112" y="95"/>
                  </a:lnTo>
                  <a:lnTo>
                    <a:pt x="96" y="95"/>
                  </a:lnTo>
                  <a:lnTo>
                    <a:pt x="88" y="111"/>
                  </a:lnTo>
                  <a:lnTo>
                    <a:pt x="80" y="111"/>
                  </a:lnTo>
                  <a:lnTo>
                    <a:pt x="80" y="119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34" name="Freeform 85"/>
            <p:cNvSpPr>
              <a:spLocks/>
            </p:cNvSpPr>
            <p:nvPr/>
          </p:nvSpPr>
          <p:spPr bwMode="auto">
            <a:xfrm>
              <a:off x="3724" y="2019"/>
              <a:ext cx="198" cy="117"/>
            </a:xfrm>
            <a:custGeom>
              <a:avLst/>
              <a:gdLst>
                <a:gd name="T0" fmla="*/ 150 w 192"/>
                <a:gd name="T1" fmla="*/ 23 h 127"/>
                <a:gd name="T2" fmla="*/ 133 w 192"/>
                <a:gd name="T3" fmla="*/ 23 h 127"/>
                <a:gd name="T4" fmla="*/ 133 w 192"/>
                <a:gd name="T5" fmla="*/ 21 h 127"/>
                <a:gd name="T6" fmla="*/ 133 w 192"/>
                <a:gd name="T7" fmla="*/ 18 h 127"/>
                <a:gd name="T8" fmla="*/ 162 w 192"/>
                <a:gd name="T9" fmla="*/ 18 h 127"/>
                <a:gd name="T10" fmla="*/ 162 w 192"/>
                <a:gd name="T11" fmla="*/ 17 h 127"/>
                <a:gd name="T12" fmla="*/ 150 w 192"/>
                <a:gd name="T13" fmla="*/ 15 h 127"/>
                <a:gd name="T14" fmla="*/ 117 w 192"/>
                <a:gd name="T15" fmla="*/ 13 h 127"/>
                <a:gd name="T16" fmla="*/ 92 w 192"/>
                <a:gd name="T17" fmla="*/ 15 h 127"/>
                <a:gd name="T18" fmla="*/ 56 w 192"/>
                <a:gd name="T19" fmla="*/ 15 h 127"/>
                <a:gd name="T20" fmla="*/ 8 w 192"/>
                <a:gd name="T21" fmla="*/ 15 h 127"/>
                <a:gd name="T22" fmla="*/ 0 w 192"/>
                <a:gd name="T23" fmla="*/ 15 h 127"/>
                <a:gd name="T24" fmla="*/ 8 w 192"/>
                <a:gd name="T25" fmla="*/ 12 h 127"/>
                <a:gd name="T26" fmla="*/ 36 w 192"/>
                <a:gd name="T27" fmla="*/ 7 h 127"/>
                <a:gd name="T28" fmla="*/ 44 w 192"/>
                <a:gd name="T29" fmla="*/ 6 h 127"/>
                <a:gd name="T30" fmla="*/ 36 w 192"/>
                <a:gd name="T31" fmla="*/ 6 h 127"/>
                <a:gd name="T32" fmla="*/ 56 w 192"/>
                <a:gd name="T33" fmla="*/ 6 h 127"/>
                <a:gd name="T34" fmla="*/ 72 w 192"/>
                <a:gd name="T35" fmla="*/ 6 h 127"/>
                <a:gd name="T36" fmla="*/ 117 w 192"/>
                <a:gd name="T37" fmla="*/ 6 h 127"/>
                <a:gd name="T38" fmla="*/ 133 w 192"/>
                <a:gd name="T39" fmla="*/ 6 h 127"/>
                <a:gd name="T40" fmla="*/ 150 w 192"/>
                <a:gd name="T41" fmla="*/ 6 h 127"/>
                <a:gd name="T42" fmla="*/ 176 w 192"/>
                <a:gd name="T43" fmla="*/ 6 h 127"/>
                <a:gd name="T44" fmla="*/ 192 w 192"/>
                <a:gd name="T45" fmla="*/ 0 h 127"/>
                <a:gd name="T46" fmla="*/ 207 w 192"/>
                <a:gd name="T47" fmla="*/ 0 h 127"/>
                <a:gd name="T48" fmla="*/ 237 w 192"/>
                <a:gd name="T49" fmla="*/ 0 h 127"/>
                <a:gd name="T50" fmla="*/ 252 w 192"/>
                <a:gd name="T51" fmla="*/ 6 h 127"/>
                <a:gd name="T52" fmla="*/ 237 w 192"/>
                <a:gd name="T53" fmla="*/ 6 h 127"/>
                <a:gd name="T54" fmla="*/ 252 w 192"/>
                <a:gd name="T55" fmla="*/ 6 h 127"/>
                <a:gd name="T56" fmla="*/ 268 w 192"/>
                <a:gd name="T57" fmla="*/ 6 h 127"/>
                <a:gd name="T58" fmla="*/ 282 w 192"/>
                <a:gd name="T59" fmla="*/ 6 h 127"/>
                <a:gd name="T60" fmla="*/ 282 w 192"/>
                <a:gd name="T61" fmla="*/ 6 h 127"/>
                <a:gd name="T62" fmla="*/ 295 w 192"/>
                <a:gd name="T63" fmla="*/ 6 h 127"/>
                <a:gd name="T64" fmla="*/ 355 w 192"/>
                <a:gd name="T65" fmla="*/ 10 h 127"/>
                <a:gd name="T66" fmla="*/ 355 w 192"/>
                <a:gd name="T67" fmla="*/ 15 h 127"/>
                <a:gd name="T68" fmla="*/ 340 w 192"/>
                <a:gd name="T69" fmla="*/ 15 h 127"/>
                <a:gd name="T70" fmla="*/ 326 w 192"/>
                <a:gd name="T71" fmla="*/ 15 h 127"/>
                <a:gd name="T72" fmla="*/ 326 w 192"/>
                <a:gd name="T73" fmla="*/ 17 h 127"/>
                <a:gd name="T74" fmla="*/ 310 w 192"/>
                <a:gd name="T75" fmla="*/ 17 h 127"/>
                <a:gd name="T76" fmla="*/ 252 w 192"/>
                <a:gd name="T77" fmla="*/ 21 h 127"/>
                <a:gd name="T78" fmla="*/ 282 w 192"/>
                <a:gd name="T79" fmla="*/ 23 h 127"/>
                <a:gd name="T80" fmla="*/ 237 w 192"/>
                <a:gd name="T81" fmla="*/ 25 h 127"/>
                <a:gd name="T82" fmla="*/ 223 w 192"/>
                <a:gd name="T83" fmla="*/ 25 h 127"/>
                <a:gd name="T84" fmla="*/ 223 w 192"/>
                <a:gd name="T85" fmla="*/ 23 h 127"/>
                <a:gd name="T86" fmla="*/ 207 w 192"/>
                <a:gd name="T87" fmla="*/ 23 h 127"/>
                <a:gd name="T88" fmla="*/ 237 w 192"/>
                <a:gd name="T89" fmla="*/ 21 h 127"/>
                <a:gd name="T90" fmla="*/ 207 w 192"/>
                <a:gd name="T91" fmla="*/ 20 h 127"/>
                <a:gd name="T92" fmla="*/ 207 w 192"/>
                <a:gd name="T93" fmla="*/ 18 h 127"/>
                <a:gd name="T94" fmla="*/ 176 w 192"/>
                <a:gd name="T95" fmla="*/ 18 h 127"/>
                <a:gd name="T96" fmla="*/ 162 w 192"/>
                <a:gd name="T97" fmla="*/ 21 h 127"/>
                <a:gd name="T98" fmla="*/ 150 w 192"/>
                <a:gd name="T99" fmla="*/ 21 h 127"/>
                <a:gd name="T100" fmla="*/ 150 w 192"/>
                <a:gd name="T101" fmla="*/ 23 h 1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2"/>
                <a:gd name="T154" fmla="*/ 0 h 127"/>
                <a:gd name="T155" fmla="*/ 192 w 192"/>
                <a:gd name="T156" fmla="*/ 127 h 1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2" h="127">
                  <a:moveTo>
                    <a:pt x="80" y="119"/>
                  </a:moveTo>
                  <a:lnTo>
                    <a:pt x="72" y="119"/>
                  </a:lnTo>
                  <a:lnTo>
                    <a:pt x="72" y="111"/>
                  </a:lnTo>
                  <a:lnTo>
                    <a:pt x="72" y="95"/>
                  </a:lnTo>
                  <a:lnTo>
                    <a:pt x="88" y="95"/>
                  </a:lnTo>
                  <a:lnTo>
                    <a:pt x="88" y="87"/>
                  </a:lnTo>
                  <a:lnTo>
                    <a:pt x="80" y="71"/>
                  </a:lnTo>
                  <a:lnTo>
                    <a:pt x="64" y="63"/>
                  </a:lnTo>
                  <a:lnTo>
                    <a:pt x="48" y="71"/>
                  </a:lnTo>
                  <a:lnTo>
                    <a:pt x="32" y="71"/>
                  </a:lnTo>
                  <a:lnTo>
                    <a:pt x="8" y="71"/>
                  </a:lnTo>
                  <a:lnTo>
                    <a:pt x="0" y="71"/>
                  </a:lnTo>
                  <a:lnTo>
                    <a:pt x="8" y="55"/>
                  </a:lnTo>
                  <a:lnTo>
                    <a:pt x="16" y="39"/>
                  </a:lnTo>
                  <a:lnTo>
                    <a:pt x="24" y="31"/>
                  </a:lnTo>
                  <a:lnTo>
                    <a:pt x="16" y="16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64" y="16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96" y="16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28" y="0"/>
                  </a:lnTo>
                  <a:lnTo>
                    <a:pt x="136" y="8"/>
                  </a:lnTo>
                  <a:lnTo>
                    <a:pt x="128" y="8"/>
                  </a:lnTo>
                  <a:lnTo>
                    <a:pt x="136" y="16"/>
                  </a:lnTo>
                  <a:lnTo>
                    <a:pt x="144" y="16"/>
                  </a:lnTo>
                  <a:lnTo>
                    <a:pt x="152" y="24"/>
                  </a:lnTo>
                  <a:lnTo>
                    <a:pt x="152" y="31"/>
                  </a:lnTo>
                  <a:lnTo>
                    <a:pt x="160" y="24"/>
                  </a:lnTo>
                  <a:lnTo>
                    <a:pt x="192" y="47"/>
                  </a:lnTo>
                  <a:lnTo>
                    <a:pt x="192" y="71"/>
                  </a:lnTo>
                  <a:lnTo>
                    <a:pt x="184" y="71"/>
                  </a:lnTo>
                  <a:lnTo>
                    <a:pt x="176" y="71"/>
                  </a:lnTo>
                  <a:lnTo>
                    <a:pt x="176" y="87"/>
                  </a:lnTo>
                  <a:lnTo>
                    <a:pt x="168" y="87"/>
                  </a:lnTo>
                  <a:lnTo>
                    <a:pt x="136" y="111"/>
                  </a:lnTo>
                  <a:lnTo>
                    <a:pt x="152" y="119"/>
                  </a:lnTo>
                  <a:lnTo>
                    <a:pt x="128" y="127"/>
                  </a:lnTo>
                  <a:lnTo>
                    <a:pt x="120" y="127"/>
                  </a:lnTo>
                  <a:lnTo>
                    <a:pt x="120" y="119"/>
                  </a:lnTo>
                  <a:lnTo>
                    <a:pt x="112" y="119"/>
                  </a:lnTo>
                  <a:lnTo>
                    <a:pt x="128" y="111"/>
                  </a:lnTo>
                  <a:lnTo>
                    <a:pt x="112" y="103"/>
                  </a:lnTo>
                  <a:lnTo>
                    <a:pt x="112" y="95"/>
                  </a:lnTo>
                  <a:lnTo>
                    <a:pt x="96" y="95"/>
                  </a:lnTo>
                  <a:lnTo>
                    <a:pt x="88" y="111"/>
                  </a:lnTo>
                  <a:lnTo>
                    <a:pt x="80" y="111"/>
                  </a:lnTo>
                  <a:lnTo>
                    <a:pt x="80" y="119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35" name="Freeform 86"/>
            <p:cNvSpPr>
              <a:spLocks/>
            </p:cNvSpPr>
            <p:nvPr/>
          </p:nvSpPr>
          <p:spPr bwMode="auto">
            <a:xfrm>
              <a:off x="3996" y="1967"/>
              <a:ext cx="445" cy="214"/>
            </a:xfrm>
            <a:custGeom>
              <a:avLst/>
              <a:gdLst>
                <a:gd name="T0" fmla="*/ 740 w 432"/>
                <a:gd name="T1" fmla="*/ 28 h 231"/>
                <a:gd name="T2" fmla="*/ 724 w 432"/>
                <a:gd name="T3" fmla="*/ 31 h 231"/>
                <a:gd name="T4" fmla="*/ 664 w 432"/>
                <a:gd name="T5" fmla="*/ 38 h 231"/>
                <a:gd name="T6" fmla="*/ 650 w 432"/>
                <a:gd name="T7" fmla="*/ 45 h 231"/>
                <a:gd name="T8" fmla="*/ 607 w 432"/>
                <a:gd name="T9" fmla="*/ 45 h 231"/>
                <a:gd name="T10" fmla="*/ 521 w 432"/>
                <a:gd name="T11" fmla="*/ 43 h 231"/>
                <a:gd name="T12" fmla="*/ 506 w 432"/>
                <a:gd name="T13" fmla="*/ 46 h 231"/>
                <a:gd name="T14" fmla="*/ 448 w 432"/>
                <a:gd name="T15" fmla="*/ 46 h 231"/>
                <a:gd name="T16" fmla="*/ 407 w 432"/>
                <a:gd name="T17" fmla="*/ 49 h 231"/>
                <a:gd name="T18" fmla="*/ 375 w 432"/>
                <a:gd name="T19" fmla="*/ 45 h 231"/>
                <a:gd name="T20" fmla="*/ 288 w 432"/>
                <a:gd name="T21" fmla="*/ 41 h 231"/>
                <a:gd name="T22" fmla="*/ 231 w 432"/>
                <a:gd name="T23" fmla="*/ 36 h 231"/>
                <a:gd name="T24" fmla="*/ 173 w 432"/>
                <a:gd name="T25" fmla="*/ 49 h 231"/>
                <a:gd name="T26" fmla="*/ 145 w 432"/>
                <a:gd name="T27" fmla="*/ 46 h 231"/>
                <a:gd name="T28" fmla="*/ 102 w 432"/>
                <a:gd name="T29" fmla="*/ 45 h 231"/>
                <a:gd name="T30" fmla="*/ 87 w 432"/>
                <a:gd name="T31" fmla="*/ 40 h 231"/>
                <a:gd name="T32" fmla="*/ 87 w 432"/>
                <a:gd name="T33" fmla="*/ 40 h 231"/>
                <a:gd name="T34" fmla="*/ 145 w 432"/>
                <a:gd name="T35" fmla="*/ 38 h 231"/>
                <a:gd name="T36" fmla="*/ 102 w 432"/>
                <a:gd name="T37" fmla="*/ 31 h 231"/>
                <a:gd name="T38" fmla="*/ 44 w 432"/>
                <a:gd name="T39" fmla="*/ 32 h 231"/>
                <a:gd name="T40" fmla="*/ 44 w 432"/>
                <a:gd name="T41" fmla="*/ 31 h 231"/>
                <a:gd name="T42" fmla="*/ 8 w 432"/>
                <a:gd name="T43" fmla="*/ 28 h 231"/>
                <a:gd name="T44" fmla="*/ 8 w 432"/>
                <a:gd name="T45" fmla="*/ 18 h 231"/>
                <a:gd name="T46" fmla="*/ 44 w 432"/>
                <a:gd name="T47" fmla="*/ 20 h 231"/>
                <a:gd name="T48" fmla="*/ 70 w 432"/>
                <a:gd name="T49" fmla="*/ 15 h 231"/>
                <a:gd name="T50" fmla="*/ 102 w 432"/>
                <a:gd name="T51" fmla="*/ 15 h 231"/>
                <a:gd name="T52" fmla="*/ 160 w 432"/>
                <a:gd name="T53" fmla="*/ 18 h 231"/>
                <a:gd name="T54" fmla="*/ 217 w 432"/>
                <a:gd name="T55" fmla="*/ 18 h 231"/>
                <a:gd name="T56" fmla="*/ 276 w 432"/>
                <a:gd name="T57" fmla="*/ 18 h 231"/>
                <a:gd name="T58" fmla="*/ 245 w 432"/>
                <a:gd name="T59" fmla="*/ 15 h 231"/>
                <a:gd name="T60" fmla="*/ 260 w 432"/>
                <a:gd name="T61" fmla="*/ 11 h 231"/>
                <a:gd name="T62" fmla="*/ 276 w 432"/>
                <a:gd name="T63" fmla="*/ 6 h 231"/>
                <a:gd name="T64" fmla="*/ 407 w 432"/>
                <a:gd name="T65" fmla="*/ 6 h 231"/>
                <a:gd name="T66" fmla="*/ 420 w 432"/>
                <a:gd name="T67" fmla="*/ 0 h 231"/>
                <a:gd name="T68" fmla="*/ 463 w 432"/>
                <a:gd name="T69" fmla="*/ 6 h 231"/>
                <a:gd name="T70" fmla="*/ 477 w 432"/>
                <a:gd name="T71" fmla="*/ 6 h 231"/>
                <a:gd name="T72" fmla="*/ 506 w 432"/>
                <a:gd name="T73" fmla="*/ 8 h 231"/>
                <a:gd name="T74" fmla="*/ 550 w 432"/>
                <a:gd name="T75" fmla="*/ 6 h 231"/>
                <a:gd name="T76" fmla="*/ 591 w 432"/>
                <a:gd name="T77" fmla="*/ 8 h 231"/>
                <a:gd name="T78" fmla="*/ 650 w 432"/>
                <a:gd name="T79" fmla="*/ 16 h 231"/>
                <a:gd name="T80" fmla="*/ 697 w 432"/>
                <a:gd name="T81" fmla="*/ 18 h 231"/>
                <a:gd name="T82" fmla="*/ 753 w 432"/>
                <a:gd name="T83" fmla="*/ 22 h 231"/>
                <a:gd name="T84" fmla="*/ 782 w 432"/>
                <a:gd name="T85" fmla="*/ 24 h 2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32"/>
                <a:gd name="T130" fmla="*/ 0 h 231"/>
                <a:gd name="T131" fmla="*/ 432 w 432"/>
                <a:gd name="T132" fmla="*/ 231 h 23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32" h="231">
                  <a:moveTo>
                    <a:pt x="416" y="119"/>
                  </a:moveTo>
                  <a:lnTo>
                    <a:pt x="408" y="127"/>
                  </a:lnTo>
                  <a:lnTo>
                    <a:pt x="408" y="143"/>
                  </a:lnTo>
                  <a:lnTo>
                    <a:pt x="400" y="143"/>
                  </a:lnTo>
                  <a:lnTo>
                    <a:pt x="376" y="143"/>
                  </a:lnTo>
                  <a:lnTo>
                    <a:pt x="368" y="175"/>
                  </a:lnTo>
                  <a:lnTo>
                    <a:pt x="352" y="175"/>
                  </a:lnTo>
                  <a:lnTo>
                    <a:pt x="360" y="207"/>
                  </a:lnTo>
                  <a:lnTo>
                    <a:pt x="352" y="215"/>
                  </a:lnTo>
                  <a:lnTo>
                    <a:pt x="336" y="207"/>
                  </a:lnTo>
                  <a:lnTo>
                    <a:pt x="296" y="207"/>
                  </a:lnTo>
                  <a:lnTo>
                    <a:pt x="288" y="199"/>
                  </a:lnTo>
                  <a:lnTo>
                    <a:pt x="280" y="207"/>
                  </a:lnTo>
                  <a:lnTo>
                    <a:pt x="280" y="215"/>
                  </a:lnTo>
                  <a:lnTo>
                    <a:pt x="256" y="207"/>
                  </a:lnTo>
                  <a:lnTo>
                    <a:pt x="248" y="215"/>
                  </a:lnTo>
                  <a:lnTo>
                    <a:pt x="232" y="231"/>
                  </a:lnTo>
                  <a:lnTo>
                    <a:pt x="224" y="223"/>
                  </a:lnTo>
                  <a:lnTo>
                    <a:pt x="208" y="223"/>
                  </a:lnTo>
                  <a:lnTo>
                    <a:pt x="208" y="207"/>
                  </a:lnTo>
                  <a:lnTo>
                    <a:pt x="192" y="191"/>
                  </a:lnTo>
                  <a:lnTo>
                    <a:pt x="160" y="191"/>
                  </a:lnTo>
                  <a:lnTo>
                    <a:pt x="136" y="175"/>
                  </a:lnTo>
                  <a:lnTo>
                    <a:pt x="128" y="167"/>
                  </a:lnTo>
                  <a:lnTo>
                    <a:pt x="96" y="175"/>
                  </a:lnTo>
                  <a:lnTo>
                    <a:pt x="96" y="223"/>
                  </a:lnTo>
                  <a:lnTo>
                    <a:pt x="88" y="223"/>
                  </a:lnTo>
                  <a:lnTo>
                    <a:pt x="80" y="215"/>
                  </a:lnTo>
                  <a:lnTo>
                    <a:pt x="56" y="223"/>
                  </a:lnTo>
                  <a:lnTo>
                    <a:pt x="56" y="207"/>
                  </a:lnTo>
                  <a:lnTo>
                    <a:pt x="48" y="207"/>
                  </a:lnTo>
                  <a:lnTo>
                    <a:pt x="48" y="183"/>
                  </a:lnTo>
                  <a:lnTo>
                    <a:pt x="40" y="183"/>
                  </a:lnTo>
                  <a:lnTo>
                    <a:pt x="48" y="183"/>
                  </a:lnTo>
                  <a:lnTo>
                    <a:pt x="48" y="175"/>
                  </a:lnTo>
                  <a:lnTo>
                    <a:pt x="80" y="175"/>
                  </a:lnTo>
                  <a:lnTo>
                    <a:pt x="72" y="151"/>
                  </a:lnTo>
                  <a:lnTo>
                    <a:pt x="56" y="143"/>
                  </a:lnTo>
                  <a:lnTo>
                    <a:pt x="48" y="135"/>
                  </a:lnTo>
                  <a:lnTo>
                    <a:pt x="24" y="151"/>
                  </a:lnTo>
                  <a:lnTo>
                    <a:pt x="16" y="151"/>
                  </a:lnTo>
                  <a:lnTo>
                    <a:pt x="24" y="143"/>
                  </a:lnTo>
                  <a:lnTo>
                    <a:pt x="16" y="127"/>
                  </a:lnTo>
                  <a:lnTo>
                    <a:pt x="8" y="127"/>
                  </a:lnTo>
                  <a:lnTo>
                    <a:pt x="0" y="119"/>
                  </a:lnTo>
                  <a:lnTo>
                    <a:pt x="8" y="80"/>
                  </a:lnTo>
                  <a:lnTo>
                    <a:pt x="16" y="95"/>
                  </a:lnTo>
                  <a:lnTo>
                    <a:pt x="24" y="95"/>
                  </a:lnTo>
                  <a:lnTo>
                    <a:pt x="16" y="80"/>
                  </a:lnTo>
                  <a:lnTo>
                    <a:pt x="40" y="64"/>
                  </a:lnTo>
                  <a:lnTo>
                    <a:pt x="48" y="72"/>
                  </a:lnTo>
                  <a:lnTo>
                    <a:pt x="56" y="64"/>
                  </a:lnTo>
                  <a:lnTo>
                    <a:pt x="72" y="72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0" y="80"/>
                  </a:lnTo>
                  <a:lnTo>
                    <a:pt x="128" y="80"/>
                  </a:lnTo>
                  <a:lnTo>
                    <a:pt x="152" y="80"/>
                  </a:lnTo>
                  <a:lnTo>
                    <a:pt x="160" y="72"/>
                  </a:lnTo>
                  <a:lnTo>
                    <a:pt x="136" y="64"/>
                  </a:lnTo>
                  <a:lnTo>
                    <a:pt x="152" y="56"/>
                  </a:lnTo>
                  <a:lnTo>
                    <a:pt x="144" y="48"/>
                  </a:lnTo>
                  <a:lnTo>
                    <a:pt x="152" y="40"/>
                  </a:lnTo>
                  <a:lnTo>
                    <a:pt x="152" y="24"/>
                  </a:lnTo>
                  <a:lnTo>
                    <a:pt x="168" y="32"/>
                  </a:lnTo>
                  <a:lnTo>
                    <a:pt x="224" y="8"/>
                  </a:lnTo>
                  <a:lnTo>
                    <a:pt x="224" y="0"/>
                  </a:lnTo>
                  <a:lnTo>
                    <a:pt x="232" y="0"/>
                  </a:lnTo>
                  <a:lnTo>
                    <a:pt x="248" y="0"/>
                  </a:lnTo>
                  <a:lnTo>
                    <a:pt x="256" y="16"/>
                  </a:lnTo>
                  <a:lnTo>
                    <a:pt x="256" y="24"/>
                  </a:lnTo>
                  <a:lnTo>
                    <a:pt x="264" y="24"/>
                  </a:lnTo>
                  <a:lnTo>
                    <a:pt x="280" y="32"/>
                  </a:lnTo>
                  <a:lnTo>
                    <a:pt x="280" y="40"/>
                  </a:lnTo>
                  <a:lnTo>
                    <a:pt x="288" y="40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28" y="40"/>
                  </a:lnTo>
                  <a:lnTo>
                    <a:pt x="352" y="80"/>
                  </a:lnTo>
                  <a:lnTo>
                    <a:pt x="360" y="72"/>
                  </a:lnTo>
                  <a:lnTo>
                    <a:pt x="368" y="80"/>
                  </a:lnTo>
                  <a:lnTo>
                    <a:pt x="384" y="80"/>
                  </a:lnTo>
                  <a:lnTo>
                    <a:pt x="408" y="95"/>
                  </a:lnTo>
                  <a:lnTo>
                    <a:pt x="416" y="103"/>
                  </a:lnTo>
                  <a:lnTo>
                    <a:pt x="416" y="95"/>
                  </a:lnTo>
                  <a:lnTo>
                    <a:pt x="432" y="111"/>
                  </a:lnTo>
                  <a:lnTo>
                    <a:pt x="416" y="119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36" name="Freeform 87"/>
            <p:cNvSpPr>
              <a:spLocks/>
            </p:cNvSpPr>
            <p:nvPr/>
          </p:nvSpPr>
          <p:spPr bwMode="auto">
            <a:xfrm>
              <a:off x="3996" y="1967"/>
              <a:ext cx="445" cy="214"/>
            </a:xfrm>
            <a:custGeom>
              <a:avLst/>
              <a:gdLst>
                <a:gd name="T0" fmla="*/ 740 w 432"/>
                <a:gd name="T1" fmla="*/ 28 h 231"/>
                <a:gd name="T2" fmla="*/ 724 w 432"/>
                <a:gd name="T3" fmla="*/ 31 h 231"/>
                <a:gd name="T4" fmla="*/ 664 w 432"/>
                <a:gd name="T5" fmla="*/ 38 h 231"/>
                <a:gd name="T6" fmla="*/ 650 w 432"/>
                <a:gd name="T7" fmla="*/ 45 h 231"/>
                <a:gd name="T8" fmla="*/ 607 w 432"/>
                <a:gd name="T9" fmla="*/ 45 h 231"/>
                <a:gd name="T10" fmla="*/ 521 w 432"/>
                <a:gd name="T11" fmla="*/ 43 h 231"/>
                <a:gd name="T12" fmla="*/ 506 w 432"/>
                <a:gd name="T13" fmla="*/ 46 h 231"/>
                <a:gd name="T14" fmla="*/ 448 w 432"/>
                <a:gd name="T15" fmla="*/ 46 h 231"/>
                <a:gd name="T16" fmla="*/ 407 w 432"/>
                <a:gd name="T17" fmla="*/ 49 h 231"/>
                <a:gd name="T18" fmla="*/ 375 w 432"/>
                <a:gd name="T19" fmla="*/ 45 h 231"/>
                <a:gd name="T20" fmla="*/ 288 w 432"/>
                <a:gd name="T21" fmla="*/ 41 h 231"/>
                <a:gd name="T22" fmla="*/ 231 w 432"/>
                <a:gd name="T23" fmla="*/ 36 h 231"/>
                <a:gd name="T24" fmla="*/ 173 w 432"/>
                <a:gd name="T25" fmla="*/ 49 h 231"/>
                <a:gd name="T26" fmla="*/ 145 w 432"/>
                <a:gd name="T27" fmla="*/ 46 h 231"/>
                <a:gd name="T28" fmla="*/ 102 w 432"/>
                <a:gd name="T29" fmla="*/ 45 h 231"/>
                <a:gd name="T30" fmla="*/ 87 w 432"/>
                <a:gd name="T31" fmla="*/ 40 h 231"/>
                <a:gd name="T32" fmla="*/ 87 w 432"/>
                <a:gd name="T33" fmla="*/ 40 h 231"/>
                <a:gd name="T34" fmla="*/ 145 w 432"/>
                <a:gd name="T35" fmla="*/ 38 h 231"/>
                <a:gd name="T36" fmla="*/ 102 w 432"/>
                <a:gd name="T37" fmla="*/ 31 h 231"/>
                <a:gd name="T38" fmla="*/ 44 w 432"/>
                <a:gd name="T39" fmla="*/ 32 h 231"/>
                <a:gd name="T40" fmla="*/ 44 w 432"/>
                <a:gd name="T41" fmla="*/ 31 h 231"/>
                <a:gd name="T42" fmla="*/ 8 w 432"/>
                <a:gd name="T43" fmla="*/ 28 h 231"/>
                <a:gd name="T44" fmla="*/ 8 w 432"/>
                <a:gd name="T45" fmla="*/ 18 h 231"/>
                <a:gd name="T46" fmla="*/ 44 w 432"/>
                <a:gd name="T47" fmla="*/ 20 h 231"/>
                <a:gd name="T48" fmla="*/ 70 w 432"/>
                <a:gd name="T49" fmla="*/ 15 h 231"/>
                <a:gd name="T50" fmla="*/ 102 w 432"/>
                <a:gd name="T51" fmla="*/ 15 h 231"/>
                <a:gd name="T52" fmla="*/ 160 w 432"/>
                <a:gd name="T53" fmla="*/ 18 h 231"/>
                <a:gd name="T54" fmla="*/ 217 w 432"/>
                <a:gd name="T55" fmla="*/ 18 h 231"/>
                <a:gd name="T56" fmla="*/ 276 w 432"/>
                <a:gd name="T57" fmla="*/ 18 h 231"/>
                <a:gd name="T58" fmla="*/ 245 w 432"/>
                <a:gd name="T59" fmla="*/ 15 h 231"/>
                <a:gd name="T60" fmla="*/ 260 w 432"/>
                <a:gd name="T61" fmla="*/ 11 h 231"/>
                <a:gd name="T62" fmla="*/ 276 w 432"/>
                <a:gd name="T63" fmla="*/ 6 h 231"/>
                <a:gd name="T64" fmla="*/ 407 w 432"/>
                <a:gd name="T65" fmla="*/ 6 h 231"/>
                <a:gd name="T66" fmla="*/ 420 w 432"/>
                <a:gd name="T67" fmla="*/ 0 h 231"/>
                <a:gd name="T68" fmla="*/ 463 w 432"/>
                <a:gd name="T69" fmla="*/ 6 h 231"/>
                <a:gd name="T70" fmla="*/ 477 w 432"/>
                <a:gd name="T71" fmla="*/ 6 h 231"/>
                <a:gd name="T72" fmla="*/ 506 w 432"/>
                <a:gd name="T73" fmla="*/ 8 h 231"/>
                <a:gd name="T74" fmla="*/ 550 w 432"/>
                <a:gd name="T75" fmla="*/ 6 h 231"/>
                <a:gd name="T76" fmla="*/ 591 w 432"/>
                <a:gd name="T77" fmla="*/ 8 h 231"/>
                <a:gd name="T78" fmla="*/ 650 w 432"/>
                <a:gd name="T79" fmla="*/ 16 h 231"/>
                <a:gd name="T80" fmla="*/ 697 w 432"/>
                <a:gd name="T81" fmla="*/ 18 h 231"/>
                <a:gd name="T82" fmla="*/ 753 w 432"/>
                <a:gd name="T83" fmla="*/ 22 h 231"/>
                <a:gd name="T84" fmla="*/ 782 w 432"/>
                <a:gd name="T85" fmla="*/ 24 h 2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32"/>
                <a:gd name="T130" fmla="*/ 0 h 231"/>
                <a:gd name="T131" fmla="*/ 432 w 432"/>
                <a:gd name="T132" fmla="*/ 231 h 23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32" h="231">
                  <a:moveTo>
                    <a:pt x="416" y="119"/>
                  </a:moveTo>
                  <a:lnTo>
                    <a:pt x="408" y="127"/>
                  </a:lnTo>
                  <a:lnTo>
                    <a:pt x="408" y="143"/>
                  </a:lnTo>
                  <a:lnTo>
                    <a:pt x="400" y="143"/>
                  </a:lnTo>
                  <a:lnTo>
                    <a:pt x="376" y="143"/>
                  </a:lnTo>
                  <a:lnTo>
                    <a:pt x="368" y="175"/>
                  </a:lnTo>
                  <a:lnTo>
                    <a:pt x="352" y="175"/>
                  </a:lnTo>
                  <a:lnTo>
                    <a:pt x="360" y="207"/>
                  </a:lnTo>
                  <a:lnTo>
                    <a:pt x="352" y="215"/>
                  </a:lnTo>
                  <a:lnTo>
                    <a:pt x="336" y="207"/>
                  </a:lnTo>
                  <a:lnTo>
                    <a:pt x="296" y="207"/>
                  </a:lnTo>
                  <a:lnTo>
                    <a:pt x="288" y="199"/>
                  </a:lnTo>
                  <a:lnTo>
                    <a:pt x="280" y="207"/>
                  </a:lnTo>
                  <a:lnTo>
                    <a:pt x="280" y="215"/>
                  </a:lnTo>
                  <a:lnTo>
                    <a:pt x="256" y="207"/>
                  </a:lnTo>
                  <a:lnTo>
                    <a:pt x="248" y="215"/>
                  </a:lnTo>
                  <a:lnTo>
                    <a:pt x="232" y="231"/>
                  </a:lnTo>
                  <a:lnTo>
                    <a:pt x="224" y="223"/>
                  </a:lnTo>
                  <a:lnTo>
                    <a:pt x="208" y="223"/>
                  </a:lnTo>
                  <a:lnTo>
                    <a:pt x="208" y="207"/>
                  </a:lnTo>
                  <a:lnTo>
                    <a:pt x="192" y="191"/>
                  </a:lnTo>
                  <a:lnTo>
                    <a:pt x="160" y="191"/>
                  </a:lnTo>
                  <a:lnTo>
                    <a:pt x="136" y="175"/>
                  </a:lnTo>
                  <a:lnTo>
                    <a:pt x="128" y="167"/>
                  </a:lnTo>
                  <a:lnTo>
                    <a:pt x="96" y="175"/>
                  </a:lnTo>
                  <a:lnTo>
                    <a:pt x="96" y="223"/>
                  </a:lnTo>
                  <a:lnTo>
                    <a:pt x="88" y="223"/>
                  </a:lnTo>
                  <a:lnTo>
                    <a:pt x="80" y="215"/>
                  </a:lnTo>
                  <a:lnTo>
                    <a:pt x="56" y="223"/>
                  </a:lnTo>
                  <a:lnTo>
                    <a:pt x="56" y="207"/>
                  </a:lnTo>
                  <a:lnTo>
                    <a:pt x="48" y="207"/>
                  </a:lnTo>
                  <a:lnTo>
                    <a:pt x="48" y="183"/>
                  </a:lnTo>
                  <a:lnTo>
                    <a:pt x="40" y="183"/>
                  </a:lnTo>
                  <a:lnTo>
                    <a:pt x="48" y="183"/>
                  </a:lnTo>
                  <a:lnTo>
                    <a:pt x="48" y="175"/>
                  </a:lnTo>
                  <a:lnTo>
                    <a:pt x="80" y="175"/>
                  </a:lnTo>
                  <a:lnTo>
                    <a:pt x="72" y="151"/>
                  </a:lnTo>
                  <a:lnTo>
                    <a:pt x="56" y="143"/>
                  </a:lnTo>
                  <a:lnTo>
                    <a:pt x="48" y="135"/>
                  </a:lnTo>
                  <a:lnTo>
                    <a:pt x="24" y="151"/>
                  </a:lnTo>
                  <a:lnTo>
                    <a:pt x="16" y="151"/>
                  </a:lnTo>
                  <a:lnTo>
                    <a:pt x="24" y="143"/>
                  </a:lnTo>
                  <a:lnTo>
                    <a:pt x="16" y="127"/>
                  </a:lnTo>
                  <a:lnTo>
                    <a:pt x="8" y="127"/>
                  </a:lnTo>
                  <a:lnTo>
                    <a:pt x="0" y="119"/>
                  </a:lnTo>
                  <a:lnTo>
                    <a:pt x="8" y="80"/>
                  </a:lnTo>
                  <a:lnTo>
                    <a:pt x="16" y="95"/>
                  </a:lnTo>
                  <a:lnTo>
                    <a:pt x="24" y="95"/>
                  </a:lnTo>
                  <a:lnTo>
                    <a:pt x="16" y="80"/>
                  </a:lnTo>
                  <a:lnTo>
                    <a:pt x="40" y="64"/>
                  </a:lnTo>
                  <a:lnTo>
                    <a:pt x="48" y="72"/>
                  </a:lnTo>
                  <a:lnTo>
                    <a:pt x="56" y="64"/>
                  </a:lnTo>
                  <a:lnTo>
                    <a:pt x="72" y="72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0" y="80"/>
                  </a:lnTo>
                  <a:lnTo>
                    <a:pt x="128" y="80"/>
                  </a:lnTo>
                  <a:lnTo>
                    <a:pt x="152" y="80"/>
                  </a:lnTo>
                  <a:lnTo>
                    <a:pt x="160" y="72"/>
                  </a:lnTo>
                  <a:lnTo>
                    <a:pt x="136" y="64"/>
                  </a:lnTo>
                  <a:lnTo>
                    <a:pt x="152" y="56"/>
                  </a:lnTo>
                  <a:lnTo>
                    <a:pt x="144" y="48"/>
                  </a:lnTo>
                  <a:lnTo>
                    <a:pt x="152" y="40"/>
                  </a:lnTo>
                  <a:lnTo>
                    <a:pt x="152" y="24"/>
                  </a:lnTo>
                  <a:lnTo>
                    <a:pt x="168" y="32"/>
                  </a:lnTo>
                  <a:lnTo>
                    <a:pt x="224" y="8"/>
                  </a:lnTo>
                  <a:lnTo>
                    <a:pt x="224" y="0"/>
                  </a:lnTo>
                  <a:lnTo>
                    <a:pt x="232" y="0"/>
                  </a:lnTo>
                  <a:lnTo>
                    <a:pt x="248" y="0"/>
                  </a:lnTo>
                  <a:lnTo>
                    <a:pt x="256" y="16"/>
                  </a:lnTo>
                  <a:lnTo>
                    <a:pt x="256" y="24"/>
                  </a:lnTo>
                  <a:lnTo>
                    <a:pt x="264" y="24"/>
                  </a:lnTo>
                  <a:lnTo>
                    <a:pt x="280" y="32"/>
                  </a:lnTo>
                  <a:lnTo>
                    <a:pt x="280" y="40"/>
                  </a:lnTo>
                  <a:lnTo>
                    <a:pt x="288" y="40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28" y="40"/>
                  </a:lnTo>
                  <a:lnTo>
                    <a:pt x="352" y="80"/>
                  </a:lnTo>
                  <a:lnTo>
                    <a:pt x="360" y="72"/>
                  </a:lnTo>
                  <a:lnTo>
                    <a:pt x="368" y="80"/>
                  </a:lnTo>
                  <a:lnTo>
                    <a:pt x="384" y="80"/>
                  </a:lnTo>
                  <a:lnTo>
                    <a:pt x="408" y="95"/>
                  </a:lnTo>
                  <a:lnTo>
                    <a:pt x="416" y="103"/>
                  </a:lnTo>
                  <a:lnTo>
                    <a:pt x="416" y="95"/>
                  </a:lnTo>
                  <a:lnTo>
                    <a:pt x="432" y="111"/>
                  </a:lnTo>
                  <a:lnTo>
                    <a:pt x="416" y="119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37" name="Freeform 88"/>
            <p:cNvSpPr>
              <a:spLocks/>
            </p:cNvSpPr>
            <p:nvPr/>
          </p:nvSpPr>
          <p:spPr bwMode="auto">
            <a:xfrm>
              <a:off x="3724" y="1939"/>
              <a:ext cx="33" cy="21"/>
            </a:xfrm>
            <a:custGeom>
              <a:avLst/>
              <a:gdLst>
                <a:gd name="T0" fmla="*/ 2 w 40"/>
                <a:gd name="T1" fmla="*/ 1 h 32"/>
                <a:gd name="T2" fmla="*/ 2 w 40"/>
                <a:gd name="T3" fmla="*/ 0 h 32"/>
                <a:gd name="T4" fmla="*/ 0 w 40"/>
                <a:gd name="T5" fmla="*/ 1 h 32"/>
                <a:gd name="T6" fmla="*/ 1 w 40"/>
                <a:gd name="T7" fmla="*/ 1 h 32"/>
                <a:gd name="T8" fmla="*/ 2 w 40"/>
                <a:gd name="T9" fmla="*/ 1 h 32"/>
                <a:gd name="T10" fmla="*/ 2 w 40"/>
                <a:gd name="T11" fmla="*/ 1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32"/>
                <a:gd name="T20" fmla="*/ 40 w 40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32">
                  <a:moveTo>
                    <a:pt x="40" y="5"/>
                  </a:moveTo>
                  <a:lnTo>
                    <a:pt x="20" y="0"/>
                  </a:lnTo>
                  <a:lnTo>
                    <a:pt x="0" y="10"/>
                  </a:lnTo>
                  <a:lnTo>
                    <a:pt x="1" y="32"/>
                  </a:lnTo>
                  <a:lnTo>
                    <a:pt x="37" y="23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38" name="Freeform 89"/>
            <p:cNvSpPr>
              <a:spLocks/>
            </p:cNvSpPr>
            <p:nvPr/>
          </p:nvSpPr>
          <p:spPr bwMode="auto">
            <a:xfrm>
              <a:off x="3748" y="1892"/>
              <a:ext cx="50" cy="30"/>
            </a:xfrm>
            <a:custGeom>
              <a:avLst/>
              <a:gdLst>
                <a:gd name="T0" fmla="*/ 8 w 48"/>
                <a:gd name="T1" fmla="*/ 8 h 32"/>
                <a:gd name="T2" fmla="*/ 0 w 48"/>
                <a:gd name="T3" fmla="*/ 8 h 32"/>
                <a:gd name="T4" fmla="*/ 0 w 48"/>
                <a:gd name="T5" fmla="*/ 8 h 32"/>
                <a:gd name="T6" fmla="*/ 8 w 48"/>
                <a:gd name="T7" fmla="*/ 0 h 32"/>
                <a:gd name="T8" fmla="*/ 106 w 48"/>
                <a:gd name="T9" fmla="*/ 0 h 32"/>
                <a:gd name="T10" fmla="*/ 90 w 48"/>
                <a:gd name="T11" fmla="*/ 8 h 32"/>
                <a:gd name="T12" fmla="*/ 71 w 48"/>
                <a:gd name="T13" fmla="*/ 8 h 32"/>
                <a:gd name="T14" fmla="*/ 90 w 48"/>
                <a:gd name="T15" fmla="*/ 8 h 32"/>
                <a:gd name="T16" fmla="*/ 90 w 48"/>
                <a:gd name="T17" fmla="*/ 8 h 32"/>
                <a:gd name="T18" fmla="*/ 52 w 48"/>
                <a:gd name="T19" fmla="*/ 8 h 32"/>
                <a:gd name="T20" fmla="*/ 8 w 48"/>
                <a:gd name="T21" fmla="*/ 8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"/>
                <a:gd name="T34" fmla="*/ 0 h 32"/>
                <a:gd name="T35" fmla="*/ 48 w 48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" h="32">
                  <a:moveTo>
                    <a:pt x="8" y="24"/>
                  </a:moveTo>
                  <a:lnTo>
                    <a:pt x="0" y="24"/>
                  </a:lnTo>
                  <a:lnTo>
                    <a:pt x="0" y="8"/>
                  </a:lnTo>
                  <a:lnTo>
                    <a:pt x="8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40" y="24"/>
                  </a:lnTo>
                  <a:lnTo>
                    <a:pt x="40" y="32"/>
                  </a:lnTo>
                  <a:lnTo>
                    <a:pt x="24" y="32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39" name="Freeform 90"/>
            <p:cNvSpPr>
              <a:spLocks/>
            </p:cNvSpPr>
            <p:nvPr/>
          </p:nvSpPr>
          <p:spPr bwMode="auto">
            <a:xfrm>
              <a:off x="3748" y="1892"/>
              <a:ext cx="50" cy="30"/>
            </a:xfrm>
            <a:custGeom>
              <a:avLst/>
              <a:gdLst>
                <a:gd name="T0" fmla="*/ 8 w 48"/>
                <a:gd name="T1" fmla="*/ 8 h 32"/>
                <a:gd name="T2" fmla="*/ 0 w 48"/>
                <a:gd name="T3" fmla="*/ 8 h 32"/>
                <a:gd name="T4" fmla="*/ 0 w 48"/>
                <a:gd name="T5" fmla="*/ 8 h 32"/>
                <a:gd name="T6" fmla="*/ 8 w 48"/>
                <a:gd name="T7" fmla="*/ 0 h 32"/>
                <a:gd name="T8" fmla="*/ 106 w 48"/>
                <a:gd name="T9" fmla="*/ 0 h 32"/>
                <a:gd name="T10" fmla="*/ 90 w 48"/>
                <a:gd name="T11" fmla="*/ 8 h 32"/>
                <a:gd name="T12" fmla="*/ 71 w 48"/>
                <a:gd name="T13" fmla="*/ 8 h 32"/>
                <a:gd name="T14" fmla="*/ 90 w 48"/>
                <a:gd name="T15" fmla="*/ 8 h 32"/>
                <a:gd name="T16" fmla="*/ 90 w 48"/>
                <a:gd name="T17" fmla="*/ 8 h 32"/>
                <a:gd name="T18" fmla="*/ 52 w 48"/>
                <a:gd name="T19" fmla="*/ 8 h 32"/>
                <a:gd name="T20" fmla="*/ 8 w 48"/>
                <a:gd name="T21" fmla="*/ 8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"/>
                <a:gd name="T34" fmla="*/ 0 h 32"/>
                <a:gd name="T35" fmla="*/ 48 w 48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" h="32">
                  <a:moveTo>
                    <a:pt x="8" y="24"/>
                  </a:moveTo>
                  <a:lnTo>
                    <a:pt x="0" y="24"/>
                  </a:lnTo>
                  <a:lnTo>
                    <a:pt x="0" y="8"/>
                  </a:lnTo>
                  <a:lnTo>
                    <a:pt x="8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40" y="24"/>
                  </a:lnTo>
                  <a:lnTo>
                    <a:pt x="40" y="32"/>
                  </a:lnTo>
                  <a:lnTo>
                    <a:pt x="24" y="32"/>
                  </a:lnTo>
                  <a:lnTo>
                    <a:pt x="8" y="24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40" name="Freeform 91"/>
            <p:cNvSpPr>
              <a:spLocks/>
            </p:cNvSpPr>
            <p:nvPr/>
          </p:nvSpPr>
          <p:spPr bwMode="auto">
            <a:xfrm>
              <a:off x="3700" y="1967"/>
              <a:ext cx="32" cy="23"/>
            </a:xfrm>
            <a:custGeom>
              <a:avLst/>
              <a:gdLst>
                <a:gd name="T0" fmla="*/ 32 w 32"/>
                <a:gd name="T1" fmla="*/ 0 h 24"/>
                <a:gd name="T2" fmla="*/ 32 w 32"/>
                <a:gd name="T3" fmla="*/ 12 h 24"/>
                <a:gd name="T4" fmla="*/ 24 w 32"/>
                <a:gd name="T5" fmla="*/ 12 h 24"/>
                <a:gd name="T6" fmla="*/ 0 w 32"/>
                <a:gd name="T7" fmla="*/ 12 h 24"/>
                <a:gd name="T8" fmla="*/ 16 w 32"/>
                <a:gd name="T9" fmla="*/ 8 h 24"/>
                <a:gd name="T10" fmla="*/ 24 w 32"/>
                <a:gd name="T11" fmla="*/ 0 h 24"/>
                <a:gd name="T12" fmla="*/ 32 w 32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4"/>
                <a:gd name="T23" fmla="*/ 32 w 32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4">
                  <a:moveTo>
                    <a:pt x="32" y="0"/>
                  </a:moveTo>
                  <a:lnTo>
                    <a:pt x="32" y="24"/>
                  </a:lnTo>
                  <a:lnTo>
                    <a:pt x="24" y="24"/>
                  </a:lnTo>
                  <a:lnTo>
                    <a:pt x="0" y="1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41" name="Freeform 92"/>
            <p:cNvSpPr>
              <a:spLocks/>
            </p:cNvSpPr>
            <p:nvPr/>
          </p:nvSpPr>
          <p:spPr bwMode="auto">
            <a:xfrm>
              <a:off x="3700" y="1967"/>
              <a:ext cx="32" cy="23"/>
            </a:xfrm>
            <a:custGeom>
              <a:avLst/>
              <a:gdLst>
                <a:gd name="T0" fmla="*/ 32 w 32"/>
                <a:gd name="T1" fmla="*/ 0 h 24"/>
                <a:gd name="T2" fmla="*/ 32 w 32"/>
                <a:gd name="T3" fmla="*/ 12 h 24"/>
                <a:gd name="T4" fmla="*/ 24 w 32"/>
                <a:gd name="T5" fmla="*/ 12 h 24"/>
                <a:gd name="T6" fmla="*/ 0 w 32"/>
                <a:gd name="T7" fmla="*/ 12 h 24"/>
                <a:gd name="T8" fmla="*/ 16 w 32"/>
                <a:gd name="T9" fmla="*/ 8 h 24"/>
                <a:gd name="T10" fmla="*/ 24 w 32"/>
                <a:gd name="T11" fmla="*/ 0 h 24"/>
                <a:gd name="T12" fmla="*/ 32 w 32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4"/>
                <a:gd name="T23" fmla="*/ 32 w 32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4">
                  <a:moveTo>
                    <a:pt x="32" y="0"/>
                  </a:moveTo>
                  <a:lnTo>
                    <a:pt x="32" y="24"/>
                  </a:lnTo>
                  <a:lnTo>
                    <a:pt x="24" y="24"/>
                  </a:lnTo>
                  <a:lnTo>
                    <a:pt x="0" y="1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32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42" name="Freeform 93"/>
            <p:cNvSpPr>
              <a:spLocks/>
            </p:cNvSpPr>
            <p:nvPr/>
          </p:nvSpPr>
          <p:spPr bwMode="auto">
            <a:xfrm>
              <a:off x="3922" y="2154"/>
              <a:ext cx="74" cy="21"/>
            </a:xfrm>
            <a:custGeom>
              <a:avLst/>
              <a:gdLst>
                <a:gd name="T0" fmla="*/ 16 w 72"/>
                <a:gd name="T1" fmla="*/ 4 h 24"/>
                <a:gd name="T2" fmla="*/ 16 w 72"/>
                <a:gd name="T3" fmla="*/ 4 h 24"/>
                <a:gd name="T4" fmla="*/ 0 w 72"/>
                <a:gd name="T5" fmla="*/ 0 h 24"/>
                <a:gd name="T6" fmla="*/ 52 w 72"/>
                <a:gd name="T7" fmla="*/ 0 h 24"/>
                <a:gd name="T8" fmla="*/ 65 w 72"/>
                <a:gd name="T9" fmla="*/ 4 h 24"/>
                <a:gd name="T10" fmla="*/ 98 w 72"/>
                <a:gd name="T11" fmla="*/ 4 h 24"/>
                <a:gd name="T12" fmla="*/ 122 w 72"/>
                <a:gd name="T13" fmla="*/ 4 h 24"/>
                <a:gd name="T14" fmla="*/ 110 w 72"/>
                <a:gd name="T15" fmla="*/ 4 h 24"/>
                <a:gd name="T16" fmla="*/ 122 w 72"/>
                <a:gd name="T17" fmla="*/ 4 h 24"/>
                <a:gd name="T18" fmla="*/ 98 w 72"/>
                <a:gd name="T19" fmla="*/ 4 h 24"/>
                <a:gd name="T20" fmla="*/ 81 w 72"/>
                <a:gd name="T21" fmla="*/ 4 h 24"/>
                <a:gd name="T22" fmla="*/ 65 w 72"/>
                <a:gd name="T23" fmla="*/ 4 h 24"/>
                <a:gd name="T24" fmla="*/ 16 w 72"/>
                <a:gd name="T25" fmla="*/ 4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4"/>
                <a:gd name="T41" fmla="*/ 72 w 72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4">
                  <a:moveTo>
                    <a:pt x="16" y="24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56" y="8"/>
                  </a:lnTo>
                  <a:lnTo>
                    <a:pt x="72" y="24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56" y="24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43" name="Freeform 94"/>
            <p:cNvSpPr>
              <a:spLocks/>
            </p:cNvSpPr>
            <p:nvPr/>
          </p:nvSpPr>
          <p:spPr bwMode="auto">
            <a:xfrm>
              <a:off x="3922" y="2154"/>
              <a:ext cx="74" cy="21"/>
            </a:xfrm>
            <a:custGeom>
              <a:avLst/>
              <a:gdLst>
                <a:gd name="T0" fmla="*/ 16 w 72"/>
                <a:gd name="T1" fmla="*/ 4 h 24"/>
                <a:gd name="T2" fmla="*/ 16 w 72"/>
                <a:gd name="T3" fmla="*/ 4 h 24"/>
                <a:gd name="T4" fmla="*/ 0 w 72"/>
                <a:gd name="T5" fmla="*/ 0 h 24"/>
                <a:gd name="T6" fmla="*/ 52 w 72"/>
                <a:gd name="T7" fmla="*/ 0 h 24"/>
                <a:gd name="T8" fmla="*/ 65 w 72"/>
                <a:gd name="T9" fmla="*/ 4 h 24"/>
                <a:gd name="T10" fmla="*/ 98 w 72"/>
                <a:gd name="T11" fmla="*/ 4 h 24"/>
                <a:gd name="T12" fmla="*/ 122 w 72"/>
                <a:gd name="T13" fmla="*/ 4 h 24"/>
                <a:gd name="T14" fmla="*/ 110 w 72"/>
                <a:gd name="T15" fmla="*/ 4 h 24"/>
                <a:gd name="T16" fmla="*/ 122 w 72"/>
                <a:gd name="T17" fmla="*/ 4 h 24"/>
                <a:gd name="T18" fmla="*/ 98 w 72"/>
                <a:gd name="T19" fmla="*/ 4 h 24"/>
                <a:gd name="T20" fmla="*/ 81 w 72"/>
                <a:gd name="T21" fmla="*/ 4 h 24"/>
                <a:gd name="T22" fmla="*/ 65 w 72"/>
                <a:gd name="T23" fmla="*/ 4 h 24"/>
                <a:gd name="T24" fmla="*/ 16 w 72"/>
                <a:gd name="T25" fmla="*/ 4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4"/>
                <a:gd name="T41" fmla="*/ 72 w 72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4">
                  <a:moveTo>
                    <a:pt x="16" y="24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56" y="8"/>
                  </a:lnTo>
                  <a:lnTo>
                    <a:pt x="72" y="24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56" y="24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16" y="24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44" name="Freeform 95"/>
            <p:cNvSpPr>
              <a:spLocks/>
            </p:cNvSpPr>
            <p:nvPr/>
          </p:nvSpPr>
          <p:spPr bwMode="auto">
            <a:xfrm>
              <a:off x="3774" y="2077"/>
              <a:ext cx="40" cy="45"/>
            </a:xfrm>
            <a:custGeom>
              <a:avLst/>
              <a:gdLst>
                <a:gd name="T0" fmla="*/ 0 w 40"/>
                <a:gd name="T1" fmla="*/ 8 h 48"/>
                <a:gd name="T2" fmla="*/ 8 w 40"/>
                <a:gd name="T3" fmla="*/ 8 h 48"/>
                <a:gd name="T4" fmla="*/ 24 w 40"/>
                <a:gd name="T5" fmla="*/ 8 h 48"/>
                <a:gd name="T6" fmla="*/ 24 w 40"/>
                <a:gd name="T7" fmla="*/ 14 h 48"/>
                <a:gd name="T8" fmla="*/ 24 w 40"/>
                <a:gd name="T9" fmla="*/ 8 h 48"/>
                <a:gd name="T10" fmla="*/ 40 w 40"/>
                <a:gd name="T11" fmla="*/ 8 h 48"/>
                <a:gd name="T12" fmla="*/ 40 w 40"/>
                <a:gd name="T13" fmla="*/ 8 h 48"/>
                <a:gd name="T14" fmla="*/ 32 w 40"/>
                <a:gd name="T15" fmla="*/ 8 h 48"/>
                <a:gd name="T16" fmla="*/ 16 w 40"/>
                <a:gd name="T17" fmla="*/ 0 h 48"/>
                <a:gd name="T18" fmla="*/ 0 w 40"/>
                <a:gd name="T19" fmla="*/ 8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48"/>
                <a:gd name="T32" fmla="*/ 40 w 40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48">
                  <a:moveTo>
                    <a:pt x="0" y="8"/>
                  </a:moveTo>
                  <a:lnTo>
                    <a:pt x="8" y="8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24" y="32"/>
                  </a:lnTo>
                  <a:lnTo>
                    <a:pt x="40" y="32"/>
                  </a:lnTo>
                  <a:lnTo>
                    <a:pt x="40" y="24"/>
                  </a:lnTo>
                  <a:lnTo>
                    <a:pt x="32" y="8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45" name="Freeform 96"/>
            <p:cNvSpPr>
              <a:spLocks/>
            </p:cNvSpPr>
            <p:nvPr/>
          </p:nvSpPr>
          <p:spPr bwMode="auto">
            <a:xfrm>
              <a:off x="3774" y="2077"/>
              <a:ext cx="40" cy="45"/>
            </a:xfrm>
            <a:custGeom>
              <a:avLst/>
              <a:gdLst>
                <a:gd name="T0" fmla="*/ 0 w 40"/>
                <a:gd name="T1" fmla="*/ 8 h 48"/>
                <a:gd name="T2" fmla="*/ 8 w 40"/>
                <a:gd name="T3" fmla="*/ 8 h 48"/>
                <a:gd name="T4" fmla="*/ 24 w 40"/>
                <a:gd name="T5" fmla="*/ 8 h 48"/>
                <a:gd name="T6" fmla="*/ 24 w 40"/>
                <a:gd name="T7" fmla="*/ 14 h 48"/>
                <a:gd name="T8" fmla="*/ 24 w 40"/>
                <a:gd name="T9" fmla="*/ 8 h 48"/>
                <a:gd name="T10" fmla="*/ 40 w 40"/>
                <a:gd name="T11" fmla="*/ 8 h 48"/>
                <a:gd name="T12" fmla="*/ 40 w 40"/>
                <a:gd name="T13" fmla="*/ 8 h 48"/>
                <a:gd name="T14" fmla="*/ 32 w 40"/>
                <a:gd name="T15" fmla="*/ 8 h 48"/>
                <a:gd name="T16" fmla="*/ 16 w 40"/>
                <a:gd name="T17" fmla="*/ 0 h 48"/>
                <a:gd name="T18" fmla="*/ 0 w 40"/>
                <a:gd name="T19" fmla="*/ 8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48"/>
                <a:gd name="T32" fmla="*/ 40 w 40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48">
                  <a:moveTo>
                    <a:pt x="0" y="8"/>
                  </a:moveTo>
                  <a:lnTo>
                    <a:pt x="8" y="8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24" y="32"/>
                  </a:lnTo>
                  <a:lnTo>
                    <a:pt x="40" y="32"/>
                  </a:lnTo>
                  <a:lnTo>
                    <a:pt x="40" y="24"/>
                  </a:lnTo>
                  <a:lnTo>
                    <a:pt x="32" y="8"/>
                  </a:lnTo>
                  <a:lnTo>
                    <a:pt x="16" y="0"/>
                  </a:lnTo>
                  <a:lnTo>
                    <a:pt x="0" y="8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46" name="Freeform 97"/>
            <p:cNvSpPr>
              <a:spLocks/>
            </p:cNvSpPr>
            <p:nvPr/>
          </p:nvSpPr>
          <p:spPr bwMode="auto">
            <a:xfrm>
              <a:off x="3962" y="2175"/>
              <a:ext cx="34" cy="36"/>
            </a:xfrm>
            <a:custGeom>
              <a:avLst/>
              <a:gdLst>
                <a:gd name="T0" fmla="*/ 105 w 32"/>
                <a:gd name="T1" fmla="*/ 5 h 40"/>
                <a:gd name="T2" fmla="*/ 105 w 32"/>
                <a:gd name="T3" fmla="*/ 5 h 40"/>
                <a:gd name="T4" fmla="*/ 80 w 32"/>
                <a:gd name="T5" fmla="*/ 5 h 40"/>
                <a:gd name="T6" fmla="*/ 80 w 32"/>
                <a:gd name="T7" fmla="*/ 5 h 40"/>
                <a:gd name="T8" fmla="*/ 31 w 32"/>
                <a:gd name="T9" fmla="*/ 0 h 40"/>
                <a:gd name="T10" fmla="*/ 0 w 32"/>
                <a:gd name="T11" fmla="*/ 0 h 40"/>
                <a:gd name="T12" fmla="*/ 0 w 32"/>
                <a:gd name="T13" fmla="*/ 5 h 40"/>
                <a:gd name="T14" fmla="*/ 31 w 32"/>
                <a:gd name="T15" fmla="*/ 5 h 40"/>
                <a:gd name="T16" fmla="*/ 80 w 32"/>
                <a:gd name="T17" fmla="*/ 5 h 40"/>
                <a:gd name="T18" fmla="*/ 80 w 32"/>
                <a:gd name="T19" fmla="*/ 5 h 40"/>
                <a:gd name="T20" fmla="*/ 105 w 32"/>
                <a:gd name="T21" fmla="*/ 5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40"/>
                <a:gd name="T35" fmla="*/ 32 w 32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40">
                  <a:moveTo>
                    <a:pt x="32" y="40"/>
                  </a:moveTo>
                  <a:lnTo>
                    <a:pt x="32" y="32"/>
                  </a:lnTo>
                  <a:lnTo>
                    <a:pt x="24" y="24"/>
                  </a:lnTo>
                  <a:lnTo>
                    <a:pt x="24" y="16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32" y="4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47" name="Freeform 98"/>
            <p:cNvSpPr>
              <a:spLocks/>
            </p:cNvSpPr>
            <p:nvPr/>
          </p:nvSpPr>
          <p:spPr bwMode="auto">
            <a:xfrm>
              <a:off x="3962" y="2175"/>
              <a:ext cx="34" cy="36"/>
            </a:xfrm>
            <a:custGeom>
              <a:avLst/>
              <a:gdLst>
                <a:gd name="T0" fmla="*/ 105 w 32"/>
                <a:gd name="T1" fmla="*/ 5 h 40"/>
                <a:gd name="T2" fmla="*/ 105 w 32"/>
                <a:gd name="T3" fmla="*/ 5 h 40"/>
                <a:gd name="T4" fmla="*/ 80 w 32"/>
                <a:gd name="T5" fmla="*/ 5 h 40"/>
                <a:gd name="T6" fmla="*/ 80 w 32"/>
                <a:gd name="T7" fmla="*/ 5 h 40"/>
                <a:gd name="T8" fmla="*/ 31 w 32"/>
                <a:gd name="T9" fmla="*/ 0 h 40"/>
                <a:gd name="T10" fmla="*/ 0 w 32"/>
                <a:gd name="T11" fmla="*/ 0 h 40"/>
                <a:gd name="T12" fmla="*/ 0 w 32"/>
                <a:gd name="T13" fmla="*/ 5 h 40"/>
                <a:gd name="T14" fmla="*/ 31 w 32"/>
                <a:gd name="T15" fmla="*/ 5 h 40"/>
                <a:gd name="T16" fmla="*/ 80 w 32"/>
                <a:gd name="T17" fmla="*/ 5 h 40"/>
                <a:gd name="T18" fmla="*/ 80 w 32"/>
                <a:gd name="T19" fmla="*/ 5 h 40"/>
                <a:gd name="T20" fmla="*/ 105 w 32"/>
                <a:gd name="T21" fmla="*/ 5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40"/>
                <a:gd name="T35" fmla="*/ 32 w 32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40">
                  <a:moveTo>
                    <a:pt x="32" y="40"/>
                  </a:moveTo>
                  <a:lnTo>
                    <a:pt x="32" y="32"/>
                  </a:lnTo>
                  <a:lnTo>
                    <a:pt x="24" y="24"/>
                  </a:lnTo>
                  <a:lnTo>
                    <a:pt x="24" y="16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32" y="4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48" name="Freeform 99"/>
            <p:cNvSpPr>
              <a:spLocks/>
            </p:cNvSpPr>
            <p:nvPr/>
          </p:nvSpPr>
          <p:spPr bwMode="auto">
            <a:xfrm>
              <a:off x="3971" y="2197"/>
              <a:ext cx="16" cy="14"/>
            </a:xfrm>
            <a:custGeom>
              <a:avLst/>
              <a:gdLst>
                <a:gd name="T0" fmla="*/ 16 w 16"/>
                <a:gd name="T1" fmla="*/ 4 h 16"/>
                <a:gd name="T2" fmla="*/ 8 w 16"/>
                <a:gd name="T3" fmla="*/ 4 h 16"/>
                <a:gd name="T4" fmla="*/ 0 w 16"/>
                <a:gd name="T5" fmla="*/ 0 h 16"/>
                <a:gd name="T6" fmla="*/ 16 w 16"/>
                <a:gd name="T7" fmla="*/ 4 h 16"/>
                <a:gd name="T8" fmla="*/ 16 w 16"/>
                <a:gd name="T9" fmla="*/ 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16" y="16"/>
                  </a:moveTo>
                  <a:lnTo>
                    <a:pt x="8" y="16"/>
                  </a:lnTo>
                  <a:lnTo>
                    <a:pt x="0" y="0"/>
                  </a:lnTo>
                  <a:lnTo>
                    <a:pt x="16" y="8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49" name="Freeform 100"/>
            <p:cNvSpPr>
              <a:spLocks/>
            </p:cNvSpPr>
            <p:nvPr/>
          </p:nvSpPr>
          <p:spPr bwMode="auto">
            <a:xfrm>
              <a:off x="3971" y="2197"/>
              <a:ext cx="16" cy="14"/>
            </a:xfrm>
            <a:custGeom>
              <a:avLst/>
              <a:gdLst>
                <a:gd name="T0" fmla="*/ 16 w 16"/>
                <a:gd name="T1" fmla="*/ 4 h 16"/>
                <a:gd name="T2" fmla="*/ 8 w 16"/>
                <a:gd name="T3" fmla="*/ 4 h 16"/>
                <a:gd name="T4" fmla="*/ 0 w 16"/>
                <a:gd name="T5" fmla="*/ 0 h 16"/>
                <a:gd name="T6" fmla="*/ 16 w 16"/>
                <a:gd name="T7" fmla="*/ 4 h 16"/>
                <a:gd name="T8" fmla="*/ 16 w 16"/>
                <a:gd name="T9" fmla="*/ 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16" y="16"/>
                  </a:moveTo>
                  <a:lnTo>
                    <a:pt x="8" y="16"/>
                  </a:lnTo>
                  <a:lnTo>
                    <a:pt x="0" y="0"/>
                  </a:lnTo>
                  <a:lnTo>
                    <a:pt x="16" y="8"/>
                  </a:lnTo>
                  <a:lnTo>
                    <a:pt x="16" y="16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50" name="Freeform 101"/>
            <p:cNvSpPr>
              <a:spLocks/>
            </p:cNvSpPr>
            <p:nvPr/>
          </p:nvSpPr>
          <p:spPr bwMode="auto">
            <a:xfrm>
              <a:off x="3971" y="2175"/>
              <a:ext cx="66" cy="44"/>
            </a:xfrm>
            <a:custGeom>
              <a:avLst/>
              <a:gdLst>
                <a:gd name="T0" fmla="*/ 44 w 64"/>
                <a:gd name="T1" fmla="*/ 7 h 48"/>
                <a:gd name="T2" fmla="*/ 55 w 64"/>
                <a:gd name="T3" fmla="*/ 6 h 48"/>
                <a:gd name="T4" fmla="*/ 71 w 64"/>
                <a:gd name="T5" fmla="*/ 6 h 48"/>
                <a:gd name="T6" fmla="*/ 55 w 64"/>
                <a:gd name="T7" fmla="*/ 7 h 48"/>
                <a:gd name="T8" fmla="*/ 90 w 64"/>
                <a:gd name="T9" fmla="*/ 9 h 48"/>
                <a:gd name="T10" fmla="*/ 71 w 64"/>
                <a:gd name="T11" fmla="*/ 7 h 48"/>
                <a:gd name="T12" fmla="*/ 90 w 64"/>
                <a:gd name="T13" fmla="*/ 7 h 48"/>
                <a:gd name="T14" fmla="*/ 90 w 64"/>
                <a:gd name="T15" fmla="*/ 6 h 48"/>
                <a:gd name="T16" fmla="*/ 116 w 64"/>
                <a:gd name="T17" fmla="*/ 6 h 48"/>
                <a:gd name="T18" fmla="*/ 90 w 64"/>
                <a:gd name="T19" fmla="*/ 6 h 48"/>
                <a:gd name="T20" fmla="*/ 71 w 64"/>
                <a:gd name="T21" fmla="*/ 0 h 48"/>
                <a:gd name="T22" fmla="*/ 55 w 64"/>
                <a:gd name="T23" fmla="*/ 0 h 48"/>
                <a:gd name="T24" fmla="*/ 44 w 64"/>
                <a:gd name="T25" fmla="*/ 0 h 48"/>
                <a:gd name="T26" fmla="*/ 36 w 64"/>
                <a:gd name="T27" fmla="*/ 0 h 48"/>
                <a:gd name="T28" fmla="*/ 44 w 64"/>
                <a:gd name="T29" fmla="*/ 0 h 48"/>
                <a:gd name="T30" fmla="*/ 8 w 64"/>
                <a:gd name="T31" fmla="*/ 0 h 48"/>
                <a:gd name="T32" fmla="*/ 0 w 64"/>
                <a:gd name="T33" fmla="*/ 0 h 48"/>
                <a:gd name="T34" fmla="*/ 36 w 64"/>
                <a:gd name="T35" fmla="*/ 6 h 48"/>
                <a:gd name="T36" fmla="*/ 36 w 64"/>
                <a:gd name="T37" fmla="*/ 6 h 48"/>
                <a:gd name="T38" fmla="*/ 44 w 64"/>
                <a:gd name="T39" fmla="*/ 6 h 48"/>
                <a:gd name="T40" fmla="*/ 44 w 64"/>
                <a:gd name="T41" fmla="*/ 7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4"/>
                <a:gd name="T64" fmla="*/ 0 h 48"/>
                <a:gd name="T65" fmla="*/ 64 w 64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4" h="48">
                  <a:moveTo>
                    <a:pt x="24" y="40"/>
                  </a:moveTo>
                  <a:lnTo>
                    <a:pt x="32" y="32"/>
                  </a:lnTo>
                  <a:lnTo>
                    <a:pt x="40" y="32"/>
                  </a:lnTo>
                  <a:lnTo>
                    <a:pt x="32" y="40"/>
                  </a:lnTo>
                  <a:lnTo>
                    <a:pt x="48" y="4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48" y="24"/>
                  </a:lnTo>
                  <a:lnTo>
                    <a:pt x="64" y="16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24" y="4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51" name="Freeform 102"/>
            <p:cNvSpPr>
              <a:spLocks/>
            </p:cNvSpPr>
            <p:nvPr/>
          </p:nvSpPr>
          <p:spPr bwMode="auto">
            <a:xfrm>
              <a:off x="3971" y="2175"/>
              <a:ext cx="66" cy="44"/>
            </a:xfrm>
            <a:custGeom>
              <a:avLst/>
              <a:gdLst>
                <a:gd name="T0" fmla="*/ 44 w 64"/>
                <a:gd name="T1" fmla="*/ 7 h 48"/>
                <a:gd name="T2" fmla="*/ 55 w 64"/>
                <a:gd name="T3" fmla="*/ 6 h 48"/>
                <a:gd name="T4" fmla="*/ 71 w 64"/>
                <a:gd name="T5" fmla="*/ 6 h 48"/>
                <a:gd name="T6" fmla="*/ 55 w 64"/>
                <a:gd name="T7" fmla="*/ 7 h 48"/>
                <a:gd name="T8" fmla="*/ 90 w 64"/>
                <a:gd name="T9" fmla="*/ 9 h 48"/>
                <a:gd name="T10" fmla="*/ 71 w 64"/>
                <a:gd name="T11" fmla="*/ 7 h 48"/>
                <a:gd name="T12" fmla="*/ 90 w 64"/>
                <a:gd name="T13" fmla="*/ 7 h 48"/>
                <a:gd name="T14" fmla="*/ 90 w 64"/>
                <a:gd name="T15" fmla="*/ 6 h 48"/>
                <a:gd name="T16" fmla="*/ 116 w 64"/>
                <a:gd name="T17" fmla="*/ 6 h 48"/>
                <a:gd name="T18" fmla="*/ 90 w 64"/>
                <a:gd name="T19" fmla="*/ 6 h 48"/>
                <a:gd name="T20" fmla="*/ 71 w 64"/>
                <a:gd name="T21" fmla="*/ 0 h 48"/>
                <a:gd name="T22" fmla="*/ 55 w 64"/>
                <a:gd name="T23" fmla="*/ 0 h 48"/>
                <a:gd name="T24" fmla="*/ 44 w 64"/>
                <a:gd name="T25" fmla="*/ 0 h 48"/>
                <a:gd name="T26" fmla="*/ 36 w 64"/>
                <a:gd name="T27" fmla="*/ 0 h 48"/>
                <a:gd name="T28" fmla="*/ 44 w 64"/>
                <a:gd name="T29" fmla="*/ 0 h 48"/>
                <a:gd name="T30" fmla="*/ 8 w 64"/>
                <a:gd name="T31" fmla="*/ 0 h 48"/>
                <a:gd name="T32" fmla="*/ 0 w 64"/>
                <a:gd name="T33" fmla="*/ 0 h 48"/>
                <a:gd name="T34" fmla="*/ 36 w 64"/>
                <a:gd name="T35" fmla="*/ 6 h 48"/>
                <a:gd name="T36" fmla="*/ 36 w 64"/>
                <a:gd name="T37" fmla="*/ 6 h 48"/>
                <a:gd name="T38" fmla="*/ 44 w 64"/>
                <a:gd name="T39" fmla="*/ 6 h 48"/>
                <a:gd name="T40" fmla="*/ 44 w 64"/>
                <a:gd name="T41" fmla="*/ 7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4"/>
                <a:gd name="T64" fmla="*/ 0 h 48"/>
                <a:gd name="T65" fmla="*/ 64 w 64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4" h="48">
                  <a:moveTo>
                    <a:pt x="24" y="40"/>
                  </a:moveTo>
                  <a:lnTo>
                    <a:pt x="32" y="32"/>
                  </a:lnTo>
                  <a:lnTo>
                    <a:pt x="40" y="32"/>
                  </a:lnTo>
                  <a:lnTo>
                    <a:pt x="32" y="40"/>
                  </a:lnTo>
                  <a:lnTo>
                    <a:pt x="48" y="4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48" y="24"/>
                  </a:lnTo>
                  <a:lnTo>
                    <a:pt x="64" y="16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24" y="4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52" name="Freeform 103"/>
            <p:cNvSpPr>
              <a:spLocks/>
            </p:cNvSpPr>
            <p:nvPr/>
          </p:nvSpPr>
          <p:spPr bwMode="auto">
            <a:xfrm>
              <a:off x="4054" y="2159"/>
              <a:ext cx="157" cy="96"/>
            </a:xfrm>
            <a:custGeom>
              <a:avLst/>
              <a:gdLst>
                <a:gd name="T0" fmla="*/ 289 w 152"/>
                <a:gd name="T1" fmla="*/ 16 h 104"/>
                <a:gd name="T2" fmla="*/ 275 w 152"/>
                <a:gd name="T3" fmla="*/ 15 h 104"/>
                <a:gd name="T4" fmla="*/ 275 w 152"/>
                <a:gd name="T5" fmla="*/ 16 h 104"/>
                <a:gd name="T6" fmla="*/ 259 w 152"/>
                <a:gd name="T7" fmla="*/ 16 h 104"/>
                <a:gd name="T8" fmla="*/ 244 w 152"/>
                <a:gd name="T9" fmla="*/ 19 h 104"/>
                <a:gd name="T10" fmla="*/ 214 w 152"/>
                <a:gd name="T11" fmla="*/ 19 h 104"/>
                <a:gd name="T12" fmla="*/ 214 w 152"/>
                <a:gd name="T13" fmla="*/ 21 h 104"/>
                <a:gd name="T14" fmla="*/ 182 w 152"/>
                <a:gd name="T15" fmla="*/ 21 h 104"/>
                <a:gd name="T16" fmla="*/ 182 w 152"/>
                <a:gd name="T17" fmla="*/ 19 h 104"/>
                <a:gd name="T18" fmla="*/ 182 w 152"/>
                <a:gd name="T19" fmla="*/ 17 h 104"/>
                <a:gd name="T20" fmla="*/ 106 w 152"/>
                <a:gd name="T21" fmla="*/ 13 h 104"/>
                <a:gd name="T22" fmla="*/ 58 w 152"/>
                <a:gd name="T23" fmla="*/ 13 h 104"/>
                <a:gd name="T24" fmla="*/ 44 w 152"/>
                <a:gd name="T25" fmla="*/ 15 h 104"/>
                <a:gd name="T26" fmla="*/ 44 w 152"/>
                <a:gd name="T27" fmla="*/ 12 h 104"/>
                <a:gd name="T28" fmla="*/ 36 w 152"/>
                <a:gd name="T29" fmla="*/ 12 h 104"/>
                <a:gd name="T30" fmla="*/ 36 w 152"/>
                <a:gd name="T31" fmla="*/ 8 h 104"/>
                <a:gd name="T32" fmla="*/ 8 w 152"/>
                <a:gd name="T33" fmla="*/ 8 h 104"/>
                <a:gd name="T34" fmla="*/ 8 w 152"/>
                <a:gd name="T35" fmla="*/ 6 h 104"/>
                <a:gd name="T36" fmla="*/ 44 w 152"/>
                <a:gd name="T37" fmla="*/ 6 h 104"/>
                <a:gd name="T38" fmla="*/ 58 w 152"/>
                <a:gd name="T39" fmla="*/ 6 h 104"/>
                <a:gd name="T40" fmla="*/ 36 w 152"/>
                <a:gd name="T41" fmla="*/ 6 h 104"/>
                <a:gd name="T42" fmla="*/ 8 w 152"/>
                <a:gd name="T43" fmla="*/ 6 h 104"/>
                <a:gd name="T44" fmla="*/ 8 w 152"/>
                <a:gd name="T45" fmla="*/ 6 h 104"/>
                <a:gd name="T46" fmla="*/ 0 w 152"/>
                <a:gd name="T47" fmla="*/ 6 h 104"/>
                <a:gd name="T48" fmla="*/ 44 w 152"/>
                <a:gd name="T49" fmla="*/ 6 h 104"/>
                <a:gd name="T50" fmla="*/ 58 w 152"/>
                <a:gd name="T51" fmla="*/ 6 h 104"/>
                <a:gd name="T52" fmla="*/ 74 w 152"/>
                <a:gd name="T53" fmla="*/ 6 h 104"/>
                <a:gd name="T54" fmla="*/ 94 w 152"/>
                <a:gd name="T55" fmla="*/ 6 h 104"/>
                <a:gd name="T56" fmla="*/ 121 w 152"/>
                <a:gd name="T57" fmla="*/ 6 h 104"/>
                <a:gd name="T58" fmla="*/ 137 w 152"/>
                <a:gd name="T59" fmla="*/ 6 h 104"/>
                <a:gd name="T60" fmla="*/ 121 w 152"/>
                <a:gd name="T61" fmla="*/ 0 h 104"/>
                <a:gd name="T62" fmla="*/ 137 w 152"/>
                <a:gd name="T63" fmla="*/ 0 h 104"/>
                <a:gd name="T64" fmla="*/ 154 w 152"/>
                <a:gd name="T65" fmla="*/ 6 h 104"/>
                <a:gd name="T66" fmla="*/ 154 w 152"/>
                <a:gd name="T67" fmla="*/ 6 h 104"/>
                <a:gd name="T68" fmla="*/ 199 w 152"/>
                <a:gd name="T69" fmla="*/ 6 h 104"/>
                <a:gd name="T70" fmla="*/ 214 w 152"/>
                <a:gd name="T71" fmla="*/ 8 h 104"/>
                <a:gd name="T72" fmla="*/ 275 w 152"/>
                <a:gd name="T73" fmla="*/ 13 h 104"/>
                <a:gd name="T74" fmla="*/ 289 w 152"/>
                <a:gd name="T75" fmla="*/ 13 h 104"/>
                <a:gd name="T76" fmla="*/ 289 w 152"/>
                <a:gd name="T77" fmla="*/ 16 h 1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2"/>
                <a:gd name="T118" fmla="*/ 0 h 104"/>
                <a:gd name="T119" fmla="*/ 152 w 152"/>
                <a:gd name="T120" fmla="*/ 104 h 1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2" h="104">
                  <a:moveTo>
                    <a:pt x="152" y="80"/>
                  </a:moveTo>
                  <a:lnTo>
                    <a:pt x="144" y="72"/>
                  </a:lnTo>
                  <a:lnTo>
                    <a:pt x="144" y="80"/>
                  </a:lnTo>
                  <a:lnTo>
                    <a:pt x="136" y="80"/>
                  </a:lnTo>
                  <a:lnTo>
                    <a:pt x="128" y="96"/>
                  </a:lnTo>
                  <a:lnTo>
                    <a:pt x="112" y="96"/>
                  </a:lnTo>
                  <a:lnTo>
                    <a:pt x="112" y="104"/>
                  </a:lnTo>
                  <a:lnTo>
                    <a:pt x="96" y="104"/>
                  </a:lnTo>
                  <a:lnTo>
                    <a:pt x="96" y="96"/>
                  </a:lnTo>
                  <a:lnTo>
                    <a:pt x="96" y="88"/>
                  </a:lnTo>
                  <a:lnTo>
                    <a:pt x="56" y="64"/>
                  </a:lnTo>
                  <a:lnTo>
                    <a:pt x="32" y="64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32" y="24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24" y="8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48" y="16"/>
                  </a:lnTo>
                  <a:lnTo>
                    <a:pt x="64" y="8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0" y="8"/>
                  </a:lnTo>
                  <a:lnTo>
                    <a:pt x="80" y="16"/>
                  </a:lnTo>
                  <a:lnTo>
                    <a:pt x="104" y="16"/>
                  </a:lnTo>
                  <a:lnTo>
                    <a:pt x="112" y="40"/>
                  </a:lnTo>
                  <a:lnTo>
                    <a:pt x="144" y="64"/>
                  </a:lnTo>
                  <a:lnTo>
                    <a:pt x="152" y="64"/>
                  </a:lnTo>
                  <a:lnTo>
                    <a:pt x="152" y="8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53" name="Freeform 104"/>
            <p:cNvSpPr>
              <a:spLocks/>
            </p:cNvSpPr>
            <p:nvPr/>
          </p:nvSpPr>
          <p:spPr bwMode="auto">
            <a:xfrm>
              <a:off x="4054" y="2159"/>
              <a:ext cx="157" cy="96"/>
            </a:xfrm>
            <a:custGeom>
              <a:avLst/>
              <a:gdLst>
                <a:gd name="T0" fmla="*/ 289 w 152"/>
                <a:gd name="T1" fmla="*/ 16 h 104"/>
                <a:gd name="T2" fmla="*/ 275 w 152"/>
                <a:gd name="T3" fmla="*/ 15 h 104"/>
                <a:gd name="T4" fmla="*/ 275 w 152"/>
                <a:gd name="T5" fmla="*/ 16 h 104"/>
                <a:gd name="T6" fmla="*/ 259 w 152"/>
                <a:gd name="T7" fmla="*/ 16 h 104"/>
                <a:gd name="T8" fmla="*/ 244 w 152"/>
                <a:gd name="T9" fmla="*/ 19 h 104"/>
                <a:gd name="T10" fmla="*/ 214 w 152"/>
                <a:gd name="T11" fmla="*/ 19 h 104"/>
                <a:gd name="T12" fmla="*/ 214 w 152"/>
                <a:gd name="T13" fmla="*/ 21 h 104"/>
                <a:gd name="T14" fmla="*/ 182 w 152"/>
                <a:gd name="T15" fmla="*/ 21 h 104"/>
                <a:gd name="T16" fmla="*/ 182 w 152"/>
                <a:gd name="T17" fmla="*/ 19 h 104"/>
                <a:gd name="T18" fmla="*/ 182 w 152"/>
                <a:gd name="T19" fmla="*/ 17 h 104"/>
                <a:gd name="T20" fmla="*/ 106 w 152"/>
                <a:gd name="T21" fmla="*/ 13 h 104"/>
                <a:gd name="T22" fmla="*/ 58 w 152"/>
                <a:gd name="T23" fmla="*/ 13 h 104"/>
                <a:gd name="T24" fmla="*/ 44 w 152"/>
                <a:gd name="T25" fmla="*/ 15 h 104"/>
                <a:gd name="T26" fmla="*/ 44 w 152"/>
                <a:gd name="T27" fmla="*/ 12 h 104"/>
                <a:gd name="T28" fmla="*/ 36 w 152"/>
                <a:gd name="T29" fmla="*/ 12 h 104"/>
                <a:gd name="T30" fmla="*/ 36 w 152"/>
                <a:gd name="T31" fmla="*/ 8 h 104"/>
                <a:gd name="T32" fmla="*/ 8 w 152"/>
                <a:gd name="T33" fmla="*/ 8 h 104"/>
                <a:gd name="T34" fmla="*/ 8 w 152"/>
                <a:gd name="T35" fmla="*/ 6 h 104"/>
                <a:gd name="T36" fmla="*/ 44 w 152"/>
                <a:gd name="T37" fmla="*/ 6 h 104"/>
                <a:gd name="T38" fmla="*/ 58 w 152"/>
                <a:gd name="T39" fmla="*/ 6 h 104"/>
                <a:gd name="T40" fmla="*/ 36 w 152"/>
                <a:gd name="T41" fmla="*/ 6 h 104"/>
                <a:gd name="T42" fmla="*/ 8 w 152"/>
                <a:gd name="T43" fmla="*/ 6 h 104"/>
                <a:gd name="T44" fmla="*/ 8 w 152"/>
                <a:gd name="T45" fmla="*/ 6 h 104"/>
                <a:gd name="T46" fmla="*/ 0 w 152"/>
                <a:gd name="T47" fmla="*/ 6 h 104"/>
                <a:gd name="T48" fmla="*/ 44 w 152"/>
                <a:gd name="T49" fmla="*/ 6 h 104"/>
                <a:gd name="T50" fmla="*/ 58 w 152"/>
                <a:gd name="T51" fmla="*/ 6 h 104"/>
                <a:gd name="T52" fmla="*/ 74 w 152"/>
                <a:gd name="T53" fmla="*/ 6 h 104"/>
                <a:gd name="T54" fmla="*/ 94 w 152"/>
                <a:gd name="T55" fmla="*/ 6 h 104"/>
                <a:gd name="T56" fmla="*/ 121 w 152"/>
                <a:gd name="T57" fmla="*/ 6 h 104"/>
                <a:gd name="T58" fmla="*/ 137 w 152"/>
                <a:gd name="T59" fmla="*/ 6 h 104"/>
                <a:gd name="T60" fmla="*/ 121 w 152"/>
                <a:gd name="T61" fmla="*/ 0 h 104"/>
                <a:gd name="T62" fmla="*/ 137 w 152"/>
                <a:gd name="T63" fmla="*/ 0 h 104"/>
                <a:gd name="T64" fmla="*/ 154 w 152"/>
                <a:gd name="T65" fmla="*/ 6 h 104"/>
                <a:gd name="T66" fmla="*/ 154 w 152"/>
                <a:gd name="T67" fmla="*/ 6 h 104"/>
                <a:gd name="T68" fmla="*/ 199 w 152"/>
                <a:gd name="T69" fmla="*/ 6 h 104"/>
                <a:gd name="T70" fmla="*/ 214 w 152"/>
                <a:gd name="T71" fmla="*/ 8 h 104"/>
                <a:gd name="T72" fmla="*/ 275 w 152"/>
                <a:gd name="T73" fmla="*/ 13 h 104"/>
                <a:gd name="T74" fmla="*/ 289 w 152"/>
                <a:gd name="T75" fmla="*/ 13 h 104"/>
                <a:gd name="T76" fmla="*/ 289 w 152"/>
                <a:gd name="T77" fmla="*/ 16 h 1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2"/>
                <a:gd name="T118" fmla="*/ 0 h 104"/>
                <a:gd name="T119" fmla="*/ 152 w 152"/>
                <a:gd name="T120" fmla="*/ 104 h 1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2" h="104">
                  <a:moveTo>
                    <a:pt x="152" y="80"/>
                  </a:moveTo>
                  <a:lnTo>
                    <a:pt x="144" y="72"/>
                  </a:lnTo>
                  <a:lnTo>
                    <a:pt x="144" y="80"/>
                  </a:lnTo>
                  <a:lnTo>
                    <a:pt x="136" y="80"/>
                  </a:lnTo>
                  <a:lnTo>
                    <a:pt x="128" y="96"/>
                  </a:lnTo>
                  <a:lnTo>
                    <a:pt x="112" y="96"/>
                  </a:lnTo>
                  <a:lnTo>
                    <a:pt x="112" y="104"/>
                  </a:lnTo>
                  <a:lnTo>
                    <a:pt x="96" y="104"/>
                  </a:lnTo>
                  <a:lnTo>
                    <a:pt x="96" y="96"/>
                  </a:lnTo>
                  <a:lnTo>
                    <a:pt x="96" y="88"/>
                  </a:lnTo>
                  <a:lnTo>
                    <a:pt x="56" y="64"/>
                  </a:lnTo>
                  <a:lnTo>
                    <a:pt x="32" y="64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32" y="24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24" y="8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48" y="16"/>
                  </a:lnTo>
                  <a:lnTo>
                    <a:pt x="64" y="8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0" y="8"/>
                  </a:lnTo>
                  <a:lnTo>
                    <a:pt x="80" y="16"/>
                  </a:lnTo>
                  <a:lnTo>
                    <a:pt x="104" y="16"/>
                  </a:lnTo>
                  <a:lnTo>
                    <a:pt x="112" y="40"/>
                  </a:lnTo>
                  <a:lnTo>
                    <a:pt x="144" y="64"/>
                  </a:lnTo>
                  <a:lnTo>
                    <a:pt x="152" y="64"/>
                  </a:lnTo>
                  <a:lnTo>
                    <a:pt x="152" y="8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54" name="Freeform 105"/>
            <p:cNvSpPr>
              <a:spLocks/>
            </p:cNvSpPr>
            <p:nvPr/>
          </p:nvSpPr>
          <p:spPr bwMode="auto">
            <a:xfrm>
              <a:off x="4096" y="2122"/>
              <a:ext cx="189" cy="112"/>
            </a:xfrm>
            <a:custGeom>
              <a:avLst/>
              <a:gdLst>
                <a:gd name="T0" fmla="*/ 191 w 184"/>
                <a:gd name="T1" fmla="*/ 31 h 120"/>
                <a:gd name="T2" fmla="*/ 204 w 184"/>
                <a:gd name="T3" fmla="*/ 31 h 120"/>
                <a:gd name="T4" fmla="*/ 219 w 184"/>
                <a:gd name="T5" fmla="*/ 27 h 120"/>
                <a:gd name="T6" fmla="*/ 219 w 184"/>
                <a:gd name="T7" fmla="*/ 24 h 120"/>
                <a:gd name="T8" fmla="*/ 204 w 184"/>
                <a:gd name="T9" fmla="*/ 22 h 120"/>
                <a:gd name="T10" fmla="*/ 233 w 184"/>
                <a:gd name="T11" fmla="*/ 22 h 120"/>
                <a:gd name="T12" fmla="*/ 245 w 184"/>
                <a:gd name="T13" fmla="*/ 19 h 120"/>
                <a:gd name="T14" fmla="*/ 245 w 184"/>
                <a:gd name="T15" fmla="*/ 17 h 120"/>
                <a:gd name="T16" fmla="*/ 259 w 184"/>
                <a:gd name="T17" fmla="*/ 17 h 120"/>
                <a:gd name="T18" fmla="*/ 259 w 184"/>
                <a:gd name="T19" fmla="*/ 19 h 120"/>
                <a:gd name="T20" fmla="*/ 288 w 184"/>
                <a:gd name="T21" fmla="*/ 19 h 120"/>
                <a:gd name="T22" fmla="*/ 314 w 184"/>
                <a:gd name="T23" fmla="*/ 17 h 120"/>
                <a:gd name="T24" fmla="*/ 288 w 184"/>
                <a:gd name="T25" fmla="*/ 15 h 120"/>
                <a:gd name="T26" fmla="*/ 273 w 184"/>
                <a:gd name="T27" fmla="*/ 15 h 120"/>
                <a:gd name="T28" fmla="*/ 259 w 184"/>
                <a:gd name="T29" fmla="*/ 15 h 120"/>
                <a:gd name="T30" fmla="*/ 273 w 184"/>
                <a:gd name="T31" fmla="*/ 13 h 120"/>
                <a:gd name="T32" fmla="*/ 259 w 184"/>
                <a:gd name="T33" fmla="*/ 13 h 120"/>
                <a:gd name="T34" fmla="*/ 233 w 184"/>
                <a:gd name="T35" fmla="*/ 17 h 120"/>
                <a:gd name="T36" fmla="*/ 219 w 184"/>
                <a:gd name="T37" fmla="*/ 15 h 120"/>
                <a:gd name="T38" fmla="*/ 191 w 184"/>
                <a:gd name="T39" fmla="*/ 15 h 120"/>
                <a:gd name="T40" fmla="*/ 191 w 184"/>
                <a:gd name="T41" fmla="*/ 10 h 120"/>
                <a:gd name="T42" fmla="*/ 165 w 184"/>
                <a:gd name="T43" fmla="*/ 7 h 120"/>
                <a:gd name="T44" fmla="*/ 109 w 184"/>
                <a:gd name="T45" fmla="*/ 7 h 120"/>
                <a:gd name="T46" fmla="*/ 64 w 184"/>
                <a:gd name="T47" fmla="*/ 7 h 120"/>
                <a:gd name="T48" fmla="*/ 52 w 184"/>
                <a:gd name="T49" fmla="*/ 0 h 120"/>
                <a:gd name="T50" fmla="*/ 0 w 184"/>
                <a:gd name="T51" fmla="*/ 7 h 120"/>
                <a:gd name="T52" fmla="*/ 0 w 184"/>
                <a:gd name="T53" fmla="*/ 15 h 120"/>
                <a:gd name="T54" fmla="*/ 8 w 184"/>
                <a:gd name="T55" fmla="*/ 15 h 120"/>
                <a:gd name="T56" fmla="*/ 44 w 184"/>
                <a:gd name="T57" fmla="*/ 13 h 120"/>
                <a:gd name="T58" fmla="*/ 52 w 184"/>
                <a:gd name="T59" fmla="*/ 13 h 120"/>
                <a:gd name="T60" fmla="*/ 44 w 184"/>
                <a:gd name="T61" fmla="*/ 10 h 120"/>
                <a:gd name="T62" fmla="*/ 52 w 184"/>
                <a:gd name="T63" fmla="*/ 10 h 120"/>
                <a:gd name="T64" fmla="*/ 64 w 184"/>
                <a:gd name="T65" fmla="*/ 13 h 120"/>
                <a:gd name="T66" fmla="*/ 64 w 184"/>
                <a:gd name="T67" fmla="*/ 15 h 120"/>
                <a:gd name="T68" fmla="*/ 109 w 184"/>
                <a:gd name="T69" fmla="*/ 15 h 120"/>
                <a:gd name="T70" fmla="*/ 121 w 184"/>
                <a:gd name="T71" fmla="*/ 20 h 120"/>
                <a:gd name="T72" fmla="*/ 177 w 184"/>
                <a:gd name="T73" fmla="*/ 27 h 120"/>
                <a:gd name="T74" fmla="*/ 191 w 184"/>
                <a:gd name="T75" fmla="*/ 27 h 120"/>
                <a:gd name="T76" fmla="*/ 191 w 184"/>
                <a:gd name="T77" fmla="*/ 31 h 12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4"/>
                <a:gd name="T118" fmla="*/ 0 h 120"/>
                <a:gd name="T119" fmla="*/ 184 w 184"/>
                <a:gd name="T120" fmla="*/ 120 h 12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4" h="120">
                  <a:moveTo>
                    <a:pt x="112" y="120"/>
                  </a:moveTo>
                  <a:lnTo>
                    <a:pt x="120" y="120"/>
                  </a:lnTo>
                  <a:lnTo>
                    <a:pt x="128" y="104"/>
                  </a:lnTo>
                  <a:lnTo>
                    <a:pt x="128" y="96"/>
                  </a:lnTo>
                  <a:lnTo>
                    <a:pt x="120" y="88"/>
                  </a:lnTo>
                  <a:lnTo>
                    <a:pt x="136" y="88"/>
                  </a:lnTo>
                  <a:lnTo>
                    <a:pt x="144" y="72"/>
                  </a:lnTo>
                  <a:lnTo>
                    <a:pt x="144" y="64"/>
                  </a:lnTo>
                  <a:lnTo>
                    <a:pt x="152" y="64"/>
                  </a:lnTo>
                  <a:lnTo>
                    <a:pt x="152" y="72"/>
                  </a:lnTo>
                  <a:lnTo>
                    <a:pt x="168" y="72"/>
                  </a:lnTo>
                  <a:lnTo>
                    <a:pt x="184" y="64"/>
                  </a:lnTo>
                  <a:lnTo>
                    <a:pt x="168" y="56"/>
                  </a:lnTo>
                  <a:lnTo>
                    <a:pt x="160" y="56"/>
                  </a:lnTo>
                  <a:lnTo>
                    <a:pt x="152" y="56"/>
                  </a:lnTo>
                  <a:lnTo>
                    <a:pt x="160" y="48"/>
                  </a:lnTo>
                  <a:lnTo>
                    <a:pt x="152" y="48"/>
                  </a:lnTo>
                  <a:lnTo>
                    <a:pt x="136" y="64"/>
                  </a:lnTo>
                  <a:lnTo>
                    <a:pt x="128" y="56"/>
                  </a:lnTo>
                  <a:lnTo>
                    <a:pt x="112" y="56"/>
                  </a:lnTo>
                  <a:lnTo>
                    <a:pt x="112" y="40"/>
                  </a:lnTo>
                  <a:lnTo>
                    <a:pt x="96" y="24"/>
                  </a:lnTo>
                  <a:lnTo>
                    <a:pt x="64" y="24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0" y="8"/>
                  </a:lnTo>
                  <a:lnTo>
                    <a:pt x="0" y="56"/>
                  </a:lnTo>
                  <a:lnTo>
                    <a:pt x="8" y="56"/>
                  </a:lnTo>
                  <a:lnTo>
                    <a:pt x="24" y="48"/>
                  </a:lnTo>
                  <a:lnTo>
                    <a:pt x="32" y="48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40" y="48"/>
                  </a:lnTo>
                  <a:lnTo>
                    <a:pt x="40" y="56"/>
                  </a:lnTo>
                  <a:lnTo>
                    <a:pt x="64" y="56"/>
                  </a:lnTo>
                  <a:lnTo>
                    <a:pt x="72" y="80"/>
                  </a:lnTo>
                  <a:lnTo>
                    <a:pt x="104" y="104"/>
                  </a:lnTo>
                  <a:lnTo>
                    <a:pt x="112" y="104"/>
                  </a:lnTo>
                  <a:lnTo>
                    <a:pt x="112" y="12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55" name="Freeform 106"/>
            <p:cNvSpPr>
              <a:spLocks/>
            </p:cNvSpPr>
            <p:nvPr/>
          </p:nvSpPr>
          <p:spPr bwMode="auto">
            <a:xfrm>
              <a:off x="4096" y="2122"/>
              <a:ext cx="189" cy="112"/>
            </a:xfrm>
            <a:custGeom>
              <a:avLst/>
              <a:gdLst>
                <a:gd name="T0" fmla="*/ 191 w 184"/>
                <a:gd name="T1" fmla="*/ 31 h 120"/>
                <a:gd name="T2" fmla="*/ 204 w 184"/>
                <a:gd name="T3" fmla="*/ 31 h 120"/>
                <a:gd name="T4" fmla="*/ 219 w 184"/>
                <a:gd name="T5" fmla="*/ 27 h 120"/>
                <a:gd name="T6" fmla="*/ 219 w 184"/>
                <a:gd name="T7" fmla="*/ 24 h 120"/>
                <a:gd name="T8" fmla="*/ 204 w 184"/>
                <a:gd name="T9" fmla="*/ 22 h 120"/>
                <a:gd name="T10" fmla="*/ 233 w 184"/>
                <a:gd name="T11" fmla="*/ 22 h 120"/>
                <a:gd name="T12" fmla="*/ 245 w 184"/>
                <a:gd name="T13" fmla="*/ 19 h 120"/>
                <a:gd name="T14" fmla="*/ 245 w 184"/>
                <a:gd name="T15" fmla="*/ 17 h 120"/>
                <a:gd name="T16" fmla="*/ 259 w 184"/>
                <a:gd name="T17" fmla="*/ 17 h 120"/>
                <a:gd name="T18" fmla="*/ 259 w 184"/>
                <a:gd name="T19" fmla="*/ 19 h 120"/>
                <a:gd name="T20" fmla="*/ 288 w 184"/>
                <a:gd name="T21" fmla="*/ 19 h 120"/>
                <a:gd name="T22" fmla="*/ 314 w 184"/>
                <a:gd name="T23" fmla="*/ 17 h 120"/>
                <a:gd name="T24" fmla="*/ 288 w 184"/>
                <a:gd name="T25" fmla="*/ 15 h 120"/>
                <a:gd name="T26" fmla="*/ 273 w 184"/>
                <a:gd name="T27" fmla="*/ 15 h 120"/>
                <a:gd name="T28" fmla="*/ 259 w 184"/>
                <a:gd name="T29" fmla="*/ 15 h 120"/>
                <a:gd name="T30" fmla="*/ 273 w 184"/>
                <a:gd name="T31" fmla="*/ 13 h 120"/>
                <a:gd name="T32" fmla="*/ 259 w 184"/>
                <a:gd name="T33" fmla="*/ 13 h 120"/>
                <a:gd name="T34" fmla="*/ 233 w 184"/>
                <a:gd name="T35" fmla="*/ 17 h 120"/>
                <a:gd name="T36" fmla="*/ 219 w 184"/>
                <a:gd name="T37" fmla="*/ 15 h 120"/>
                <a:gd name="T38" fmla="*/ 191 w 184"/>
                <a:gd name="T39" fmla="*/ 15 h 120"/>
                <a:gd name="T40" fmla="*/ 191 w 184"/>
                <a:gd name="T41" fmla="*/ 10 h 120"/>
                <a:gd name="T42" fmla="*/ 165 w 184"/>
                <a:gd name="T43" fmla="*/ 7 h 120"/>
                <a:gd name="T44" fmla="*/ 109 w 184"/>
                <a:gd name="T45" fmla="*/ 7 h 120"/>
                <a:gd name="T46" fmla="*/ 64 w 184"/>
                <a:gd name="T47" fmla="*/ 7 h 120"/>
                <a:gd name="T48" fmla="*/ 52 w 184"/>
                <a:gd name="T49" fmla="*/ 0 h 120"/>
                <a:gd name="T50" fmla="*/ 0 w 184"/>
                <a:gd name="T51" fmla="*/ 7 h 120"/>
                <a:gd name="T52" fmla="*/ 0 w 184"/>
                <a:gd name="T53" fmla="*/ 15 h 120"/>
                <a:gd name="T54" fmla="*/ 8 w 184"/>
                <a:gd name="T55" fmla="*/ 15 h 120"/>
                <a:gd name="T56" fmla="*/ 44 w 184"/>
                <a:gd name="T57" fmla="*/ 13 h 120"/>
                <a:gd name="T58" fmla="*/ 52 w 184"/>
                <a:gd name="T59" fmla="*/ 13 h 120"/>
                <a:gd name="T60" fmla="*/ 44 w 184"/>
                <a:gd name="T61" fmla="*/ 10 h 120"/>
                <a:gd name="T62" fmla="*/ 52 w 184"/>
                <a:gd name="T63" fmla="*/ 10 h 120"/>
                <a:gd name="T64" fmla="*/ 64 w 184"/>
                <a:gd name="T65" fmla="*/ 13 h 120"/>
                <a:gd name="T66" fmla="*/ 64 w 184"/>
                <a:gd name="T67" fmla="*/ 15 h 120"/>
                <a:gd name="T68" fmla="*/ 109 w 184"/>
                <a:gd name="T69" fmla="*/ 15 h 120"/>
                <a:gd name="T70" fmla="*/ 121 w 184"/>
                <a:gd name="T71" fmla="*/ 20 h 120"/>
                <a:gd name="T72" fmla="*/ 177 w 184"/>
                <a:gd name="T73" fmla="*/ 27 h 120"/>
                <a:gd name="T74" fmla="*/ 191 w 184"/>
                <a:gd name="T75" fmla="*/ 27 h 120"/>
                <a:gd name="T76" fmla="*/ 191 w 184"/>
                <a:gd name="T77" fmla="*/ 31 h 12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4"/>
                <a:gd name="T118" fmla="*/ 0 h 120"/>
                <a:gd name="T119" fmla="*/ 184 w 184"/>
                <a:gd name="T120" fmla="*/ 120 h 12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4" h="120">
                  <a:moveTo>
                    <a:pt x="112" y="120"/>
                  </a:moveTo>
                  <a:lnTo>
                    <a:pt x="120" y="120"/>
                  </a:lnTo>
                  <a:lnTo>
                    <a:pt x="128" y="104"/>
                  </a:lnTo>
                  <a:lnTo>
                    <a:pt x="128" y="96"/>
                  </a:lnTo>
                  <a:lnTo>
                    <a:pt x="120" y="88"/>
                  </a:lnTo>
                  <a:lnTo>
                    <a:pt x="136" y="88"/>
                  </a:lnTo>
                  <a:lnTo>
                    <a:pt x="144" y="72"/>
                  </a:lnTo>
                  <a:lnTo>
                    <a:pt x="144" y="64"/>
                  </a:lnTo>
                  <a:lnTo>
                    <a:pt x="152" y="64"/>
                  </a:lnTo>
                  <a:lnTo>
                    <a:pt x="152" y="72"/>
                  </a:lnTo>
                  <a:lnTo>
                    <a:pt x="168" y="72"/>
                  </a:lnTo>
                  <a:lnTo>
                    <a:pt x="184" y="64"/>
                  </a:lnTo>
                  <a:lnTo>
                    <a:pt x="168" y="56"/>
                  </a:lnTo>
                  <a:lnTo>
                    <a:pt x="160" y="56"/>
                  </a:lnTo>
                  <a:lnTo>
                    <a:pt x="152" y="56"/>
                  </a:lnTo>
                  <a:lnTo>
                    <a:pt x="160" y="48"/>
                  </a:lnTo>
                  <a:lnTo>
                    <a:pt x="152" y="48"/>
                  </a:lnTo>
                  <a:lnTo>
                    <a:pt x="136" y="64"/>
                  </a:lnTo>
                  <a:lnTo>
                    <a:pt x="128" y="56"/>
                  </a:lnTo>
                  <a:lnTo>
                    <a:pt x="112" y="56"/>
                  </a:lnTo>
                  <a:lnTo>
                    <a:pt x="112" y="40"/>
                  </a:lnTo>
                  <a:lnTo>
                    <a:pt x="96" y="24"/>
                  </a:lnTo>
                  <a:lnTo>
                    <a:pt x="64" y="24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0" y="8"/>
                  </a:lnTo>
                  <a:lnTo>
                    <a:pt x="0" y="56"/>
                  </a:lnTo>
                  <a:lnTo>
                    <a:pt x="8" y="56"/>
                  </a:lnTo>
                  <a:lnTo>
                    <a:pt x="24" y="48"/>
                  </a:lnTo>
                  <a:lnTo>
                    <a:pt x="32" y="48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40" y="48"/>
                  </a:lnTo>
                  <a:lnTo>
                    <a:pt x="40" y="56"/>
                  </a:lnTo>
                  <a:lnTo>
                    <a:pt x="64" y="56"/>
                  </a:lnTo>
                  <a:lnTo>
                    <a:pt x="72" y="80"/>
                  </a:lnTo>
                  <a:lnTo>
                    <a:pt x="104" y="104"/>
                  </a:lnTo>
                  <a:lnTo>
                    <a:pt x="112" y="104"/>
                  </a:lnTo>
                  <a:lnTo>
                    <a:pt x="112" y="12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56" name="Freeform 107"/>
            <p:cNvSpPr>
              <a:spLocks/>
            </p:cNvSpPr>
            <p:nvPr/>
          </p:nvSpPr>
          <p:spPr bwMode="auto">
            <a:xfrm>
              <a:off x="4221" y="2181"/>
              <a:ext cx="81" cy="59"/>
            </a:xfrm>
            <a:custGeom>
              <a:avLst/>
              <a:gdLst>
                <a:gd name="T0" fmla="*/ 92 w 80"/>
                <a:gd name="T1" fmla="*/ 6 h 64"/>
                <a:gd name="T2" fmla="*/ 92 w 80"/>
                <a:gd name="T3" fmla="*/ 8 h 64"/>
                <a:gd name="T4" fmla="*/ 100 w 80"/>
                <a:gd name="T5" fmla="*/ 8 h 64"/>
                <a:gd name="T6" fmla="*/ 100 w 80"/>
                <a:gd name="T7" fmla="*/ 12 h 64"/>
                <a:gd name="T8" fmla="*/ 84 w 80"/>
                <a:gd name="T9" fmla="*/ 10 h 64"/>
                <a:gd name="T10" fmla="*/ 68 w 80"/>
                <a:gd name="T11" fmla="*/ 13 h 64"/>
                <a:gd name="T12" fmla="*/ 60 w 80"/>
                <a:gd name="T13" fmla="*/ 8 h 64"/>
                <a:gd name="T14" fmla="*/ 32 w 80"/>
                <a:gd name="T15" fmla="*/ 8 h 64"/>
                <a:gd name="T16" fmla="*/ 32 w 80"/>
                <a:gd name="T17" fmla="*/ 10 h 64"/>
                <a:gd name="T18" fmla="*/ 24 w 80"/>
                <a:gd name="T19" fmla="*/ 10 h 64"/>
                <a:gd name="T20" fmla="*/ 24 w 80"/>
                <a:gd name="T21" fmla="*/ 12 h 64"/>
                <a:gd name="T22" fmla="*/ 8 w 80"/>
                <a:gd name="T23" fmla="*/ 12 h 64"/>
                <a:gd name="T24" fmla="*/ 0 w 80"/>
                <a:gd name="T25" fmla="*/ 12 h 64"/>
                <a:gd name="T26" fmla="*/ 8 w 80"/>
                <a:gd name="T27" fmla="*/ 8 h 64"/>
                <a:gd name="T28" fmla="*/ 8 w 80"/>
                <a:gd name="T29" fmla="*/ 6 h 64"/>
                <a:gd name="T30" fmla="*/ 0 w 80"/>
                <a:gd name="T31" fmla="*/ 6 h 64"/>
                <a:gd name="T32" fmla="*/ 16 w 80"/>
                <a:gd name="T33" fmla="*/ 6 h 64"/>
                <a:gd name="T34" fmla="*/ 24 w 80"/>
                <a:gd name="T35" fmla="*/ 6 h 64"/>
                <a:gd name="T36" fmla="*/ 24 w 80"/>
                <a:gd name="T37" fmla="*/ 0 h 64"/>
                <a:gd name="T38" fmla="*/ 32 w 80"/>
                <a:gd name="T39" fmla="*/ 0 h 64"/>
                <a:gd name="T40" fmla="*/ 32 w 80"/>
                <a:gd name="T41" fmla="*/ 6 h 64"/>
                <a:gd name="T42" fmla="*/ 32 w 80"/>
                <a:gd name="T43" fmla="*/ 6 h 64"/>
                <a:gd name="T44" fmla="*/ 24 w 80"/>
                <a:gd name="T45" fmla="*/ 6 h 64"/>
                <a:gd name="T46" fmla="*/ 24 w 80"/>
                <a:gd name="T47" fmla="*/ 6 h 64"/>
                <a:gd name="T48" fmla="*/ 60 w 80"/>
                <a:gd name="T49" fmla="*/ 6 h 64"/>
                <a:gd name="T50" fmla="*/ 68 w 80"/>
                <a:gd name="T51" fmla="*/ 6 h 64"/>
                <a:gd name="T52" fmla="*/ 92 w 80"/>
                <a:gd name="T53" fmla="*/ 6 h 6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0"/>
                <a:gd name="T82" fmla="*/ 0 h 64"/>
                <a:gd name="T83" fmla="*/ 80 w 80"/>
                <a:gd name="T84" fmla="*/ 64 h 6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0" h="64">
                  <a:moveTo>
                    <a:pt x="72" y="24"/>
                  </a:moveTo>
                  <a:lnTo>
                    <a:pt x="72" y="40"/>
                  </a:lnTo>
                  <a:lnTo>
                    <a:pt x="80" y="40"/>
                  </a:lnTo>
                  <a:lnTo>
                    <a:pt x="80" y="56"/>
                  </a:lnTo>
                  <a:lnTo>
                    <a:pt x="64" y="48"/>
                  </a:lnTo>
                  <a:lnTo>
                    <a:pt x="48" y="64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24" y="56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57" name="Freeform 108"/>
            <p:cNvSpPr>
              <a:spLocks/>
            </p:cNvSpPr>
            <p:nvPr/>
          </p:nvSpPr>
          <p:spPr bwMode="auto">
            <a:xfrm>
              <a:off x="4221" y="2181"/>
              <a:ext cx="81" cy="59"/>
            </a:xfrm>
            <a:custGeom>
              <a:avLst/>
              <a:gdLst>
                <a:gd name="T0" fmla="*/ 92 w 80"/>
                <a:gd name="T1" fmla="*/ 6 h 64"/>
                <a:gd name="T2" fmla="*/ 92 w 80"/>
                <a:gd name="T3" fmla="*/ 8 h 64"/>
                <a:gd name="T4" fmla="*/ 100 w 80"/>
                <a:gd name="T5" fmla="*/ 8 h 64"/>
                <a:gd name="T6" fmla="*/ 100 w 80"/>
                <a:gd name="T7" fmla="*/ 12 h 64"/>
                <a:gd name="T8" fmla="*/ 84 w 80"/>
                <a:gd name="T9" fmla="*/ 10 h 64"/>
                <a:gd name="T10" fmla="*/ 68 w 80"/>
                <a:gd name="T11" fmla="*/ 13 h 64"/>
                <a:gd name="T12" fmla="*/ 60 w 80"/>
                <a:gd name="T13" fmla="*/ 8 h 64"/>
                <a:gd name="T14" fmla="*/ 32 w 80"/>
                <a:gd name="T15" fmla="*/ 8 h 64"/>
                <a:gd name="T16" fmla="*/ 32 w 80"/>
                <a:gd name="T17" fmla="*/ 10 h 64"/>
                <a:gd name="T18" fmla="*/ 24 w 80"/>
                <a:gd name="T19" fmla="*/ 10 h 64"/>
                <a:gd name="T20" fmla="*/ 24 w 80"/>
                <a:gd name="T21" fmla="*/ 12 h 64"/>
                <a:gd name="T22" fmla="*/ 8 w 80"/>
                <a:gd name="T23" fmla="*/ 12 h 64"/>
                <a:gd name="T24" fmla="*/ 0 w 80"/>
                <a:gd name="T25" fmla="*/ 12 h 64"/>
                <a:gd name="T26" fmla="*/ 8 w 80"/>
                <a:gd name="T27" fmla="*/ 8 h 64"/>
                <a:gd name="T28" fmla="*/ 8 w 80"/>
                <a:gd name="T29" fmla="*/ 6 h 64"/>
                <a:gd name="T30" fmla="*/ 0 w 80"/>
                <a:gd name="T31" fmla="*/ 6 h 64"/>
                <a:gd name="T32" fmla="*/ 16 w 80"/>
                <a:gd name="T33" fmla="*/ 6 h 64"/>
                <a:gd name="T34" fmla="*/ 24 w 80"/>
                <a:gd name="T35" fmla="*/ 6 h 64"/>
                <a:gd name="T36" fmla="*/ 24 w 80"/>
                <a:gd name="T37" fmla="*/ 0 h 64"/>
                <a:gd name="T38" fmla="*/ 32 w 80"/>
                <a:gd name="T39" fmla="*/ 0 h 64"/>
                <a:gd name="T40" fmla="*/ 32 w 80"/>
                <a:gd name="T41" fmla="*/ 6 h 64"/>
                <a:gd name="T42" fmla="*/ 32 w 80"/>
                <a:gd name="T43" fmla="*/ 6 h 64"/>
                <a:gd name="T44" fmla="*/ 24 w 80"/>
                <a:gd name="T45" fmla="*/ 6 h 64"/>
                <a:gd name="T46" fmla="*/ 24 w 80"/>
                <a:gd name="T47" fmla="*/ 6 h 64"/>
                <a:gd name="T48" fmla="*/ 60 w 80"/>
                <a:gd name="T49" fmla="*/ 6 h 64"/>
                <a:gd name="T50" fmla="*/ 68 w 80"/>
                <a:gd name="T51" fmla="*/ 6 h 64"/>
                <a:gd name="T52" fmla="*/ 92 w 80"/>
                <a:gd name="T53" fmla="*/ 6 h 6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0"/>
                <a:gd name="T82" fmla="*/ 0 h 64"/>
                <a:gd name="T83" fmla="*/ 80 w 80"/>
                <a:gd name="T84" fmla="*/ 64 h 6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0" h="64">
                  <a:moveTo>
                    <a:pt x="72" y="24"/>
                  </a:moveTo>
                  <a:lnTo>
                    <a:pt x="72" y="40"/>
                  </a:lnTo>
                  <a:lnTo>
                    <a:pt x="80" y="40"/>
                  </a:lnTo>
                  <a:lnTo>
                    <a:pt x="80" y="56"/>
                  </a:lnTo>
                  <a:lnTo>
                    <a:pt x="64" y="48"/>
                  </a:lnTo>
                  <a:lnTo>
                    <a:pt x="48" y="64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24" y="56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72" y="24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58" name="Freeform 109"/>
            <p:cNvSpPr>
              <a:spLocks/>
            </p:cNvSpPr>
            <p:nvPr/>
          </p:nvSpPr>
          <p:spPr bwMode="auto">
            <a:xfrm>
              <a:off x="4244" y="2154"/>
              <a:ext cx="116" cy="49"/>
            </a:xfrm>
            <a:custGeom>
              <a:avLst/>
              <a:gdLst>
                <a:gd name="T0" fmla="*/ 226 w 112"/>
                <a:gd name="T1" fmla="*/ 4 h 56"/>
                <a:gd name="T2" fmla="*/ 226 w 112"/>
                <a:gd name="T3" fmla="*/ 4 h 56"/>
                <a:gd name="T4" fmla="*/ 176 w 112"/>
                <a:gd name="T5" fmla="*/ 4 h 56"/>
                <a:gd name="T6" fmla="*/ 161 w 112"/>
                <a:gd name="T7" fmla="*/ 4 h 56"/>
                <a:gd name="T8" fmla="*/ 147 w 112"/>
                <a:gd name="T9" fmla="*/ 4 h 56"/>
                <a:gd name="T10" fmla="*/ 112 w 112"/>
                <a:gd name="T11" fmla="*/ 4 h 56"/>
                <a:gd name="T12" fmla="*/ 97 w 112"/>
                <a:gd name="T13" fmla="*/ 4 h 56"/>
                <a:gd name="T14" fmla="*/ 97 w 112"/>
                <a:gd name="T15" fmla="*/ 4 h 56"/>
                <a:gd name="T16" fmla="*/ 46 w 112"/>
                <a:gd name="T17" fmla="*/ 4 h 56"/>
                <a:gd name="T18" fmla="*/ 36 w 112"/>
                <a:gd name="T19" fmla="*/ 4 h 56"/>
                <a:gd name="T20" fmla="*/ 0 w 112"/>
                <a:gd name="T21" fmla="*/ 4 h 56"/>
                <a:gd name="T22" fmla="*/ 0 w 112"/>
                <a:gd name="T23" fmla="*/ 4 h 56"/>
                <a:gd name="T24" fmla="*/ 8 w 112"/>
                <a:gd name="T25" fmla="*/ 4 h 56"/>
                <a:gd name="T26" fmla="*/ 8 w 112"/>
                <a:gd name="T27" fmla="*/ 4 h 56"/>
                <a:gd name="T28" fmla="*/ 46 w 112"/>
                <a:gd name="T29" fmla="*/ 4 h 56"/>
                <a:gd name="T30" fmla="*/ 82 w 112"/>
                <a:gd name="T31" fmla="*/ 4 h 56"/>
                <a:gd name="T32" fmla="*/ 46 w 112"/>
                <a:gd name="T33" fmla="*/ 4 h 56"/>
                <a:gd name="T34" fmla="*/ 36 w 112"/>
                <a:gd name="T35" fmla="*/ 4 h 56"/>
                <a:gd name="T36" fmla="*/ 8 w 112"/>
                <a:gd name="T37" fmla="*/ 4 h 56"/>
                <a:gd name="T38" fmla="*/ 36 w 112"/>
                <a:gd name="T39" fmla="*/ 4 h 56"/>
                <a:gd name="T40" fmla="*/ 8 w 112"/>
                <a:gd name="T41" fmla="*/ 4 h 56"/>
                <a:gd name="T42" fmla="*/ 36 w 112"/>
                <a:gd name="T43" fmla="*/ 4 h 56"/>
                <a:gd name="T44" fmla="*/ 82 w 112"/>
                <a:gd name="T45" fmla="*/ 4 h 56"/>
                <a:gd name="T46" fmla="*/ 82 w 112"/>
                <a:gd name="T47" fmla="*/ 4 h 56"/>
                <a:gd name="T48" fmla="*/ 97 w 112"/>
                <a:gd name="T49" fmla="*/ 0 h 56"/>
                <a:gd name="T50" fmla="*/ 112 w 112"/>
                <a:gd name="T51" fmla="*/ 4 h 56"/>
                <a:gd name="T52" fmla="*/ 194 w 112"/>
                <a:gd name="T53" fmla="*/ 4 h 56"/>
                <a:gd name="T54" fmla="*/ 226 w 112"/>
                <a:gd name="T55" fmla="*/ 4 h 5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"/>
                <a:gd name="T85" fmla="*/ 0 h 56"/>
                <a:gd name="T86" fmla="*/ 112 w 112"/>
                <a:gd name="T87" fmla="*/ 56 h 5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" h="56">
                  <a:moveTo>
                    <a:pt x="112" y="16"/>
                  </a:moveTo>
                  <a:lnTo>
                    <a:pt x="112" y="24"/>
                  </a:lnTo>
                  <a:lnTo>
                    <a:pt x="88" y="32"/>
                  </a:lnTo>
                  <a:lnTo>
                    <a:pt x="80" y="32"/>
                  </a:lnTo>
                  <a:lnTo>
                    <a:pt x="72" y="40"/>
                  </a:lnTo>
                  <a:lnTo>
                    <a:pt x="56" y="40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24" y="40"/>
                  </a:lnTo>
                  <a:lnTo>
                    <a:pt x="40" y="32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40" y="16"/>
                  </a:lnTo>
                  <a:lnTo>
                    <a:pt x="40" y="8"/>
                  </a:lnTo>
                  <a:lnTo>
                    <a:pt x="48" y="0"/>
                  </a:lnTo>
                  <a:lnTo>
                    <a:pt x="56" y="8"/>
                  </a:lnTo>
                  <a:lnTo>
                    <a:pt x="96" y="8"/>
                  </a:lnTo>
                  <a:lnTo>
                    <a:pt x="112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59" name="Freeform 110"/>
            <p:cNvSpPr>
              <a:spLocks/>
            </p:cNvSpPr>
            <p:nvPr/>
          </p:nvSpPr>
          <p:spPr bwMode="auto">
            <a:xfrm>
              <a:off x="4244" y="2154"/>
              <a:ext cx="116" cy="49"/>
            </a:xfrm>
            <a:custGeom>
              <a:avLst/>
              <a:gdLst>
                <a:gd name="T0" fmla="*/ 226 w 112"/>
                <a:gd name="T1" fmla="*/ 4 h 56"/>
                <a:gd name="T2" fmla="*/ 226 w 112"/>
                <a:gd name="T3" fmla="*/ 4 h 56"/>
                <a:gd name="T4" fmla="*/ 176 w 112"/>
                <a:gd name="T5" fmla="*/ 4 h 56"/>
                <a:gd name="T6" fmla="*/ 161 w 112"/>
                <a:gd name="T7" fmla="*/ 4 h 56"/>
                <a:gd name="T8" fmla="*/ 147 w 112"/>
                <a:gd name="T9" fmla="*/ 4 h 56"/>
                <a:gd name="T10" fmla="*/ 112 w 112"/>
                <a:gd name="T11" fmla="*/ 4 h 56"/>
                <a:gd name="T12" fmla="*/ 97 w 112"/>
                <a:gd name="T13" fmla="*/ 4 h 56"/>
                <a:gd name="T14" fmla="*/ 97 w 112"/>
                <a:gd name="T15" fmla="*/ 4 h 56"/>
                <a:gd name="T16" fmla="*/ 46 w 112"/>
                <a:gd name="T17" fmla="*/ 4 h 56"/>
                <a:gd name="T18" fmla="*/ 36 w 112"/>
                <a:gd name="T19" fmla="*/ 4 h 56"/>
                <a:gd name="T20" fmla="*/ 0 w 112"/>
                <a:gd name="T21" fmla="*/ 4 h 56"/>
                <a:gd name="T22" fmla="*/ 0 w 112"/>
                <a:gd name="T23" fmla="*/ 4 h 56"/>
                <a:gd name="T24" fmla="*/ 8 w 112"/>
                <a:gd name="T25" fmla="*/ 4 h 56"/>
                <a:gd name="T26" fmla="*/ 8 w 112"/>
                <a:gd name="T27" fmla="*/ 4 h 56"/>
                <a:gd name="T28" fmla="*/ 46 w 112"/>
                <a:gd name="T29" fmla="*/ 4 h 56"/>
                <a:gd name="T30" fmla="*/ 82 w 112"/>
                <a:gd name="T31" fmla="*/ 4 h 56"/>
                <a:gd name="T32" fmla="*/ 46 w 112"/>
                <a:gd name="T33" fmla="*/ 4 h 56"/>
                <a:gd name="T34" fmla="*/ 36 w 112"/>
                <a:gd name="T35" fmla="*/ 4 h 56"/>
                <a:gd name="T36" fmla="*/ 8 w 112"/>
                <a:gd name="T37" fmla="*/ 4 h 56"/>
                <a:gd name="T38" fmla="*/ 36 w 112"/>
                <a:gd name="T39" fmla="*/ 4 h 56"/>
                <a:gd name="T40" fmla="*/ 8 w 112"/>
                <a:gd name="T41" fmla="*/ 4 h 56"/>
                <a:gd name="T42" fmla="*/ 36 w 112"/>
                <a:gd name="T43" fmla="*/ 4 h 56"/>
                <a:gd name="T44" fmla="*/ 82 w 112"/>
                <a:gd name="T45" fmla="*/ 4 h 56"/>
                <a:gd name="T46" fmla="*/ 82 w 112"/>
                <a:gd name="T47" fmla="*/ 4 h 56"/>
                <a:gd name="T48" fmla="*/ 97 w 112"/>
                <a:gd name="T49" fmla="*/ 0 h 56"/>
                <a:gd name="T50" fmla="*/ 112 w 112"/>
                <a:gd name="T51" fmla="*/ 4 h 56"/>
                <a:gd name="T52" fmla="*/ 194 w 112"/>
                <a:gd name="T53" fmla="*/ 4 h 56"/>
                <a:gd name="T54" fmla="*/ 226 w 112"/>
                <a:gd name="T55" fmla="*/ 4 h 5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"/>
                <a:gd name="T85" fmla="*/ 0 h 56"/>
                <a:gd name="T86" fmla="*/ 112 w 112"/>
                <a:gd name="T87" fmla="*/ 56 h 5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" h="56">
                  <a:moveTo>
                    <a:pt x="112" y="16"/>
                  </a:moveTo>
                  <a:lnTo>
                    <a:pt x="112" y="24"/>
                  </a:lnTo>
                  <a:lnTo>
                    <a:pt x="88" y="32"/>
                  </a:lnTo>
                  <a:lnTo>
                    <a:pt x="80" y="32"/>
                  </a:lnTo>
                  <a:lnTo>
                    <a:pt x="72" y="40"/>
                  </a:lnTo>
                  <a:lnTo>
                    <a:pt x="56" y="40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24" y="40"/>
                  </a:lnTo>
                  <a:lnTo>
                    <a:pt x="40" y="32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40" y="16"/>
                  </a:lnTo>
                  <a:lnTo>
                    <a:pt x="40" y="8"/>
                  </a:lnTo>
                  <a:lnTo>
                    <a:pt x="48" y="0"/>
                  </a:lnTo>
                  <a:lnTo>
                    <a:pt x="56" y="8"/>
                  </a:lnTo>
                  <a:lnTo>
                    <a:pt x="96" y="8"/>
                  </a:lnTo>
                  <a:lnTo>
                    <a:pt x="112" y="16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60" name="Freeform 111"/>
            <p:cNvSpPr>
              <a:spLocks/>
            </p:cNvSpPr>
            <p:nvPr/>
          </p:nvSpPr>
          <p:spPr bwMode="auto">
            <a:xfrm>
              <a:off x="3610" y="1669"/>
              <a:ext cx="138" cy="298"/>
            </a:xfrm>
            <a:custGeom>
              <a:avLst/>
              <a:gdLst>
                <a:gd name="T0" fmla="*/ 0 w 135"/>
                <a:gd name="T1" fmla="*/ 61 h 320"/>
                <a:gd name="T2" fmla="*/ 8 w 135"/>
                <a:gd name="T3" fmla="*/ 61 h 320"/>
                <a:gd name="T4" fmla="*/ 8 w 135"/>
                <a:gd name="T5" fmla="*/ 57 h 320"/>
                <a:gd name="T6" fmla="*/ 16 w 135"/>
                <a:gd name="T7" fmla="*/ 53 h 320"/>
                <a:gd name="T8" fmla="*/ 16 w 135"/>
                <a:gd name="T9" fmla="*/ 49 h 320"/>
                <a:gd name="T10" fmla="*/ 16 w 135"/>
                <a:gd name="T11" fmla="*/ 48 h 320"/>
                <a:gd name="T12" fmla="*/ 8 w 135"/>
                <a:gd name="T13" fmla="*/ 40 h 320"/>
                <a:gd name="T14" fmla="*/ 16 w 135"/>
                <a:gd name="T15" fmla="*/ 34 h 320"/>
                <a:gd name="T16" fmla="*/ 44 w 135"/>
                <a:gd name="T17" fmla="*/ 32 h 320"/>
                <a:gd name="T18" fmla="*/ 52 w 135"/>
                <a:gd name="T19" fmla="*/ 31 h 320"/>
                <a:gd name="T20" fmla="*/ 52 w 135"/>
                <a:gd name="T21" fmla="*/ 29 h 320"/>
                <a:gd name="T22" fmla="*/ 52 w 135"/>
                <a:gd name="T23" fmla="*/ 25 h 320"/>
                <a:gd name="T24" fmla="*/ 60 w 135"/>
                <a:gd name="T25" fmla="*/ 19 h 320"/>
                <a:gd name="T26" fmla="*/ 84 w 135"/>
                <a:gd name="T27" fmla="*/ 16 h 320"/>
                <a:gd name="T28" fmla="*/ 84 w 135"/>
                <a:gd name="T29" fmla="*/ 12 h 320"/>
                <a:gd name="T30" fmla="*/ 100 w 135"/>
                <a:gd name="T31" fmla="*/ 7 h 320"/>
                <a:gd name="T32" fmla="*/ 112 w 135"/>
                <a:gd name="T33" fmla="*/ 7 h 320"/>
                <a:gd name="T34" fmla="*/ 112 w 135"/>
                <a:gd name="T35" fmla="*/ 7 h 320"/>
                <a:gd name="T36" fmla="*/ 123 w 135"/>
                <a:gd name="T37" fmla="*/ 7 h 320"/>
                <a:gd name="T38" fmla="*/ 146 w 135"/>
                <a:gd name="T39" fmla="*/ 7 h 320"/>
                <a:gd name="T40" fmla="*/ 146 w 135"/>
                <a:gd name="T41" fmla="*/ 0 h 320"/>
                <a:gd name="T42" fmla="*/ 158 w 135"/>
                <a:gd name="T43" fmla="*/ 0 h 320"/>
                <a:gd name="T44" fmla="*/ 196 w 135"/>
                <a:gd name="T45" fmla="*/ 7 h 320"/>
                <a:gd name="T46" fmla="*/ 208 w 135"/>
                <a:gd name="T47" fmla="*/ 20 h 320"/>
                <a:gd name="T48" fmla="*/ 186 w 135"/>
                <a:gd name="T49" fmla="*/ 20 h 320"/>
                <a:gd name="T50" fmla="*/ 174 w 135"/>
                <a:gd name="T51" fmla="*/ 25 h 320"/>
                <a:gd name="T52" fmla="*/ 174 w 135"/>
                <a:gd name="T53" fmla="*/ 27 h 320"/>
                <a:gd name="T54" fmla="*/ 174 w 135"/>
                <a:gd name="T55" fmla="*/ 29 h 320"/>
                <a:gd name="T56" fmla="*/ 174 w 135"/>
                <a:gd name="T57" fmla="*/ 31 h 320"/>
                <a:gd name="T58" fmla="*/ 158 w 135"/>
                <a:gd name="T59" fmla="*/ 32 h 320"/>
                <a:gd name="T60" fmla="*/ 123 w 135"/>
                <a:gd name="T61" fmla="*/ 38 h 320"/>
                <a:gd name="T62" fmla="*/ 112 w 135"/>
                <a:gd name="T63" fmla="*/ 43 h 320"/>
                <a:gd name="T64" fmla="*/ 112 w 135"/>
                <a:gd name="T65" fmla="*/ 53 h 320"/>
                <a:gd name="T66" fmla="*/ 123 w 135"/>
                <a:gd name="T67" fmla="*/ 57 h 320"/>
                <a:gd name="T68" fmla="*/ 112 w 135"/>
                <a:gd name="T69" fmla="*/ 57 h 320"/>
                <a:gd name="T70" fmla="*/ 112 w 135"/>
                <a:gd name="T71" fmla="*/ 60 h 320"/>
                <a:gd name="T72" fmla="*/ 100 w 135"/>
                <a:gd name="T73" fmla="*/ 63 h 320"/>
                <a:gd name="T74" fmla="*/ 84 w 135"/>
                <a:gd name="T75" fmla="*/ 75 h 320"/>
                <a:gd name="T76" fmla="*/ 60 w 135"/>
                <a:gd name="T77" fmla="*/ 75 h 320"/>
                <a:gd name="T78" fmla="*/ 52 w 135"/>
                <a:gd name="T79" fmla="*/ 75 h 320"/>
                <a:gd name="T80" fmla="*/ 52 w 135"/>
                <a:gd name="T81" fmla="*/ 76 h 320"/>
                <a:gd name="T82" fmla="*/ 44 w 135"/>
                <a:gd name="T83" fmla="*/ 76 h 320"/>
                <a:gd name="T84" fmla="*/ 16 w 135"/>
                <a:gd name="T85" fmla="*/ 75 h 320"/>
                <a:gd name="T86" fmla="*/ 44 w 135"/>
                <a:gd name="T87" fmla="*/ 73 h 320"/>
                <a:gd name="T88" fmla="*/ 16 w 135"/>
                <a:gd name="T89" fmla="*/ 71 h 320"/>
                <a:gd name="T90" fmla="*/ 0 w 135"/>
                <a:gd name="T91" fmla="*/ 61 h 32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5"/>
                <a:gd name="T139" fmla="*/ 0 h 320"/>
                <a:gd name="T140" fmla="*/ 135 w 135"/>
                <a:gd name="T141" fmla="*/ 320 h 32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5" h="320">
                  <a:moveTo>
                    <a:pt x="0" y="256"/>
                  </a:moveTo>
                  <a:lnTo>
                    <a:pt x="8" y="256"/>
                  </a:lnTo>
                  <a:lnTo>
                    <a:pt x="8" y="232"/>
                  </a:lnTo>
                  <a:lnTo>
                    <a:pt x="16" y="224"/>
                  </a:lnTo>
                  <a:lnTo>
                    <a:pt x="16" y="208"/>
                  </a:lnTo>
                  <a:lnTo>
                    <a:pt x="16" y="200"/>
                  </a:lnTo>
                  <a:lnTo>
                    <a:pt x="8" y="168"/>
                  </a:lnTo>
                  <a:lnTo>
                    <a:pt x="16" y="144"/>
                  </a:lnTo>
                  <a:lnTo>
                    <a:pt x="24" y="136"/>
                  </a:lnTo>
                  <a:lnTo>
                    <a:pt x="32" y="128"/>
                  </a:lnTo>
                  <a:lnTo>
                    <a:pt x="32" y="120"/>
                  </a:lnTo>
                  <a:lnTo>
                    <a:pt x="32" y="104"/>
                  </a:lnTo>
                  <a:lnTo>
                    <a:pt x="40" y="80"/>
                  </a:lnTo>
                  <a:lnTo>
                    <a:pt x="56" y="64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72" y="32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95" y="16"/>
                  </a:lnTo>
                  <a:lnTo>
                    <a:pt x="95" y="0"/>
                  </a:lnTo>
                  <a:lnTo>
                    <a:pt x="103" y="0"/>
                  </a:lnTo>
                  <a:lnTo>
                    <a:pt x="127" y="32"/>
                  </a:lnTo>
                  <a:lnTo>
                    <a:pt x="135" y="88"/>
                  </a:lnTo>
                  <a:lnTo>
                    <a:pt x="119" y="88"/>
                  </a:lnTo>
                  <a:lnTo>
                    <a:pt x="111" y="104"/>
                  </a:lnTo>
                  <a:lnTo>
                    <a:pt x="111" y="112"/>
                  </a:lnTo>
                  <a:lnTo>
                    <a:pt x="111" y="120"/>
                  </a:lnTo>
                  <a:lnTo>
                    <a:pt x="111" y="128"/>
                  </a:lnTo>
                  <a:lnTo>
                    <a:pt x="103" y="136"/>
                  </a:lnTo>
                  <a:lnTo>
                    <a:pt x="80" y="160"/>
                  </a:lnTo>
                  <a:lnTo>
                    <a:pt x="72" y="176"/>
                  </a:lnTo>
                  <a:lnTo>
                    <a:pt x="72" y="216"/>
                  </a:lnTo>
                  <a:lnTo>
                    <a:pt x="80" y="232"/>
                  </a:lnTo>
                  <a:lnTo>
                    <a:pt x="72" y="240"/>
                  </a:lnTo>
                  <a:lnTo>
                    <a:pt x="72" y="248"/>
                  </a:lnTo>
                  <a:lnTo>
                    <a:pt x="64" y="264"/>
                  </a:lnTo>
                  <a:lnTo>
                    <a:pt x="56" y="312"/>
                  </a:lnTo>
                  <a:lnTo>
                    <a:pt x="40" y="312"/>
                  </a:lnTo>
                  <a:lnTo>
                    <a:pt x="32" y="312"/>
                  </a:lnTo>
                  <a:lnTo>
                    <a:pt x="32" y="320"/>
                  </a:lnTo>
                  <a:lnTo>
                    <a:pt x="24" y="320"/>
                  </a:lnTo>
                  <a:lnTo>
                    <a:pt x="16" y="312"/>
                  </a:lnTo>
                  <a:lnTo>
                    <a:pt x="24" y="304"/>
                  </a:lnTo>
                  <a:lnTo>
                    <a:pt x="16" y="296"/>
                  </a:lnTo>
                  <a:lnTo>
                    <a:pt x="0" y="25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61" name="Freeform 112"/>
            <p:cNvSpPr>
              <a:spLocks/>
            </p:cNvSpPr>
            <p:nvPr/>
          </p:nvSpPr>
          <p:spPr bwMode="auto">
            <a:xfrm>
              <a:off x="3610" y="1669"/>
              <a:ext cx="138" cy="298"/>
            </a:xfrm>
            <a:custGeom>
              <a:avLst/>
              <a:gdLst>
                <a:gd name="T0" fmla="*/ 0 w 135"/>
                <a:gd name="T1" fmla="*/ 61 h 320"/>
                <a:gd name="T2" fmla="*/ 8 w 135"/>
                <a:gd name="T3" fmla="*/ 61 h 320"/>
                <a:gd name="T4" fmla="*/ 8 w 135"/>
                <a:gd name="T5" fmla="*/ 57 h 320"/>
                <a:gd name="T6" fmla="*/ 16 w 135"/>
                <a:gd name="T7" fmla="*/ 53 h 320"/>
                <a:gd name="T8" fmla="*/ 16 w 135"/>
                <a:gd name="T9" fmla="*/ 49 h 320"/>
                <a:gd name="T10" fmla="*/ 16 w 135"/>
                <a:gd name="T11" fmla="*/ 48 h 320"/>
                <a:gd name="T12" fmla="*/ 8 w 135"/>
                <a:gd name="T13" fmla="*/ 40 h 320"/>
                <a:gd name="T14" fmla="*/ 16 w 135"/>
                <a:gd name="T15" fmla="*/ 34 h 320"/>
                <a:gd name="T16" fmla="*/ 44 w 135"/>
                <a:gd name="T17" fmla="*/ 32 h 320"/>
                <a:gd name="T18" fmla="*/ 52 w 135"/>
                <a:gd name="T19" fmla="*/ 31 h 320"/>
                <a:gd name="T20" fmla="*/ 52 w 135"/>
                <a:gd name="T21" fmla="*/ 29 h 320"/>
                <a:gd name="T22" fmla="*/ 52 w 135"/>
                <a:gd name="T23" fmla="*/ 25 h 320"/>
                <a:gd name="T24" fmla="*/ 60 w 135"/>
                <a:gd name="T25" fmla="*/ 19 h 320"/>
                <a:gd name="T26" fmla="*/ 84 w 135"/>
                <a:gd name="T27" fmla="*/ 16 h 320"/>
                <a:gd name="T28" fmla="*/ 84 w 135"/>
                <a:gd name="T29" fmla="*/ 12 h 320"/>
                <a:gd name="T30" fmla="*/ 100 w 135"/>
                <a:gd name="T31" fmla="*/ 7 h 320"/>
                <a:gd name="T32" fmla="*/ 112 w 135"/>
                <a:gd name="T33" fmla="*/ 7 h 320"/>
                <a:gd name="T34" fmla="*/ 112 w 135"/>
                <a:gd name="T35" fmla="*/ 7 h 320"/>
                <a:gd name="T36" fmla="*/ 123 w 135"/>
                <a:gd name="T37" fmla="*/ 7 h 320"/>
                <a:gd name="T38" fmla="*/ 146 w 135"/>
                <a:gd name="T39" fmla="*/ 7 h 320"/>
                <a:gd name="T40" fmla="*/ 146 w 135"/>
                <a:gd name="T41" fmla="*/ 0 h 320"/>
                <a:gd name="T42" fmla="*/ 158 w 135"/>
                <a:gd name="T43" fmla="*/ 0 h 320"/>
                <a:gd name="T44" fmla="*/ 196 w 135"/>
                <a:gd name="T45" fmla="*/ 7 h 320"/>
                <a:gd name="T46" fmla="*/ 208 w 135"/>
                <a:gd name="T47" fmla="*/ 20 h 320"/>
                <a:gd name="T48" fmla="*/ 186 w 135"/>
                <a:gd name="T49" fmla="*/ 20 h 320"/>
                <a:gd name="T50" fmla="*/ 174 w 135"/>
                <a:gd name="T51" fmla="*/ 25 h 320"/>
                <a:gd name="T52" fmla="*/ 174 w 135"/>
                <a:gd name="T53" fmla="*/ 27 h 320"/>
                <a:gd name="T54" fmla="*/ 174 w 135"/>
                <a:gd name="T55" fmla="*/ 29 h 320"/>
                <a:gd name="T56" fmla="*/ 174 w 135"/>
                <a:gd name="T57" fmla="*/ 31 h 320"/>
                <a:gd name="T58" fmla="*/ 158 w 135"/>
                <a:gd name="T59" fmla="*/ 32 h 320"/>
                <a:gd name="T60" fmla="*/ 123 w 135"/>
                <a:gd name="T61" fmla="*/ 38 h 320"/>
                <a:gd name="T62" fmla="*/ 112 w 135"/>
                <a:gd name="T63" fmla="*/ 43 h 320"/>
                <a:gd name="T64" fmla="*/ 112 w 135"/>
                <a:gd name="T65" fmla="*/ 53 h 320"/>
                <a:gd name="T66" fmla="*/ 123 w 135"/>
                <a:gd name="T67" fmla="*/ 57 h 320"/>
                <a:gd name="T68" fmla="*/ 112 w 135"/>
                <a:gd name="T69" fmla="*/ 57 h 320"/>
                <a:gd name="T70" fmla="*/ 112 w 135"/>
                <a:gd name="T71" fmla="*/ 60 h 320"/>
                <a:gd name="T72" fmla="*/ 100 w 135"/>
                <a:gd name="T73" fmla="*/ 63 h 320"/>
                <a:gd name="T74" fmla="*/ 84 w 135"/>
                <a:gd name="T75" fmla="*/ 75 h 320"/>
                <a:gd name="T76" fmla="*/ 60 w 135"/>
                <a:gd name="T77" fmla="*/ 75 h 320"/>
                <a:gd name="T78" fmla="*/ 52 w 135"/>
                <a:gd name="T79" fmla="*/ 75 h 320"/>
                <a:gd name="T80" fmla="*/ 52 w 135"/>
                <a:gd name="T81" fmla="*/ 76 h 320"/>
                <a:gd name="T82" fmla="*/ 44 w 135"/>
                <a:gd name="T83" fmla="*/ 76 h 320"/>
                <a:gd name="T84" fmla="*/ 16 w 135"/>
                <a:gd name="T85" fmla="*/ 75 h 320"/>
                <a:gd name="T86" fmla="*/ 44 w 135"/>
                <a:gd name="T87" fmla="*/ 73 h 320"/>
                <a:gd name="T88" fmla="*/ 16 w 135"/>
                <a:gd name="T89" fmla="*/ 71 h 320"/>
                <a:gd name="T90" fmla="*/ 0 w 135"/>
                <a:gd name="T91" fmla="*/ 61 h 32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5"/>
                <a:gd name="T139" fmla="*/ 0 h 320"/>
                <a:gd name="T140" fmla="*/ 135 w 135"/>
                <a:gd name="T141" fmla="*/ 320 h 32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5" h="320">
                  <a:moveTo>
                    <a:pt x="0" y="256"/>
                  </a:moveTo>
                  <a:lnTo>
                    <a:pt x="8" y="256"/>
                  </a:lnTo>
                  <a:lnTo>
                    <a:pt x="8" y="232"/>
                  </a:lnTo>
                  <a:lnTo>
                    <a:pt x="16" y="224"/>
                  </a:lnTo>
                  <a:lnTo>
                    <a:pt x="16" y="208"/>
                  </a:lnTo>
                  <a:lnTo>
                    <a:pt x="16" y="200"/>
                  </a:lnTo>
                  <a:lnTo>
                    <a:pt x="8" y="168"/>
                  </a:lnTo>
                  <a:lnTo>
                    <a:pt x="16" y="144"/>
                  </a:lnTo>
                  <a:lnTo>
                    <a:pt x="24" y="136"/>
                  </a:lnTo>
                  <a:lnTo>
                    <a:pt x="32" y="128"/>
                  </a:lnTo>
                  <a:lnTo>
                    <a:pt x="32" y="120"/>
                  </a:lnTo>
                  <a:lnTo>
                    <a:pt x="32" y="104"/>
                  </a:lnTo>
                  <a:lnTo>
                    <a:pt x="40" y="80"/>
                  </a:lnTo>
                  <a:lnTo>
                    <a:pt x="56" y="64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72" y="32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95" y="16"/>
                  </a:lnTo>
                  <a:lnTo>
                    <a:pt x="95" y="0"/>
                  </a:lnTo>
                  <a:lnTo>
                    <a:pt x="103" y="0"/>
                  </a:lnTo>
                  <a:lnTo>
                    <a:pt x="127" y="32"/>
                  </a:lnTo>
                  <a:lnTo>
                    <a:pt x="135" y="88"/>
                  </a:lnTo>
                  <a:lnTo>
                    <a:pt x="119" y="88"/>
                  </a:lnTo>
                  <a:lnTo>
                    <a:pt x="111" y="104"/>
                  </a:lnTo>
                  <a:lnTo>
                    <a:pt x="111" y="112"/>
                  </a:lnTo>
                  <a:lnTo>
                    <a:pt x="111" y="120"/>
                  </a:lnTo>
                  <a:lnTo>
                    <a:pt x="111" y="128"/>
                  </a:lnTo>
                  <a:lnTo>
                    <a:pt x="103" y="136"/>
                  </a:lnTo>
                  <a:lnTo>
                    <a:pt x="80" y="160"/>
                  </a:lnTo>
                  <a:lnTo>
                    <a:pt x="72" y="176"/>
                  </a:lnTo>
                  <a:lnTo>
                    <a:pt x="72" y="216"/>
                  </a:lnTo>
                  <a:lnTo>
                    <a:pt x="80" y="232"/>
                  </a:lnTo>
                  <a:lnTo>
                    <a:pt x="72" y="240"/>
                  </a:lnTo>
                  <a:lnTo>
                    <a:pt x="72" y="248"/>
                  </a:lnTo>
                  <a:lnTo>
                    <a:pt x="64" y="264"/>
                  </a:lnTo>
                  <a:lnTo>
                    <a:pt x="56" y="312"/>
                  </a:lnTo>
                  <a:lnTo>
                    <a:pt x="40" y="312"/>
                  </a:lnTo>
                  <a:lnTo>
                    <a:pt x="32" y="312"/>
                  </a:lnTo>
                  <a:lnTo>
                    <a:pt x="32" y="320"/>
                  </a:lnTo>
                  <a:lnTo>
                    <a:pt x="24" y="320"/>
                  </a:lnTo>
                  <a:lnTo>
                    <a:pt x="16" y="312"/>
                  </a:lnTo>
                  <a:lnTo>
                    <a:pt x="24" y="304"/>
                  </a:lnTo>
                  <a:lnTo>
                    <a:pt x="16" y="296"/>
                  </a:lnTo>
                  <a:lnTo>
                    <a:pt x="0" y="256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62" name="Freeform 113"/>
            <p:cNvSpPr>
              <a:spLocks/>
            </p:cNvSpPr>
            <p:nvPr/>
          </p:nvSpPr>
          <p:spPr bwMode="auto">
            <a:xfrm>
              <a:off x="3403" y="1967"/>
              <a:ext cx="31" cy="30"/>
            </a:xfrm>
            <a:custGeom>
              <a:avLst/>
              <a:gdLst>
                <a:gd name="T0" fmla="*/ 16 w 32"/>
                <a:gd name="T1" fmla="*/ 8 h 32"/>
                <a:gd name="T2" fmla="*/ 16 w 32"/>
                <a:gd name="T3" fmla="*/ 8 h 32"/>
                <a:gd name="T4" fmla="*/ 8 w 32"/>
                <a:gd name="T5" fmla="*/ 8 h 32"/>
                <a:gd name="T6" fmla="*/ 0 w 32"/>
                <a:gd name="T7" fmla="*/ 8 h 32"/>
                <a:gd name="T8" fmla="*/ 8 w 32"/>
                <a:gd name="T9" fmla="*/ 0 h 32"/>
                <a:gd name="T10" fmla="*/ 16 w 32"/>
                <a:gd name="T11" fmla="*/ 8 h 32"/>
                <a:gd name="T12" fmla="*/ 16 w 32"/>
                <a:gd name="T13" fmla="*/ 8 h 32"/>
                <a:gd name="T14" fmla="*/ 16 w 32"/>
                <a:gd name="T15" fmla="*/ 8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32"/>
                <a:gd name="T26" fmla="*/ 32 w 32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32">
                  <a:moveTo>
                    <a:pt x="24" y="32"/>
                  </a:moveTo>
                  <a:lnTo>
                    <a:pt x="24" y="24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8" y="0"/>
                  </a:lnTo>
                  <a:lnTo>
                    <a:pt x="24" y="8"/>
                  </a:lnTo>
                  <a:lnTo>
                    <a:pt x="32" y="24"/>
                  </a:lnTo>
                  <a:lnTo>
                    <a:pt x="24" y="3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63" name="Freeform 114"/>
            <p:cNvSpPr>
              <a:spLocks/>
            </p:cNvSpPr>
            <p:nvPr/>
          </p:nvSpPr>
          <p:spPr bwMode="auto">
            <a:xfrm>
              <a:off x="3403" y="1967"/>
              <a:ext cx="31" cy="30"/>
            </a:xfrm>
            <a:custGeom>
              <a:avLst/>
              <a:gdLst>
                <a:gd name="T0" fmla="*/ 16 w 32"/>
                <a:gd name="T1" fmla="*/ 8 h 32"/>
                <a:gd name="T2" fmla="*/ 16 w 32"/>
                <a:gd name="T3" fmla="*/ 8 h 32"/>
                <a:gd name="T4" fmla="*/ 8 w 32"/>
                <a:gd name="T5" fmla="*/ 8 h 32"/>
                <a:gd name="T6" fmla="*/ 0 w 32"/>
                <a:gd name="T7" fmla="*/ 8 h 32"/>
                <a:gd name="T8" fmla="*/ 8 w 32"/>
                <a:gd name="T9" fmla="*/ 0 h 32"/>
                <a:gd name="T10" fmla="*/ 16 w 32"/>
                <a:gd name="T11" fmla="*/ 8 h 32"/>
                <a:gd name="T12" fmla="*/ 16 w 32"/>
                <a:gd name="T13" fmla="*/ 8 h 32"/>
                <a:gd name="T14" fmla="*/ 16 w 32"/>
                <a:gd name="T15" fmla="*/ 8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32"/>
                <a:gd name="T26" fmla="*/ 32 w 32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32">
                  <a:moveTo>
                    <a:pt x="24" y="32"/>
                  </a:moveTo>
                  <a:lnTo>
                    <a:pt x="24" y="24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8" y="0"/>
                  </a:lnTo>
                  <a:lnTo>
                    <a:pt x="24" y="8"/>
                  </a:lnTo>
                  <a:lnTo>
                    <a:pt x="32" y="24"/>
                  </a:lnTo>
                  <a:lnTo>
                    <a:pt x="24" y="32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64" name="Freeform 115"/>
            <p:cNvSpPr>
              <a:spLocks/>
            </p:cNvSpPr>
            <p:nvPr/>
          </p:nvSpPr>
          <p:spPr bwMode="auto">
            <a:xfrm>
              <a:off x="3378" y="1967"/>
              <a:ext cx="49" cy="68"/>
            </a:xfrm>
            <a:custGeom>
              <a:avLst/>
              <a:gdLst>
                <a:gd name="T0" fmla="*/ 52 w 48"/>
                <a:gd name="T1" fmla="*/ 0 h 72"/>
                <a:gd name="T2" fmla="*/ 26 w 48"/>
                <a:gd name="T3" fmla="*/ 9 h 72"/>
                <a:gd name="T4" fmla="*/ 52 w 48"/>
                <a:gd name="T5" fmla="*/ 9 h 72"/>
                <a:gd name="T6" fmla="*/ 68 w 48"/>
                <a:gd name="T7" fmla="*/ 9 h 72"/>
                <a:gd name="T8" fmla="*/ 68 w 48"/>
                <a:gd name="T9" fmla="*/ 9 h 72"/>
                <a:gd name="T10" fmla="*/ 68 w 48"/>
                <a:gd name="T11" fmla="*/ 13 h 72"/>
                <a:gd name="T12" fmla="*/ 60 w 48"/>
                <a:gd name="T13" fmla="*/ 21 h 72"/>
                <a:gd name="T14" fmla="*/ 8 w 48"/>
                <a:gd name="T15" fmla="*/ 23 h 72"/>
                <a:gd name="T16" fmla="*/ 0 w 48"/>
                <a:gd name="T17" fmla="*/ 21 h 72"/>
                <a:gd name="T18" fmla="*/ 8 w 48"/>
                <a:gd name="T19" fmla="*/ 21 h 72"/>
                <a:gd name="T20" fmla="*/ 16 w 48"/>
                <a:gd name="T21" fmla="*/ 13 h 72"/>
                <a:gd name="T22" fmla="*/ 8 w 48"/>
                <a:gd name="T23" fmla="*/ 13 h 72"/>
                <a:gd name="T24" fmla="*/ 16 w 48"/>
                <a:gd name="T25" fmla="*/ 9 h 72"/>
                <a:gd name="T26" fmla="*/ 8 w 48"/>
                <a:gd name="T27" fmla="*/ 9 h 72"/>
                <a:gd name="T28" fmla="*/ 8 w 48"/>
                <a:gd name="T29" fmla="*/ 9 h 72"/>
                <a:gd name="T30" fmla="*/ 16 w 48"/>
                <a:gd name="T31" fmla="*/ 9 h 72"/>
                <a:gd name="T32" fmla="*/ 26 w 48"/>
                <a:gd name="T33" fmla="*/ 9 h 72"/>
                <a:gd name="T34" fmla="*/ 16 w 48"/>
                <a:gd name="T35" fmla="*/ 9 h 72"/>
                <a:gd name="T36" fmla="*/ 16 w 48"/>
                <a:gd name="T37" fmla="*/ 8 h 72"/>
                <a:gd name="T38" fmla="*/ 52 w 48"/>
                <a:gd name="T39" fmla="*/ 0 h 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"/>
                <a:gd name="T61" fmla="*/ 0 h 72"/>
                <a:gd name="T62" fmla="*/ 48 w 48"/>
                <a:gd name="T63" fmla="*/ 72 h 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" h="72">
                  <a:moveTo>
                    <a:pt x="32" y="0"/>
                  </a:moveTo>
                  <a:lnTo>
                    <a:pt x="24" y="16"/>
                  </a:lnTo>
                  <a:lnTo>
                    <a:pt x="32" y="24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40" y="64"/>
                  </a:lnTo>
                  <a:lnTo>
                    <a:pt x="8" y="72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65" name="Freeform 116"/>
            <p:cNvSpPr>
              <a:spLocks/>
            </p:cNvSpPr>
            <p:nvPr/>
          </p:nvSpPr>
          <p:spPr bwMode="auto">
            <a:xfrm>
              <a:off x="3378" y="1967"/>
              <a:ext cx="49" cy="68"/>
            </a:xfrm>
            <a:custGeom>
              <a:avLst/>
              <a:gdLst>
                <a:gd name="T0" fmla="*/ 52 w 48"/>
                <a:gd name="T1" fmla="*/ 0 h 72"/>
                <a:gd name="T2" fmla="*/ 26 w 48"/>
                <a:gd name="T3" fmla="*/ 9 h 72"/>
                <a:gd name="T4" fmla="*/ 52 w 48"/>
                <a:gd name="T5" fmla="*/ 9 h 72"/>
                <a:gd name="T6" fmla="*/ 68 w 48"/>
                <a:gd name="T7" fmla="*/ 9 h 72"/>
                <a:gd name="T8" fmla="*/ 68 w 48"/>
                <a:gd name="T9" fmla="*/ 9 h 72"/>
                <a:gd name="T10" fmla="*/ 68 w 48"/>
                <a:gd name="T11" fmla="*/ 13 h 72"/>
                <a:gd name="T12" fmla="*/ 60 w 48"/>
                <a:gd name="T13" fmla="*/ 21 h 72"/>
                <a:gd name="T14" fmla="*/ 8 w 48"/>
                <a:gd name="T15" fmla="*/ 23 h 72"/>
                <a:gd name="T16" fmla="*/ 0 w 48"/>
                <a:gd name="T17" fmla="*/ 21 h 72"/>
                <a:gd name="T18" fmla="*/ 8 w 48"/>
                <a:gd name="T19" fmla="*/ 21 h 72"/>
                <a:gd name="T20" fmla="*/ 16 w 48"/>
                <a:gd name="T21" fmla="*/ 13 h 72"/>
                <a:gd name="T22" fmla="*/ 8 w 48"/>
                <a:gd name="T23" fmla="*/ 13 h 72"/>
                <a:gd name="T24" fmla="*/ 16 w 48"/>
                <a:gd name="T25" fmla="*/ 9 h 72"/>
                <a:gd name="T26" fmla="*/ 8 w 48"/>
                <a:gd name="T27" fmla="*/ 9 h 72"/>
                <a:gd name="T28" fmla="*/ 8 w 48"/>
                <a:gd name="T29" fmla="*/ 9 h 72"/>
                <a:gd name="T30" fmla="*/ 16 w 48"/>
                <a:gd name="T31" fmla="*/ 9 h 72"/>
                <a:gd name="T32" fmla="*/ 26 w 48"/>
                <a:gd name="T33" fmla="*/ 9 h 72"/>
                <a:gd name="T34" fmla="*/ 16 w 48"/>
                <a:gd name="T35" fmla="*/ 9 h 72"/>
                <a:gd name="T36" fmla="*/ 16 w 48"/>
                <a:gd name="T37" fmla="*/ 8 h 72"/>
                <a:gd name="T38" fmla="*/ 52 w 48"/>
                <a:gd name="T39" fmla="*/ 0 h 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"/>
                <a:gd name="T61" fmla="*/ 0 h 72"/>
                <a:gd name="T62" fmla="*/ 48 w 48"/>
                <a:gd name="T63" fmla="*/ 72 h 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" h="72">
                  <a:moveTo>
                    <a:pt x="32" y="0"/>
                  </a:moveTo>
                  <a:lnTo>
                    <a:pt x="24" y="16"/>
                  </a:lnTo>
                  <a:lnTo>
                    <a:pt x="32" y="24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40" y="64"/>
                  </a:lnTo>
                  <a:lnTo>
                    <a:pt x="8" y="72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32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66" name="Freeform 117"/>
            <p:cNvSpPr>
              <a:spLocks/>
            </p:cNvSpPr>
            <p:nvPr/>
          </p:nvSpPr>
          <p:spPr bwMode="auto">
            <a:xfrm>
              <a:off x="3577" y="1931"/>
              <a:ext cx="33" cy="44"/>
            </a:xfrm>
            <a:custGeom>
              <a:avLst/>
              <a:gdLst>
                <a:gd name="T0" fmla="*/ 8 w 32"/>
                <a:gd name="T1" fmla="*/ 9 h 48"/>
                <a:gd name="T2" fmla="*/ 36 w 32"/>
                <a:gd name="T3" fmla="*/ 9 h 48"/>
                <a:gd name="T4" fmla="*/ 44 w 32"/>
                <a:gd name="T5" fmla="*/ 9 h 48"/>
                <a:gd name="T6" fmla="*/ 44 w 32"/>
                <a:gd name="T7" fmla="*/ 6 h 48"/>
                <a:gd name="T8" fmla="*/ 55 w 32"/>
                <a:gd name="T9" fmla="*/ 6 h 48"/>
                <a:gd name="T10" fmla="*/ 55 w 32"/>
                <a:gd name="T11" fmla="*/ 6 h 48"/>
                <a:gd name="T12" fmla="*/ 44 w 32"/>
                <a:gd name="T13" fmla="*/ 6 h 48"/>
                <a:gd name="T14" fmla="*/ 44 w 32"/>
                <a:gd name="T15" fmla="*/ 0 h 48"/>
                <a:gd name="T16" fmla="*/ 8 w 32"/>
                <a:gd name="T17" fmla="*/ 6 h 48"/>
                <a:gd name="T18" fmla="*/ 0 w 32"/>
                <a:gd name="T19" fmla="*/ 6 h 48"/>
                <a:gd name="T20" fmla="*/ 0 w 32"/>
                <a:gd name="T21" fmla="*/ 6 h 48"/>
                <a:gd name="T22" fmla="*/ 8 w 32"/>
                <a:gd name="T23" fmla="*/ 7 h 48"/>
                <a:gd name="T24" fmla="*/ 8 w 32"/>
                <a:gd name="T25" fmla="*/ 9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"/>
                <a:gd name="T40" fmla="*/ 0 h 48"/>
                <a:gd name="T41" fmla="*/ 32 w 32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" h="48">
                  <a:moveTo>
                    <a:pt x="8" y="48"/>
                  </a:moveTo>
                  <a:lnTo>
                    <a:pt x="16" y="48"/>
                  </a:lnTo>
                  <a:lnTo>
                    <a:pt x="24" y="48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8" y="4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67" name="Freeform 118"/>
            <p:cNvSpPr>
              <a:spLocks/>
            </p:cNvSpPr>
            <p:nvPr/>
          </p:nvSpPr>
          <p:spPr bwMode="auto">
            <a:xfrm>
              <a:off x="3577" y="1931"/>
              <a:ext cx="33" cy="44"/>
            </a:xfrm>
            <a:custGeom>
              <a:avLst/>
              <a:gdLst>
                <a:gd name="T0" fmla="*/ 8 w 32"/>
                <a:gd name="T1" fmla="*/ 9 h 48"/>
                <a:gd name="T2" fmla="*/ 36 w 32"/>
                <a:gd name="T3" fmla="*/ 9 h 48"/>
                <a:gd name="T4" fmla="*/ 44 w 32"/>
                <a:gd name="T5" fmla="*/ 9 h 48"/>
                <a:gd name="T6" fmla="*/ 44 w 32"/>
                <a:gd name="T7" fmla="*/ 6 h 48"/>
                <a:gd name="T8" fmla="*/ 55 w 32"/>
                <a:gd name="T9" fmla="*/ 6 h 48"/>
                <a:gd name="T10" fmla="*/ 55 w 32"/>
                <a:gd name="T11" fmla="*/ 6 h 48"/>
                <a:gd name="T12" fmla="*/ 44 w 32"/>
                <a:gd name="T13" fmla="*/ 6 h 48"/>
                <a:gd name="T14" fmla="*/ 44 w 32"/>
                <a:gd name="T15" fmla="*/ 0 h 48"/>
                <a:gd name="T16" fmla="*/ 8 w 32"/>
                <a:gd name="T17" fmla="*/ 6 h 48"/>
                <a:gd name="T18" fmla="*/ 0 w 32"/>
                <a:gd name="T19" fmla="*/ 6 h 48"/>
                <a:gd name="T20" fmla="*/ 0 w 32"/>
                <a:gd name="T21" fmla="*/ 6 h 48"/>
                <a:gd name="T22" fmla="*/ 8 w 32"/>
                <a:gd name="T23" fmla="*/ 7 h 48"/>
                <a:gd name="T24" fmla="*/ 8 w 32"/>
                <a:gd name="T25" fmla="*/ 9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"/>
                <a:gd name="T40" fmla="*/ 0 h 48"/>
                <a:gd name="T41" fmla="*/ 32 w 32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" h="48">
                  <a:moveTo>
                    <a:pt x="8" y="48"/>
                  </a:moveTo>
                  <a:lnTo>
                    <a:pt x="16" y="48"/>
                  </a:lnTo>
                  <a:lnTo>
                    <a:pt x="24" y="48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8" y="48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68" name="Freeform 119"/>
            <p:cNvSpPr>
              <a:spLocks/>
            </p:cNvSpPr>
            <p:nvPr/>
          </p:nvSpPr>
          <p:spPr bwMode="auto">
            <a:xfrm>
              <a:off x="3527" y="2004"/>
              <a:ext cx="40" cy="37"/>
            </a:xfrm>
            <a:custGeom>
              <a:avLst/>
              <a:gdLst>
                <a:gd name="T0" fmla="*/ 32 w 40"/>
                <a:gd name="T1" fmla="*/ 8 h 40"/>
                <a:gd name="T2" fmla="*/ 32 w 40"/>
                <a:gd name="T3" fmla="*/ 6 h 40"/>
                <a:gd name="T4" fmla="*/ 32 w 40"/>
                <a:gd name="T5" fmla="*/ 6 h 40"/>
                <a:gd name="T6" fmla="*/ 40 w 40"/>
                <a:gd name="T7" fmla="*/ 0 h 40"/>
                <a:gd name="T8" fmla="*/ 24 w 40"/>
                <a:gd name="T9" fmla="*/ 0 h 40"/>
                <a:gd name="T10" fmla="*/ 32 w 40"/>
                <a:gd name="T11" fmla="*/ 6 h 40"/>
                <a:gd name="T12" fmla="*/ 24 w 40"/>
                <a:gd name="T13" fmla="*/ 6 h 40"/>
                <a:gd name="T14" fmla="*/ 24 w 40"/>
                <a:gd name="T15" fmla="*/ 6 h 40"/>
                <a:gd name="T16" fmla="*/ 16 w 40"/>
                <a:gd name="T17" fmla="*/ 6 h 40"/>
                <a:gd name="T18" fmla="*/ 0 w 40"/>
                <a:gd name="T19" fmla="*/ 8 h 40"/>
                <a:gd name="T20" fmla="*/ 24 w 40"/>
                <a:gd name="T21" fmla="*/ 8 h 40"/>
                <a:gd name="T22" fmla="*/ 32 w 40"/>
                <a:gd name="T23" fmla="*/ 8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40"/>
                <a:gd name="T38" fmla="*/ 40 w 40"/>
                <a:gd name="T39" fmla="*/ 40 h 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40">
                  <a:moveTo>
                    <a:pt x="32" y="40"/>
                  </a:moveTo>
                  <a:lnTo>
                    <a:pt x="32" y="24"/>
                  </a:lnTo>
                  <a:lnTo>
                    <a:pt x="32" y="16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0" y="40"/>
                  </a:lnTo>
                  <a:lnTo>
                    <a:pt x="24" y="40"/>
                  </a:lnTo>
                  <a:lnTo>
                    <a:pt x="32" y="4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69" name="Freeform 120"/>
            <p:cNvSpPr>
              <a:spLocks/>
            </p:cNvSpPr>
            <p:nvPr/>
          </p:nvSpPr>
          <p:spPr bwMode="auto">
            <a:xfrm>
              <a:off x="3527" y="2004"/>
              <a:ext cx="40" cy="37"/>
            </a:xfrm>
            <a:custGeom>
              <a:avLst/>
              <a:gdLst>
                <a:gd name="T0" fmla="*/ 32 w 40"/>
                <a:gd name="T1" fmla="*/ 8 h 40"/>
                <a:gd name="T2" fmla="*/ 32 w 40"/>
                <a:gd name="T3" fmla="*/ 6 h 40"/>
                <a:gd name="T4" fmla="*/ 32 w 40"/>
                <a:gd name="T5" fmla="*/ 6 h 40"/>
                <a:gd name="T6" fmla="*/ 40 w 40"/>
                <a:gd name="T7" fmla="*/ 0 h 40"/>
                <a:gd name="T8" fmla="*/ 24 w 40"/>
                <a:gd name="T9" fmla="*/ 0 h 40"/>
                <a:gd name="T10" fmla="*/ 32 w 40"/>
                <a:gd name="T11" fmla="*/ 6 h 40"/>
                <a:gd name="T12" fmla="*/ 24 w 40"/>
                <a:gd name="T13" fmla="*/ 6 h 40"/>
                <a:gd name="T14" fmla="*/ 24 w 40"/>
                <a:gd name="T15" fmla="*/ 6 h 40"/>
                <a:gd name="T16" fmla="*/ 16 w 40"/>
                <a:gd name="T17" fmla="*/ 6 h 40"/>
                <a:gd name="T18" fmla="*/ 0 w 40"/>
                <a:gd name="T19" fmla="*/ 8 h 40"/>
                <a:gd name="T20" fmla="*/ 24 w 40"/>
                <a:gd name="T21" fmla="*/ 8 h 40"/>
                <a:gd name="T22" fmla="*/ 32 w 40"/>
                <a:gd name="T23" fmla="*/ 8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40"/>
                <a:gd name="T38" fmla="*/ 40 w 40"/>
                <a:gd name="T39" fmla="*/ 40 h 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40">
                  <a:moveTo>
                    <a:pt x="32" y="40"/>
                  </a:moveTo>
                  <a:lnTo>
                    <a:pt x="32" y="24"/>
                  </a:lnTo>
                  <a:lnTo>
                    <a:pt x="32" y="16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0" y="40"/>
                  </a:lnTo>
                  <a:lnTo>
                    <a:pt x="24" y="40"/>
                  </a:lnTo>
                  <a:lnTo>
                    <a:pt x="32" y="4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70" name="Freeform 121"/>
            <p:cNvSpPr>
              <a:spLocks/>
            </p:cNvSpPr>
            <p:nvPr/>
          </p:nvSpPr>
          <p:spPr bwMode="auto">
            <a:xfrm>
              <a:off x="3520" y="2041"/>
              <a:ext cx="40" cy="23"/>
            </a:xfrm>
            <a:custGeom>
              <a:avLst/>
              <a:gdLst>
                <a:gd name="T0" fmla="*/ 32 w 40"/>
                <a:gd name="T1" fmla="*/ 23 h 23"/>
                <a:gd name="T2" fmla="*/ 24 w 40"/>
                <a:gd name="T3" fmla="*/ 23 h 23"/>
                <a:gd name="T4" fmla="*/ 24 w 40"/>
                <a:gd name="T5" fmla="*/ 15 h 23"/>
                <a:gd name="T6" fmla="*/ 16 w 40"/>
                <a:gd name="T7" fmla="*/ 15 h 23"/>
                <a:gd name="T8" fmla="*/ 16 w 40"/>
                <a:gd name="T9" fmla="*/ 7 h 23"/>
                <a:gd name="T10" fmla="*/ 0 w 40"/>
                <a:gd name="T11" fmla="*/ 0 h 23"/>
                <a:gd name="T12" fmla="*/ 8 w 40"/>
                <a:gd name="T13" fmla="*/ 0 h 23"/>
                <a:gd name="T14" fmla="*/ 32 w 40"/>
                <a:gd name="T15" fmla="*/ 0 h 23"/>
                <a:gd name="T16" fmla="*/ 40 w 40"/>
                <a:gd name="T17" fmla="*/ 0 h 23"/>
                <a:gd name="T18" fmla="*/ 40 w 40"/>
                <a:gd name="T19" fmla="*/ 15 h 23"/>
                <a:gd name="T20" fmla="*/ 32 w 40"/>
                <a:gd name="T21" fmla="*/ 15 h 23"/>
                <a:gd name="T22" fmla="*/ 32 w 40"/>
                <a:gd name="T23" fmla="*/ 23 h 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23"/>
                <a:gd name="T38" fmla="*/ 40 w 40"/>
                <a:gd name="T39" fmla="*/ 23 h 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23">
                  <a:moveTo>
                    <a:pt x="32" y="23"/>
                  </a:moveTo>
                  <a:lnTo>
                    <a:pt x="24" y="23"/>
                  </a:lnTo>
                  <a:lnTo>
                    <a:pt x="24" y="15"/>
                  </a:lnTo>
                  <a:lnTo>
                    <a:pt x="16" y="15"/>
                  </a:lnTo>
                  <a:lnTo>
                    <a:pt x="16" y="7"/>
                  </a:lnTo>
                  <a:lnTo>
                    <a:pt x="0" y="0"/>
                  </a:lnTo>
                  <a:lnTo>
                    <a:pt x="8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15"/>
                  </a:lnTo>
                  <a:lnTo>
                    <a:pt x="32" y="15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71" name="Freeform 122"/>
            <p:cNvSpPr>
              <a:spLocks/>
            </p:cNvSpPr>
            <p:nvPr/>
          </p:nvSpPr>
          <p:spPr bwMode="auto">
            <a:xfrm>
              <a:off x="3520" y="2041"/>
              <a:ext cx="40" cy="23"/>
            </a:xfrm>
            <a:custGeom>
              <a:avLst/>
              <a:gdLst>
                <a:gd name="T0" fmla="*/ 32 w 40"/>
                <a:gd name="T1" fmla="*/ 23 h 23"/>
                <a:gd name="T2" fmla="*/ 24 w 40"/>
                <a:gd name="T3" fmla="*/ 23 h 23"/>
                <a:gd name="T4" fmla="*/ 24 w 40"/>
                <a:gd name="T5" fmla="*/ 15 h 23"/>
                <a:gd name="T6" fmla="*/ 16 w 40"/>
                <a:gd name="T7" fmla="*/ 15 h 23"/>
                <a:gd name="T8" fmla="*/ 16 w 40"/>
                <a:gd name="T9" fmla="*/ 7 h 23"/>
                <a:gd name="T10" fmla="*/ 0 w 40"/>
                <a:gd name="T11" fmla="*/ 0 h 23"/>
                <a:gd name="T12" fmla="*/ 8 w 40"/>
                <a:gd name="T13" fmla="*/ 0 h 23"/>
                <a:gd name="T14" fmla="*/ 32 w 40"/>
                <a:gd name="T15" fmla="*/ 0 h 23"/>
                <a:gd name="T16" fmla="*/ 40 w 40"/>
                <a:gd name="T17" fmla="*/ 0 h 23"/>
                <a:gd name="T18" fmla="*/ 40 w 40"/>
                <a:gd name="T19" fmla="*/ 15 h 23"/>
                <a:gd name="T20" fmla="*/ 32 w 40"/>
                <a:gd name="T21" fmla="*/ 15 h 23"/>
                <a:gd name="T22" fmla="*/ 32 w 40"/>
                <a:gd name="T23" fmla="*/ 23 h 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23"/>
                <a:gd name="T38" fmla="*/ 40 w 40"/>
                <a:gd name="T39" fmla="*/ 23 h 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23">
                  <a:moveTo>
                    <a:pt x="32" y="23"/>
                  </a:moveTo>
                  <a:lnTo>
                    <a:pt x="24" y="23"/>
                  </a:lnTo>
                  <a:lnTo>
                    <a:pt x="24" y="15"/>
                  </a:lnTo>
                  <a:lnTo>
                    <a:pt x="16" y="15"/>
                  </a:lnTo>
                  <a:lnTo>
                    <a:pt x="16" y="7"/>
                  </a:lnTo>
                  <a:lnTo>
                    <a:pt x="0" y="0"/>
                  </a:lnTo>
                  <a:lnTo>
                    <a:pt x="8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15"/>
                  </a:lnTo>
                  <a:lnTo>
                    <a:pt x="32" y="15"/>
                  </a:lnTo>
                  <a:lnTo>
                    <a:pt x="32" y="23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72" name="Rectangle 123"/>
            <p:cNvSpPr>
              <a:spLocks noChangeArrowheads="1"/>
            </p:cNvSpPr>
            <p:nvPr/>
          </p:nvSpPr>
          <p:spPr bwMode="auto">
            <a:xfrm>
              <a:off x="3552" y="2055"/>
              <a:ext cx="8" cy="9"/>
            </a:xfrm>
            <a:prstGeom prst="rect">
              <a:avLst/>
            </a:prstGeom>
            <a:solidFill>
              <a:srgbClr val="993300"/>
            </a:solidFill>
            <a:ln w="3175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73" name="Rectangle 124"/>
            <p:cNvSpPr>
              <a:spLocks noChangeArrowheads="1"/>
            </p:cNvSpPr>
            <p:nvPr/>
          </p:nvSpPr>
          <p:spPr bwMode="auto">
            <a:xfrm>
              <a:off x="3552" y="2055"/>
              <a:ext cx="8" cy="9"/>
            </a:xfrm>
            <a:prstGeom prst="rect">
              <a:avLst/>
            </a:prstGeom>
            <a:solidFill>
              <a:srgbClr val="993300"/>
            </a:solidFill>
            <a:ln w="3175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74" name="Freeform 125"/>
            <p:cNvSpPr>
              <a:spLocks/>
            </p:cNvSpPr>
            <p:nvPr/>
          </p:nvSpPr>
          <p:spPr bwMode="auto">
            <a:xfrm>
              <a:off x="3642" y="1975"/>
              <a:ext cx="106" cy="96"/>
            </a:xfrm>
            <a:custGeom>
              <a:avLst/>
              <a:gdLst>
                <a:gd name="T0" fmla="*/ 155 w 103"/>
                <a:gd name="T1" fmla="*/ 25 h 103"/>
                <a:gd name="T2" fmla="*/ 168 w 103"/>
                <a:gd name="T3" fmla="*/ 21 h 103"/>
                <a:gd name="T4" fmla="*/ 182 w 103"/>
                <a:gd name="T5" fmla="*/ 20 h 103"/>
                <a:gd name="T6" fmla="*/ 168 w 103"/>
                <a:gd name="T7" fmla="*/ 13 h 103"/>
                <a:gd name="T8" fmla="*/ 182 w 103"/>
                <a:gd name="T9" fmla="*/ 7 h 103"/>
                <a:gd name="T10" fmla="*/ 168 w 103"/>
                <a:gd name="T11" fmla="*/ 7 h 103"/>
                <a:gd name="T12" fmla="*/ 155 w 103"/>
                <a:gd name="T13" fmla="*/ 7 h 103"/>
                <a:gd name="T14" fmla="*/ 139 w 103"/>
                <a:gd name="T15" fmla="*/ 7 h 103"/>
                <a:gd name="T16" fmla="*/ 99 w 103"/>
                <a:gd name="T17" fmla="*/ 7 h 103"/>
                <a:gd name="T18" fmla="*/ 99 w 103"/>
                <a:gd name="T19" fmla="*/ 7 h 103"/>
                <a:gd name="T20" fmla="*/ 84 w 103"/>
                <a:gd name="T21" fmla="*/ 7 h 103"/>
                <a:gd name="T22" fmla="*/ 68 w 103"/>
                <a:gd name="T23" fmla="*/ 0 h 103"/>
                <a:gd name="T24" fmla="*/ 0 w 103"/>
                <a:gd name="T25" fmla="*/ 7 h 103"/>
                <a:gd name="T26" fmla="*/ 8 w 103"/>
                <a:gd name="T27" fmla="*/ 18 h 103"/>
                <a:gd name="T28" fmla="*/ 16 w 103"/>
                <a:gd name="T29" fmla="*/ 18 h 103"/>
                <a:gd name="T30" fmla="*/ 52 w 103"/>
                <a:gd name="T31" fmla="*/ 20 h 103"/>
                <a:gd name="T32" fmla="*/ 68 w 103"/>
                <a:gd name="T33" fmla="*/ 20 h 103"/>
                <a:gd name="T34" fmla="*/ 84 w 103"/>
                <a:gd name="T35" fmla="*/ 23 h 103"/>
                <a:gd name="T36" fmla="*/ 99 w 103"/>
                <a:gd name="T37" fmla="*/ 23 h 103"/>
                <a:gd name="T38" fmla="*/ 111 w 103"/>
                <a:gd name="T39" fmla="*/ 25 h 103"/>
                <a:gd name="T40" fmla="*/ 139 w 103"/>
                <a:gd name="T41" fmla="*/ 23 h 103"/>
                <a:gd name="T42" fmla="*/ 155 w 103"/>
                <a:gd name="T43" fmla="*/ 25 h 10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3"/>
                <a:gd name="T67" fmla="*/ 0 h 103"/>
                <a:gd name="T68" fmla="*/ 103 w 103"/>
                <a:gd name="T69" fmla="*/ 103 h 10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3" h="103">
                  <a:moveTo>
                    <a:pt x="87" y="103"/>
                  </a:moveTo>
                  <a:lnTo>
                    <a:pt x="95" y="87"/>
                  </a:lnTo>
                  <a:lnTo>
                    <a:pt x="103" y="79"/>
                  </a:lnTo>
                  <a:lnTo>
                    <a:pt x="95" y="48"/>
                  </a:lnTo>
                  <a:lnTo>
                    <a:pt x="103" y="32"/>
                  </a:lnTo>
                  <a:lnTo>
                    <a:pt x="95" y="24"/>
                  </a:lnTo>
                  <a:lnTo>
                    <a:pt x="87" y="16"/>
                  </a:lnTo>
                  <a:lnTo>
                    <a:pt x="79" y="16"/>
                  </a:lnTo>
                  <a:lnTo>
                    <a:pt x="55" y="8"/>
                  </a:lnTo>
                  <a:lnTo>
                    <a:pt x="55" y="16"/>
                  </a:lnTo>
                  <a:lnTo>
                    <a:pt x="48" y="16"/>
                  </a:lnTo>
                  <a:lnTo>
                    <a:pt x="40" y="0"/>
                  </a:lnTo>
                  <a:lnTo>
                    <a:pt x="0" y="24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32" y="79"/>
                  </a:lnTo>
                  <a:lnTo>
                    <a:pt x="40" y="79"/>
                  </a:lnTo>
                  <a:lnTo>
                    <a:pt x="48" y="95"/>
                  </a:lnTo>
                  <a:lnTo>
                    <a:pt x="55" y="95"/>
                  </a:lnTo>
                  <a:lnTo>
                    <a:pt x="63" y="103"/>
                  </a:lnTo>
                  <a:lnTo>
                    <a:pt x="79" y="95"/>
                  </a:lnTo>
                  <a:lnTo>
                    <a:pt x="87" y="103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75" name="Freeform 126"/>
            <p:cNvSpPr>
              <a:spLocks/>
            </p:cNvSpPr>
            <p:nvPr/>
          </p:nvSpPr>
          <p:spPr bwMode="auto">
            <a:xfrm>
              <a:off x="3560" y="1975"/>
              <a:ext cx="91" cy="118"/>
            </a:xfrm>
            <a:custGeom>
              <a:avLst/>
              <a:gdLst>
                <a:gd name="T0" fmla="*/ 95 w 88"/>
                <a:gd name="T1" fmla="*/ 7 h 127"/>
                <a:gd name="T2" fmla="*/ 157 w 88"/>
                <a:gd name="T3" fmla="*/ 7 h 127"/>
                <a:gd name="T4" fmla="*/ 157 w 88"/>
                <a:gd name="T5" fmla="*/ 7 h 127"/>
                <a:gd name="T6" fmla="*/ 142 w 88"/>
                <a:gd name="T7" fmla="*/ 7 h 127"/>
                <a:gd name="T8" fmla="*/ 157 w 88"/>
                <a:gd name="T9" fmla="*/ 7 h 127"/>
                <a:gd name="T10" fmla="*/ 171 w 88"/>
                <a:gd name="T11" fmla="*/ 17 h 127"/>
                <a:gd name="T12" fmla="*/ 157 w 88"/>
                <a:gd name="T13" fmla="*/ 17 h 127"/>
                <a:gd name="T14" fmla="*/ 142 w 88"/>
                <a:gd name="T15" fmla="*/ 17 h 127"/>
                <a:gd name="T16" fmla="*/ 108 w 88"/>
                <a:gd name="T17" fmla="*/ 19 h 127"/>
                <a:gd name="T18" fmla="*/ 124 w 88"/>
                <a:gd name="T19" fmla="*/ 22 h 127"/>
                <a:gd name="T20" fmla="*/ 157 w 88"/>
                <a:gd name="T21" fmla="*/ 26 h 127"/>
                <a:gd name="T22" fmla="*/ 142 w 88"/>
                <a:gd name="T23" fmla="*/ 28 h 127"/>
                <a:gd name="T24" fmla="*/ 77 w 88"/>
                <a:gd name="T25" fmla="*/ 30 h 127"/>
                <a:gd name="T26" fmla="*/ 60 w 88"/>
                <a:gd name="T27" fmla="*/ 30 h 127"/>
                <a:gd name="T28" fmla="*/ 8 w 88"/>
                <a:gd name="T29" fmla="*/ 30 h 127"/>
                <a:gd name="T30" fmla="*/ 36 w 88"/>
                <a:gd name="T31" fmla="*/ 26 h 127"/>
                <a:gd name="T32" fmla="*/ 0 w 88"/>
                <a:gd name="T33" fmla="*/ 22 h 127"/>
                <a:gd name="T34" fmla="*/ 0 w 88"/>
                <a:gd name="T35" fmla="*/ 20 h 127"/>
                <a:gd name="T36" fmla="*/ 0 w 88"/>
                <a:gd name="T37" fmla="*/ 17 h 127"/>
                <a:gd name="T38" fmla="*/ 0 w 88"/>
                <a:gd name="T39" fmla="*/ 14 h 127"/>
                <a:gd name="T40" fmla="*/ 0 w 88"/>
                <a:gd name="T41" fmla="*/ 12 h 127"/>
                <a:gd name="T42" fmla="*/ 8 w 88"/>
                <a:gd name="T43" fmla="*/ 7 h 127"/>
                <a:gd name="T44" fmla="*/ 44 w 88"/>
                <a:gd name="T45" fmla="*/ 7 h 127"/>
                <a:gd name="T46" fmla="*/ 60 w 88"/>
                <a:gd name="T47" fmla="*/ 7 h 127"/>
                <a:gd name="T48" fmla="*/ 44 w 88"/>
                <a:gd name="T49" fmla="*/ 7 h 127"/>
                <a:gd name="T50" fmla="*/ 60 w 88"/>
                <a:gd name="T51" fmla="*/ 7 h 127"/>
                <a:gd name="T52" fmla="*/ 44 w 88"/>
                <a:gd name="T53" fmla="*/ 0 h 127"/>
                <a:gd name="T54" fmla="*/ 60 w 88"/>
                <a:gd name="T55" fmla="*/ 0 h 127"/>
                <a:gd name="T56" fmla="*/ 77 w 88"/>
                <a:gd name="T57" fmla="*/ 0 h 127"/>
                <a:gd name="T58" fmla="*/ 77 w 88"/>
                <a:gd name="T59" fmla="*/ 7 h 127"/>
                <a:gd name="T60" fmla="*/ 95 w 88"/>
                <a:gd name="T61" fmla="*/ 7 h 127"/>
                <a:gd name="T62" fmla="*/ 77 w 88"/>
                <a:gd name="T63" fmla="*/ 7 h 127"/>
                <a:gd name="T64" fmla="*/ 95 w 88"/>
                <a:gd name="T65" fmla="*/ 7 h 1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8"/>
                <a:gd name="T100" fmla="*/ 0 h 127"/>
                <a:gd name="T101" fmla="*/ 88 w 88"/>
                <a:gd name="T102" fmla="*/ 127 h 12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8" h="127">
                  <a:moveTo>
                    <a:pt x="48" y="24"/>
                  </a:moveTo>
                  <a:lnTo>
                    <a:pt x="80" y="8"/>
                  </a:lnTo>
                  <a:lnTo>
                    <a:pt x="80" y="16"/>
                  </a:lnTo>
                  <a:lnTo>
                    <a:pt x="72" y="16"/>
                  </a:lnTo>
                  <a:lnTo>
                    <a:pt x="80" y="24"/>
                  </a:lnTo>
                  <a:lnTo>
                    <a:pt x="88" y="72"/>
                  </a:lnTo>
                  <a:lnTo>
                    <a:pt x="80" y="72"/>
                  </a:lnTo>
                  <a:lnTo>
                    <a:pt x="72" y="72"/>
                  </a:lnTo>
                  <a:lnTo>
                    <a:pt x="56" y="79"/>
                  </a:lnTo>
                  <a:lnTo>
                    <a:pt x="64" y="95"/>
                  </a:lnTo>
                  <a:lnTo>
                    <a:pt x="80" y="111"/>
                  </a:lnTo>
                  <a:lnTo>
                    <a:pt x="72" y="119"/>
                  </a:lnTo>
                  <a:lnTo>
                    <a:pt x="40" y="127"/>
                  </a:lnTo>
                  <a:lnTo>
                    <a:pt x="32" y="127"/>
                  </a:lnTo>
                  <a:lnTo>
                    <a:pt x="8" y="127"/>
                  </a:lnTo>
                  <a:lnTo>
                    <a:pt x="16" y="111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2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48" y="16"/>
                  </a:lnTo>
                  <a:lnTo>
                    <a:pt x="40" y="24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76" name="Freeform 127"/>
            <p:cNvSpPr>
              <a:spLocks/>
            </p:cNvSpPr>
            <p:nvPr/>
          </p:nvSpPr>
          <p:spPr bwMode="auto">
            <a:xfrm>
              <a:off x="3617" y="2041"/>
              <a:ext cx="80" cy="44"/>
            </a:xfrm>
            <a:custGeom>
              <a:avLst/>
              <a:gdLst>
                <a:gd name="T0" fmla="*/ 2 w 98"/>
                <a:gd name="T1" fmla="*/ 1 h 60"/>
                <a:gd name="T2" fmla="*/ 2 w 98"/>
                <a:gd name="T3" fmla="*/ 1 h 60"/>
                <a:gd name="T4" fmla="*/ 2 w 98"/>
                <a:gd name="T5" fmla="*/ 1 h 60"/>
                <a:gd name="T6" fmla="*/ 2 w 98"/>
                <a:gd name="T7" fmla="*/ 0 h 60"/>
                <a:gd name="T8" fmla="*/ 2 w 98"/>
                <a:gd name="T9" fmla="*/ 0 h 60"/>
                <a:gd name="T10" fmla="*/ 2 w 98"/>
                <a:gd name="T11" fmla="*/ 0 h 60"/>
                <a:gd name="T12" fmla="*/ 2 w 98"/>
                <a:gd name="T13" fmla="*/ 0 h 60"/>
                <a:gd name="T14" fmla="*/ 0 w 98"/>
                <a:gd name="T15" fmla="*/ 1 h 60"/>
                <a:gd name="T16" fmla="*/ 2 w 98"/>
                <a:gd name="T17" fmla="*/ 1 h 60"/>
                <a:gd name="T18" fmla="*/ 2 w 98"/>
                <a:gd name="T19" fmla="*/ 1 h 60"/>
                <a:gd name="T20" fmla="*/ 2 w 98"/>
                <a:gd name="T21" fmla="*/ 1 h 60"/>
                <a:gd name="T22" fmla="*/ 2 w 98"/>
                <a:gd name="T23" fmla="*/ 1 h 60"/>
                <a:gd name="T24" fmla="*/ 2 w 98"/>
                <a:gd name="T25" fmla="*/ 1 h 60"/>
                <a:gd name="T26" fmla="*/ 2 w 98"/>
                <a:gd name="T27" fmla="*/ 1 h 60"/>
                <a:gd name="T28" fmla="*/ 2 w 98"/>
                <a:gd name="T29" fmla="*/ 1 h 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8"/>
                <a:gd name="T46" fmla="*/ 0 h 60"/>
                <a:gd name="T47" fmla="*/ 98 w 98"/>
                <a:gd name="T48" fmla="*/ 60 h 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8" h="60">
                  <a:moveTo>
                    <a:pt x="98" y="27"/>
                  </a:moveTo>
                  <a:lnTo>
                    <a:pt x="82" y="9"/>
                  </a:lnTo>
                  <a:lnTo>
                    <a:pt x="72" y="9"/>
                  </a:lnTo>
                  <a:lnTo>
                    <a:pt x="51" y="0"/>
                  </a:lnTo>
                  <a:lnTo>
                    <a:pt x="41" y="0"/>
                  </a:lnTo>
                  <a:lnTo>
                    <a:pt x="31" y="0"/>
                  </a:lnTo>
                  <a:lnTo>
                    <a:pt x="20" y="0"/>
                  </a:lnTo>
                  <a:lnTo>
                    <a:pt x="0" y="9"/>
                  </a:lnTo>
                  <a:lnTo>
                    <a:pt x="10" y="29"/>
                  </a:lnTo>
                  <a:lnTo>
                    <a:pt x="31" y="50"/>
                  </a:lnTo>
                  <a:lnTo>
                    <a:pt x="41" y="50"/>
                  </a:lnTo>
                  <a:lnTo>
                    <a:pt x="41" y="40"/>
                  </a:lnTo>
                  <a:lnTo>
                    <a:pt x="72" y="50"/>
                  </a:lnTo>
                  <a:lnTo>
                    <a:pt x="72" y="60"/>
                  </a:lnTo>
                  <a:lnTo>
                    <a:pt x="98" y="28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77" name="Freeform 128"/>
            <p:cNvSpPr>
              <a:spLocks/>
            </p:cNvSpPr>
            <p:nvPr/>
          </p:nvSpPr>
          <p:spPr bwMode="auto">
            <a:xfrm>
              <a:off x="3593" y="2071"/>
              <a:ext cx="83" cy="36"/>
            </a:xfrm>
            <a:custGeom>
              <a:avLst/>
              <a:gdLst>
                <a:gd name="T0" fmla="*/ 0 w 80"/>
                <a:gd name="T1" fmla="*/ 5 h 40"/>
                <a:gd name="T2" fmla="*/ 8 w 80"/>
                <a:gd name="T3" fmla="*/ 5 h 40"/>
                <a:gd name="T4" fmla="*/ 86 w 80"/>
                <a:gd name="T5" fmla="*/ 5 h 40"/>
                <a:gd name="T6" fmla="*/ 99 w 80"/>
                <a:gd name="T7" fmla="*/ 5 h 40"/>
                <a:gd name="T8" fmla="*/ 115 w 80"/>
                <a:gd name="T9" fmla="*/ 5 h 40"/>
                <a:gd name="T10" fmla="*/ 115 w 80"/>
                <a:gd name="T11" fmla="*/ 0 h 40"/>
                <a:gd name="T12" fmla="*/ 166 w 80"/>
                <a:gd name="T13" fmla="*/ 5 h 40"/>
                <a:gd name="T14" fmla="*/ 166 w 80"/>
                <a:gd name="T15" fmla="*/ 5 h 40"/>
                <a:gd name="T16" fmla="*/ 149 w 80"/>
                <a:gd name="T17" fmla="*/ 5 h 40"/>
                <a:gd name="T18" fmla="*/ 99 w 80"/>
                <a:gd name="T19" fmla="*/ 5 h 40"/>
                <a:gd name="T20" fmla="*/ 64 w 80"/>
                <a:gd name="T21" fmla="*/ 5 h 40"/>
                <a:gd name="T22" fmla="*/ 8 w 80"/>
                <a:gd name="T23" fmla="*/ 5 h 40"/>
                <a:gd name="T24" fmla="*/ 0 w 80"/>
                <a:gd name="T25" fmla="*/ 5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"/>
                <a:gd name="T40" fmla="*/ 0 h 40"/>
                <a:gd name="T41" fmla="*/ 80 w 80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" h="40">
                  <a:moveTo>
                    <a:pt x="0" y="24"/>
                  </a:moveTo>
                  <a:lnTo>
                    <a:pt x="8" y="24"/>
                  </a:lnTo>
                  <a:lnTo>
                    <a:pt x="40" y="16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80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48" y="40"/>
                  </a:lnTo>
                  <a:lnTo>
                    <a:pt x="32" y="32"/>
                  </a:lnTo>
                  <a:lnTo>
                    <a:pt x="8" y="3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78" name="Freeform 129"/>
            <p:cNvSpPr>
              <a:spLocks/>
            </p:cNvSpPr>
            <p:nvPr/>
          </p:nvSpPr>
          <p:spPr bwMode="auto">
            <a:xfrm>
              <a:off x="3593" y="2100"/>
              <a:ext cx="8" cy="7"/>
            </a:xfrm>
            <a:custGeom>
              <a:avLst/>
              <a:gdLst>
                <a:gd name="T0" fmla="*/ 8 w 8"/>
                <a:gd name="T1" fmla="*/ 4 h 8"/>
                <a:gd name="T2" fmla="*/ 0 w 8"/>
                <a:gd name="T3" fmla="*/ 0 h 8"/>
                <a:gd name="T4" fmla="*/ 8 w 8"/>
                <a:gd name="T5" fmla="*/ 4 h 8"/>
                <a:gd name="T6" fmla="*/ 0 60000 65536"/>
                <a:gd name="T7" fmla="*/ 0 60000 65536"/>
                <a:gd name="T8" fmla="*/ 0 60000 65536"/>
                <a:gd name="T9" fmla="*/ 0 w 8"/>
                <a:gd name="T10" fmla="*/ 0 h 8"/>
                <a:gd name="T11" fmla="*/ 8 w 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8">
                  <a:moveTo>
                    <a:pt x="8" y="8"/>
                  </a:move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79" name="Freeform 130"/>
            <p:cNvSpPr>
              <a:spLocks/>
            </p:cNvSpPr>
            <p:nvPr/>
          </p:nvSpPr>
          <p:spPr bwMode="auto">
            <a:xfrm>
              <a:off x="3593" y="2100"/>
              <a:ext cx="17" cy="16"/>
            </a:xfrm>
            <a:custGeom>
              <a:avLst/>
              <a:gdLst>
                <a:gd name="T0" fmla="*/ 50 w 16"/>
                <a:gd name="T1" fmla="*/ 8 h 16"/>
                <a:gd name="T2" fmla="*/ 50 w 16"/>
                <a:gd name="T3" fmla="*/ 16 h 16"/>
                <a:gd name="T4" fmla="*/ 31 w 16"/>
                <a:gd name="T5" fmla="*/ 16 h 16"/>
                <a:gd name="T6" fmla="*/ 0 w 16"/>
                <a:gd name="T7" fmla="*/ 8 h 16"/>
                <a:gd name="T8" fmla="*/ 0 w 16"/>
                <a:gd name="T9" fmla="*/ 0 h 16"/>
                <a:gd name="T10" fmla="*/ 31 w 16"/>
                <a:gd name="T11" fmla="*/ 0 h 16"/>
                <a:gd name="T12" fmla="*/ 50 w 16"/>
                <a:gd name="T13" fmla="*/ 8 h 16"/>
                <a:gd name="T14" fmla="*/ 50 w 16"/>
                <a:gd name="T15" fmla="*/ 16 h 16"/>
                <a:gd name="T16" fmla="*/ 31 w 16"/>
                <a:gd name="T17" fmla="*/ 16 h 16"/>
                <a:gd name="T18" fmla="*/ 0 w 16"/>
                <a:gd name="T19" fmla="*/ 8 h 16"/>
                <a:gd name="T20" fmla="*/ 0 w 16"/>
                <a:gd name="T21" fmla="*/ 0 h 16"/>
                <a:gd name="T22" fmla="*/ 31 w 16"/>
                <a:gd name="T23" fmla="*/ 0 h 16"/>
                <a:gd name="T24" fmla="*/ 50 w 16"/>
                <a:gd name="T25" fmla="*/ 8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16"/>
                <a:gd name="T41" fmla="*/ 16 w 16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16">
                  <a:moveTo>
                    <a:pt x="16" y="8"/>
                  </a:moveTo>
                  <a:lnTo>
                    <a:pt x="16" y="16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80" name="Freeform 131"/>
            <p:cNvSpPr>
              <a:spLocks/>
            </p:cNvSpPr>
            <p:nvPr/>
          </p:nvSpPr>
          <p:spPr bwMode="auto">
            <a:xfrm>
              <a:off x="3593" y="2093"/>
              <a:ext cx="8" cy="7"/>
            </a:xfrm>
            <a:custGeom>
              <a:avLst/>
              <a:gdLst>
                <a:gd name="T0" fmla="*/ 8 w 8"/>
                <a:gd name="T1" fmla="*/ 4 h 8"/>
                <a:gd name="T2" fmla="*/ 0 w 8"/>
                <a:gd name="T3" fmla="*/ 0 h 8"/>
                <a:gd name="T4" fmla="*/ 8 w 8"/>
                <a:gd name="T5" fmla="*/ 4 h 8"/>
                <a:gd name="T6" fmla="*/ 0 60000 65536"/>
                <a:gd name="T7" fmla="*/ 0 60000 65536"/>
                <a:gd name="T8" fmla="*/ 0 60000 65536"/>
                <a:gd name="T9" fmla="*/ 0 w 8"/>
                <a:gd name="T10" fmla="*/ 0 h 8"/>
                <a:gd name="T11" fmla="*/ 8 w 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8">
                  <a:moveTo>
                    <a:pt x="8" y="8"/>
                  </a:move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81" name="Freeform 132"/>
            <p:cNvSpPr>
              <a:spLocks/>
            </p:cNvSpPr>
            <p:nvPr/>
          </p:nvSpPr>
          <p:spPr bwMode="auto">
            <a:xfrm>
              <a:off x="3593" y="2093"/>
              <a:ext cx="8" cy="7"/>
            </a:xfrm>
            <a:custGeom>
              <a:avLst/>
              <a:gdLst>
                <a:gd name="T0" fmla="*/ 8 w 8"/>
                <a:gd name="T1" fmla="*/ 4 h 8"/>
                <a:gd name="T2" fmla="*/ 0 w 8"/>
                <a:gd name="T3" fmla="*/ 0 h 8"/>
                <a:gd name="T4" fmla="*/ 8 w 8"/>
                <a:gd name="T5" fmla="*/ 4 h 8"/>
                <a:gd name="T6" fmla="*/ 0 60000 65536"/>
                <a:gd name="T7" fmla="*/ 0 60000 65536"/>
                <a:gd name="T8" fmla="*/ 0 60000 65536"/>
                <a:gd name="T9" fmla="*/ 0 w 8"/>
                <a:gd name="T10" fmla="*/ 0 h 8"/>
                <a:gd name="T11" fmla="*/ 8 w 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8">
                  <a:moveTo>
                    <a:pt x="8" y="8"/>
                  </a:moveTo>
                  <a:lnTo>
                    <a:pt x="0" y="0"/>
                  </a:lnTo>
                  <a:lnTo>
                    <a:pt x="8" y="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82" name="Freeform 133"/>
            <p:cNvSpPr>
              <a:spLocks/>
            </p:cNvSpPr>
            <p:nvPr/>
          </p:nvSpPr>
          <p:spPr bwMode="auto">
            <a:xfrm>
              <a:off x="3560" y="2093"/>
              <a:ext cx="41" cy="29"/>
            </a:xfrm>
            <a:custGeom>
              <a:avLst/>
              <a:gdLst>
                <a:gd name="T0" fmla="*/ 8 w 40"/>
                <a:gd name="T1" fmla="*/ 5 h 32"/>
                <a:gd name="T2" fmla="*/ 44 w 40"/>
                <a:gd name="T3" fmla="*/ 5 h 32"/>
                <a:gd name="T4" fmla="*/ 52 w 40"/>
                <a:gd name="T5" fmla="*/ 5 h 32"/>
                <a:gd name="T6" fmla="*/ 52 w 40"/>
                <a:gd name="T7" fmla="*/ 5 h 32"/>
                <a:gd name="T8" fmla="*/ 60 w 40"/>
                <a:gd name="T9" fmla="*/ 5 h 32"/>
                <a:gd name="T10" fmla="*/ 60 w 40"/>
                <a:gd name="T11" fmla="*/ 5 h 32"/>
                <a:gd name="T12" fmla="*/ 52 w 40"/>
                <a:gd name="T13" fmla="*/ 0 h 32"/>
                <a:gd name="T14" fmla="*/ 8 w 40"/>
                <a:gd name="T15" fmla="*/ 0 h 32"/>
                <a:gd name="T16" fmla="*/ 0 w 40"/>
                <a:gd name="T17" fmla="*/ 0 h 32"/>
                <a:gd name="T18" fmla="*/ 0 w 40"/>
                <a:gd name="T19" fmla="*/ 5 h 32"/>
                <a:gd name="T20" fmla="*/ 0 w 40"/>
                <a:gd name="T21" fmla="*/ 5 h 32"/>
                <a:gd name="T22" fmla="*/ 0 w 40"/>
                <a:gd name="T23" fmla="*/ 5 h 32"/>
                <a:gd name="T24" fmla="*/ 0 w 40"/>
                <a:gd name="T25" fmla="*/ 5 h 32"/>
                <a:gd name="T26" fmla="*/ 8 w 40"/>
                <a:gd name="T27" fmla="*/ 5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"/>
                <a:gd name="T43" fmla="*/ 0 h 32"/>
                <a:gd name="T44" fmla="*/ 40 w 40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" h="32">
                  <a:moveTo>
                    <a:pt x="8" y="32"/>
                  </a:moveTo>
                  <a:lnTo>
                    <a:pt x="24" y="24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83" name="Freeform 134"/>
            <p:cNvSpPr>
              <a:spLocks/>
            </p:cNvSpPr>
            <p:nvPr/>
          </p:nvSpPr>
          <p:spPr bwMode="auto">
            <a:xfrm>
              <a:off x="3560" y="2093"/>
              <a:ext cx="41" cy="29"/>
            </a:xfrm>
            <a:custGeom>
              <a:avLst/>
              <a:gdLst>
                <a:gd name="T0" fmla="*/ 8 w 40"/>
                <a:gd name="T1" fmla="*/ 5 h 32"/>
                <a:gd name="T2" fmla="*/ 44 w 40"/>
                <a:gd name="T3" fmla="*/ 5 h 32"/>
                <a:gd name="T4" fmla="*/ 52 w 40"/>
                <a:gd name="T5" fmla="*/ 5 h 32"/>
                <a:gd name="T6" fmla="*/ 52 w 40"/>
                <a:gd name="T7" fmla="*/ 5 h 32"/>
                <a:gd name="T8" fmla="*/ 60 w 40"/>
                <a:gd name="T9" fmla="*/ 5 h 32"/>
                <a:gd name="T10" fmla="*/ 60 w 40"/>
                <a:gd name="T11" fmla="*/ 5 h 32"/>
                <a:gd name="T12" fmla="*/ 52 w 40"/>
                <a:gd name="T13" fmla="*/ 0 h 32"/>
                <a:gd name="T14" fmla="*/ 8 w 40"/>
                <a:gd name="T15" fmla="*/ 0 h 32"/>
                <a:gd name="T16" fmla="*/ 0 w 40"/>
                <a:gd name="T17" fmla="*/ 0 h 32"/>
                <a:gd name="T18" fmla="*/ 0 w 40"/>
                <a:gd name="T19" fmla="*/ 5 h 32"/>
                <a:gd name="T20" fmla="*/ 0 w 40"/>
                <a:gd name="T21" fmla="*/ 5 h 32"/>
                <a:gd name="T22" fmla="*/ 0 w 40"/>
                <a:gd name="T23" fmla="*/ 5 h 32"/>
                <a:gd name="T24" fmla="*/ 0 w 40"/>
                <a:gd name="T25" fmla="*/ 5 h 32"/>
                <a:gd name="T26" fmla="*/ 8 w 40"/>
                <a:gd name="T27" fmla="*/ 5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"/>
                <a:gd name="T43" fmla="*/ 0 h 32"/>
                <a:gd name="T44" fmla="*/ 40 w 40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" h="32">
                  <a:moveTo>
                    <a:pt x="8" y="32"/>
                  </a:moveTo>
                  <a:lnTo>
                    <a:pt x="24" y="24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8" y="32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84" name="Freeform 135"/>
            <p:cNvSpPr>
              <a:spLocks/>
            </p:cNvSpPr>
            <p:nvPr/>
          </p:nvSpPr>
          <p:spPr bwMode="auto">
            <a:xfrm>
              <a:off x="3394" y="2175"/>
              <a:ext cx="33" cy="59"/>
            </a:xfrm>
            <a:custGeom>
              <a:avLst/>
              <a:gdLst>
                <a:gd name="T0" fmla="*/ 36 w 32"/>
                <a:gd name="T1" fmla="*/ 13 h 64"/>
                <a:gd name="T2" fmla="*/ 44 w 32"/>
                <a:gd name="T3" fmla="*/ 10 h 64"/>
                <a:gd name="T4" fmla="*/ 36 w 32"/>
                <a:gd name="T5" fmla="*/ 6 h 64"/>
                <a:gd name="T6" fmla="*/ 44 w 32"/>
                <a:gd name="T7" fmla="*/ 6 h 64"/>
                <a:gd name="T8" fmla="*/ 44 w 32"/>
                <a:gd name="T9" fmla="*/ 6 h 64"/>
                <a:gd name="T10" fmla="*/ 55 w 32"/>
                <a:gd name="T11" fmla="*/ 0 h 64"/>
                <a:gd name="T12" fmla="*/ 0 w 32"/>
                <a:gd name="T13" fmla="*/ 0 h 64"/>
                <a:gd name="T14" fmla="*/ 0 w 32"/>
                <a:gd name="T15" fmla="*/ 6 h 64"/>
                <a:gd name="T16" fmla="*/ 0 w 32"/>
                <a:gd name="T17" fmla="*/ 10 h 64"/>
                <a:gd name="T18" fmla="*/ 0 w 32"/>
                <a:gd name="T19" fmla="*/ 13 h 64"/>
                <a:gd name="T20" fmla="*/ 36 w 32"/>
                <a:gd name="T21" fmla="*/ 13 h 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64"/>
                <a:gd name="T35" fmla="*/ 32 w 32"/>
                <a:gd name="T36" fmla="*/ 64 h 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64">
                  <a:moveTo>
                    <a:pt x="16" y="64"/>
                  </a:moveTo>
                  <a:lnTo>
                    <a:pt x="24" y="48"/>
                  </a:lnTo>
                  <a:lnTo>
                    <a:pt x="16" y="32"/>
                  </a:lnTo>
                  <a:lnTo>
                    <a:pt x="24" y="24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48"/>
                  </a:lnTo>
                  <a:lnTo>
                    <a:pt x="0" y="64"/>
                  </a:lnTo>
                  <a:lnTo>
                    <a:pt x="16" y="6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85" name="Freeform 136"/>
            <p:cNvSpPr>
              <a:spLocks/>
            </p:cNvSpPr>
            <p:nvPr/>
          </p:nvSpPr>
          <p:spPr bwMode="auto">
            <a:xfrm>
              <a:off x="3394" y="2175"/>
              <a:ext cx="33" cy="59"/>
            </a:xfrm>
            <a:custGeom>
              <a:avLst/>
              <a:gdLst>
                <a:gd name="T0" fmla="*/ 36 w 32"/>
                <a:gd name="T1" fmla="*/ 13 h 64"/>
                <a:gd name="T2" fmla="*/ 44 w 32"/>
                <a:gd name="T3" fmla="*/ 10 h 64"/>
                <a:gd name="T4" fmla="*/ 36 w 32"/>
                <a:gd name="T5" fmla="*/ 6 h 64"/>
                <a:gd name="T6" fmla="*/ 44 w 32"/>
                <a:gd name="T7" fmla="*/ 6 h 64"/>
                <a:gd name="T8" fmla="*/ 44 w 32"/>
                <a:gd name="T9" fmla="*/ 6 h 64"/>
                <a:gd name="T10" fmla="*/ 55 w 32"/>
                <a:gd name="T11" fmla="*/ 0 h 64"/>
                <a:gd name="T12" fmla="*/ 0 w 32"/>
                <a:gd name="T13" fmla="*/ 0 h 64"/>
                <a:gd name="T14" fmla="*/ 0 w 32"/>
                <a:gd name="T15" fmla="*/ 6 h 64"/>
                <a:gd name="T16" fmla="*/ 0 w 32"/>
                <a:gd name="T17" fmla="*/ 10 h 64"/>
                <a:gd name="T18" fmla="*/ 0 w 32"/>
                <a:gd name="T19" fmla="*/ 13 h 64"/>
                <a:gd name="T20" fmla="*/ 36 w 32"/>
                <a:gd name="T21" fmla="*/ 13 h 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64"/>
                <a:gd name="T35" fmla="*/ 32 w 32"/>
                <a:gd name="T36" fmla="*/ 64 h 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64">
                  <a:moveTo>
                    <a:pt x="16" y="64"/>
                  </a:moveTo>
                  <a:lnTo>
                    <a:pt x="24" y="48"/>
                  </a:lnTo>
                  <a:lnTo>
                    <a:pt x="16" y="32"/>
                  </a:lnTo>
                  <a:lnTo>
                    <a:pt x="24" y="24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48"/>
                  </a:lnTo>
                  <a:lnTo>
                    <a:pt x="0" y="64"/>
                  </a:lnTo>
                  <a:lnTo>
                    <a:pt x="16" y="64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86" name="Freeform 137"/>
            <p:cNvSpPr>
              <a:spLocks/>
            </p:cNvSpPr>
            <p:nvPr/>
          </p:nvSpPr>
          <p:spPr bwMode="auto">
            <a:xfrm>
              <a:off x="3560" y="2100"/>
              <a:ext cx="132" cy="119"/>
            </a:xfrm>
            <a:custGeom>
              <a:avLst/>
              <a:gdLst>
                <a:gd name="T0" fmla="*/ 8 w 128"/>
                <a:gd name="T1" fmla="*/ 12 h 128"/>
                <a:gd name="T2" fmla="*/ 44 w 128"/>
                <a:gd name="T3" fmla="*/ 9 h 128"/>
                <a:gd name="T4" fmla="*/ 71 w 128"/>
                <a:gd name="T5" fmla="*/ 12 h 128"/>
                <a:gd name="T6" fmla="*/ 90 w 128"/>
                <a:gd name="T7" fmla="*/ 17 h 128"/>
                <a:gd name="T8" fmla="*/ 103 w 128"/>
                <a:gd name="T9" fmla="*/ 17 h 128"/>
                <a:gd name="T10" fmla="*/ 116 w 128"/>
                <a:gd name="T11" fmla="*/ 19 h 128"/>
                <a:gd name="T12" fmla="*/ 147 w 128"/>
                <a:gd name="T13" fmla="*/ 20 h 128"/>
                <a:gd name="T14" fmla="*/ 162 w 128"/>
                <a:gd name="T15" fmla="*/ 25 h 128"/>
                <a:gd name="T16" fmla="*/ 176 w 128"/>
                <a:gd name="T17" fmla="*/ 25 h 128"/>
                <a:gd name="T18" fmla="*/ 192 w 128"/>
                <a:gd name="T19" fmla="*/ 30 h 128"/>
                <a:gd name="T20" fmla="*/ 176 w 128"/>
                <a:gd name="T21" fmla="*/ 30 h 128"/>
                <a:gd name="T22" fmla="*/ 192 w 128"/>
                <a:gd name="T23" fmla="*/ 30 h 128"/>
                <a:gd name="T24" fmla="*/ 207 w 128"/>
                <a:gd name="T25" fmla="*/ 30 h 128"/>
                <a:gd name="T26" fmla="*/ 207 w 128"/>
                <a:gd name="T27" fmla="*/ 29 h 128"/>
                <a:gd name="T28" fmla="*/ 207 w 128"/>
                <a:gd name="T29" fmla="*/ 27 h 128"/>
                <a:gd name="T30" fmla="*/ 207 w 128"/>
                <a:gd name="T31" fmla="*/ 22 h 128"/>
                <a:gd name="T32" fmla="*/ 222 w 128"/>
                <a:gd name="T33" fmla="*/ 27 h 128"/>
                <a:gd name="T34" fmla="*/ 235 w 128"/>
                <a:gd name="T35" fmla="*/ 25 h 128"/>
                <a:gd name="T36" fmla="*/ 176 w 128"/>
                <a:gd name="T37" fmla="*/ 19 h 128"/>
                <a:gd name="T38" fmla="*/ 192 w 128"/>
                <a:gd name="T39" fmla="*/ 19 h 128"/>
                <a:gd name="T40" fmla="*/ 176 w 128"/>
                <a:gd name="T41" fmla="*/ 19 h 128"/>
                <a:gd name="T42" fmla="*/ 147 w 128"/>
                <a:gd name="T43" fmla="*/ 17 h 128"/>
                <a:gd name="T44" fmla="*/ 147 w 128"/>
                <a:gd name="T45" fmla="*/ 14 h 128"/>
                <a:gd name="T46" fmla="*/ 116 w 128"/>
                <a:gd name="T47" fmla="*/ 9 h 128"/>
                <a:gd name="T48" fmla="*/ 116 w 128"/>
                <a:gd name="T49" fmla="*/ 7 h 128"/>
                <a:gd name="T50" fmla="*/ 147 w 128"/>
                <a:gd name="T51" fmla="*/ 7 h 128"/>
                <a:gd name="T52" fmla="*/ 147 w 128"/>
                <a:gd name="T53" fmla="*/ 7 h 128"/>
                <a:gd name="T54" fmla="*/ 147 w 128"/>
                <a:gd name="T55" fmla="*/ 7 h 128"/>
                <a:gd name="T56" fmla="*/ 116 w 128"/>
                <a:gd name="T57" fmla="*/ 0 h 128"/>
                <a:gd name="T58" fmla="*/ 71 w 128"/>
                <a:gd name="T59" fmla="*/ 0 h 128"/>
                <a:gd name="T60" fmla="*/ 71 w 128"/>
                <a:gd name="T61" fmla="*/ 7 h 128"/>
                <a:gd name="T62" fmla="*/ 55 w 128"/>
                <a:gd name="T63" fmla="*/ 7 h 128"/>
                <a:gd name="T64" fmla="*/ 55 w 128"/>
                <a:gd name="T65" fmla="*/ 7 h 128"/>
                <a:gd name="T66" fmla="*/ 44 w 128"/>
                <a:gd name="T67" fmla="*/ 7 h 128"/>
                <a:gd name="T68" fmla="*/ 8 w 128"/>
                <a:gd name="T69" fmla="*/ 7 h 128"/>
                <a:gd name="T70" fmla="*/ 0 w 128"/>
                <a:gd name="T71" fmla="*/ 7 h 128"/>
                <a:gd name="T72" fmla="*/ 0 w 128"/>
                <a:gd name="T73" fmla="*/ 7 h 128"/>
                <a:gd name="T74" fmla="*/ 8 w 128"/>
                <a:gd name="T75" fmla="*/ 1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8"/>
                <a:gd name="T115" fmla="*/ 0 h 128"/>
                <a:gd name="T116" fmla="*/ 128 w 128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8" h="128">
                  <a:moveTo>
                    <a:pt x="8" y="48"/>
                  </a:moveTo>
                  <a:lnTo>
                    <a:pt x="24" y="40"/>
                  </a:lnTo>
                  <a:lnTo>
                    <a:pt x="40" y="48"/>
                  </a:lnTo>
                  <a:lnTo>
                    <a:pt x="48" y="72"/>
                  </a:lnTo>
                  <a:lnTo>
                    <a:pt x="56" y="72"/>
                  </a:lnTo>
                  <a:lnTo>
                    <a:pt x="64" y="80"/>
                  </a:lnTo>
                  <a:lnTo>
                    <a:pt x="80" y="88"/>
                  </a:lnTo>
                  <a:lnTo>
                    <a:pt x="88" y="104"/>
                  </a:lnTo>
                  <a:lnTo>
                    <a:pt x="96" y="104"/>
                  </a:lnTo>
                  <a:lnTo>
                    <a:pt x="104" y="128"/>
                  </a:lnTo>
                  <a:lnTo>
                    <a:pt x="96" y="128"/>
                  </a:lnTo>
                  <a:lnTo>
                    <a:pt x="104" y="128"/>
                  </a:lnTo>
                  <a:lnTo>
                    <a:pt x="112" y="128"/>
                  </a:lnTo>
                  <a:lnTo>
                    <a:pt x="112" y="120"/>
                  </a:lnTo>
                  <a:lnTo>
                    <a:pt x="112" y="112"/>
                  </a:lnTo>
                  <a:lnTo>
                    <a:pt x="112" y="96"/>
                  </a:lnTo>
                  <a:lnTo>
                    <a:pt x="120" y="112"/>
                  </a:lnTo>
                  <a:lnTo>
                    <a:pt x="128" y="104"/>
                  </a:lnTo>
                  <a:lnTo>
                    <a:pt x="96" y="80"/>
                  </a:lnTo>
                  <a:lnTo>
                    <a:pt x="104" y="80"/>
                  </a:lnTo>
                  <a:lnTo>
                    <a:pt x="96" y="80"/>
                  </a:lnTo>
                  <a:lnTo>
                    <a:pt x="80" y="72"/>
                  </a:lnTo>
                  <a:lnTo>
                    <a:pt x="80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80" y="24"/>
                  </a:lnTo>
                  <a:lnTo>
                    <a:pt x="80" y="16"/>
                  </a:lnTo>
                  <a:lnTo>
                    <a:pt x="80" y="8"/>
                  </a:lnTo>
                  <a:lnTo>
                    <a:pt x="64" y="0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4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87" name="Freeform 138"/>
            <p:cNvSpPr>
              <a:spLocks/>
            </p:cNvSpPr>
            <p:nvPr/>
          </p:nvSpPr>
          <p:spPr bwMode="auto">
            <a:xfrm>
              <a:off x="3872" y="2234"/>
              <a:ext cx="84" cy="58"/>
            </a:xfrm>
            <a:custGeom>
              <a:avLst/>
              <a:gdLst>
                <a:gd name="T0" fmla="*/ 0 w 80"/>
                <a:gd name="T1" fmla="*/ 10 h 64"/>
                <a:gd name="T2" fmla="*/ 8 w 80"/>
                <a:gd name="T3" fmla="*/ 8 h 64"/>
                <a:gd name="T4" fmla="*/ 8 w 80"/>
                <a:gd name="T5" fmla="*/ 5 h 64"/>
                <a:gd name="T6" fmla="*/ 8 w 80"/>
                <a:gd name="T7" fmla="*/ 5 h 64"/>
                <a:gd name="T8" fmla="*/ 8 w 80"/>
                <a:gd name="T9" fmla="*/ 5 h 64"/>
                <a:gd name="T10" fmla="*/ 8 w 80"/>
                <a:gd name="T11" fmla="*/ 5 h 64"/>
                <a:gd name="T12" fmla="*/ 86 w 80"/>
                <a:gd name="T13" fmla="*/ 0 h 64"/>
                <a:gd name="T14" fmla="*/ 104 w 80"/>
                <a:gd name="T15" fmla="*/ 5 h 64"/>
                <a:gd name="T16" fmla="*/ 149 w 80"/>
                <a:gd name="T17" fmla="*/ 0 h 64"/>
                <a:gd name="T18" fmla="*/ 213 w 80"/>
                <a:gd name="T19" fmla="*/ 0 h 64"/>
                <a:gd name="T20" fmla="*/ 169 w 80"/>
                <a:gd name="T21" fmla="*/ 5 h 64"/>
                <a:gd name="T22" fmla="*/ 149 w 80"/>
                <a:gd name="T23" fmla="*/ 5 h 64"/>
                <a:gd name="T24" fmla="*/ 104 w 80"/>
                <a:gd name="T25" fmla="*/ 7 h 64"/>
                <a:gd name="T26" fmla="*/ 86 w 80"/>
                <a:gd name="T27" fmla="*/ 7 h 64"/>
                <a:gd name="T28" fmla="*/ 8 w 80"/>
                <a:gd name="T29" fmla="*/ 10 h 64"/>
                <a:gd name="T30" fmla="*/ 0 w 80"/>
                <a:gd name="T31" fmla="*/ 10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0"/>
                <a:gd name="T49" fmla="*/ 0 h 64"/>
                <a:gd name="T50" fmla="*/ 80 w 80"/>
                <a:gd name="T51" fmla="*/ 64 h 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0" h="64">
                  <a:moveTo>
                    <a:pt x="0" y="64"/>
                  </a:moveTo>
                  <a:lnTo>
                    <a:pt x="8" y="56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8" y="16"/>
                  </a:lnTo>
                  <a:lnTo>
                    <a:pt x="8" y="8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64" y="8"/>
                  </a:lnTo>
                  <a:lnTo>
                    <a:pt x="56" y="32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8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88" name="Freeform 139"/>
            <p:cNvSpPr>
              <a:spLocks/>
            </p:cNvSpPr>
            <p:nvPr/>
          </p:nvSpPr>
          <p:spPr bwMode="auto">
            <a:xfrm>
              <a:off x="3872" y="2234"/>
              <a:ext cx="84" cy="58"/>
            </a:xfrm>
            <a:custGeom>
              <a:avLst/>
              <a:gdLst>
                <a:gd name="T0" fmla="*/ 0 w 80"/>
                <a:gd name="T1" fmla="*/ 10 h 64"/>
                <a:gd name="T2" fmla="*/ 8 w 80"/>
                <a:gd name="T3" fmla="*/ 8 h 64"/>
                <a:gd name="T4" fmla="*/ 8 w 80"/>
                <a:gd name="T5" fmla="*/ 5 h 64"/>
                <a:gd name="T6" fmla="*/ 8 w 80"/>
                <a:gd name="T7" fmla="*/ 5 h 64"/>
                <a:gd name="T8" fmla="*/ 8 w 80"/>
                <a:gd name="T9" fmla="*/ 5 h 64"/>
                <a:gd name="T10" fmla="*/ 8 w 80"/>
                <a:gd name="T11" fmla="*/ 5 h 64"/>
                <a:gd name="T12" fmla="*/ 86 w 80"/>
                <a:gd name="T13" fmla="*/ 0 h 64"/>
                <a:gd name="T14" fmla="*/ 104 w 80"/>
                <a:gd name="T15" fmla="*/ 5 h 64"/>
                <a:gd name="T16" fmla="*/ 149 w 80"/>
                <a:gd name="T17" fmla="*/ 0 h 64"/>
                <a:gd name="T18" fmla="*/ 213 w 80"/>
                <a:gd name="T19" fmla="*/ 0 h 64"/>
                <a:gd name="T20" fmla="*/ 169 w 80"/>
                <a:gd name="T21" fmla="*/ 5 h 64"/>
                <a:gd name="T22" fmla="*/ 149 w 80"/>
                <a:gd name="T23" fmla="*/ 5 h 64"/>
                <a:gd name="T24" fmla="*/ 104 w 80"/>
                <a:gd name="T25" fmla="*/ 7 h 64"/>
                <a:gd name="T26" fmla="*/ 86 w 80"/>
                <a:gd name="T27" fmla="*/ 7 h 64"/>
                <a:gd name="T28" fmla="*/ 8 w 80"/>
                <a:gd name="T29" fmla="*/ 10 h 64"/>
                <a:gd name="T30" fmla="*/ 0 w 80"/>
                <a:gd name="T31" fmla="*/ 10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0"/>
                <a:gd name="T49" fmla="*/ 0 h 64"/>
                <a:gd name="T50" fmla="*/ 80 w 80"/>
                <a:gd name="T51" fmla="*/ 64 h 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0" h="64">
                  <a:moveTo>
                    <a:pt x="0" y="64"/>
                  </a:moveTo>
                  <a:lnTo>
                    <a:pt x="8" y="56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8" y="16"/>
                  </a:lnTo>
                  <a:lnTo>
                    <a:pt x="8" y="8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64" y="8"/>
                  </a:lnTo>
                  <a:lnTo>
                    <a:pt x="56" y="32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8" y="64"/>
                  </a:lnTo>
                  <a:lnTo>
                    <a:pt x="0" y="64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89" name="Freeform 140"/>
            <p:cNvSpPr>
              <a:spLocks/>
            </p:cNvSpPr>
            <p:nvPr/>
          </p:nvSpPr>
          <p:spPr bwMode="auto">
            <a:xfrm>
              <a:off x="3864" y="2280"/>
              <a:ext cx="50" cy="50"/>
            </a:xfrm>
            <a:custGeom>
              <a:avLst/>
              <a:gdLst>
                <a:gd name="T0" fmla="*/ 106 w 48"/>
                <a:gd name="T1" fmla="*/ 4 h 56"/>
                <a:gd name="T2" fmla="*/ 106 w 48"/>
                <a:gd name="T3" fmla="*/ 0 h 56"/>
                <a:gd name="T4" fmla="*/ 90 w 48"/>
                <a:gd name="T5" fmla="*/ 0 h 56"/>
                <a:gd name="T6" fmla="*/ 36 w 48"/>
                <a:gd name="T7" fmla="*/ 4 h 56"/>
                <a:gd name="T8" fmla="*/ 8 w 48"/>
                <a:gd name="T9" fmla="*/ 4 h 56"/>
                <a:gd name="T10" fmla="*/ 8 w 48"/>
                <a:gd name="T11" fmla="*/ 4 h 56"/>
                <a:gd name="T12" fmla="*/ 8 w 48"/>
                <a:gd name="T13" fmla="*/ 4 h 56"/>
                <a:gd name="T14" fmla="*/ 0 w 48"/>
                <a:gd name="T15" fmla="*/ 6 h 56"/>
                <a:gd name="T16" fmla="*/ 36 w 48"/>
                <a:gd name="T17" fmla="*/ 6 h 56"/>
                <a:gd name="T18" fmla="*/ 36 w 48"/>
                <a:gd name="T19" fmla="*/ 4 h 56"/>
                <a:gd name="T20" fmla="*/ 52 w 48"/>
                <a:gd name="T21" fmla="*/ 4 h 56"/>
                <a:gd name="T22" fmla="*/ 71 w 48"/>
                <a:gd name="T23" fmla="*/ 4 h 56"/>
                <a:gd name="T24" fmla="*/ 52 w 48"/>
                <a:gd name="T25" fmla="*/ 4 h 56"/>
                <a:gd name="T26" fmla="*/ 106 w 48"/>
                <a:gd name="T27" fmla="*/ 4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8"/>
                <a:gd name="T43" fmla="*/ 0 h 56"/>
                <a:gd name="T44" fmla="*/ 48 w 48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8" h="56">
                  <a:moveTo>
                    <a:pt x="48" y="16"/>
                  </a:moveTo>
                  <a:lnTo>
                    <a:pt x="48" y="0"/>
                  </a:lnTo>
                  <a:lnTo>
                    <a:pt x="40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24" y="48"/>
                  </a:lnTo>
                  <a:lnTo>
                    <a:pt x="32" y="32"/>
                  </a:lnTo>
                  <a:lnTo>
                    <a:pt x="24" y="24"/>
                  </a:lnTo>
                  <a:lnTo>
                    <a:pt x="48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90" name="Freeform 141"/>
            <p:cNvSpPr>
              <a:spLocks/>
            </p:cNvSpPr>
            <p:nvPr/>
          </p:nvSpPr>
          <p:spPr bwMode="auto">
            <a:xfrm>
              <a:off x="3864" y="2280"/>
              <a:ext cx="50" cy="50"/>
            </a:xfrm>
            <a:custGeom>
              <a:avLst/>
              <a:gdLst>
                <a:gd name="T0" fmla="*/ 106 w 48"/>
                <a:gd name="T1" fmla="*/ 4 h 56"/>
                <a:gd name="T2" fmla="*/ 106 w 48"/>
                <a:gd name="T3" fmla="*/ 0 h 56"/>
                <a:gd name="T4" fmla="*/ 90 w 48"/>
                <a:gd name="T5" fmla="*/ 0 h 56"/>
                <a:gd name="T6" fmla="*/ 36 w 48"/>
                <a:gd name="T7" fmla="*/ 4 h 56"/>
                <a:gd name="T8" fmla="*/ 8 w 48"/>
                <a:gd name="T9" fmla="*/ 4 h 56"/>
                <a:gd name="T10" fmla="*/ 8 w 48"/>
                <a:gd name="T11" fmla="*/ 4 h 56"/>
                <a:gd name="T12" fmla="*/ 8 w 48"/>
                <a:gd name="T13" fmla="*/ 4 h 56"/>
                <a:gd name="T14" fmla="*/ 0 w 48"/>
                <a:gd name="T15" fmla="*/ 6 h 56"/>
                <a:gd name="T16" fmla="*/ 36 w 48"/>
                <a:gd name="T17" fmla="*/ 6 h 56"/>
                <a:gd name="T18" fmla="*/ 36 w 48"/>
                <a:gd name="T19" fmla="*/ 4 h 56"/>
                <a:gd name="T20" fmla="*/ 52 w 48"/>
                <a:gd name="T21" fmla="*/ 4 h 56"/>
                <a:gd name="T22" fmla="*/ 71 w 48"/>
                <a:gd name="T23" fmla="*/ 4 h 56"/>
                <a:gd name="T24" fmla="*/ 52 w 48"/>
                <a:gd name="T25" fmla="*/ 4 h 56"/>
                <a:gd name="T26" fmla="*/ 106 w 48"/>
                <a:gd name="T27" fmla="*/ 4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8"/>
                <a:gd name="T43" fmla="*/ 0 h 56"/>
                <a:gd name="T44" fmla="*/ 48 w 48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8" h="56">
                  <a:moveTo>
                    <a:pt x="48" y="16"/>
                  </a:moveTo>
                  <a:lnTo>
                    <a:pt x="48" y="0"/>
                  </a:lnTo>
                  <a:lnTo>
                    <a:pt x="40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24" y="48"/>
                  </a:lnTo>
                  <a:lnTo>
                    <a:pt x="32" y="32"/>
                  </a:lnTo>
                  <a:lnTo>
                    <a:pt x="24" y="24"/>
                  </a:lnTo>
                  <a:lnTo>
                    <a:pt x="48" y="16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91" name="Freeform 142"/>
            <p:cNvSpPr>
              <a:spLocks/>
            </p:cNvSpPr>
            <p:nvPr/>
          </p:nvSpPr>
          <p:spPr bwMode="auto">
            <a:xfrm>
              <a:off x="3872" y="2264"/>
              <a:ext cx="9" cy="22"/>
            </a:xfrm>
            <a:custGeom>
              <a:avLst/>
              <a:gdLst>
                <a:gd name="T0" fmla="*/ 78 w 8"/>
                <a:gd name="T1" fmla="*/ 6 h 24"/>
                <a:gd name="T2" fmla="*/ 0 w 8"/>
                <a:gd name="T3" fmla="*/ 6 h 24"/>
                <a:gd name="T4" fmla="*/ 78 w 8"/>
                <a:gd name="T5" fmla="*/ 0 h 24"/>
                <a:gd name="T6" fmla="*/ 78 w 8"/>
                <a:gd name="T7" fmla="*/ 6 h 24"/>
                <a:gd name="T8" fmla="*/ 78 w 8"/>
                <a:gd name="T9" fmla="*/ 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24"/>
                <a:gd name="T17" fmla="*/ 8 w 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24">
                  <a:moveTo>
                    <a:pt x="8" y="24"/>
                  </a:moveTo>
                  <a:lnTo>
                    <a:pt x="0" y="24"/>
                  </a:lnTo>
                  <a:lnTo>
                    <a:pt x="8" y="0"/>
                  </a:lnTo>
                  <a:lnTo>
                    <a:pt x="8" y="8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92" name="Freeform 143"/>
            <p:cNvSpPr>
              <a:spLocks/>
            </p:cNvSpPr>
            <p:nvPr/>
          </p:nvSpPr>
          <p:spPr bwMode="auto">
            <a:xfrm>
              <a:off x="3872" y="2264"/>
              <a:ext cx="9" cy="22"/>
            </a:xfrm>
            <a:custGeom>
              <a:avLst/>
              <a:gdLst>
                <a:gd name="T0" fmla="*/ 78 w 8"/>
                <a:gd name="T1" fmla="*/ 6 h 24"/>
                <a:gd name="T2" fmla="*/ 0 w 8"/>
                <a:gd name="T3" fmla="*/ 6 h 24"/>
                <a:gd name="T4" fmla="*/ 78 w 8"/>
                <a:gd name="T5" fmla="*/ 0 h 24"/>
                <a:gd name="T6" fmla="*/ 78 w 8"/>
                <a:gd name="T7" fmla="*/ 6 h 24"/>
                <a:gd name="T8" fmla="*/ 78 w 8"/>
                <a:gd name="T9" fmla="*/ 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24"/>
                <a:gd name="T17" fmla="*/ 8 w 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24">
                  <a:moveTo>
                    <a:pt x="8" y="24"/>
                  </a:moveTo>
                  <a:lnTo>
                    <a:pt x="0" y="24"/>
                  </a:lnTo>
                  <a:lnTo>
                    <a:pt x="8" y="0"/>
                  </a:lnTo>
                  <a:lnTo>
                    <a:pt x="8" y="8"/>
                  </a:lnTo>
                  <a:lnTo>
                    <a:pt x="8" y="24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93" name="Freeform 144"/>
            <p:cNvSpPr>
              <a:spLocks/>
            </p:cNvSpPr>
            <p:nvPr/>
          </p:nvSpPr>
          <p:spPr bwMode="auto">
            <a:xfrm>
              <a:off x="3856" y="2286"/>
              <a:ext cx="25" cy="44"/>
            </a:xfrm>
            <a:custGeom>
              <a:avLst/>
              <a:gdLst>
                <a:gd name="T0" fmla="*/ 36 w 24"/>
                <a:gd name="T1" fmla="*/ 6 h 48"/>
                <a:gd name="T2" fmla="*/ 36 w 24"/>
                <a:gd name="T3" fmla="*/ 6 h 48"/>
                <a:gd name="T4" fmla="*/ 36 w 24"/>
                <a:gd name="T5" fmla="*/ 6 h 48"/>
                <a:gd name="T6" fmla="*/ 8 w 24"/>
                <a:gd name="T7" fmla="*/ 9 h 48"/>
                <a:gd name="T8" fmla="*/ 0 w 24"/>
                <a:gd name="T9" fmla="*/ 6 h 48"/>
                <a:gd name="T10" fmla="*/ 8 w 24"/>
                <a:gd name="T11" fmla="*/ 6 h 48"/>
                <a:gd name="T12" fmla="*/ 36 w 24"/>
                <a:gd name="T13" fmla="*/ 0 h 48"/>
                <a:gd name="T14" fmla="*/ 52 w 24"/>
                <a:gd name="T15" fmla="*/ 0 h 48"/>
                <a:gd name="T16" fmla="*/ 36 w 24"/>
                <a:gd name="T17" fmla="*/ 6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48"/>
                <a:gd name="T29" fmla="*/ 24 w 24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48">
                  <a:moveTo>
                    <a:pt x="16" y="8"/>
                  </a:moveTo>
                  <a:lnTo>
                    <a:pt x="16" y="16"/>
                  </a:lnTo>
                  <a:lnTo>
                    <a:pt x="16" y="24"/>
                  </a:lnTo>
                  <a:lnTo>
                    <a:pt x="8" y="4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94" name="Freeform 145"/>
            <p:cNvSpPr>
              <a:spLocks/>
            </p:cNvSpPr>
            <p:nvPr/>
          </p:nvSpPr>
          <p:spPr bwMode="auto">
            <a:xfrm>
              <a:off x="3856" y="2286"/>
              <a:ext cx="25" cy="44"/>
            </a:xfrm>
            <a:custGeom>
              <a:avLst/>
              <a:gdLst>
                <a:gd name="T0" fmla="*/ 36 w 24"/>
                <a:gd name="T1" fmla="*/ 6 h 48"/>
                <a:gd name="T2" fmla="*/ 36 w 24"/>
                <a:gd name="T3" fmla="*/ 6 h 48"/>
                <a:gd name="T4" fmla="*/ 36 w 24"/>
                <a:gd name="T5" fmla="*/ 6 h 48"/>
                <a:gd name="T6" fmla="*/ 8 w 24"/>
                <a:gd name="T7" fmla="*/ 9 h 48"/>
                <a:gd name="T8" fmla="*/ 0 w 24"/>
                <a:gd name="T9" fmla="*/ 6 h 48"/>
                <a:gd name="T10" fmla="*/ 8 w 24"/>
                <a:gd name="T11" fmla="*/ 6 h 48"/>
                <a:gd name="T12" fmla="*/ 36 w 24"/>
                <a:gd name="T13" fmla="*/ 0 h 48"/>
                <a:gd name="T14" fmla="*/ 52 w 24"/>
                <a:gd name="T15" fmla="*/ 0 h 48"/>
                <a:gd name="T16" fmla="*/ 36 w 24"/>
                <a:gd name="T17" fmla="*/ 6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48"/>
                <a:gd name="T29" fmla="*/ 24 w 24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48">
                  <a:moveTo>
                    <a:pt x="16" y="8"/>
                  </a:moveTo>
                  <a:lnTo>
                    <a:pt x="16" y="16"/>
                  </a:lnTo>
                  <a:lnTo>
                    <a:pt x="16" y="24"/>
                  </a:lnTo>
                  <a:lnTo>
                    <a:pt x="8" y="4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16" y="8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95" name="Freeform 146"/>
            <p:cNvSpPr>
              <a:spLocks/>
            </p:cNvSpPr>
            <p:nvPr/>
          </p:nvSpPr>
          <p:spPr bwMode="auto">
            <a:xfrm>
              <a:off x="3914" y="2227"/>
              <a:ext cx="98" cy="103"/>
            </a:xfrm>
            <a:custGeom>
              <a:avLst/>
              <a:gdLst>
                <a:gd name="T0" fmla="*/ 80 w 96"/>
                <a:gd name="T1" fmla="*/ 6 h 112"/>
                <a:gd name="T2" fmla="*/ 96 w 96"/>
                <a:gd name="T3" fmla="*/ 6 h 112"/>
                <a:gd name="T4" fmla="*/ 112 w 96"/>
                <a:gd name="T5" fmla="*/ 6 h 112"/>
                <a:gd name="T6" fmla="*/ 112 w 96"/>
                <a:gd name="T7" fmla="*/ 6 h 112"/>
                <a:gd name="T8" fmla="*/ 96 w 96"/>
                <a:gd name="T9" fmla="*/ 9 h 112"/>
                <a:gd name="T10" fmla="*/ 112 w 96"/>
                <a:gd name="T11" fmla="*/ 13 h 112"/>
                <a:gd name="T12" fmla="*/ 131 w 96"/>
                <a:gd name="T13" fmla="*/ 14 h 112"/>
                <a:gd name="T14" fmla="*/ 131 w 96"/>
                <a:gd name="T15" fmla="*/ 16 h 112"/>
                <a:gd name="T16" fmla="*/ 143 w 96"/>
                <a:gd name="T17" fmla="*/ 17 h 112"/>
                <a:gd name="T18" fmla="*/ 143 w 96"/>
                <a:gd name="T19" fmla="*/ 19 h 112"/>
                <a:gd name="T20" fmla="*/ 131 w 96"/>
                <a:gd name="T21" fmla="*/ 19 h 112"/>
                <a:gd name="T22" fmla="*/ 120 w 96"/>
                <a:gd name="T23" fmla="*/ 21 h 112"/>
                <a:gd name="T24" fmla="*/ 96 w 96"/>
                <a:gd name="T25" fmla="*/ 19 h 112"/>
                <a:gd name="T26" fmla="*/ 80 w 96"/>
                <a:gd name="T27" fmla="*/ 21 h 112"/>
                <a:gd name="T28" fmla="*/ 68 w 96"/>
                <a:gd name="T29" fmla="*/ 19 h 112"/>
                <a:gd name="T30" fmla="*/ 68 w 96"/>
                <a:gd name="T31" fmla="*/ 17 h 112"/>
                <a:gd name="T32" fmla="*/ 60 w 96"/>
                <a:gd name="T33" fmla="*/ 16 h 112"/>
                <a:gd name="T34" fmla="*/ 16 w 96"/>
                <a:gd name="T35" fmla="*/ 15 h 112"/>
                <a:gd name="T36" fmla="*/ 0 w 96"/>
                <a:gd name="T37" fmla="*/ 14 h 112"/>
                <a:gd name="T38" fmla="*/ 0 w 96"/>
                <a:gd name="T39" fmla="*/ 11 h 112"/>
                <a:gd name="T40" fmla="*/ 16 w 96"/>
                <a:gd name="T41" fmla="*/ 7 h 112"/>
                <a:gd name="T42" fmla="*/ 26 w 96"/>
                <a:gd name="T43" fmla="*/ 6 h 112"/>
                <a:gd name="T44" fmla="*/ 60 w 96"/>
                <a:gd name="T45" fmla="*/ 6 h 112"/>
                <a:gd name="T46" fmla="*/ 60 w 96"/>
                <a:gd name="T47" fmla="*/ 0 h 112"/>
                <a:gd name="T48" fmla="*/ 80 w 96"/>
                <a:gd name="T49" fmla="*/ 6 h 1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6"/>
                <a:gd name="T76" fmla="*/ 0 h 112"/>
                <a:gd name="T77" fmla="*/ 96 w 96"/>
                <a:gd name="T78" fmla="*/ 112 h 1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6" h="112">
                  <a:moveTo>
                    <a:pt x="56" y="8"/>
                  </a:moveTo>
                  <a:lnTo>
                    <a:pt x="64" y="24"/>
                  </a:lnTo>
                  <a:lnTo>
                    <a:pt x="72" y="24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64"/>
                  </a:lnTo>
                  <a:lnTo>
                    <a:pt x="88" y="72"/>
                  </a:lnTo>
                  <a:lnTo>
                    <a:pt x="88" y="88"/>
                  </a:lnTo>
                  <a:lnTo>
                    <a:pt x="96" y="96"/>
                  </a:lnTo>
                  <a:lnTo>
                    <a:pt x="96" y="104"/>
                  </a:lnTo>
                  <a:lnTo>
                    <a:pt x="88" y="104"/>
                  </a:lnTo>
                  <a:lnTo>
                    <a:pt x="80" y="112"/>
                  </a:lnTo>
                  <a:lnTo>
                    <a:pt x="64" y="104"/>
                  </a:lnTo>
                  <a:lnTo>
                    <a:pt x="56" y="112"/>
                  </a:lnTo>
                  <a:lnTo>
                    <a:pt x="48" y="104"/>
                  </a:lnTo>
                  <a:lnTo>
                    <a:pt x="48" y="96"/>
                  </a:lnTo>
                  <a:lnTo>
                    <a:pt x="40" y="88"/>
                  </a:lnTo>
                  <a:lnTo>
                    <a:pt x="16" y="80"/>
                  </a:lnTo>
                  <a:lnTo>
                    <a:pt x="0" y="72"/>
                  </a:lnTo>
                  <a:lnTo>
                    <a:pt x="0" y="56"/>
                  </a:lnTo>
                  <a:lnTo>
                    <a:pt x="16" y="40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96" name="Freeform 147"/>
            <p:cNvSpPr>
              <a:spLocks/>
            </p:cNvSpPr>
            <p:nvPr/>
          </p:nvSpPr>
          <p:spPr bwMode="auto">
            <a:xfrm>
              <a:off x="3914" y="2227"/>
              <a:ext cx="98" cy="103"/>
            </a:xfrm>
            <a:custGeom>
              <a:avLst/>
              <a:gdLst>
                <a:gd name="T0" fmla="*/ 80 w 96"/>
                <a:gd name="T1" fmla="*/ 6 h 112"/>
                <a:gd name="T2" fmla="*/ 96 w 96"/>
                <a:gd name="T3" fmla="*/ 6 h 112"/>
                <a:gd name="T4" fmla="*/ 112 w 96"/>
                <a:gd name="T5" fmla="*/ 6 h 112"/>
                <a:gd name="T6" fmla="*/ 112 w 96"/>
                <a:gd name="T7" fmla="*/ 6 h 112"/>
                <a:gd name="T8" fmla="*/ 96 w 96"/>
                <a:gd name="T9" fmla="*/ 9 h 112"/>
                <a:gd name="T10" fmla="*/ 112 w 96"/>
                <a:gd name="T11" fmla="*/ 13 h 112"/>
                <a:gd name="T12" fmla="*/ 131 w 96"/>
                <a:gd name="T13" fmla="*/ 14 h 112"/>
                <a:gd name="T14" fmla="*/ 131 w 96"/>
                <a:gd name="T15" fmla="*/ 16 h 112"/>
                <a:gd name="T16" fmla="*/ 143 w 96"/>
                <a:gd name="T17" fmla="*/ 17 h 112"/>
                <a:gd name="T18" fmla="*/ 143 w 96"/>
                <a:gd name="T19" fmla="*/ 19 h 112"/>
                <a:gd name="T20" fmla="*/ 131 w 96"/>
                <a:gd name="T21" fmla="*/ 19 h 112"/>
                <a:gd name="T22" fmla="*/ 120 w 96"/>
                <a:gd name="T23" fmla="*/ 21 h 112"/>
                <a:gd name="T24" fmla="*/ 96 w 96"/>
                <a:gd name="T25" fmla="*/ 19 h 112"/>
                <a:gd name="T26" fmla="*/ 80 w 96"/>
                <a:gd name="T27" fmla="*/ 21 h 112"/>
                <a:gd name="T28" fmla="*/ 68 w 96"/>
                <a:gd name="T29" fmla="*/ 19 h 112"/>
                <a:gd name="T30" fmla="*/ 68 w 96"/>
                <a:gd name="T31" fmla="*/ 17 h 112"/>
                <a:gd name="T32" fmla="*/ 60 w 96"/>
                <a:gd name="T33" fmla="*/ 16 h 112"/>
                <a:gd name="T34" fmla="*/ 16 w 96"/>
                <a:gd name="T35" fmla="*/ 15 h 112"/>
                <a:gd name="T36" fmla="*/ 0 w 96"/>
                <a:gd name="T37" fmla="*/ 14 h 112"/>
                <a:gd name="T38" fmla="*/ 0 w 96"/>
                <a:gd name="T39" fmla="*/ 11 h 112"/>
                <a:gd name="T40" fmla="*/ 16 w 96"/>
                <a:gd name="T41" fmla="*/ 7 h 112"/>
                <a:gd name="T42" fmla="*/ 26 w 96"/>
                <a:gd name="T43" fmla="*/ 6 h 112"/>
                <a:gd name="T44" fmla="*/ 60 w 96"/>
                <a:gd name="T45" fmla="*/ 6 h 112"/>
                <a:gd name="T46" fmla="*/ 60 w 96"/>
                <a:gd name="T47" fmla="*/ 0 h 112"/>
                <a:gd name="T48" fmla="*/ 80 w 96"/>
                <a:gd name="T49" fmla="*/ 6 h 1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6"/>
                <a:gd name="T76" fmla="*/ 0 h 112"/>
                <a:gd name="T77" fmla="*/ 96 w 96"/>
                <a:gd name="T78" fmla="*/ 112 h 1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6" h="112">
                  <a:moveTo>
                    <a:pt x="56" y="8"/>
                  </a:moveTo>
                  <a:lnTo>
                    <a:pt x="64" y="24"/>
                  </a:lnTo>
                  <a:lnTo>
                    <a:pt x="72" y="24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64"/>
                  </a:lnTo>
                  <a:lnTo>
                    <a:pt x="88" y="72"/>
                  </a:lnTo>
                  <a:lnTo>
                    <a:pt x="88" y="88"/>
                  </a:lnTo>
                  <a:lnTo>
                    <a:pt x="96" y="96"/>
                  </a:lnTo>
                  <a:lnTo>
                    <a:pt x="96" y="104"/>
                  </a:lnTo>
                  <a:lnTo>
                    <a:pt x="88" y="104"/>
                  </a:lnTo>
                  <a:lnTo>
                    <a:pt x="80" y="112"/>
                  </a:lnTo>
                  <a:lnTo>
                    <a:pt x="64" y="104"/>
                  </a:lnTo>
                  <a:lnTo>
                    <a:pt x="56" y="112"/>
                  </a:lnTo>
                  <a:lnTo>
                    <a:pt x="48" y="104"/>
                  </a:lnTo>
                  <a:lnTo>
                    <a:pt x="48" y="96"/>
                  </a:lnTo>
                  <a:lnTo>
                    <a:pt x="40" y="88"/>
                  </a:lnTo>
                  <a:lnTo>
                    <a:pt x="16" y="80"/>
                  </a:lnTo>
                  <a:lnTo>
                    <a:pt x="0" y="72"/>
                  </a:lnTo>
                  <a:lnTo>
                    <a:pt x="0" y="56"/>
                  </a:lnTo>
                  <a:lnTo>
                    <a:pt x="16" y="40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56" y="8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97" name="Freeform 148"/>
            <p:cNvSpPr>
              <a:spLocks/>
            </p:cNvSpPr>
            <p:nvPr/>
          </p:nvSpPr>
          <p:spPr bwMode="auto">
            <a:xfrm>
              <a:off x="3971" y="2324"/>
              <a:ext cx="25" cy="14"/>
            </a:xfrm>
            <a:custGeom>
              <a:avLst/>
              <a:gdLst>
                <a:gd name="T0" fmla="*/ 0 w 24"/>
                <a:gd name="T1" fmla="*/ 4 h 16"/>
                <a:gd name="T2" fmla="*/ 8 w 24"/>
                <a:gd name="T3" fmla="*/ 0 h 16"/>
                <a:gd name="T4" fmla="*/ 52 w 24"/>
                <a:gd name="T5" fmla="*/ 4 h 16"/>
                <a:gd name="T6" fmla="*/ 8 w 24"/>
                <a:gd name="T7" fmla="*/ 4 h 16"/>
                <a:gd name="T8" fmla="*/ 0 w 24"/>
                <a:gd name="T9" fmla="*/ 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6"/>
                <a:gd name="T17" fmla="*/ 24 w 24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6">
                  <a:moveTo>
                    <a:pt x="0" y="8"/>
                  </a:moveTo>
                  <a:lnTo>
                    <a:pt x="8" y="0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98" name="Freeform 149"/>
            <p:cNvSpPr>
              <a:spLocks/>
            </p:cNvSpPr>
            <p:nvPr/>
          </p:nvSpPr>
          <p:spPr bwMode="auto">
            <a:xfrm>
              <a:off x="3971" y="2324"/>
              <a:ext cx="25" cy="14"/>
            </a:xfrm>
            <a:custGeom>
              <a:avLst/>
              <a:gdLst>
                <a:gd name="T0" fmla="*/ 0 w 24"/>
                <a:gd name="T1" fmla="*/ 4 h 16"/>
                <a:gd name="T2" fmla="*/ 8 w 24"/>
                <a:gd name="T3" fmla="*/ 0 h 16"/>
                <a:gd name="T4" fmla="*/ 52 w 24"/>
                <a:gd name="T5" fmla="*/ 4 h 16"/>
                <a:gd name="T6" fmla="*/ 8 w 24"/>
                <a:gd name="T7" fmla="*/ 4 h 16"/>
                <a:gd name="T8" fmla="*/ 0 w 24"/>
                <a:gd name="T9" fmla="*/ 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6"/>
                <a:gd name="T17" fmla="*/ 24 w 24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6">
                  <a:moveTo>
                    <a:pt x="0" y="8"/>
                  </a:moveTo>
                  <a:lnTo>
                    <a:pt x="8" y="0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0" y="8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99" name="Freeform 150"/>
            <p:cNvSpPr>
              <a:spLocks/>
            </p:cNvSpPr>
            <p:nvPr/>
          </p:nvSpPr>
          <p:spPr bwMode="auto">
            <a:xfrm>
              <a:off x="3996" y="2324"/>
              <a:ext cx="16" cy="14"/>
            </a:xfrm>
            <a:custGeom>
              <a:avLst/>
              <a:gdLst>
                <a:gd name="T0" fmla="*/ 0 w 16"/>
                <a:gd name="T1" fmla="*/ 4 h 16"/>
                <a:gd name="T2" fmla="*/ 8 w 16"/>
                <a:gd name="T3" fmla="*/ 0 h 16"/>
                <a:gd name="T4" fmla="*/ 16 w 16"/>
                <a:gd name="T5" fmla="*/ 0 h 16"/>
                <a:gd name="T6" fmla="*/ 8 w 16"/>
                <a:gd name="T7" fmla="*/ 4 h 16"/>
                <a:gd name="T8" fmla="*/ 16 w 16"/>
                <a:gd name="T9" fmla="*/ 4 h 16"/>
                <a:gd name="T10" fmla="*/ 0 w 16"/>
                <a:gd name="T11" fmla="*/ 4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6"/>
                <a:gd name="T20" fmla="*/ 16 w 1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6">
                  <a:moveTo>
                    <a:pt x="0" y="8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16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00" name="Freeform 151"/>
            <p:cNvSpPr>
              <a:spLocks/>
            </p:cNvSpPr>
            <p:nvPr/>
          </p:nvSpPr>
          <p:spPr bwMode="auto">
            <a:xfrm>
              <a:off x="3996" y="2324"/>
              <a:ext cx="16" cy="14"/>
            </a:xfrm>
            <a:custGeom>
              <a:avLst/>
              <a:gdLst>
                <a:gd name="T0" fmla="*/ 0 w 16"/>
                <a:gd name="T1" fmla="*/ 4 h 16"/>
                <a:gd name="T2" fmla="*/ 8 w 16"/>
                <a:gd name="T3" fmla="*/ 0 h 16"/>
                <a:gd name="T4" fmla="*/ 16 w 16"/>
                <a:gd name="T5" fmla="*/ 0 h 16"/>
                <a:gd name="T6" fmla="*/ 8 w 16"/>
                <a:gd name="T7" fmla="*/ 4 h 16"/>
                <a:gd name="T8" fmla="*/ 16 w 16"/>
                <a:gd name="T9" fmla="*/ 4 h 16"/>
                <a:gd name="T10" fmla="*/ 0 w 16"/>
                <a:gd name="T11" fmla="*/ 4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6"/>
                <a:gd name="T20" fmla="*/ 16 w 1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6">
                  <a:moveTo>
                    <a:pt x="0" y="8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16" y="16"/>
                  </a:lnTo>
                  <a:lnTo>
                    <a:pt x="0" y="8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01" name="Freeform 152"/>
            <p:cNvSpPr>
              <a:spLocks/>
            </p:cNvSpPr>
            <p:nvPr/>
          </p:nvSpPr>
          <p:spPr bwMode="auto">
            <a:xfrm>
              <a:off x="3864" y="2292"/>
              <a:ext cx="241" cy="203"/>
            </a:xfrm>
            <a:custGeom>
              <a:avLst/>
              <a:gdLst>
                <a:gd name="T0" fmla="*/ 410 w 232"/>
                <a:gd name="T1" fmla="*/ 52 h 216"/>
                <a:gd name="T2" fmla="*/ 428 w 232"/>
                <a:gd name="T3" fmla="*/ 49 h 216"/>
                <a:gd name="T4" fmla="*/ 445 w 232"/>
                <a:gd name="T5" fmla="*/ 46 h 216"/>
                <a:gd name="T6" fmla="*/ 462 w 232"/>
                <a:gd name="T7" fmla="*/ 43 h 216"/>
                <a:gd name="T8" fmla="*/ 480 w 232"/>
                <a:gd name="T9" fmla="*/ 41 h 216"/>
                <a:gd name="T10" fmla="*/ 497 w 232"/>
                <a:gd name="T11" fmla="*/ 41 h 216"/>
                <a:gd name="T12" fmla="*/ 497 w 232"/>
                <a:gd name="T13" fmla="*/ 39 h 216"/>
                <a:gd name="T14" fmla="*/ 497 w 232"/>
                <a:gd name="T15" fmla="*/ 37 h 216"/>
                <a:gd name="T16" fmla="*/ 497 w 232"/>
                <a:gd name="T17" fmla="*/ 35 h 216"/>
                <a:gd name="T18" fmla="*/ 480 w 232"/>
                <a:gd name="T19" fmla="*/ 33 h 216"/>
                <a:gd name="T20" fmla="*/ 462 w 232"/>
                <a:gd name="T21" fmla="*/ 30 h 216"/>
                <a:gd name="T22" fmla="*/ 445 w 232"/>
                <a:gd name="T23" fmla="*/ 30 h 216"/>
                <a:gd name="T24" fmla="*/ 445 w 232"/>
                <a:gd name="T25" fmla="*/ 33 h 216"/>
                <a:gd name="T26" fmla="*/ 428 w 232"/>
                <a:gd name="T27" fmla="*/ 33 h 216"/>
                <a:gd name="T28" fmla="*/ 410 w 232"/>
                <a:gd name="T29" fmla="*/ 33 h 216"/>
                <a:gd name="T30" fmla="*/ 394 w 232"/>
                <a:gd name="T31" fmla="*/ 33 h 216"/>
                <a:gd name="T32" fmla="*/ 378 w 232"/>
                <a:gd name="T33" fmla="*/ 33 h 216"/>
                <a:gd name="T34" fmla="*/ 363 w 232"/>
                <a:gd name="T35" fmla="*/ 30 h 216"/>
                <a:gd name="T36" fmla="*/ 378 w 232"/>
                <a:gd name="T37" fmla="*/ 30 h 216"/>
                <a:gd name="T38" fmla="*/ 363 w 232"/>
                <a:gd name="T39" fmla="*/ 25 h 216"/>
                <a:gd name="T40" fmla="*/ 363 w 232"/>
                <a:gd name="T41" fmla="*/ 19 h 216"/>
                <a:gd name="T42" fmla="*/ 311 w 232"/>
                <a:gd name="T43" fmla="*/ 14 h 216"/>
                <a:gd name="T44" fmla="*/ 273 w 232"/>
                <a:gd name="T45" fmla="*/ 12 h 216"/>
                <a:gd name="T46" fmla="*/ 240 w 232"/>
                <a:gd name="T47" fmla="*/ 14 h 216"/>
                <a:gd name="T48" fmla="*/ 222 w 232"/>
                <a:gd name="T49" fmla="*/ 12 h 216"/>
                <a:gd name="T50" fmla="*/ 206 w 232"/>
                <a:gd name="T51" fmla="*/ 8 h 216"/>
                <a:gd name="T52" fmla="*/ 206 w 232"/>
                <a:gd name="T53" fmla="*/ 8 h 216"/>
                <a:gd name="T54" fmla="*/ 189 w 232"/>
                <a:gd name="T55" fmla="*/ 8 h 216"/>
                <a:gd name="T56" fmla="*/ 137 w 232"/>
                <a:gd name="T57" fmla="*/ 8 h 216"/>
                <a:gd name="T58" fmla="*/ 101 w 232"/>
                <a:gd name="T59" fmla="*/ 0 h 216"/>
                <a:gd name="T60" fmla="*/ 49 w 232"/>
                <a:gd name="T61" fmla="*/ 8 h 216"/>
                <a:gd name="T62" fmla="*/ 65 w 232"/>
                <a:gd name="T63" fmla="*/ 8 h 216"/>
                <a:gd name="T64" fmla="*/ 49 w 232"/>
                <a:gd name="T65" fmla="*/ 8 h 216"/>
                <a:gd name="T66" fmla="*/ 36 w 232"/>
                <a:gd name="T67" fmla="*/ 8 h 216"/>
                <a:gd name="T68" fmla="*/ 36 w 232"/>
                <a:gd name="T69" fmla="*/ 12 h 216"/>
                <a:gd name="T70" fmla="*/ 0 w 232"/>
                <a:gd name="T71" fmla="*/ 12 h 216"/>
                <a:gd name="T72" fmla="*/ 0 w 232"/>
                <a:gd name="T73" fmla="*/ 17 h 216"/>
                <a:gd name="T74" fmla="*/ 8 w 232"/>
                <a:gd name="T75" fmla="*/ 17 h 216"/>
                <a:gd name="T76" fmla="*/ 65 w 232"/>
                <a:gd name="T77" fmla="*/ 28 h 216"/>
                <a:gd name="T78" fmla="*/ 87 w 232"/>
                <a:gd name="T79" fmla="*/ 30 h 216"/>
                <a:gd name="T80" fmla="*/ 101 w 232"/>
                <a:gd name="T81" fmla="*/ 33 h 216"/>
                <a:gd name="T82" fmla="*/ 101 w 232"/>
                <a:gd name="T83" fmla="*/ 39 h 216"/>
                <a:gd name="T84" fmla="*/ 137 w 232"/>
                <a:gd name="T85" fmla="*/ 43 h 216"/>
                <a:gd name="T86" fmla="*/ 170 w 232"/>
                <a:gd name="T87" fmla="*/ 53 h 216"/>
                <a:gd name="T88" fmla="*/ 189 w 232"/>
                <a:gd name="T89" fmla="*/ 55 h 216"/>
                <a:gd name="T90" fmla="*/ 206 w 232"/>
                <a:gd name="T91" fmla="*/ 53 h 216"/>
                <a:gd name="T92" fmla="*/ 240 w 232"/>
                <a:gd name="T93" fmla="*/ 58 h 216"/>
                <a:gd name="T94" fmla="*/ 258 w 232"/>
                <a:gd name="T95" fmla="*/ 63 h 216"/>
                <a:gd name="T96" fmla="*/ 363 w 232"/>
                <a:gd name="T97" fmla="*/ 53 h 216"/>
                <a:gd name="T98" fmla="*/ 410 w 232"/>
                <a:gd name="T99" fmla="*/ 52 h 2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32"/>
                <a:gd name="T151" fmla="*/ 0 h 216"/>
                <a:gd name="T152" fmla="*/ 232 w 232"/>
                <a:gd name="T153" fmla="*/ 216 h 2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32" h="216">
                  <a:moveTo>
                    <a:pt x="192" y="176"/>
                  </a:moveTo>
                  <a:lnTo>
                    <a:pt x="200" y="168"/>
                  </a:lnTo>
                  <a:lnTo>
                    <a:pt x="208" y="160"/>
                  </a:lnTo>
                  <a:lnTo>
                    <a:pt x="216" y="152"/>
                  </a:lnTo>
                  <a:lnTo>
                    <a:pt x="224" y="144"/>
                  </a:lnTo>
                  <a:lnTo>
                    <a:pt x="232" y="144"/>
                  </a:lnTo>
                  <a:lnTo>
                    <a:pt x="232" y="136"/>
                  </a:lnTo>
                  <a:lnTo>
                    <a:pt x="232" y="128"/>
                  </a:lnTo>
                  <a:lnTo>
                    <a:pt x="232" y="120"/>
                  </a:lnTo>
                  <a:lnTo>
                    <a:pt x="224" y="112"/>
                  </a:lnTo>
                  <a:lnTo>
                    <a:pt x="216" y="104"/>
                  </a:lnTo>
                  <a:lnTo>
                    <a:pt x="208" y="104"/>
                  </a:lnTo>
                  <a:lnTo>
                    <a:pt x="208" y="112"/>
                  </a:lnTo>
                  <a:lnTo>
                    <a:pt x="200" y="112"/>
                  </a:lnTo>
                  <a:lnTo>
                    <a:pt x="192" y="112"/>
                  </a:lnTo>
                  <a:lnTo>
                    <a:pt x="184" y="112"/>
                  </a:lnTo>
                  <a:lnTo>
                    <a:pt x="176" y="112"/>
                  </a:lnTo>
                  <a:lnTo>
                    <a:pt x="168" y="104"/>
                  </a:lnTo>
                  <a:lnTo>
                    <a:pt x="176" y="104"/>
                  </a:lnTo>
                  <a:lnTo>
                    <a:pt x="168" y="88"/>
                  </a:lnTo>
                  <a:lnTo>
                    <a:pt x="168" y="64"/>
                  </a:lnTo>
                  <a:lnTo>
                    <a:pt x="144" y="48"/>
                  </a:lnTo>
                  <a:lnTo>
                    <a:pt x="128" y="40"/>
                  </a:lnTo>
                  <a:lnTo>
                    <a:pt x="112" y="48"/>
                  </a:lnTo>
                  <a:lnTo>
                    <a:pt x="104" y="40"/>
                  </a:lnTo>
                  <a:lnTo>
                    <a:pt x="96" y="32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64" y="8"/>
                  </a:lnTo>
                  <a:lnTo>
                    <a:pt x="48" y="0"/>
                  </a:lnTo>
                  <a:lnTo>
                    <a:pt x="24" y="8"/>
                  </a:lnTo>
                  <a:lnTo>
                    <a:pt x="32" y="16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0" y="40"/>
                  </a:lnTo>
                  <a:lnTo>
                    <a:pt x="0" y="56"/>
                  </a:lnTo>
                  <a:lnTo>
                    <a:pt x="8" y="56"/>
                  </a:lnTo>
                  <a:lnTo>
                    <a:pt x="32" y="96"/>
                  </a:lnTo>
                  <a:lnTo>
                    <a:pt x="40" y="104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4" y="152"/>
                  </a:lnTo>
                  <a:lnTo>
                    <a:pt x="80" y="184"/>
                  </a:lnTo>
                  <a:lnTo>
                    <a:pt x="88" y="192"/>
                  </a:lnTo>
                  <a:lnTo>
                    <a:pt x="96" y="184"/>
                  </a:lnTo>
                  <a:lnTo>
                    <a:pt x="112" y="200"/>
                  </a:lnTo>
                  <a:lnTo>
                    <a:pt x="120" y="216"/>
                  </a:lnTo>
                  <a:lnTo>
                    <a:pt x="168" y="184"/>
                  </a:lnTo>
                  <a:lnTo>
                    <a:pt x="192" y="17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02" name="Freeform 153"/>
            <p:cNvSpPr>
              <a:spLocks/>
            </p:cNvSpPr>
            <p:nvPr/>
          </p:nvSpPr>
          <p:spPr bwMode="auto">
            <a:xfrm>
              <a:off x="3864" y="2292"/>
              <a:ext cx="241" cy="203"/>
            </a:xfrm>
            <a:custGeom>
              <a:avLst/>
              <a:gdLst>
                <a:gd name="T0" fmla="*/ 410 w 232"/>
                <a:gd name="T1" fmla="*/ 52 h 216"/>
                <a:gd name="T2" fmla="*/ 428 w 232"/>
                <a:gd name="T3" fmla="*/ 49 h 216"/>
                <a:gd name="T4" fmla="*/ 445 w 232"/>
                <a:gd name="T5" fmla="*/ 46 h 216"/>
                <a:gd name="T6" fmla="*/ 462 w 232"/>
                <a:gd name="T7" fmla="*/ 43 h 216"/>
                <a:gd name="T8" fmla="*/ 480 w 232"/>
                <a:gd name="T9" fmla="*/ 41 h 216"/>
                <a:gd name="T10" fmla="*/ 497 w 232"/>
                <a:gd name="T11" fmla="*/ 41 h 216"/>
                <a:gd name="T12" fmla="*/ 497 w 232"/>
                <a:gd name="T13" fmla="*/ 39 h 216"/>
                <a:gd name="T14" fmla="*/ 497 w 232"/>
                <a:gd name="T15" fmla="*/ 37 h 216"/>
                <a:gd name="T16" fmla="*/ 497 w 232"/>
                <a:gd name="T17" fmla="*/ 35 h 216"/>
                <a:gd name="T18" fmla="*/ 480 w 232"/>
                <a:gd name="T19" fmla="*/ 33 h 216"/>
                <a:gd name="T20" fmla="*/ 462 w 232"/>
                <a:gd name="T21" fmla="*/ 30 h 216"/>
                <a:gd name="T22" fmla="*/ 445 w 232"/>
                <a:gd name="T23" fmla="*/ 30 h 216"/>
                <a:gd name="T24" fmla="*/ 445 w 232"/>
                <a:gd name="T25" fmla="*/ 33 h 216"/>
                <a:gd name="T26" fmla="*/ 428 w 232"/>
                <a:gd name="T27" fmla="*/ 33 h 216"/>
                <a:gd name="T28" fmla="*/ 410 w 232"/>
                <a:gd name="T29" fmla="*/ 33 h 216"/>
                <a:gd name="T30" fmla="*/ 394 w 232"/>
                <a:gd name="T31" fmla="*/ 33 h 216"/>
                <a:gd name="T32" fmla="*/ 378 w 232"/>
                <a:gd name="T33" fmla="*/ 33 h 216"/>
                <a:gd name="T34" fmla="*/ 363 w 232"/>
                <a:gd name="T35" fmla="*/ 30 h 216"/>
                <a:gd name="T36" fmla="*/ 378 w 232"/>
                <a:gd name="T37" fmla="*/ 30 h 216"/>
                <a:gd name="T38" fmla="*/ 363 w 232"/>
                <a:gd name="T39" fmla="*/ 25 h 216"/>
                <a:gd name="T40" fmla="*/ 363 w 232"/>
                <a:gd name="T41" fmla="*/ 19 h 216"/>
                <a:gd name="T42" fmla="*/ 311 w 232"/>
                <a:gd name="T43" fmla="*/ 14 h 216"/>
                <a:gd name="T44" fmla="*/ 273 w 232"/>
                <a:gd name="T45" fmla="*/ 12 h 216"/>
                <a:gd name="T46" fmla="*/ 240 w 232"/>
                <a:gd name="T47" fmla="*/ 14 h 216"/>
                <a:gd name="T48" fmla="*/ 222 w 232"/>
                <a:gd name="T49" fmla="*/ 12 h 216"/>
                <a:gd name="T50" fmla="*/ 206 w 232"/>
                <a:gd name="T51" fmla="*/ 8 h 216"/>
                <a:gd name="T52" fmla="*/ 206 w 232"/>
                <a:gd name="T53" fmla="*/ 8 h 216"/>
                <a:gd name="T54" fmla="*/ 189 w 232"/>
                <a:gd name="T55" fmla="*/ 8 h 216"/>
                <a:gd name="T56" fmla="*/ 137 w 232"/>
                <a:gd name="T57" fmla="*/ 8 h 216"/>
                <a:gd name="T58" fmla="*/ 101 w 232"/>
                <a:gd name="T59" fmla="*/ 0 h 216"/>
                <a:gd name="T60" fmla="*/ 49 w 232"/>
                <a:gd name="T61" fmla="*/ 8 h 216"/>
                <a:gd name="T62" fmla="*/ 65 w 232"/>
                <a:gd name="T63" fmla="*/ 8 h 216"/>
                <a:gd name="T64" fmla="*/ 49 w 232"/>
                <a:gd name="T65" fmla="*/ 8 h 216"/>
                <a:gd name="T66" fmla="*/ 36 w 232"/>
                <a:gd name="T67" fmla="*/ 8 h 216"/>
                <a:gd name="T68" fmla="*/ 36 w 232"/>
                <a:gd name="T69" fmla="*/ 12 h 216"/>
                <a:gd name="T70" fmla="*/ 0 w 232"/>
                <a:gd name="T71" fmla="*/ 12 h 216"/>
                <a:gd name="T72" fmla="*/ 0 w 232"/>
                <a:gd name="T73" fmla="*/ 17 h 216"/>
                <a:gd name="T74" fmla="*/ 8 w 232"/>
                <a:gd name="T75" fmla="*/ 17 h 216"/>
                <a:gd name="T76" fmla="*/ 65 w 232"/>
                <a:gd name="T77" fmla="*/ 28 h 216"/>
                <a:gd name="T78" fmla="*/ 87 w 232"/>
                <a:gd name="T79" fmla="*/ 30 h 216"/>
                <a:gd name="T80" fmla="*/ 101 w 232"/>
                <a:gd name="T81" fmla="*/ 33 h 216"/>
                <a:gd name="T82" fmla="*/ 101 w 232"/>
                <a:gd name="T83" fmla="*/ 39 h 216"/>
                <a:gd name="T84" fmla="*/ 137 w 232"/>
                <a:gd name="T85" fmla="*/ 43 h 216"/>
                <a:gd name="T86" fmla="*/ 170 w 232"/>
                <a:gd name="T87" fmla="*/ 53 h 216"/>
                <a:gd name="T88" fmla="*/ 189 w 232"/>
                <a:gd name="T89" fmla="*/ 55 h 216"/>
                <a:gd name="T90" fmla="*/ 206 w 232"/>
                <a:gd name="T91" fmla="*/ 53 h 216"/>
                <a:gd name="T92" fmla="*/ 240 w 232"/>
                <a:gd name="T93" fmla="*/ 58 h 216"/>
                <a:gd name="T94" fmla="*/ 258 w 232"/>
                <a:gd name="T95" fmla="*/ 63 h 216"/>
                <a:gd name="T96" fmla="*/ 363 w 232"/>
                <a:gd name="T97" fmla="*/ 53 h 216"/>
                <a:gd name="T98" fmla="*/ 410 w 232"/>
                <a:gd name="T99" fmla="*/ 52 h 2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32"/>
                <a:gd name="T151" fmla="*/ 0 h 216"/>
                <a:gd name="T152" fmla="*/ 232 w 232"/>
                <a:gd name="T153" fmla="*/ 216 h 2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32" h="216">
                  <a:moveTo>
                    <a:pt x="192" y="176"/>
                  </a:moveTo>
                  <a:lnTo>
                    <a:pt x="200" y="168"/>
                  </a:lnTo>
                  <a:lnTo>
                    <a:pt x="208" y="160"/>
                  </a:lnTo>
                  <a:lnTo>
                    <a:pt x="216" y="152"/>
                  </a:lnTo>
                  <a:lnTo>
                    <a:pt x="224" y="144"/>
                  </a:lnTo>
                  <a:lnTo>
                    <a:pt x="232" y="144"/>
                  </a:lnTo>
                  <a:lnTo>
                    <a:pt x="232" y="136"/>
                  </a:lnTo>
                  <a:lnTo>
                    <a:pt x="232" y="128"/>
                  </a:lnTo>
                  <a:lnTo>
                    <a:pt x="232" y="120"/>
                  </a:lnTo>
                  <a:lnTo>
                    <a:pt x="224" y="112"/>
                  </a:lnTo>
                  <a:lnTo>
                    <a:pt x="216" y="104"/>
                  </a:lnTo>
                  <a:lnTo>
                    <a:pt x="208" y="104"/>
                  </a:lnTo>
                  <a:lnTo>
                    <a:pt x="208" y="112"/>
                  </a:lnTo>
                  <a:lnTo>
                    <a:pt x="200" y="112"/>
                  </a:lnTo>
                  <a:lnTo>
                    <a:pt x="192" y="112"/>
                  </a:lnTo>
                  <a:lnTo>
                    <a:pt x="184" y="112"/>
                  </a:lnTo>
                  <a:lnTo>
                    <a:pt x="176" y="112"/>
                  </a:lnTo>
                  <a:lnTo>
                    <a:pt x="168" y="104"/>
                  </a:lnTo>
                  <a:lnTo>
                    <a:pt x="176" y="104"/>
                  </a:lnTo>
                  <a:lnTo>
                    <a:pt x="168" y="88"/>
                  </a:lnTo>
                  <a:lnTo>
                    <a:pt x="168" y="64"/>
                  </a:lnTo>
                  <a:lnTo>
                    <a:pt x="144" y="48"/>
                  </a:lnTo>
                  <a:lnTo>
                    <a:pt x="128" y="40"/>
                  </a:lnTo>
                  <a:lnTo>
                    <a:pt x="112" y="48"/>
                  </a:lnTo>
                  <a:lnTo>
                    <a:pt x="104" y="40"/>
                  </a:lnTo>
                  <a:lnTo>
                    <a:pt x="96" y="32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64" y="8"/>
                  </a:lnTo>
                  <a:lnTo>
                    <a:pt x="48" y="0"/>
                  </a:lnTo>
                  <a:lnTo>
                    <a:pt x="24" y="8"/>
                  </a:lnTo>
                  <a:lnTo>
                    <a:pt x="32" y="16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0" y="40"/>
                  </a:lnTo>
                  <a:lnTo>
                    <a:pt x="0" y="56"/>
                  </a:lnTo>
                  <a:lnTo>
                    <a:pt x="8" y="56"/>
                  </a:lnTo>
                  <a:lnTo>
                    <a:pt x="32" y="96"/>
                  </a:lnTo>
                  <a:lnTo>
                    <a:pt x="40" y="104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4" y="152"/>
                  </a:lnTo>
                  <a:lnTo>
                    <a:pt x="80" y="184"/>
                  </a:lnTo>
                  <a:lnTo>
                    <a:pt x="88" y="192"/>
                  </a:lnTo>
                  <a:lnTo>
                    <a:pt x="96" y="184"/>
                  </a:lnTo>
                  <a:lnTo>
                    <a:pt x="112" y="200"/>
                  </a:lnTo>
                  <a:lnTo>
                    <a:pt x="120" y="216"/>
                  </a:lnTo>
                  <a:lnTo>
                    <a:pt x="168" y="184"/>
                  </a:lnTo>
                  <a:lnTo>
                    <a:pt x="192" y="176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03" name="Freeform 154"/>
            <p:cNvSpPr>
              <a:spLocks/>
            </p:cNvSpPr>
            <p:nvPr/>
          </p:nvSpPr>
          <p:spPr bwMode="auto">
            <a:xfrm>
              <a:off x="4063" y="2383"/>
              <a:ext cx="73" cy="81"/>
            </a:xfrm>
            <a:custGeom>
              <a:avLst/>
              <a:gdLst>
                <a:gd name="T0" fmla="*/ 0 w 72"/>
                <a:gd name="T1" fmla="*/ 17 h 88"/>
                <a:gd name="T2" fmla="*/ 24 w 72"/>
                <a:gd name="T3" fmla="*/ 17 h 88"/>
                <a:gd name="T4" fmla="*/ 24 w 72"/>
                <a:gd name="T5" fmla="*/ 15 h 88"/>
                <a:gd name="T6" fmla="*/ 32 w 72"/>
                <a:gd name="T7" fmla="*/ 14 h 88"/>
                <a:gd name="T8" fmla="*/ 68 w 72"/>
                <a:gd name="T9" fmla="*/ 13 h 88"/>
                <a:gd name="T10" fmla="*/ 76 w 72"/>
                <a:gd name="T11" fmla="*/ 11 h 88"/>
                <a:gd name="T12" fmla="*/ 84 w 72"/>
                <a:gd name="T13" fmla="*/ 6 h 88"/>
                <a:gd name="T14" fmla="*/ 92 w 72"/>
                <a:gd name="T15" fmla="*/ 6 h 88"/>
                <a:gd name="T16" fmla="*/ 84 w 72"/>
                <a:gd name="T17" fmla="*/ 6 h 88"/>
                <a:gd name="T18" fmla="*/ 68 w 72"/>
                <a:gd name="T19" fmla="*/ 6 h 88"/>
                <a:gd name="T20" fmla="*/ 60 w 72"/>
                <a:gd name="T21" fmla="*/ 0 h 88"/>
                <a:gd name="T22" fmla="*/ 24 w 72"/>
                <a:gd name="T23" fmla="*/ 6 h 88"/>
                <a:gd name="T24" fmla="*/ 32 w 72"/>
                <a:gd name="T25" fmla="*/ 6 h 88"/>
                <a:gd name="T26" fmla="*/ 60 w 72"/>
                <a:gd name="T27" fmla="*/ 6 h 88"/>
                <a:gd name="T28" fmla="*/ 60 w 72"/>
                <a:gd name="T29" fmla="*/ 6 h 88"/>
                <a:gd name="T30" fmla="*/ 60 w 72"/>
                <a:gd name="T31" fmla="*/ 7 h 88"/>
                <a:gd name="T32" fmla="*/ 60 w 72"/>
                <a:gd name="T33" fmla="*/ 9 h 88"/>
                <a:gd name="T34" fmla="*/ 32 w 72"/>
                <a:gd name="T35" fmla="*/ 9 h 88"/>
                <a:gd name="T36" fmla="*/ 24 w 72"/>
                <a:gd name="T37" fmla="*/ 11 h 88"/>
                <a:gd name="T38" fmla="*/ 16 w 72"/>
                <a:gd name="T39" fmla="*/ 13 h 88"/>
                <a:gd name="T40" fmla="*/ 8 w 72"/>
                <a:gd name="T41" fmla="*/ 14 h 88"/>
                <a:gd name="T42" fmla="*/ 0 w 72"/>
                <a:gd name="T43" fmla="*/ 15 h 88"/>
                <a:gd name="T44" fmla="*/ 0 w 72"/>
                <a:gd name="T45" fmla="*/ 17 h 8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88"/>
                <a:gd name="T71" fmla="*/ 72 w 72"/>
                <a:gd name="T72" fmla="*/ 88 h 8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88">
                  <a:moveTo>
                    <a:pt x="0" y="88"/>
                  </a:moveTo>
                  <a:lnTo>
                    <a:pt x="24" y="88"/>
                  </a:lnTo>
                  <a:lnTo>
                    <a:pt x="24" y="80"/>
                  </a:lnTo>
                  <a:lnTo>
                    <a:pt x="32" y="72"/>
                  </a:lnTo>
                  <a:lnTo>
                    <a:pt x="48" y="64"/>
                  </a:lnTo>
                  <a:lnTo>
                    <a:pt x="56" y="56"/>
                  </a:lnTo>
                  <a:lnTo>
                    <a:pt x="64" y="32"/>
                  </a:lnTo>
                  <a:lnTo>
                    <a:pt x="72" y="24"/>
                  </a:lnTo>
                  <a:lnTo>
                    <a:pt x="64" y="8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24" y="56"/>
                  </a:lnTo>
                  <a:lnTo>
                    <a:pt x="16" y="64"/>
                  </a:lnTo>
                  <a:lnTo>
                    <a:pt x="8" y="72"/>
                  </a:lnTo>
                  <a:lnTo>
                    <a:pt x="0" y="8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04" name="Freeform 155"/>
            <p:cNvSpPr>
              <a:spLocks/>
            </p:cNvSpPr>
            <p:nvPr/>
          </p:nvSpPr>
          <p:spPr bwMode="auto">
            <a:xfrm>
              <a:off x="4063" y="2383"/>
              <a:ext cx="73" cy="81"/>
            </a:xfrm>
            <a:custGeom>
              <a:avLst/>
              <a:gdLst>
                <a:gd name="T0" fmla="*/ 0 w 72"/>
                <a:gd name="T1" fmla="*/ 17 h 88"/>
                <a:gd name="T2" fmla="*/ 24 w 72"/>
                <a:gd name="T3" fmla="*/ 17 h 88"/>
                <a:gd name="T4" fmla="*/ 24 w 72"/>
                <a:gd name="T5" fmla="*/ 15 h 88"/>
                <a:gd name="T6" fmla="*/ 32 w 72"/>
                <a:gd name="T7" fmla="*/ 14 h 88"/>
                <a:gd name="T8" fmla="*/ 68 w 72"/>
                <a:gd name="T9" fmla="*/ 13 h 88"/>
                <a:gd name="T10" fmla="*/ 76 w 72"/>
                <a:gd name="T11" fmla="*/ 11 h 88"/>
                <a:gd name="T12" fmla="*/ 84 w 72"/>
                <a:gd name="T13" fmla="*/ 6 h 88"/>
                <a:gd name="T14" fmla="*/ 92 w 72"/>
                <a:gd name="T15" fmla="*/ 6 h 88"/>
                <a:gd name="T16" fmla="*/ 84 w 72"/>
                <a:gd name="T17" fmla="*/ 6 h 88"/>
                <a:gd name="T18" fmla="*/ 68 w 72"/>
                <a:gd name="T19" fmla="*/ 6 h 88"/>
                <a:gd name="T20" fmla="*/ 60 w 72"/>
                <a:gd name="T21" fmla="*/ 0 h 88"/>
                <a:gd name="T22" fmla="*/ 24 w 72"/>
                <a:gd name="T23" fmla="*/ 6 h 88"/>
                <a:gd name="T24" fmla="*/ 32 w 72"/>
                <a:gd name="T25" fmla="*/ 6 h 88"/>
                <a:gd name="T26" fmla="*/ 60 w 72"/>
                <a:gd name="T27" fmla="*/ 6 h 88"/>
                <a:gd name="T28" fmla="*/ 60 w 72"/>
                <a:gd name="T29" fmla="*/ 6 h 88"/>
                <a:gd name="T30" fmla="*/ 60 w 72"/>
                <a:gd name="T31" fmla="*/ 7 h 88"/>
                <a:gd name="T32" fmla="*/ 60 w 72"/>
                <a:gd name="T33" fmla="*/ 9 h 88"/>
                <a:gd name="T34" fmla="*/ 32 w 72"/>
                <a:gd name="T35" fmla="*/ 9 h 88"/>
                <a:gd name="T36" fmla="*/ 24 w 72"/>
                <a:gd name="T37" fmla="*/ 11 h 88"/>
                <a:gd name="T38" fmla="*/ 16 w 72"/>
                <a:gd name="T39" fmla="*/ 13 h 88"/>
                <a:gd name="T40" fmla="*/ 8 w 72"/>
                <a:gd name="T41" fmla="*/ 14 h 88"/>
                <a:gd name="T42" fmla="*/ 0 w 72"/>
                <a:gd name="T43" fmla="*/ 15 h 88"/>
                <a:gd name="T44" fmla="*/ 0 w 72"/>
                <a:gd name="T45" fmla="*/ 17 h 8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88"/>
                <a:gd name="T71" fmla="*/ 72 w 72"/>
                <a:gd name="T72" fmla="*/ 88 h 8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88">
                  <a:moveTo>
                    <a:pt x="0" y="88"/>
                  </a:moveTo>
                  <a:lnTo>
                    <a:pt x="24" y="88"/>
                  </a:lnTo>
                  <a:lnTo>
                    <a:pt x="24" y="80"/>
                  </a:lnTo>
                  <a:lnTo>
                    <a:pt x="32" y="72"/>
                  </a:lnTo>
                  <a:lnTo>
                    <a:pt x="48" y="64"/>
                  </a:lnTo>
                  <a:lnTo>
                    <a:pt x="56" y="56"/>
                  </a:lnTo>
                  <a:lnTo>
                    <a:pt x="64" y="32"/>
                  </a:lnTo>
                  <a:lnTo>
                    <a:pt x="72" y="24"/>
                  </a:lnTo>
                  <a:lnTo>
                    <a:pt x="64" y="8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24" y="56"/>
                  </a:lnTo>
                  <a:lnTo>
                    <a:pt x="16" y="64"/>
                  </a:lnTo>
                  <a:lnTo>
                    <a:pt x="8" y="72"/>
                  </a:lnTo>
                  <a:lnTo>
                    <a:pt x="0" y="80"/>
                  </a:lnTo>
                  <a:lnTo>
                    <a:pt x="0" y="88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05" name="Freeform 156"/>
            <p:cNvSpPr>
              <a:spLocks/>
            </p:cNvSpPr>
            <p:nvPr/>
          </p:nvSpPr>
          <p:spPr bwMode="auto">
            <a:xfrm>
              <a:off x="3956" y="2457"/>
              <a:ext cx="107" cy="51"/>
            </a:xfrm>
            <a:custGeom>
              <a:avLst/>
              <a:gdLst>
                <a:gd name="T0" fmla="*/ 0 w 104"/>
                <a:gd name="T1" fmla="*/ 5 h 56"/>
                <a:gd name="T2" fmla="*/ 8 w 104"/>
                <a:gd name="T3" fmla="*/ 5 h 56"/>
                <a:gd name="T4" fmla="*/ 44 w 104"/>
                <a:gd name="T5" fmla="*/ 5 h 56"/>
                <a:gd name="T6" fmla="*/ 52 w 104"/>
                <a:gd name="T7" fmla="*/ 5 h 56"/>
                <a:gd name="T8" fmla="*/ 140 w 104"/>
                <a:gd name="T9" fmla="*/ 5 h 56"/>
                <a:gd name="T10" fmla="*/ 183 w 104"/>
                <a:gd name="T11" fmla="*/ 0 h 56"/>
                <a:gd name="T12" fmla="*/ 183 w 104"/>
                <a:gd name="T13" fmla="*/ 5 h 56"/>
                <a:gd name="T14" fmla="*/ 169 w 104"/>
                <a:gd name="T15" fmla="*/ 5 h 56"/>
                <a:gd name="T16" fmla="*/ 124 w 104"/>
                <a:gd name="T17" fmla="*/ 5 h 56"/>
                <a:gd name="T18" fmla="*/ 84 w 104"/>
                <a:gd name="T19" fmla="*/ 7 h 56"/>
                <a:gd name="T20" fmla="*/ 52 w 104"/>
                <a:gd name="T21" fmla="*/ 7 h 56"/>
                <a:gd name="T22" fmla="*/ 16 w 104"/>
                <a:gd name="T23" fmla="*/ 9 h 56"/>
                <a:gd name="T24" fmla="*/ 8 w 104"/>
                <a:gd name="T25" fmla="*/ 9 h 56"/>
                <a:gd name="T26" fmla="*/ 0 w 104"/>
                <a:gd name="T27" fmla="*/ 5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4"/>
                <a:gd name="T43" fmla="*/ 0 h 56"/>
                <a:gd name="T44" fmla="*/ 104 w 104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4" h="56">
                  <a:moveTo>
                    <a:pt x="0" y="16"/>
                  </a:moveTo>
                  <a:lnTo>
                    <a:pt x="8" y="8"/>
                  </a:lnTo>
                  <a:lnTo>
                    <a:pt x="24" y="24"/>
                  </a:lnTo>
                  <a:lnTo>
                    <a:pt x="32" y="40"/>
                  </a:lnTo>
                  <a:lnTo>
                    <a:pt x="80" y="8"/>
                  </a:lnTo>
                  <a:lnTo>
                    <a:pt x="104" y="0"/>
                  </a:lnTo>
                  <a:lnTo>
                    <a:pt x="104" y="8"/>
                  </a:lnTo>
                  <a:lnTo>
                    <a:pt x="96" y="16"/>
                  </a:lnTo>
                  <a:lnTo>
                    <a:pt x="72" y="24"/>
                  </a:lnTo>
                  <a:lnTo>
                    <a:pt x="48" y="48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06" name="Freeform 157"/>
            <p:cNvSpPr>
              <a:spLocks/>
            </p:cNvSpPr>
            <p:nvPr/>
          </p:nvSpPr>
          <p:spPr bwMode="auto">
            <a:xfrm>
              <a:off x="3956" y="2457"/>
              <a:ext cx="107" cy="51"/>
            </a:xfrm>
            <a:custGeom>
              <a:avLst/>
              <a:gdLst>
                <a:gd name="T0" fmla="*/ 0 w 104"/>
                <a:gd name="T1" fmla="*/ 5 h 56"/>
                <a:gd name="T2" fmla="*/ 8 w 104"/>
                <a:gd name="T3" fmla="*/ 5 h 56"/>
                <a:gd name="T4" fmla="*/ 44 w 104"/>
                <a:gd name="T5" fmla="*/ 5 h 56"/>
                <a:gd name="T6" fmla="*/ 52 w 104"/>
                <a:gd name="T7" fmla="*/ 5 h 56"/>
                <a:gd name="T8" fmla="*/ 140 w 104"/>
                <a:gd name="T9" fmla="*/ 5 h 56"/>
                <a:gd name="T10" fmla="*/ 183 w 104"/>
                <a:gd name="T11" fmla="*/ 0 h 56"/>
                <a:gd name="T12" fmla="*/ 183 w 104"/>
                <a:gd name="T13" fmla="*/ 5 h 56"/>
                <a:gd name="T14" fmla="*/ 169 w 104"/>
                <a:gd name="T15" fmla="*/ 5 h 56"/>
                <a:gd name="T16" fmla="*/ 124 w 104"/>
                <a:gd name="T17" fmla="*/ 5 h 56"/>
                <a:gd name="T18" fmla="*/ 84 w 104"/>
                <a:gd name="T19" fmla="*/ 7 h 56"/>
                <a:gd name="T20" fmla="*/ 52 w 104"/>
                <a:gd name="T21" fmla="*/ 7 h 56"/>
                <a:gd name="T22" fmla="*/ 16 w 104"/>
                <a:gd name="T23" fmla="*/ 9 h 56"/>
                <a:gd name="T24" fmla="*/ 8 w 104"/>
                <a:gd name="T25" fmla="*/ 9 h 56"/>
                <a:gd name="T26" fmla="*/ 0 w 104"/>
                <a:gd name="T27" fmla="*/ 5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4"/>
                <a:gd name="T43" fmla="*/ 0 h 56"/>
                <a:gd name="T44" fmla="*/ 104 w 104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4" h="56">
                  <a:moveTo>
                    <a:pt x="0" y="16"/>
                  </a:moveTo>
                  <a:lnTo>
                    <a:pt x="8" y="8"/>
                  </a:lnTo>
                  <a:lnTo>
                    <a:pt x="24" y="24"/>
                  </a:lnTo>
                  <a:lnTo>
                    <a:pt x="32" y="40"/>
                  </a:lnTo>
                  <a:lnTo>
                    <a:pt x="80" y="8"/>
                  </a:lnTo>
                  <a:lnTo>
                    <a:pt x="104" y="0"/>
                  </a:lnTo>
                  <a:lnTo>
                    <a:pt x="104" y="8"/>
                  </a:lnTo>
                  <a:lnTo>
                    <a:pt x="96" y="16"/>
                  </a:lnTo>
                  <a:lnTo>
                    <a:pt x="72" y="24"/>
                  </a:lnTo>
                  <a:lnTo>
                    <a:pt x="48" y="48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0" y="16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07" name="Freeform 158"/>
            <p:cNvSpPr>
              <a:spLocks/>
            </p:cNvSpPr>
            <p:nvPr/>
          </p:nvSpPr>
          <p:spPr bwMode="auto">
            <a:xfrm>
              <a:off x="3962" y="2197"/>
              <a:ext cx="207" cy="177"/>
            </a:xfrm>
            <a:custGeom>
              <a:avLst/>
              <a:gdLst>
                <a:gd name="T0" fmla="*/ 382 w 200"/>
                <a:gd name="T1" fmla="*/ 38 h 192"/>
                <a:gd name="T2" fmla="*/ 286 w 200"/>
                <a:gd name="T3" fmla="*/ 37 h 192"/>
                <a:gd name="T4" fmla="*/ 270 w 200"/>
                <a:gd name="T5" fmla="*/ 33 h 192"/>
                <a:gd name="T6" fmla="*/ 237 w 200"/>
                <a:gd name="T7" fmla="*/ 34 h 192"/>
                <a:gd name="T8" fmla="*/ 207 w 200"/>
                <a:gd name="T9" fmla="*/ 34 h 192"/>
                <a:gd name="T10" fmla="*/ 159 w 200"/>
                <a:gd name="T11" fmla="*/ 31 h 192"/>
                <a:gd name="T12" fmla="*/ 145 w 200"/>
                <a:gd name="T13" fmla="*/ 27 h 192"/>
                <a:gd name="T14" fmla="*/ 110 w 200"/>
                <a:gd name="T15" fmla="*/ 26 h 192"/>
                <a:gd name="T16" fmla="*/ 96 w 200"/>
                <a:gd name="T17" fmla="*/ 26 h 192"/>
                <a:gd name="T18" fmla="*/ 79 w 200"/>
                <a:gd name="T19" fmla="*/ 24 h 192"/>
                <a:gd name="T20" fmla="*/ 79 w 200"/>
                <a:gd name="T21" fmla="*/ 21 h 192"/>
                <a:gd name="T22" fmla="*/ 45 w 200"/>
                <a:gd name="T23" fmla="*/ 19 h 192"/>
                <a:gd name="T24" fmla="*/ 36 w 200"/>
                <a:gd name="T25" fmla="*/ 16 h 192"/>
                <a:gd name="T26" fmla="*/ 45 w 200"/>
                <a:gd name="T27" fmla="*/ 13 h 192"/>
                <a:gd name="T28" fmla="*/ 45 w 200"/>
                <a:gd name="T29" fmla="*/ 12 h 192"/>
                <a:gd name="T30" fmla="*/ 36 w 200"/>
                <a:gd name="T31" fmla="*/ 12 h 192"/>
                <a:gd name="T32" fmla="*/ 8 w 200"/>
                <a:gd name="T33" fmla="*/ 8 h 192"/>
                <a:gd name="T34" fmla="*/ 0 w 200"/>
                <a:gd name="T35" fmla="*/ 6 h 192"/>
                <a:gd name="T36" fmla="*/ 8 w 200"/>
                <a:gd name="T37" fmla="*/ 0 h 192"/>
                <a:gd name="T38" fmla="*/ 36 w 200"/>
                <a:gd name="T39" fmla="*/ 6 h 192"/>
                <a:gd name="T40" fmla="*/ 45 w 200"/>
                <a:gd name="T41" fmla="*/ 6 h 192"/>
                <a:gd name="T42" fmla="*/ 61 w 200"/>
                <a:gd name="T43" fmla="*/ 6 h 192"/>
                <a:gd name="T44" fmla="*/ 79 w 200"/>
                <a:gd name="T45" fmla="*/ 6 h 192"/>
                <a:gd name="T46" fmla="*/ 96 w 200"/>
                <a:gd name="T47" fmla="*/ 6 h 192"/>
                <a:gd name="T48" fmla="*/ 79 w 200"/>
                <a:gd name="T49" fmla="*/ 6 h 192"/>
                <a:gd name="T50" fmla="*/ 110 w 200"/>
                <a:gd name="T51" fmla="*/ 6 h 192"/>
                <a:gd name="T52" fmla="*/ 110 w 200"/>
                <a:gd name="T53" fmla="*/ 6 h 192"/>
                <a:gd name="T54" fmla="*/ 159 w 200"/>
                <a:gd name="T55" fmla="*/ 10 h 192"/>
                <a:gd name="T56" fmla="*/ 221 w 200"/>
                <a:gd name="T57" fmla="*/ 10 h 192"/>
                <a:gd name="T58" fmla="*/ 221 w 200"/>
                <a:gd name="T59" fmla="*/ 6 h 192"/>
                <a:gd name="T60" fmla="*/ 237 w 200"/>
                <a:gd name="T61" fmla="*/ 6 h 192"/>
                <a:gd name="T62" fmla="*/ 286 w 200"/>
                <a:gd name="T63" fmla="*/ 6 h 192"/>
                <a:gd name="T64" fmla="*/ 365 w 200"/>
                <a:gd name="T65" fmla="*/ 10 h 192"/>
                <a:gd name="T66" fmla="*/ 365 w 200"/>
                <a:gd name="T67" fmla="*/ 12 h 192"/>
                <a:gd name="T68" fmla="*/ 365 w 200"/>
                <a:gd name="T69" fmla="*/ 13 h 192"/>
                <a:gd name="T70" fmla="*/ 350 w 200"/>
                <a:gd name="T71" fmla="*/ 16 h 192"/>
                <a:gd name="T72" fmla="*/ 350 w 200"/>
                <a:gd name="T73" fmla="*/ 22 h 192"/>
                <a:gd name="T74" fmla="*/ 382 w 200"/>
                <a:gd name="T75" fmla="*/ 22 h 192"/>
                <a:gd name="T76" fmla="*/ 382 w 200"/>
                <a:gd name="T77" fmla="*/ 24 h 192"/>
                <a:gd name="T78" fmla="*/ 365 w 200"/>
                <a:gd name="T79" fmla="*/ 27 h 192"/>
                <a:gd name="T80" fmla="*/ 382 w 200"/>
                <a:gd name="T81" fmla="*/ 30 h 192"/>
                <a:gd name="T82" fmla="*/ 398 w 200"/>
                <a:gd name="T83" fmla="*/ 31 h 192"/>
                <a:gd name="T84" fmla="*/ 398 w 200"/>
                <a:gd name="T85" fmla="*/ 33 h 192"/>
                <a:gd name="T86" fmla="*/ 382 w 200"/>
                <a:gd name="T87" fmla="*/ 34 h 192"/>
                <a:gd name="T88" fmla="*/ 382 w 200"/>
                <a:gd name="T89" fmla="*/ 38 h 1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0"/>
                <a:gd name="T136" fmla="*/ 0 h 192"/>
                <a:gd name="T137" fmla="*/ 200 w 200"/>
                <a:gd name="T138" fmla="*/ 192 h 19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0" h="192">
                  <a:moveTo>
                    <a:pt x="192" y="192"/>
                  </a:moveTo>
                  <a:lnTo>
                    <a:pt x="144" y="184"/>
                  </a:lnTo>
                  <a:lnTo>
                    <a:pt x="136" y="168"/>
                  </a:lnTo>
                  <a:lnTo>
                    <a:pt x="120" y="176"/>
                  </a:lnTo>
                  <a:lnTo>
                    <a:pt x="104" y="176"/>
                  </a:lnTo>
                  <a:lnTo>
                    <a:pt x="80" y="160"/>
                  </a:lnTo>
                  <a:lnTo>
                    <a:pt x="72" y="136"/>
                  </a:lnTo>
                  <a:lnTo>
                    <a:pt x="56" y="128"/>
                  </a:lnTo>
                  <a:lnTo>
                    <a:pt x="48" y="128"/>
                  </a:lnTo>
                  <a:lnTo>
                    <a:pt x="40" y="120"/>
                  </a:lnTo>
                  <a:lnTo>
                    <a:pt x="40" y="104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24" y="64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8" y="40"/>
                  </a:lnTo>
                  <a:lnTo>
                    <a:pt x="0" y="8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56" y="24"/>
                  </a:lnTo>
                  <a:lnTo>
                    <a:pt x="56" y="32"/>
                  </a:lnTo>
                  <a:lnTo>
                    <a:pt x="80" y="48"/>
                  </a:lnTo>
                  <a:lnTo>
                    <a:pt x="112" y="48"/>
                  </a:lnTo>
                  <a:lnTo>
                    <a:pt x="112" y="32"/>
                  </a:lnTo>
                  <a:lnTo>
                    <a:pt x="120" y="24"/>
                  </a:lnTo>
                  <a:lnTo>
                    <a:pt x="144" y="24"/>
                  </a:lnTo>
                  <a:lnTo>
                    <a:pt x="184" y="48"/>
                  </a:lnTo>
                  <a:lnTo>
                    <a:pt x="184" y="56"/>
                  </a:lnTo>
                  <a:lnTo>
                    <a:pt x="184" y="64"/>
                  </a:lnTo>
                  <a:lnTo>
                    <a:pt x="176" y="80"/>
                  </a:lnTo>
                  <a:lnTo>
                    <a:pt x="176" y="112"/>
                  </a:lnTo>
                  <a:lnTo>
                    <a:pt x="192" y="112"/>
                  </a:lnTo>
                  <a:lnTo>
                    <a:pt x="192" y="120"/>
                  </a:lnTo>
                  <a:lnTo>
                    <a:pt x="184" y="136"/>
                  </a:lnTo>
                  <a:lnTo>
                    <a:pt x="192" y="152"/>
                  </a:lnTo>
                  <a:lnTo>
                    <a:pt x="200" y="160"/>
                  </a:lnTo>
                  <a:lnTo>
                    <a:pt x="200" y="168"/>
                  </a:lnTo>
                  <a:lnTo>
                    <a:pt x="192" y="176"/>
                  </a:lnTo>
                  <a:lnTo>
                    <a:pt x="192" y="19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08" name="Freeform 159"/>
            <p:cNvSpPr>
              <a:spLocks/>
            </p:cNvSpPr>
            <p:nvPr/>
          </p:nvSpPr>
          <p:spPr bwMode="auto">
            <a:xfrm>
              <a:off x="3962" y="2197"/>
              <a:ext cx="207" cy="177"/>
            </a:xfrm>
            <a:custGeom>
              <a:avLst/>
              <a:gdLst>
                <a:gd name="T0" fmla="*/ 382 w 200"/>
                <a:gd name="T1" fmla="*/ 38 h 192"/>
                <a:gd name="T2" fmla="*/ 286 w 200"/>
                <a:gd name="T3" fmla="*/ 37 h 192"/>
                <a:gd name="T4" fmla="*/ 270 w 200"/>
                <a:gd name="T5" fmla="*/ 33 h 192"/>
                <a:gd name="T6" fmla="*/ 237 w 200"/>
                <a:gd name="T7" fmla="*/ 34 h 192"/>
                <a:gd name="T8" fmla="*/ 207 w 200"/>
                <a:gd name="T9" fmla="*/ 34 h 192"/>
                <a:gd name="T10" fmla="*/ 159 w 200"/>
                <a:gd name="T11" fmla="*/ 31 h 192"/>
                <a:gd name="T12" fmla="*/ 145 w 200"/>
                <a:gd name="T13" fmla="*/ 27 h 192"/>
                <a:gd name="T14" fmla="*/ 110 w 200"/>
                <a:gd name="T15" fmla="*/ 26 h 192"/>
                <a:gd name="T16" fmla="*/ 96 w 200"/>
                <a:gd name="T17" fmla="*/ 26 h 192"/>
                <a:gd name="T18" fmla="*/ 79 w 200"/>
                <a:gd name="T19" fmla="*/ 24 h 192"/>
                <a:gd name="T20" fmla="*/ 79 w 200"/>
                <a:gd name="T21" fmla="*/ 21 h 192"/>
                <a:gd name="T22" fmla="*/ 45 w 200"/>
                <a:gd name="T23" fmla="*/ 19 h 192"/>
                <a:gd name="T24" fmla="*/ 36 w 200"/>
                <a:gd name="T25" fmla="*/ 16 h 192"/>
                <a:gd name="T26" fmla="*/ 45 w 200"/>
                <a:gd name="T27" fmla="*/ 13 h 192"/>
                <a:gd name="T28" fmla="*/ 45 w 200"/>
                <a:gd name="T29" fmla="*/ 12 h 192"/>
                <a:gd name="T30" fmla="*/ 36 w 200"/>
                <a:gd name="T31" fmla="*/ 12 h 192"/>
                <a:gd name="T32" fmla="*/ 8 w 200"/>
                <a:gd name="T33" fmla="*/ 8 h 192"/>
                <a:gd name="T34" fmla="*/ 0 w 200"/>
                <a:gd name="T35" fmla="*/ 6 h 192"/>
                <a:gd name="T36" fmla="*/ 8 w 200"/>
                <a:gd name="T37" fmla="*/ 0 h 192"/>
                <a:gd name="T38" fmla="*/ 36 w 200"/>
                <a:gd name="T39" fmla="*/ 6 h 192"/>
                <a:gd name="T40" fmla="*/ 45 w 200"/>
                <a:gd name="T41" fmla="*/ 6 h 192"/>
                <a:gd name="T42" fmla="*/ 61 w 200"/>
                <a:gd name="T43" fmla="*/ 6 h 192"/>
                <a:gd name="T44" fmla="*/ 79 w 200"/>
                <a:gd name="T45" fmla="*/ 6 h 192"/>
                <a:gd name="T46" fmla="*/ 96 w 200"/>
                <a:gd name="T47" fmla="*/ 6 h 192"/>
                <a:gd name="T48" fmla="*/ 79 w 200"/>
                <a:gd name="T49" fmla="*/ 6 h 192"/>
                <a:gd name="T50" fmla="*/ 110 w 200"/>
                <a:gd name="T51" fmla="*/ 6 h 192"/>
                <a:gd name="T52" fmla="*/ 110 w 200"/>
                <a:gd name="T53" fmla="*/ 6 h 192"/>
                <a:gd name="T54" fmla="*/ 159 w 200"/>
                <a:gd name="T55" fmla="*/ 10 h 192"/>
                <a:gd name="T56" fmla="*/ 221 w 200"/>
                <a:gd name="T57" fmla="*/ 10 h 192"/>
                <a:gd name="T58" fmla="*/ 221 w 200"/>
                <a:gd name="T59" fmla="*/ 6 h 192"/>
                <a:gd name="T60" fmla="*/ 237 w 200"/>
                <a:gd name="T61" fmla="*/ 6 h 192"/>
                <a:gd name="T62" fmla="*/ 286 w 200"/>
                <a:gd name="T63" fmla="*/ 6 h 192"/>
                <a:gd name="T64" fmla="*/ 365 w 200"/>
                <a:gd name="T65" fmla="*/ 10 h 192"/>
                <a:gd name="T66" fmla="*/ 365 w 200"/>
                <a:gd name="T67" fmla="*/ 12 h 192"/>
                <a:gd name="T68" fmla="*/ 365 w 200"/>
                <a:gd name="T69" fmla="*/ 13 h 192"/>
                <a:gd name="T70" fmla="*/ 350 w 200"/>
                <a:gd name="T71" fmla="*/ 16 h 192"/>
                <a:gd name="T72" fmla="*/ 350 w 200"/>
                <a:gd name="T73" fmla="*/ 22 h 192"/>
                <a:gd name="T74" fmla="*/ 382 w 200"/>
                <a:gd name="T75" fmla="*/ 22 h 192"/>
                <a:gd name="T76" fmla="*/ 382 w 200"/>
                <a:gd name="T77" fmla="*/ 24 h 192"/>
                <a:gd name="T78" fmla="*/ 365 w 200"/>
                <a:gd name="T79" fmla="*/ 27 h 192"/>
                <a:gd name="T80" fmla="*/ 382 w 200"/>
                <a:gd name="T81" fmla="*/ 30 h 192"/>
                <a:gd name="T82" fmla="*/ 398 w 200"/>
                <a:gd name="T83" fmla="*/ 31 h 192"/>
                <a:gd name="T84" fmla="*/ 398 w 200"/>
                <a:gd name="T85" fmla="*/ 33 h 192"/>
                <a:gd name="T86" fmla="*/ 382 w 200"/>
                <a:gd name="T87" fmla="*/ 34 h 192"/>
                <a:gd name="T88" fmla="*/ 382 w 200"/>
                <a:gd name="T89" fmla="*/ 38 h 1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0"/>
                <a:gd name="T136" fmla="*/ 0 h 192"/>
                <a:gd name="T137" fmla="*/ 200 w 200"/>
                <a:gd name="T138" fmla="*/ 192 h 19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0" h="192">
                  <a:moveTo>
                    <a:pt x="192" y="192"/>
                  </a:moveTo>
                  <a:lnTo>
                    <a:pt x="144" y="184"/>
                  </a:lnTo>
                  <a:lnTo>
                    <a:pt x="136" y="168"/>
                  </a:lnTo>
                  <a:lnTo>
                    <a:pt x="120" y="176"/>
                  </a:lnTo>
                  <a:lnTo>
                    <a:pt x="104" y="176"/>
                  </a:lnTo>
                  <a:lnTo>
                    <a:pt x="80" y="160"/>
                  </a:lnTo>
                  <a:lnTo>
                    <a:pt x="72" y="136"/>
                  </a:lnTo>
                  <a:lnTo>
                    <a:pt x="56" y="128"/>
                  </a:lnTo>
                  <a:lnTo>
                    <a:pt x="48" y="128"/>
                  </a:lnTo>
                  <a:lnTo>
                    <a:pt x="40" y="120"/>
                  </a:lnTo>
                  <a:lnTo>
                    <a:pt x="40" y="104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24" y="64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8" y="40"/>
                  </a:lnTo>
                  <a:lnTo>
                    <a:pt x="0" y="8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56" y="24"/>
                  </a:lnTo>
                  <a:lnTo>
                    <a:pt x="56" y="32"/>
                  </a:lnTo>
                  <a:lnTo>
                    <a:pt x="80" y="48"/>
                  </a:lnTo>
                  <a:lnTo>
                    <a:pt x="112" y="48"/>
                  </a:lnTo>
                  <a:lnTo>
                    <a:pt x="112" y="32"/>
                  </a:lnTo>
                  <a:lnTo>
                    <a:pt x="120" y="24"/>
                  </a:lnTo>
                  <a:lnTo>
                    <a:pt x="144" y="24"/>
                  </a:lnTo>
                  <a:lnTo>
                    <a:pt x="184" y="48"/>
                  </a:lnTo>
                  <a:lnTo>
                    <a:pt x="184" y="56"/>
                  </a:lnTo>
                  <a:lnTo>
                    <a:pt x="184" y="64"/>
                  </a:lnTo>
                  <a:lnTo>
                    <a:pt x="176" y="80"/>
                  </a:lnTo>
                  <a:lnTo>
                    <a:pt x="176" y="112"/>
                  </a:lnTo>
                  <a:lnTo>
                    <a:pt x="192" y="112"/>
                  </a:lnTo>
                  <a:lnTo>
                    <a:pt x="192" y="120"/>
                  </a:lnTo>
                  <a:lnTo>
                    <a:pt x="184" y="136"/>
                  </a:lnTo>
                  <a:lnTo>
                    <a:pt x="192" y="152"/>
                  </a:lnTo>
                  <a:lnTo>
                    <a:pt x="200" y="160"/>
                  </a:lnTo>
                  <a:lnTo>
                    <a:pt x="200" y="168"/>
                  </a:lnTo>
                  <a:lnTo>
                    <a:pt x="192" y="176"/>
                  </a:lnTo>
                  <a:lnTo>
                    <a:pt x="192" y="192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09" name="Freeform 160"/>
            <p:cNvSpPr>
              <a:spLocks/>
            </p:cNvSpPr>
            <p:nvPr/>
          </p:nvSpPr>
          <p:spPr bwMode="auto">
            <a:xfrm>
              <a:off x="4145" y="2219"/>
              <a:ext cx="157" cy="111"/>
            </a:xfrm>
            <a:custGeom>
              <a:avLst/>
              <a:gdLst>
                <a:gd name="T0" fmla="*/ 275 w 152"/>
                <a:gd name="T1" fmla="*/ 6 h 120"/>
                <a:gd name="T2" fmla="*/ 244 w 152"/>
                <a:gd name="T3" fmla="*/ 6 h 120"/>
                <a:gd name="T4" fmla="*/ 214 w 152"/>
                <a:gd name="T5" fmla="*/ 6 h 120"/>
                <a:gd name="T6" fmla="*/ 214 w 152"/>
                <a:gd name="T7" fmla="*/ 8 h 120"/>
                <a:gd name="T8" fmla="*/ 199 w 152"/>
                <a:gd name="T9" fmla="*/ 13 h 120"/>
                <a:gd name="T10" fmla="*/ 199 w 152"/>
                <a:gd name="T11" fmla="*/ 14 h 120"/>
                <a:gd name="T12" fmla="*/ 182 w 152"/>
                <a:gd name="T13" fmla="*/ 16 h 120"/>
                <a:gd name="T14" fmla="*/ 182 w 152"/>
                <a:gd name="T15" fmla="*/ 18 h 120"/>
                <a:gd name="T16" fmla="*/ 121 w 152"/>
                <a:gd name="T17" fmla="*/ 18 h 120"/>
                <a:gd name="T18" fmla="*/ 121 w 152"/>
                <a:gd name="T19" fmla="*/ 20 h 120"/>
                <a:gd name="T20" fmla="*/ 121 w 152"/>
                <a:gd name="T21" fmla="*/ 24 h 120"/>
                <a:gd name="T22" fmla="*/ 44 w 152"/>
                <a:gd name="T23" fmla="*/ 25 h 120"/>
                <a:gd name="T24" fmla="*/ 8 w 152"/>
                <a:gd name="T25" fmla="*/ 24 h 120"/>
                <a:gd name="T26" fmla="*/ 36 w 152"/>
                <a:gd name="T27" fmla="*/ 20 h 120"/>
                <a:gd name="T28" fmla="*/ 36 w 152"/>
                <a:gd name="T29" fmla="*/ 18 h 120"/>
                <a:gd name="T30" fmla="*/ 0 w 152"/>
                <a:gd name="T31" fmla="*/ 18 h 120"/>
                <a:gd name="T32" fmla="*/ 0 w 152"/>
                <a:gd name="T33" fmla="*/ 13 h 120"/>
                <a:gd name="T34" fmla="*/ 8 w 152"/>
                <a:gd name="T35" fmla="*/ 8 h 120"/>
                <a:gd name="T36" fmla="*/ 44 w 152"/>
                <a:gd name="T37" fmla="*/ 8 h 120"/>
                <a:gd name="T38" fmla="*/ 44 w 152"/>
                <a:gd name="T39" fmla="*/ 6 h 120"/>
                <a:gd name="T40" fmla="*/ 74 w 152"/>
                <a:gd name="T41" fmla="*/ 6 h 120"/>
                <a:gd name="T42" fmla="*/ 94 w 152"/>
                <a:gd name="T43" fmla="*/ 6 h 120"/>
                <a:gd name="T44" fmla="*/ 106 w 152"/>
                <a:gd name="T45" fmla="*/ 6 h 120"/>
                <a:gd name="T46" fmla="*/ 106 w 152"/>
                <a:gd name="T47" fmla="*/ 6 h 120"/>
                <a:gd name="T48" fmla="*/ 154 w 152"/>
                <a:gd name="T49" fmla="*/ 6 h 120"/>
                <a:gd name="T50" fmla="*/ 182 w 152"/>
                <a:gd name="T51" fmla="*/ 6 h 120"/>
                <a:gd name="T52" fmla="*/ 182 w 152"/>
                <a:gd name="T53" fmla="*/ 6 h 120"/>
                <a:gd name="T54" fmla="*/ 199 w 152"/>
                <a:gd name="T55" fmla="*/ 6 h 120"/>
                <a:gd name="T56" fmla="*/ 199 w 152"/>
                <a:gd name="T57" fmla="*/ 0 h 120"/>
                <a:gd name="T58" fmla="*/ 214 w 152"/>
                <a:gd name="T59" fmla="*/ 0 h 120"/>
                <a:gd name="T60" fmla="*/ 228 w 152"/>
                <a:gd name="T61" fmla="*/ 6 h 120"/>
                <a:gd name="T62" fmla="*/ 259 w 152"/>
                <a:gd name="T63" fmla="*/ 6 h 120"/>
                <a:gd name="T64" fmla="*/ 289 w 152"/>
                <a:gd name="T65" fmla="*/ 6 h 120"/>
                <a:gd name="T66" fmla="*/ 275 w 152"/>
                <a:gd name="T67" fmla="*/ 6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2"/>
                <a:gd name="T103" fmla="*/ 0 h 120"/>
                <a:gd name="T104" fmla="*/ 152 w 152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2" h="120">
                  <a:moveTo>
                    <a:pt x="144" y="16"/>
                  </a:moveTo>
                  <a:lnTo>
                    <a:pt x="128" y="24"/>
                  </a:lnTo>
                  <a:lnTo>
                    <a:pt x="112" y="32"/>
                  </a:lnTo>
                  <a:lnTo>
                    <a:pt x="112" y="40"/>
                  </a:lnTo>
                  <a:lnTo>
                    <a:pt x="104" y="56"/>
                  </a:lnTo>
                  <a:lnTo>
                    <a:pt x="104" y="64"/>
                  </a:lnTo>
                  <a:lnTo>
                    <a:pt x="96" y="72"/>
                  </a:lnTo>
                  <a:lnTo>
                    <a:pt x="96" y="88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64" y="112"/>
                  </a:lnTo>
                  <a:lnTo>
                    <a:pt x="24" y="120"/>
                  </a:lnTo>
                  <a:lnTo>
                    <a:pt x="8" y="112"/>
                  </a:lnTo>
                  <a:lnTo>
                    <a:pt x="16" y="96"/>
                  </a:lnTo>
                  <a:lnTo>
                    <a:pt x="16" y="88"/>
                  </a:lnTo>
                  <a:lnTo>
                    <a:pt x="0" y="88"/>
                  </a:lnTo>
                  <a:lnTo>
                    <a:pt x="0" y="56"/>
                  </a:lnTo>
                  <a:lnTo>
                    <a:pt x="8" y="40"/>
                  </a:lnTo>
                  <a:lnTo>
                    <a:pt x="24" y="40"/>
                  </a:lnTo>
                  <a:lnTo>
                    <a:pt x="24" y="32"/>
                  </a:lnTo>
                  <a:lnTo>
                    <a:pt x="40" y="32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56" y="8"/>
                  </a:lnTo>
                  <a:lnTo>
                    <a:pt x="80" y="16"/>
                  </a:lnTo>
                  <a:lnTo>
                    <a:pt x="96" y="16"/>
                  </a:lnTo>
                  <a:lnTo>
                    <a:pt x="96" y="8"/>
                  </a:lnTo>
                  <a:lnTo>
                    <a:pt x="104" y="8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20" y="24"/>
                  </a:lnTo>
                  <a:lnTo>
                    <a:pt x="136" y="8"/>
                  </a:lnTo>
                  <a:lnTo>
                    <a:pt x="152" y="16"/>
                  </a:lnTo>
                  <a:lnTo>
                    <a:pt x="144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10" name="Freeform 161"/>
            <p:cNvSpPr>
              <a:spLocks/>
            </p:cNvSpPr>
            <p:nvPr/>
          </p:nvSpPr>
          <p:spPr bwMode="auto">
            <a:xfrm>
              <a:off x="4145" y="2219"/>
              <a:ext cx="157" cy="111"/>
            </a:xfrm>
            <a:custGeom>
              <a:avLst/>
              <a:gdLst>
                <a:gd name="T0" fmla="*/ 275 w 152"/>
                <a:gd name="T1" fmla="*/ 6 h 120"/>
                <a:gd name="T2" fmla="*/ 244 w 152"/>
                <a:gd name="T3" fmla="*/ 6 h 120"/>
                <a:gd name="T4" fmla="*/ 214 w 152"/>
                <a:gd name="T5" fmla="*/ 6 h 120"/>
                <a:gd name="T6" fmla="*/ 214 w 152"/>
                <a:gd name="T7" fmla="*/ 8 h 120"/>
                <a:gd name="T8" fmla="*/ 199 w 152"/>
                <a:gd name="T9" fmla="*/ 13 h 120"/>
                <a:gd name="T10" fmla="*/ 199 w 152"/>
                <a:gd name="T11" fmla="*/ 14 h 120"/>
                <a:gd name="T12" fmla="*/ 182 w 152"/>
                <a:gd name="T13" fmla="*/ 16 h 120"/>
                <a:gd name="T14" fmla="*/ 182 w 152"/>
                <a:gd name="T15" fmla="*/ 18 h 120"/>
                <a:gd name="T16" fmla="*/ 121 w 152"/>
                <a:gd name="T17" fmla="*/ 18 h 120"/>
                <a:gd name="T18" fmla="*/ 121 w 152"/>
                <a:gd name="T19" fmla="*/ 20 h 120"/>
                <a:gd name="T20" fmla="*/ 121 w 152"/>
                <a:gd name="T21" fmla="*/ 24 h 120"/>
                <a:gd name="T22" fmla="*/ 44 w 152"/>
                <a:gd name="T23" fmla="*/ 25 h 120"/>
                <a:gd name="T24" fmla="*/ 8 w 152"/>
                <a:gd name="T25" fmla="*/ 24 h 120"/>
                <a:gd name="T26" fmla="*/ 36 w 152"/>
                <a:gd name="T27" fmla="*/ 20 h 120"/>
                <a:gd name="T28" fmla="*/ 36 w 152"/>
                <a:gd name="T29" fmla="*/ 18 h 120"/>
                <a:gd name="T30" fmla="*/ 0 w 152"/>
                <a:gd name="T31" fmla="*/ 18 h 120"/>
                <a:gd name="T32" fmla="*/ 0 w 152"/>
                <a:gd name="T33" fmla="*/ 13 h 120"/>
                <a:gd name="T34" fmla="*/ 8 w 152"/>
                <a:gd name="T35" fmla="*/ 8 h 120"/>
                <a:gd name="T36" fmla="*/ 44 w 152"/>
                <a:gd name="T37" fmla="*/ 8 h 120"/>
                <a:gd name="T38" fmla="*/ 44 w 152"/>
                <a:gd name="T39" fmla="*/ 6 h 120"/>
                <a:gd name="T40" fmla="*/ 74 w 152"/>
                <a:gd name="T41" fmla="*/ 6 h 120"/>
                <a:gd name="T42" fmla="*/ 94 w 152"/>
                <a:gd name="T43" fmla="*/ 6 h 120"/>
                <a:gd name="T44" fmla="*/ 106 w 152"/>
                <a:gd name="T45" fmla="*/ 6 h 120"/>
                <a:gd name="T46" fmla="*/ 106 w 152"/>
                <a:gd name="T47" fmla="*/ 6 h 120"/>
                <a:gd name="T48" fmla="*/ 154 w 152"/>
                <a:gd name="T49" fmla="*/ 6 h 120"/>
                <a:gd name="T50" fmla="*/ 182 w 152"/>
                <a:gd name="T51" fmla="*/ 6 h 120"/>
                <a:gd name="T52" fmla="*/ 182 w 152"/>
                <a:gd name="T53" fmla="*/ 6 h 120"/>
                <a:gd name="T54" fmla="*/ 199 w 152"/>
                <a:gd name="T55" fmla="*/ 6 h 120"/>
                <a:gd name="T56" fmla="*/ 199 w 152"/>
                <a:gd name="T57" fmla="*/ 0 h 120"/>
                <a:gd name="T58" fmla="*/ 214 w 152"/>
                <a:gd name="T59" fmla="*/ 0 h 120"/>
                <a:gd name="T60" fmla="*/ 228 w 152"/>
                <a:gd name="T61" fmla="*/ 6 h 120"/>
                <a:gd name="T62" fmla="*/ 259 w 152"/>
                <a:gd name="T63" fmla="*/ 6 h 120"/>
                <a:gd name="T64" fmla="*/ 289 w 152"/>
                <a:gd name="T65" fmla="*/ 6 h 120"/>
                <a:gd name="T66" fmla="*/ 275 w 152"/>
                <a:gd name="T67" fmla="*/ 6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2"/>
                <a:gd name="T103" fmla="*/ 0 h 120"/>
                <a:gd name="T104" fmla="*/ 152 w 152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2" h="120">
                  <a:moveTo>
                    <a:pt x="144" y="16"/>
                  </a:moveTo>
                  <a:lnTo>
                    <a:pt x="128" y="24"/>
                  </a:lnTo>
                  <a:lnTo>
                    <a:pt x="112" y="32"/>
                  </a:lnTo>
                  <a:lnTo>
                    <a:pt x="112" y="40"/>
                  </a:lnTo>
                  <a:lnTo>
                    <a:pt x="104" y="56"/>
                  </a:lnTo>
                  <a:lnTo>
                    <a:pt x="104" y="64"/>
                  </a:lnTo>
                  <a:lnTo>
                    <a:pt x="96" y="72"/>
                  </a:lnTo>
                  <a:lnTo>
                    <a:pt x="96" y="88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64" y="112"/>
                  </a:lnTo>
                  <a:lnTo>
                    <a:pt x="24" y="120"/>
                  </a:lnTo>
                  <a:lnTo>
                    <a:pt x="8" y="112"/>
                  </a:lnTo>
                  <a:lnTo>
                    <a:pt x="16" y="96"/>
                  </a:lnTo>
                  <a:lnTo>
                    <a:pt x="16" y="88"/>
                  </a:lnTo>
                  <a:lnTo>
                    <a:pt x="0" y="88"/>
                  </a:lnTo>
                  <a:lnTo>
                    <a:pt x="0" y="56"/>
                  </a:lnTo>
                  <a:lnTo>
                    <a:pt x="8" y="40"/>
                  </a:lnTo>
                  <a:lnTo>
                    <a:pt x="24" y="40"/>
                  </a:lnTo>
                  <a:lnTo>
                    <a:pt x="24" y="32"/>
                  </a:lnTo>
                  <a:lnTo>
                    <a:pt x="40" y="32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56" y="8"/>
                  </a:lnTo>
                  <a:lnTo>
                    <a:pt x="80" y="16"/>
                  </a:lnTo>
                  <a:lnTo>
                    <a:pt x="96" y="16"/>
                  </a:lnTo>
                  <a:lnTo>
                    <a:pt x="96" y="8"/>
                  </a:lnTo>
                  <a:lnTo>
                    <a:pt x="104" y="8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20" y="24"/>
                  </a:lnTo>
                  <a:lnTo>
                    <a:pt x="136" y="8"/>
                  </a:lnTo>
                  <a:lnTo>
                    <a:pt x="152" y="16"/>
                  </a:lnTo>
                  <a:lnTo>
                    <a:pt x="144" y="16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11" name="Freeform 162"/>
            <p:cNvSpPr>
              <a:spLocks/>
            </p:cNvSpPr>
            <p:nvPr/>
          </p:nvSpPr>
          <p:spPr bwMode="auto">
            <a:xfrm>
              <a:off x="4154" y="2234"/>
              <a:ext cx="181" cy="156"/>
            </a:xfrm>
            <a:custGeom>
              <a:avLst/>
              <a:gdLst>
                <a:gd name="T0" fmla="*/ 8 w 176"/>
                <a:gd name="T1" fmla="*/ 34 h 168"/>
                <a:gd name="T2" fmla="*/ 8 w 176"/>
                <a:gd name="T3" fmla="*/ 31 h 168"/>
                <a:gd name="T4" fmla="*/ 16 w 176"/>
                <a:gd name="T5" fmla="*/ 29 h 168"/>
                <a:gd name="T6" fmla="*/ 16 w 176"/>
                <a:gd name="T7" fmla="*/ 28 h 168"/>
                <a:gd name="T8" fmla="*/ 8 w 176"/>
                <a:gd name="T9" fmla="*/ 26 h 168"/>
                <a:gd name="T10" fmla="*/ 0 w 176"/>
                <a:gd name="T11" fmla="*/ 22 h 168"/>
                <a:gd name="T12" fmla="*/ 16 w 176"/>
                <a:gd name="T13" fmla="*/ 24 h 168"/>
                <a:gd name="T14" fmla="*/ 100 w 176"/>
                <a:gd name="T15" fmla="*/ 22 h 168"/>
                <a:gd name="T16" fmla="*/ 100 w 176"/>
                <a:gd name="T17" fmla="*/ 19 h 168"/>
                <a:gd name="T18" fmla="*/ 100 w 176"/>
                <a:gd name="T19" fmla="*/ 17 h 168"/>
                <a:gd name="T20" fmla="*/ 156 w 176"/>
                <a:gd name="T21" fmla="*/ 17 h 168"/>
                <a:gd name="T22" fmla="*/ 156 w 176"/>
                <a:gd name="T23" fmla="*/ 14 h 168"/>
                <a:gd name="T24" fmla="*/ 167 w 176"/>
                <a:gd name="T25" fmla="*/ 12 h 168"/>
                <a:gd name="T26" fmla="*/ 167 w 176"/>
                <a:gd name="T27" fmla="*/ 9 h 168"/>
                <a:gd name="T28" fmla="*/ 181 w 176"/>
                <a:gd name="T29" fmla="*/ 6 h 168"/>
                <a:gd name="T30" fmla="*/ 181 w 176"/>
                <a:gd name="T31" fmla="*/ 6 h 168"/>
                <a:gd name="T32" fmla="*/ 209 w 176"/>
                <a:gd name="T33" fmla="*/ 6 h 168"/>
                <a:gd name="T34" fmla="*/ 238 w 176"/>
                <a:gd name="T35" fmla="*/ 0 h 168"/>
                <a:gd name="T36" fmla="*/ 266 w 176"/>
                <a:gd name="T37" fmla="*/ 6 h 168"/>
                <a:gd name="T38" fmla="*/ 282 w 176"/>
                <a:gd name="T39" fmla="*/ 6 h 168"/>
                <a:gd name="T40" fmla="*/ 307 w 176"/>
                <a:gd name="T41" fmla="*/ 6 h 168"/>
                <a:gd name="T42" fmla="*/ 293 w 176"/>
                <a:gd name="T43" fmla="*/ 6 h 168"/>
                <a:gd name="T44" fmla="*/ 266 w 176"/>
                <a:gd name="T45" fmla="*/ 7 h 168"/>
                <a:gd name="T46" fmla="*/ 238 w 176"/>
                <a:gd name="T47" fmla="*/ 6 h 168"/>
                <a:gd name="T48" fmla="*/ 238 w 176"/>
                <a:gd name="T49" fmla="*/ 7 h 168"/>
                <a:gd name="T50" fmla="*/ 238 w 176"/>
                <a:gd name="T51" fmla="*/ 9 h 168"/>
                <a:gd name="T52" fmla="*/ 238 w 176"/>
                <a:gd name="T53" fmla="*/ 14 h 168"/>
                <a:gd name="T54" fmla="*/ 252 w 176"/>
                <a:gd name="T55" fmla="*/ 16 h 168"/>
                <a:gd name="T56" fmla="*/ 252 w 176"/>
                <a:gd name="T57" fmla="*/ 17 h 168"/>
                <a:gd name="T58" fmla="*/ 238 w 176"/>
                <a:gd name="T59" fmla="*/ 17 h 168"/>
                <a:gd name="T60" fmla="*/ 252 w 176"/>
                <a:gd name="T61" fmla="*/ 17 h 168"/>
                <a:gd name="T62" fmla="*/ 195 w 176"/>
                <a:gd name="T63" fmla="*/ 28 h 168"/>
                <a:gd name="T64" fmla="*/ 167 w 176"/>
                <a:gd name="T65" fmla="*/ 28 h 168"/>
                <a:gd name="T66" fmla="*/ 156 w 176"/>
                <a:gd name="T67" fmla="*/ 28 h 168"/>
                <a:gd name="T68" fmla="*/ 156 w 176"/>
                <a:gd name="T69" fmla="*/ 31 h 168"/>
                <a:gd name="T70" fmla="*/ 167 w 176"/>
                <a:gd name="T71" fmla="*/ 31 h 168"/>
                <a:gd name="T72" fmla="*/ 167 w 176"/>
                <a:gd name="T73" fmla="*/ 32 h 168"/>
                <a:gd name="T74" fmla="*/ 167 w 176"/>
                <a:gd name="T75" fmla="*/ 36 h 168"/>
                <a:gd name="T76" fmla="*/ 167 w 176"/>
                <a:gd name="T77" fmla="*/ 38 h 168"/>
                <a:gd name="T78" fmla="*/ 140 w 176"/>
                <a:gd name="T79" fmla="*/ 38 h 168"/>
                <a:gd name="T80" fmla="*/ 124 w 176"/>
                <a:gd name="T81" fmla="*/ 38 h 168"/>
                <a:gd name="T82" fmla="*/ 112 w 176"/>
                <a:gd name="T83" fmla="*/ 38 h 168"/>
                <a:gd name="T84" fmla="*/ 100 w 176"/>
                <a:gd name="T85" fmla="*/ 34 h 168"/>
                <a:gd name="T86" fmla="*/ 67 w 176"/>
                <a:gd name="T87" fmla="*/ 34 h 168"/>
                <a:gd name="T88" fmla="*/ 44 w 176"/>
                <a:gd name="T89" fmla="*/ 34 h 168"/>
                <a:gd name="T90" fmla="*/ 8 w 176"/>
                <a:gd name="T91" fmla="*/ 34 h 16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6"/>
                <a:gd name="T139" fmla="*/ 0 h 168"/>
                <a:gd name="T140" fmla="*/ 176 w 176"/>
                <a:gd name="T141" fmla="*/ 168 h 16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6" h="168">
                  <a:moveTo>
                    <a:pt x="8" y="152"/>
                  </a:moveTo>
                  <a:lnTo>
                    <a:pt x="8" y="136"/>
                  </a:lnTo>
                  <a:lnTo>
                    <a:pt x="16" y="128"/>
                  </a:lnTo>
                  <a:lnTo>
                    <a:pt x="16" y="120"/>
                  </a:lnTo>
                  <a:lnTo>
                    <a:pt x="8" y="112"/>
                  </a:lnTo>
                  <a:lnTo>
                    <a:pt x="0" y="96"/>
                  </a:lnTo>
                  <a:lnTo>
                    <a:pt x="16" y="104"/>
                  </a:lnTo>
                  <a:lnTo>
                    <a:pt x="56" y="96"/>
                  </a:lnTo>
                  <a:lnTo>
                    <a:pt x="56" y="80"/>
                  </a:lnTo>
                  <a:lnTo>
                    <a:pt x="56" y="72"/>
                  </a:lnTo>
                  <a:lnTo>
                    <a:pt x="88" y="72"/>
                  </a:lnTo>
                  <a:lnTo>
                    <a:pt x="88" y="56"/>
                  </a:lnTo>
                  <a:lnTo>
                    <a:pt x="96" y="48"/>
                  </a:lnTo>
                  <a:lnTo>
                    <a:pt x="96" y="40"/>
                  </a:lnTo>
                  <a:lnTo>
                    <a:pt x="104" y="24"/>
                  </a:lnTo>
                  <a:lnTo>
                    <a:pt x="104" y="16"/>
                  </a:lnTo>
                  <a:lnTo>
                    <a:pt x="120" y="8"/>
                  </a:lnTo>
                  <a:lnTo>
                    <a:pt x="136" y="0"/>
                  </a:lnTo>
                  <a:lnTo>
                    <a:pt x="152" y="8"/>
                  </a:lnTo>
                  <a:lnTo>
                    <a:pt x="160" y="16"/>
                  </a:lnTo>
                  <a:lnTo>
                    <a:pt x="176" y="24"/>
                  </a:lnTo>
                  <a:lnTo>
                    <a:pt x="168" y="24"/>
                  </a:lnTo>
                  <a:lnTo>
                    <a:pt x="152" y="32"/>
                  </a:lnTo>
                  <a:lnTo>
                    <a:pt x="136" y="24"/>
                  </a:lnTo>
                  <a:lnTo>
                    <a:pt x="136" y="32"/>
                  </a:lnTo>
                  <a:lnTo>
                    <a:pt x="136" y="40"/>
                  </a:lnTo>
                  <a:lnTo>
                    <a:pt x="136" y="56"/>
                  </a:lnTo>
                  <a:lnTo>
                    <a:pt x="144" y="64"/>
                  </a:lnTo>
                  <a:lnTo>
                    <a:pt x="144" y="72"/>
                  </a:lnTo>
                  <a:lnTo>
                    <a:pt x="136" y="72"/>
                  </a:lnTo>
                  <a:lnTo>
                    <a:pt x="144" y="72"/>
                  </a:lnTo>
                  <a:lnTo>
                    <a:pt x="112" y="120"/>
                  </a:lnTo>
                  <a:lnTo>
                    <a:pt x="96" y="120"/>
                  </a:lnTo>
                  <a:lnTo>
                    <a:pt x="88" y="120"/>
                  </a:lnTo>
                  <a:lnTo>
                    <a:pt x="88" y="136"/>
                  </a:lnTo>
                  <a:lnTo>
                    <a:pt x="96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96" y="168"/>
                  </a:lnTo>
                  <a:lnTo>
                    <a:pt x="80" y="168"/>
                  </a:lnTo>
                  <a:lnTo>
                    <a:pt x="72" y="168"/>
                  </a:lnTo>
                  <a:lnTo>
                    <a:pt x="64" y="168"/>
                  </a:lnTo>
                  <a:lnTo>
                    <a:pt x="56" y="152"/>
                  </a:lnTo>
                  <a:lnTo>
                    <a:pt x="40" y="152"/>
                  </a:lnTo>
                  <a:lnTo>
                    <a:pt x="24" y="152"/>
                  </a:lnTo>
                  <a:lnTo>
                    <a:pt x="8" y="15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12" name="Freeform 163"/>
            <p:cNvSpPr>
              <a:spLocks/>
            </p:cNvSpPr>
            <p:nvPr/>
          </p:nvSpPr>
          <p:spPr bwMode="auto">
            <a:xfrm>
              <a:off x="4154" y="2234"/>
              <a:ext cx="181" cy="156"/>
            </a:xfrm>
            <a:custGeom>
              <a:avLst/>
              <a:gdLst>
                <a:gd name="T0" fmla="*/ 8 w 176"/>
                <a:gd name="T1" fmla="*/ 34 h 168"/>
                <a:gd name="T2" fmla="*/ 8 w 176"/>
                <a:gd name="T3" fmla="*/ 31 h 168"/>
                <a:gd name="T4" fmla="*/ 16 w 176"/>
                <a:gd name="T5" fmla="*/ 29 h 168"/>
                <a:gd name="T6" fmla="*/ 16 w 176"/>
                <a:gd name="T7" fmla="*/ 28 h 168"/>
                <a:gd name="T8" fmla="*/ 8 w 176"/>
                <a:gd name="T9" fmla="*/ 26 h 168"/>
                <a:gd name="T10" fmla="*/ 0 w 176"/>
                <a:gd name="T11" fmla="*/ 22 h 168"/>
                <a:gd name="T12" fmla="*/ 16 w 176"/>
                <a:gd name="T13" fmla="*/ 24 h 168"/>
                <a:gd name="T14" fmla="*/ 100 w 176"/>
                <a:gd name="T15" fmla="*/ 22 h 168"/>
                <a:gd name="T16" fmla="*/ 100 w 176"/>
                <a:gd name="T17" fmla="*/ 19 h 168"/>
                <a:gd name="T18" fmla="*/ 100 w 176"/>
                <a:gd name="T19" fmla="*/ 17 h 168"/>
                <a:gd name="T20" fmla="*/ 156 w 176"/>
                <a:gd name="T21" fmla="*/ 17 h 168"/>
                <a:gd name="T22" fmla="*/ 156 w 176"/>
                <a:gd name="T23" fmla="*/ 14 h 168"/>
                <a:gd name="T24" fmla="*/ 167 w 176"/>
                <a:gd name="T25" fmla="*/ 12 h 168"/>
                <a:gd name="T26" fmla="*/ 167 w 176"/>
                <a:gd name="T27" fmla="*/ 9 h 168"/>
                <a:gd name="T28" fmla="*/ 181 w 176"/>
                <a:gd name="T29" fmla="*/ 6 h 168"/>
                <a:gd name="T30" fmla="*/ 181 w 176"/>
                <a:gd name="T31" fmla="*/ 6 h 168"/>
                <a:gd name="T32" fmla="*/ 209 w 176"/>
                <a:gd name="T33" fmla="*/ 6 h 168"/>
                <a:gd name="T34" fmla="*/ 238 w 176"/>
                <a:gd name="T35" fmla="*/ 0 h 168"/>
                <a:gd name="T36" fmla="*/ 266 w 176"/>
                <a:gd name="T37" fmla="*/ 6 h 168"/>
                <a:gd name="T38" fmla="*/ 282 w 176"/>
                <a:gd name="T39" fmla="*/ 6 h 168"/>
                <a:gd name="T40" fmla="*/ 307 w 176"/>
                <a:gd name="T41" fmla="*/ 6 h 168"/>
                <a:gd name="T42" fmla="*/ 293 w 176"/>
                <a:gd name="T43" fmla="*/ 6 h 168"/>
                <a:gd name="T44" fmla="*/ 266 w 176"/>
                <a:gd name="T45" fmla="*/ 7 h 168"/>
                <a:gd name="T46" fmla="*/ 238 w 176"/>
                <a:gd name="T47" fmla="*/ 6 h 168"/>
                <a:gd name="T48" fmla="*/ 238 w 176"/>
                <a:gd name="T49" fmla="*/ 7 h 168"/>
                <a:gd name="T50" fmla="*/ 238 w 176"/>
                <a:gd name="T51" fmla="*/ 9 h 168"/>
                <a:gd name="T52" fmla="*/ 238 w 176"/>
                <a:gd name="T53" fmla="*/ 14 h 168"/>
                <a:gd name="T54" fmla="*/ 252 w 176"/>
                <a:gd name="T55" fmla="*/ 16 h 168"/>
                <a:gd name="T56" fmla="*/ 252 w 176"/>
                <a:gd name="T57" fmla="*/ 17 h 168"/>
                <a:gd name="T58" fmla="*/ 238 w 176"/>
                <a:gd name="T59" fmla="*/ 17 h 168"/>
                <a:gd name="T60" fmla="*/ 252 w 176"/>
                <a:gd name="T61" fmla="*/ 17 h 168"/>
                <a:gd name="T62" fmla="*/ 195 w 176"/>
                <a:gd name="T63" fmla="*/ 28 h 168"/>
                <a:gd name="T64" fmla="*/ 167 w 176"/>
                <a:gd name="T65" fmla="*/ 28 h 168"/>
                <a:gd name="T66" fmla="*/ 156 w 176"/>
                <a:gd name="T67" fmla="*/ 28 h 168"/>
                <a:gd name="T68" fmla="*/ 156 w 176"/>
                <a:gd name="T69" fmla="*/ 31 h 168"/>
                <a:gd name="T70" fmla="*/ 167 w 176"/>
                <a:gd name="T71" fmla="*/ 31 h 168"/>
                <a:gd name="T72" fmla="*/ 167 w 176"/>
                <a:gd name="T73" fmla="*/ 32 h 168"/>
                <a:gd name="T74" fmla="*/ 167 w 176"/>
                <a:gd name="T75" fmla="*/ 36 h 168"/>
                <a:gd name="T76" fmla="*/ 167 w 176"/>
                <a:gd name="T77" fmla="*/ 38 h 168"/>
                <a:gd name="T78" fmla="*/ 140 w 176"/>
                <a:gd name="T79" fmla="*/ 38 h 168"/>
                <a:gd name="T80" fmla="*/ 124 w 176"/>
                <a:gd name="T81" fmla="*/ 38 h 168"/>
                <a:gd name="T82" fmla="*/ 112 w 176"/>
                <a:gd name="T83" fmla="*/ 38 h 168"/>
                <a:gd name="T84" fmla="*/ 100 w 176"/>
                <a:gd name="T85" fmla="*/ 34 h 168"/>
                <a:gd name="T86" fmla="*/ 67 w 176"/>
                <a:gd name="T87" fmla="*/ 34 h 168"/>
                <a:gd name="T88" fmla="*/ 44 w 176"/>
                <a:gd name="T89" fmla="*/ 34 h 168"/>
                <a:gd name="T90" fmla="*/ 8 w 176"/>
                <a:gd name="T91" fmla="*/ 34 h 16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6"/>
                <a:gd name="T139" fmla="*/ 0 h 168"/>
                <a:gd name="T140" fmla="*/ 176 w 176"/>
                <a:gd name="T141" fmla="*/ 168 h 16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6" h="168">
                  <a:moveTo>
                    <a:pt x="8" y="152"/>
                  </a:moveTo>
                  <a:lnTo>
                    <a:pt x="8" y="136"/>
                  </a:lnTo>
                  <a:lnTo>
                    <a:pt x="16" y="128"/>
                  </a:lnTo>
                  <a:lnTo>
                    <a:pt x="16" y="120"/>
                  </a:lnTo>
                  <a:lnTo>
                    <a:pt x="8" y="112"/>
                  </a:lnTo>
                  <a:lnTo>
                    <a:pt x="0" y="96"/>
                  </a:lnTo>
                  <a:lnTo>
                    <a:pt x="16" y="104"/>
                  </a:lnTo>
                  <a:lnTo>
                    <a:pt x="56" y="96"/>
                  </a:lnTo>
                  <a:lnTo>
                    <a:pt x="56" y="80"/>
                  </a:lnTo>
                  <a:lnTo>
                    <a:pt x="56" y="72"/>
                  </a:lnTo>
                  <a:lnTo>
                    <a:pt x="88" y="72"/>
                  </a:lnTo>
                  <a:lnTo>
                    <a:pt x="88" y="56"/>
                  </a:lnTo>
                  <a:lnTo>
                    <a:pt x="96" y="48"/>
                  </a:lnTo>
                  <a:lnTo>
                    <a:pt x="96" y="40"/>
                  </a:lnTo>
                  <a:lnTo>
                    <a:pt x="104" y="24"/>
                  </a:lnTo>
                  <a:lnTo>
                    <a:pt x="104" y="16"/>
                  </a:lnTo>
                  <a:lnTo>
                    <a:pt x="120" y="8"/>
                  </a:lnTo>
                  <a:lnTo>
                    <a:pt x="136" y="0"/>
                  </a:lnTo>
                  <a:lnTo>
                    <a:pt x="152" y="8"/>
                  </a:lnTo>
                  <a:lnTo>
                    <a:pt x="160" y="16"/>
                  </a:lnTo>
                  <a:lnTo>
                    <a:pt x="176" y="24"/>
                  </a:lnTo>
                  <a:lnTo>
                    <a:pt x="168" y="24"/>
                  </a:lnTo>
                  <a:lnTo>
                    <a:pt x="152" y="32"/>
                  </a:lnTo>
                  <a:lnTo>
                    <a:pt x="136" y="24"/>
                  </a:lnTo>
                  <a:lnTo>
                    <a:pt x="136" y="32"/>
                  </a:lnTo>
                  <a:lnTo>
                    <a:pt x="136" y="40"/>
                  </a:lnTo>
                  <a:lnTo>
                    <a:pt x="136" y="56"/>
                  </a:lnTo>
                  <a:lnTo>
                    <a:pt x="144" y="64"/>
                  </a:lnTo>
                  <a:lnTo>
                    <a:pt x="144" y="72"/>
                  </a:lnTo>
                  <a:lnTo>
                    <a:pt x="136" y="72"/>
                  </a:lnTo>
                  <a:lnTo>
                    <a:pt x="144" y="72"/>
                  </a:lnTo>
                  <a:lnTo>
                    <a:pt x="112" y="120"/>
                  </a:lnTo>
                  <a:lnTo>
                    <a:pt x="96" y="120"/>
                  </a:lnTo>
                  <a:lnTo>
                    <a:pt x="88" y="120"/>
                  </a:lnTo>
                  <a:lnTo>
                    <a:pt x="88" y="136"/>
                  </a:lnTo>
                  <a:lnTo>
                    <a:pt x="96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96" y="168"/>
                  </a:lnTo>
                  <a:lnTo>
                    <a:pt x="80" y="168"/>
                  </a:lnTo>
                  <a:lnTo>
                    <a:pt x="72" y="168"/>
                  </a:lnTo>
                  <a:lnTo>
                    <a:pt x="64" y="168"/>
                  </a:lnTo>
                  <a:lnTo>
                    <a:pt x="56" y="152"/>
                  </a:lnTo>
                  <a:lnTo>
                    <a:pt x="40" y="152"/>
                  </a:lnTo>
                  <a:lnTo>
                    <a:pt x="24" y="152"/>
                  </a:lnTo>
                  <a:lnTo>
                    <a:pt x="8" y="152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13" name="Freeform 164"/>
            <p:cNvSpPr>
              <a:spLocks/>
            </p:cNvSpPr>
            <p:nvPr/>
          </p:nvSpPr>
          <p:spPr bwMode="auto">
            <a:xfrm>
              <a:off x="4360" y="2316"/>
              <a:ext cx="81" cy="44"/>
            </a:xfrm>
            <a:custGeom>
              <a:avLst/>
              <a:gdLst>
                <a:gd name="T0" fmla="*/ 8 w 80"/>
                <a:gd name="T1" fmla="*/ 0 h 48"/>
                <a:gd name="T2" fmla="*/ 0 w 80"/>
                <a:gd name="T3" fmla="*/ 6 h 48"/>
                <a:gd name="T4" fmla="*/ 16 w 80"/>
                <a:gd name="T5" fmla="*/ 6 h 48"/>
                <a:gd name="T6" fmla="*/ 92 w 80"/>
                <a:gd name="T7" fmla="*/ 9 h 48"/>
                <a:gd name="T8" fmla="*/ 100 w 80"/>
                <a:gd name="T9" fmla="*/ 9 h 48"/>
                <a:gd name="T10" fmla="*/ 100 w 80"/>
                <a:gd name="T11" fmla="*/ 7 h 48"/>
                <a:gd name="T12" fmla="*/ 100 w 80"/>
                <a:gd name="T13" fmla="*/ 6 h 48"/>
                <a:gd name="T14" fmla="*/ 76 w 80"/>
                <a:gd name="T15" fmla="*/ 6 h 48"/>
                <a:gd name="T16" fmla="*/ 68 w 80"/>
                <a:gd name="T17" fmla="*/ 6 h 48"/>
                <a:gd name="T18" fmla="*/ 60 w 80"/>
                <a:gd name="T19" fmla="*/ 6 h 48"/>
                <a:gd name="T20" fmla="*/ 32 w 80"/>
                <a:gd name="T21" fmla="*/ 6 h 48"/>
                <a:gd name="T22" fmla="*/ 16 w 80"/>
                <a:gd name="T23" fmla="*/ 0 h 48"/>
                <a:gd name="T24" fmla="*/ 8 w 80"/>
                <a:gd name="T25" fmla="*/ 0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"/>
                <a:gd name="T40" fmla="*/ 0 h 48"/>
                <a:gd name="T41" fmla="*/ 80 w 80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" h="48">
                  <a:moveTo>
                    <a:pt x="8" y="0"/>
                  </a:moveTo>
                  <a:lnTo>
                    <a:pt x="0" y="24"/>
                  </a:lnTo>
                  <a:lnTo>
                    <a:pt x="16" y="32"/>
                  </a:lnTo>
                  <a:lnTo>
                    <a:pt x="72" y="48"/>
                  </a:lnTo>
                  <a:lnTo>
                    <a:pt x="80" y="48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56" y="32"/>
                  </a:lnTo>
                  <a:lnTo>
                    <a:pt x="48" y="24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14" name="Freeform 165"/>
            <p:cNvSpPr>
              <a:spLocks/>
            </p:cNvSpPr>
            <p:nvPr/>
          </p:nvSpPr>
          <p:spPr bwMode="auto">
            <a:xfrm>
              <a:off x="4360" y="2316"/>
              <a:ext cx="81" cy="44"/>
            </a:xfrm>
            <a:custGeom>
              <a:avLst/>
              <a:gdLst>
                <a:gd name="T0" fmla="*/ 8 w 80"/>
                <a:gd name="T1" fmla="*/ 0 h 48"/>
                <a:gd name="T2" fmla="*/ 0 w 80"/>
                <a:gd name="T3" fmla="*/ 6 h 48"/>
                <a:gd name="T4" fmla="*/ 16 w 80"/>
                <a:gd name="T5" fmla="*/ 6 h 48"/>
                <a:gd name="T6" fmla="*/ 92 w 80"/>
                <a:gd name="T7" fmla="*/ 9 h 48"/>
                <a:gd name="T8" fmla="*/ 100 w 80"/>
                <a:gd name="T9" fmla="*/ 9 h 48"/>
                <a:gd name="T10" fmla="*/ 100 w 80"/>
                <a:gd name="T11" fmla="*/ 7 h 48"/>
                <a:gd name="T12" fmla="*/ 100 w 80"/>
                <a:gd name="T13" fmla="*/ 6 h 48"/>
                <a:gd name="T14" fmla="*/ 76 w 80"/>
                <a:gd name="T15" fmla="*/ 6 h 48"/>
                <a:gd name="T16" fmla="*/ 68 w 80"/>
                <a:gd name="T17" fmla="*/ 6 h 48"/>
                <a:gd name="T18" fmla="*/ 60 w 80"/>
                <a:gd name="T19" fmla="*/ 6 h 48"/>
                <a:gd name="T20" fmla="*/ 32 w 80"/>
                <a:gd name="T21" fmla="*/ 6 h 48"/>
                <a:gd name="T22" fmla="*/ 16 w 80"/>
                <a:gd name="T23" fmla="*/ 0 h 48"/>
                <a:gd name="T24" fmla="*/ 8 w 80"/>
                <a:gd name="T25" fmla="*/ 0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"/>
                <a:gd name="T40" fmla="*/ 0 h 48"/>
                <a:gd name="T41" fmla="*/ 80 w 80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" h="48">
                  <a:moveTo>
                    <a:pt x="8" y="0"/>
                  </a:moveTo>
                  <a:lnTo>
                    <a:pt x="0" y="24"/>
                  </a:lnTo>
                  <a:lnTo>
                    <a:pt x="16" y="32"/>
                  </a:lnTo>
                  <a:lnTo>
                    <a:pt x="72" y="48"/>
                  </a:lnTo>
                  <a:lnTo>
                    <a:pt x="80" y="48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56" y="32"/>
                  </a:lnTo>
                  <a:lnTo>
                    <a:pt x="48" y="24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16" y="0"/>
                  </a:lnTo>
                  <a:lnTo>
                    <a:pt x="8" y="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15" name="Freeform 166"/>
            <p:cNvSpPr>
              <a:spLocks/>
            </p:cNvSpPr>
            <p:nvPr/>
          </p:nvSpPr>
          <p:spPr bwMode="auto">
            <a:xfrm>
              <a:off x="4441" y="2360"/>
              <a:ext cx="49" cy="59"/>
            </a:xfrm>
            <a:custGeom>
              <a:avLst/>
              <a:gdLst>
                <a:gd name="T0" fmla="*/ 107 w 47"/>
                <a:gd name="T1" fmla="*/ 12 h 64"/>
                <a:gd name="T2" fmla="*/ 107 w 47"/>
                <a:gd name="T3" fmla="*/ 6 h 64"/>
                <a:gd name="T4" fmla="*/ 91 w 47"/>
                <a:gd name="T5" fmla="*/ 6 h 64"/>
                <a:gd name="T6" fmla="*/ 69 w 47"/>
                <a:gd name="T7" fmla="*/ 6 h 64"/>
                <a:gd name="T8" fmla="*/ 107 w 47"/>
                <a:gd name="T9" fmla="*/ 6 h 64"/>
                <a:gd name="T10" fmla="*/ 35 w 47"/>
                <a:gd name="T11" fmla="*/ 6 h 64"/>
                <a:gd name="T12" fmla="*/ 35 w 47"/>
                <a:gd name="T13" fmla="*/ 0 h 64"/>
                <a:gd name="T14" fmla="*/ 7 w 47"/>
                <a:gd name="T15" fmla="*/ 0 h 64"/>
                <a:gd name="T16" fmla="*/ 7 w 47"/>
                <a:gd name="T17" fmla="*/ 6 h 64"/>
                <a:gd name="T18" fmla="*/ 0 w 47"/>
                <a:gd name="T19" fmla="*/ 6 h 64"/>
                <a:gd name="T20" fmla="*/ 7 w 47"/>
                <a:gd name="T21" fmla="*/ 6 h 64"/>
                <a:gd name="T22" fmla="*/ 35 w 47"/>
                <a:gd name="T23" fmla="*/ 12 h 64"/>
                <a:gd name="T24" fmla="*/ 50 w 47"/>
                <a:gd name="T25" fmla="*/ 12 h 64"/>
                <a:gd name="T26" fmla="*/ 91 w 47"/>
                <a:gd name="T27" fmla="*/ 8 h 64"/>
                <a:gd name="T28" fmla="*/ 107 w 47"/>
                <a:gd name="T29" fmla="*/ 13 h 64"/>
                <a:gd name="T30" fmla="*/ 107 w 47"/>
                <a:gd name="T31" fmla="*/ 12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7"/>
                <a:gd name="T49" fmla="*/ 0 h 64"/>
                <a:gd name="T50" fmla="*/ 47 w 47"/>
                <a:gd name="T51" fmla="*/ 64 h 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7" h="64">
                  <a:moveTo>
                    <a:pt x="47" y="56"/>
                  </a:moveTo>
                  <a:lnTo>
                    <a:pt x="47" y="32"/>
                  </a:lnTo>
                  <a:lnTo>
                    <a:pt x="39" y="32"/>
                  </a:lnTo>
                  <a:lnTo>
                    <a:pt x="31" y="32"/>
                  </a:lnTo>
                  <a:lnTo>
                    <a:pt x="47" y="16"/>
                  </a:lnTo>
                  <a:lnTo>
                    <a:pt x="15" y="16"/>
                  </a:lnTo>
                  <a:lnTo>
                    <a:pt x="15" y="0"/>
                  </a:lnTo>
                  <a:lnTo>
                    <a:pt x="7" y="0"/>
                  </a:lnTo>
                  <a:lnTo>
                    <a:pt x="7" y="8"/>
                  </a:lnTo>
                  <a:lnTo>
                    <a:pt x="0" y="24"/>
                  </a:lnTo>
                  <a:lnTo>
                    <a:pt x="7" y="24"/>
                  </a:lnTo>
                  <a:lnTo>
                    <a:pt x="15" y="56"/>
                  </a:lnTo>
                  <a:lnTo>
                    <a:pt x="23" y="56"/>
                  </a:lnTo>
                  <a:lnTo>
                    <a:pt x="39" y="40"/>
                  </a:lnTo>
                  <a:lnTo>
                    <a:pt x="47" y="64"/>
                  </a:lnTo>
                  <a:lnTo>
                    <a:pt x="47" y="5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16" name="Freeform 167"/>
            <p:cNvSpPr>
              <a:spLocks/>
            </p:cNvSpPr>
            <p:nvPr/>
          </p:nvSpPr>
          <p:spPr bwMode="auto">
            <a:xfrm>
              <a:off x="4441" y="2360"/>
              <a:ext cx="49" cy="59"/>
            </a:xfrm>
            <a:custGeom>
              <a:avLst/>
              <a:gdLst>
                <a:gd name="T0" fmla="*/ 107 w 47"/>
                <a:gd name="T1" fmla="*/ 12 h 64"/>
                <a:gd name="T2" fmla="*/ 107 w 47"/>
                <a:gd name="T3" fmla="*/ 6 h 64"/>
                <a:gd name="T4" fmla="*/ 91 w 47"/>
                <a:gd name="T5" fmla="*/ 6 h 64"/>
                <a:gd name="T6" fmla="*/ 69 w 47"/>
                <a:gd name="T7" fmla="*/ 6 h 64"/>
                <a:gd name="T8" fmla="*/ 107 w 47"/>
                <a:gd name="T9" fmla="*/ 6 h 64"/>
                <a:gd name="T10" fmla="*/ 35 w 47"/>
                <a:gd name="T11" fmla="*/ 6 h 64"/>
                <a:gd name="T12" fmla="*/ 35 w 47"/>
                <a:gd name="T13" fmla="*/ 0 h 64"/>
                <a:gd name="T14" fmla="*/ 7 w 47"/>
                <a:gd name="T15" fmla="*/ 0 h 64"/>
                <a:gd name="T16" fmla="*/ 7 w 47"/>
                <a:gd name="T17" fmla="*/ 6 h 64"/>
                <a:gd name="T18" fmla="*/ 0 w 47"/>
                <a:gd name="T19" fmla="*/ 6 h 64"/>
                <a:gd name="T20" fmla="*/ 7 w 47"/>
                <a:gd name="T21" fmla="*/ 6 h 64"/>
                <a:gd name="T22" fmla="*/ 35 w 47"/>
                <a:gd name="T23" fmla="*/ 12 h 64"/>
                <a:gd name="T24" fmla="*/ 50 w 47"/>
                <a:gd name="T25" fmla="*/ 12 h 64"/>
                <a:gd name="T26" fmla="*/ 91 w 47"/>
                <a:gd name="T27" fmla="*/ 8 h 64"/>
                <a:gd name="T28" fmla="*/ 107 w 47"/>
                <a:gd name="T29" fmla="*/ 13 h 64"/>
                <a:gd name="T30" fmla="*/ 107 w 47"/>
                <a:gd name="T31" fmla="*/ 12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7"/>
                <a:gd name="T49" fmla="*/ 0 h 64"/>
                <a:gd name="T50" fmla="*/ 47 w 47"/>
                <a:gd name="T51" fmla="*/ 64 h 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7" h="64">
                  <a:moveTo>
                    <a:pt x="47" y="56"/>
                  </a:moveTo>
                  <a:lnTo>
                    <a:pt x="47" y="32"/>
                  </a:lnTo>
                  <a:lnTo>
                    <a:pt x="39" y="32"/>
                  </a:lnTo>
                  <a:lnTo>
                    <a:pt x="31" y="32"/>
                  </a:lnTo>
                  <a:lnTo>
                    <a:pt x="47" y="16"/>
                  </a:lnTo>
                  <a:lnTo>
                    <a:pt x="15" y="16"/>
                  </a:lnTo>
                  <a:lnTo>
                    <a:pt x="15" y="0"/>
                  </a:lnTo>
                  <a:lnTo>
                    <a:pt x="7" y="0"/>
                  </a:lnTo>
                  <a:lnTo>
                    <a:pt x="7" y="8"/>
                  </a:lnTo>
                  <a:lnTo>
                    <a:pt x="0" y="24"/>
                  </a:lnTo>
                  <a:lnTo>
                    <a:pt x="7" y="24"/>
                  </a:lnTo>
                  <a:lnTo>
                    <a:pt x="15" y="56"/>
                  </a:lnTo>
                  <a:lnTo>
                    <a:pt x="23" y="56"/>
                  </a:lnTo>
                  <a:lnTo>
                    <a:pt x="39" y="40"/>
                  </a:lnTo>
                  <a:lnTo>
                    <a:pt x="47" y="64"/>
                  </a:lnTo>
                  <a:lnTo>
                    <a:pt x="47" y="56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17" name="Freeform 168"/>
            <p:cNvSpPr>
              <a:spLocks/>
            </p:cNvSpPr>
            <p:nvPr/>
          </p:nvSpPr>
          <p:spPr bwMode="auto">
            <a:xfrm>
              <a:off x="4490" y="2345"/>
              <a:ext cx="92" cy="194"/>
            </a:xfrm>
            <a:custGeom>
              <a:avLst/>
              <a:gdLst>
                <a:gd name="T0" fmla="*/ 154 w 88"/>
                <a:gd name="T1" fmla="*/ 51 h 208"/>
                <a:gd name="T2" fmla="*/ 196 w 88"/>
                <a:gd name="T3" fmla="*/ 46 h 208"/>
                <a:gd name="T4" fmla="*/ 175 w 88"/>
                <a:gd name="T5" fmla="*/ 40 h 208"/>
                <a:gd name="T6" fmla="*/ 154 w 88"/>
                <a:gd name="T7" fmla="*/ 35 h 208"/>
                <a:gd name="T8" fmla="*/ 154 w 88"/>
                <a:gd name="T9" fmla="*/ 34 h 208"/>
                <a:gd name="T10" fmla="*/ 138 w 88"/>
                <a:gd name="T11" fmla="*/ 28 h 208"/>
                <a:gd name="T12" fmla="*/ 138 w 88"/>
                <a:gd name="T13" fmla="*/ 24 h 208"/>
                <a:gd name="T14" fmla="*/ 196 w 88"/>
                <a:gd name="T15" fmla="*/ 21 h 208"/>
                <a:gd name="T16" fmla="*/ 213 w 88"/>
                <a:gd name="T17" fmla="*/ 18 h 208"/>
                <a:gd name="T18" fmla="*/ 196 w 88"/>
                <a:gd name="T19" fmla="*/ 18 h 208"/>
                <a:gd name="T20" fmla="*/ 175 w 88"/>
                <a:gd name="T21" fmla="*/ 17 h 208"/>
                <a:gd name="T22" fmla="*/ 175 w 88"/>
                <a:gd name="T23" fmla="*/ 15 h 208"/>
                <a:gd name="T24" fmla="*/ 175 w 88"/>
                <a:gd name="T25" fmla="*/ 13 h 208"/>
                <a:gd name="T26" fmla="*/ 154 w 88"/>
                <a:gd name="T27" fmla="*/ 13 h 208"/>
                <a:gd name="T28" fmla="*/ 138 w 88"/>
                <a:gd name="T29" fmla="*/ 13 h 208"/>
                <a:gd name="T30" fmla="*/ 154 w 88"/>
                <a:gd name="T31" fmla="*/ 7 h 208"/>
                <a:gd name="T32" fmla="*/ 138 w 88"/>
                <a:gd name="T33" fmla="*/ 0 h 208"/>
                <a:gd name="T34" fmla="*/ 116 w 88"/>
                <a:gd name="T35" fmla="*/ 0 h 208"/>
                <a:gd name="T36" fmla="*/ 116 w 88"/>
                <a:gd name="T37" fmla="*/ 7 h 208"/>
                <a:gd name="T38" fmla="*/ 97 w 88"/>
                <a:gd name="T39" fmla="*/ 7 h 208"/>
                <a:gd name="T40" fmla="*/ 78 w 88"/>
                <a:gd name="T41" fmla="*/ 7 h 208"/>
                <a:gd name="T42" fmla="*/ 39 w 88"/>
                <a:gd name="T43" fmla="*/ 13 h 208"/>
                <a:gd name="T44" fmla="*/ 8 w 88"/>
                <a:gd name="T45" fmla="*/ 13 h 208"/>
                <a:gd name="T46" fmla="*/ 0 w 88"/>
                <a:gd name="T47" fmla="*/ 17 h 208"/>
                <a:gd name="T48" fmla="*/ 0 w 88"/>
                <a:gd name="T49" fmla="*/ 18 h 208"/>
                <a:gd name="T50" fmla="*/ 0 w 88"/>
                <a:gd name="T51" fmla="*/ 20 h 208"/>
                <a:gd name="T52" fmla="*/ 8 w 88"/>
                <a:gd name="T53" fmla="*/ 24 h 208"/>
                <a:gd name="T54" fmla="*/ 39 w 88"/>
                <a:gd name="T55" fmla="*/ 26 h 208"/>
                <a:gd name="T56" fmla="*/ 55 w 88"/>
                <a:gd name="T57" fmla="*/ 32 h 208"/>
                <a:gd name="T58" fmla="*/ 39 w 88"/>
                <a:gd name="T59" fmla="*/ 34 h 208"/>
                <a:gd name="T60" fmla="*/ 78 w 88"/>
                <a:gd name="T61" fmla="*/ 34 h 208"/>
                <a:gd name="T62" fmla="*/ 97 w 88"/>
                <a:gd name="T63" fmla="*/ 32 h 208"/>
                <a:gd name="T64" fmla="*/ 116 w 88"/>
                <a:gd name="T65" fmla="*/ 34 h 208"/>
                <a:gd name="T66" fmla="*/ 154 w 88"/>
                <a:gd name="T67" fmla="*/ 44 h 208"/>
                <a:gd name="T68" fmla="*/ 154 w 88"/>
                <a:gd name="T69" fmla="*/ 51 h 20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8"/>
                <a:gd name="T106" fmla="*/ 0 h 208"/>
                <a:gd name="T107" fmla="*/ 88 w 88"/>
                <a:gd name="T108" fmla="*/ 208 h 20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8" h="208">
                  <a:moveTo>
                    <a:pt x="64" y="208"/>
                  </a:moveTo>
                  <a:lnTo>
                    <a:pt x="80" y="184"/>
                  </a:lnTo>
                  <a:lnTo>
                    <a:pt x="72" y="160"/>
                  </a:lnTo>
                  <a:lnTo>
                    <a:pt x="64" y="144"/>
                  </a:lnTo>
                  <a:lnTo>
                    <a:pt x="64" y="136"/>
                  </a:lnTo>
                  <a:lnTo>
                    <a:pt x="56" y="112"/>
                  </a:lnTo>
                  <a:lnTo>
                    <a:pt x="56" y="96"/>
                  </a:lnTo>
                  <a:lnTo>
                    <a:pt x="80" y="88"/>
                  </a:lnTo>
                  <a:lnTo>
                    <a:pt x="88" y="72"/>
                  </a:lnTo>
                  <a:lnTo>
                    <a:pt x="80" y="72"/>
                  </a:lnTo>
                  <a:lnTo>
                    <a:pt x="72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64" y="48"/>
                  </a:lnTo>
                  <a:lnTo>
                    <a:pt x="56" y="48"/>
                  </a:lnTo>
                  <a:lnTo>
                    <a:pt x="64" y="8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16" y="48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8" y="96"/>
                  </a:lnTo>
                  <a:lnTo>
                    <a:pt x="16" y="104"/>
                  </a:lnTo>
                  <a:lnTo>
                    <a:pt x="24" y="128"/>
                  </a:lnTo>
                  <a:lnTo>
                    <a:pt x="16" y="136"/>
                  </a:lnTo>
                  <a:lnTo>
                    <a:pt x="32" y="136"/>
                  </a:lnTo>
                  <a:lnTo>
                    <a:pt x="40" y="128"/>
                  </a:lnTo>
                  <a:lnTo>
                    <a:pt x="48" y="136"/>
                  </a:lnTo>
                  <a:lnTo>
                    <a:pt x="64" y="176"/>
                  </a:lnTo>
                  <a:lnTo>
                    <a:pt x="64" y="20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18" name="Freeform 169"/>
            <p:cNvSpPr>
              <a:spLocks/>
            </p:cNvSpPr>
            <p:nvPr/>
          </p:nvSpPr>
          <p:spPr bwMode="auto">
            <a:xfrm>
              <a:off x="4490" y="2345"/>
              <a:ext cx="92" cy="194"/>
            </a:xfrm>
            <a:custGeom>
              <a:avLst/>
              <a:gdLst>
                <a:gd name="T0" fmla="*/ 154 w 88"/>
                <a:gd name="T1" fmla="*/ 51 h 208"/>
                <a:gd name="T2" fmla="*/ 196 w 88"/>
                <a:gd name="T3" fmla="*/ 46 h 208"/>
                <a:gd name="T4" fmla="*/ 175 w 88"/>
                <a:gd name="T5" fmla="*/ 40 h 208"/>
                <a:gd name="T6" fmla="*/ 154 w 88"/>
                <a:gd name="T7" fmla="*/ 35 h 208"/>
                <a:gd name="T8" fmla="*/ 154 w 88"/>
                <a:gd name="T9" fmla="*/ 34 h 208"/>
                <a:gd name="T10" fmla="*/ 138 w 88"/>
                <a:gd name="T11" fmla="*/ 28 h 208"/>
                <a:gd name="T12" fmla="*/ 138 w 88"/>
                <a:gd name="T13" fmla="*/ 24 h 208"/>
                <a:gd name="T14" fmla="*/ 196 w 88"/>
                <a:gd name="T15" fmla="*/ 21 h 208"/>
                <a:gd name="T16" fmla="*/ 213 w 88"/>
                <a:gd name="T17" fmla="*/ 18 h 208"/>
                <a:gd name="T18" fmla="*/ 196 w 88"/>
                <a:gd name="T19" fmla="*/ 18 h 208"/>
                <a:gd name="T20" fmla="*/ 175 w 88"/>
                <a:gd name="T21" fmla="*/ 17 h 208"/>
                <a:gd name="T22" fmla="*/ 175 w 88"/>
                <a:gd name="T23" fmla="*/ 15 h 208"/>
                <a:gd name="T24" fmla="*/ 175 w 88"/>
                <a:gd name="T25" fmla="*/ 13 h 208"/>
                <a:gd name="T26" fmla="*/ 154 w 88"/>
                <a:gd name="T27" fmla="*/ 13 h 208"/>
                <a:gd name="T28" fmla="*/ 138 w 88"/>
                <a:gd name="T29" fmla="*/ 13 h 208"/>
                <a:gd name="T30" fmla="*/ 154 w 88"/>
                <a:gd name="T31" fmla="*/ 7 h 208"/>
                <a:gd name="T32" fmla="*/ 138 w 88"/>
                <a:gd name="T33" fmla="*/ 0 h 208"/>
                <a:gd name="T34" fmla="*/ 116 w 88"/>
                <a:gd name="T35" fmla="*/ 0 h 208"/>
                <a:gd name="T36" fmla="*/ 116 w 88"/>
                <a:gd name="T37" fmla="*/ 7 h 208"/>
                <a:gd name="T38" fmla="*/ 97 w 88"/>
                <a:gd name="T39" fmla="*/ 7 h 208"/>
                <a:gd name="T40" fmla="*/ 78 w 88"/>
                <a:gd name="T41" fmla="*/ 7 h 208"/>
                <a:gd name="T42" fmla="*/ 39 w 88"/>
                <a:gd name="T43" fmla="*/ 13 h 208"/>
                <a:gd name="T44" fmla="*/ 8 w 88"/>
                <a:gd name="T45" fmla="*/ 13 h 208"/>
                <a:gd name="T46" fmla="*/ 0 w 88"/>
                <a:gd name="T47" fmla="*/ 17 h 208"/>
                <a:gd name="T48" fmla="*/ 0 w 88"/>
                <a:gd name="T49" fmla="*/ 18 h 208"/>
                <a:gd name="T50" fmla="*/ 0 w 88"/>
                <a:gd name="T51" fmla="*/ 20 h 208"/>
                <a:gd name="T52" fmla="*/ 8 w 88"/>
                <a:gd name="T53" fmla="*/ 24 h 208"/>
                <a:gd name="T54" fmla="*/ 39 w 88"/>
                <a:gd name="T55" fmla="*/ 26 h 208"/>
                <a:gd name="T56" fmla="*/ 55 w 88"/>
                <a:gd name="T57" fmla="*/ 32 h 208"/>
                <a:gd name="T58" fmla="*/ 39 w 88"/>
                <a:gd name="T59" fmla="*/ 34 h 208"/>
                <a:gd name="T60" fmla="*/ 78 w 88"/>
                <a:gd name="T61" fmla="*/ 34 h 208"/>
                <a:gd name="T62" fmla="*/ 97 w 88"/>
                <a:gd name="T63" fmla="*/ 32 h 208"/>
                <a:gd name="T64" fmla="*/ 116 w 88"/>
                <a:gd name="T65" fmla="*/ 34 h 208"/>
                <a:gd name="T66" fmla="*/ 154 w 88"/>
                <a:gd name="T67" fmla="*/ 44 h 208"/>
                <a:gd name="T68" fmla="*/ 154 w 88"/>
                <a:gd name="T69" fmla="*/ 51 h 20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8"/>
                <a:gd name="T106" fmla="*/ 0 h 208"/>
                <a:gd name="T107" fmla="*/ 88 w 88"/>
                <a:gd name="T108" fmla="*/ 208 h 20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8" h="208">
                  <a:moveTo>
                    <a:pt x="64" y="208"/>
                  </a:moveTo>
                  <a:lnTo>
                    <a:pt x="80" y="184"/>
                  </a:lnTo>
                  <a:lnTo>
                    <a:pt x="72" y="160"/>
                  </a:lnTo>
                  <a:lnTo>
                    <a:pt x="64" y="144"/>
                  </a:lnTo>
                  <a:lnTo>
                    <a:pt x="64" y="136"/>
                  </a:lnTo>
                  <a:lnTo>
                    <a:pt x="56" y="112"/>
                  </a:lnTo>
                  <a:lnTo>
                    <a:pt x="56" y="96"/>
                  </a:lnTo>
                  <a:lnTo>
                    <a:pt x="80" y="88"/>
                  </a:lnTo>
                  <a:lnTo>
                    <a:pt x="88" y="72"/>
                  </a:lnTo>
                  <a:lnTo>
                    <a:pt x="80" y="72"/>
                  </a:lnTo>
                  <a:lnTo>
                    <a:pt x="72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64" y="48"/>
                  </a:lnTo>
                  <a:lnTo>
                    <a:pt x="56" y="48"/>
                  </a:lnTo>
                  <a:lnTo>
                    <a:pt x="64" y="8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16" y="48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8" y="96"/>
                  </a:lnTo>
                  <a:lnTo>
                    <a:pt x="16" y="104"/>
                  </a:lnTo>
                  <a:lnTo>
                    <a:pt x="24" y="128"/>
                  </a:lnTo>
                  <a:lnTo>
                    <a:pt x="16" y="136"/>
                  </a:lnTo>
                  <a:lnTo>
                    <a:pt x="32" y="136"/>
                  </a:lnTo>
                  <a:lnTo>
                    <a:pt x="40" y="128"/>
                  </a:lnTo>
                  <a:lnTo>
                    <a:pt x="48" y="136"/>
                  </a:lnTo>
                  <a:lnTo>
                    <a:pt x="64" y="176"/>
                  </a:lnTo>
                  <a:lnTo>
                    <a:pt x="64" y="208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19" name="Freeform 170"/>
            <p:cNvSpPr>
              <a:spLocks/>
            </p:cNvSpPr>
            <p:nvPr/>
          </p:nvSpPr>
          <p:spPr bwMode="auto">
            <a:xfrm>
              <a:off x="4549" y="2427"/>
              <a:ext cx="83" cy="141"/>
            </a:xfrm>
            <a:custGeom>
              <a:avLst/>
              <a:gdLst>
                <a:gd name="T0" fmla="*/ 2 w 102"/>
                <a:gd name="T1" fmla="*/ 0 h 193"/>
                <a:gd name="T2" fmla="*/ 0 w 102"/>
                <a:gd name="T3" fmla="*/ 1 h 193"/>
                <a:gd name="T4" fmla="*/ 0 w 102"/>
                <a:gd name="T5" fmla="*/ 1 h 193"/>
                <a:gd name="T6" fmla="*/ 2 w 102"/>
                <a:gd name="T7" fmla="*/ 1 h 193"/>
                <a:gd name="T8" fmla="*/ 2 w 102"/>
                <a:gd name="T9" fmla="*/ 1 h 193"/>
                <a:gd name="T10" fmla="*/ 2 w 102"/>
                <a:gd name="T11" fmla="*/ 1 h 193"/>
                <a:gd name="T12" fmla="*/ 2 w 102"/>
                <a:gd name="T13" fmla="*/ 1 h 193"/>
                <a:gd name="T14" fmla="*/ 2 w 102"/>
                <a:gd name="T15" fmla="*/ 1 h 193"/>
                <a:gd name="T16" fmla="*/ 2 w 102"/>
                <a:gd name="T17" fmla="*/ 1 h 193"/>
                <a:gd name="T18" fmla="*/ 2 w 102"/>
                <a:gd name="T19" fmla="*/ 1 h 193"/>
                <a:gd name="T20" fmla="*/ 2 w 102"/>
                <a:gd name="T21" fmla="*/ 1 h 193"/>
                <a:gd name="T22" fmla="*/ 2 w 102"/>
                <a:gd name="T23" fmla="*/ 1 h 193"/>
                <a:gd name="T24" fmla="*/ 2 w 102"/>
                <a:gd name="T25" fmla="*/ 1 h 193"/>
                <a:gd name="T26" fmla="*/ 2 w 102"/>
                <a:gd name="T27" fmla="*/ 1 h 193"/>
                <a:gd name="T28" fmla="*/ 2 w 102"/>
                <a:gd name="T29" fmla="*/ 1 h 193"/>
                <a:gd name="T30" fmla="*/ 2 w 102"/>
                <a:gd name="T31" fmla="*/ 1 h 193"/>
                <a:gd name="T32" fmla="*/ 2 w 102"/>
                <a:gd name="T33" fmla="*/ 1 h 193"/>
                <a:gd name="T34" fmla="*/ 2 w 102"/>
                <a:gd name="T35" fmla="*/ 1 h 193"/>
                <a:gd name="T36" fmla="*/ 2 w 102"/>
                <a:gd name="T37" fmla="*/ 1 h 193"/>
                <a:gd name="T38" fmla="*/ 2 w 102"/>
                <a:gd name="T39" fmla="*/ 1 h 193"/>
                <a:gd name="T40" fmla="*/ 2 w 102"/>
                <a:gd name="T41" fmla="*/ 1 h 193"/>
                <a:gd name="T42" fmla="*/ 2 w 102"/>
                <a:gd name="T43" fmla="*/ 1 h 193"/>
                <a:gd name="T44" fmla="*/ 2 w 102"/>
                <a:gd name="T45" fmla="*/ 1 h 193"/>
                <a:gd name="T46" fmla="*/ 2 w 102"/>
                <a:gd name="T47" fmla="*/ 1 h 193"/>
                <a:gd name="T48" fmla="*/ 2 w 102"/>
                <a:gd name="T49" fmla="*/ 1 h 193"/>
                <a:gd name="T50" fmla="*/ 2 w 102"/>
                <a:gd name="T51" fmla="*/ 1 h 193"/>
                <a:gd name="T52" fmla="*/ 2 w 102"/>
                <a:gd name="T53" fmla="*/ 1 h 193"/>
                <a:gd name="T54" fmla="*/ 2 w 102"/>
                <a:gd name="T55" fmla="*/ 1 h 193"/>
                <a:gd name="T56" fmla="*/ 2 w 102"/>
                <a:gd name="T57" fmla="*/ 1 h 193"/>
                <a:gd name="T58" fmla="*/ 2 w 102"/>
                <a:gd name="T59" fmla="*/ 1 h 193"/>
                <a:gd name="T60" fmla="*/ 2 w 102"/>
                <a:gd name="T61" fmla="*/ 1 h 193"/>
                <a:gd name="T62" fmla="*/ 2 w 102"/>
                <a:gd name="T63" fmla="*/ 1 h 193"/>
                <a:gd name="T64" fmla="*/ 2 w 102"/>
                <a:gd name="T65" fmla="*/ 1 h 193"/>
                <a:gd name="T66" fmla="*/ 2 w 102"/>
                <a:gd name="T67" fmla="*/ 0 h 19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2"/>
                <a:gd name="T103" fmla="*/ 0 h 193"/>
                <a:gd name="T104" fmla="*/ 102 w 102"/>
                <a:gd name="T105" fmla="*/ 193 h 19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2" h="193">
                  <a:moveTo>
                    <a:pt x="31" y="0"/>
                  </a:moveTo>
                  <a:lnTo>
                    <a:pt x="0" y="10"/>
                  </a:lnTo>
                  <a:lnTo>
                    <a:pt x="0" y="31"/>
                  </a:lnTo>
                  <a:lnTo>
                    <a:pt x="10" y="61"/>
                  </a:lnTo>
                  <a:lnTo>
                    <a:pt x="10" y="71"/>
                  </a:lnTo>
                  <a:lnTo>
                    <a:pt x="20" y="92"/>
                  </a:lnTo>
                  <a:lnTo>
                    <a:pt x="31" y="123"/>
                  </a:lnTo>
                  <a:lnTo>
                    <a:pt x="10" y="153"/>
                  </a:lnTo>
                  <a:lnTo>
                    <a:pt x="10" y="163"/>
                  </a:lnTo>
                  <a:lnTo>
                    <a:pt x="10" y="174"/>
                  </a:lnTo>
                  <a:lnTo>
                    <a:pt x="31" y="193"/>
                  </a:lnTo>
                  <a:lnTo>
                    <a:pt x="31" y="183"/>
                  </a:lnTo>
                  <a:lnTo>
                    <a:pt x="31" y="153"/>
                  </a:lnTo>
                  <a:lnTo>
                    <a:pt x="20" y="153"/>
                  </a:lnTo>
                  <a:lnTo>
                    <a:pt x="20" y="143"/>
                  </a:lnTo>
                  <a:lnTo>
                    <a:pt x="31" y="123"/>
                  </a:lnTo>
                  <a:lnTo>
                    <a:pt x="31" y="102"/>
                  </a:lnTo>
                  <a:lnTo>
                    <a:pt x="41" y="102"/>
                  </a:lnTo>
                  <a:lnTo>
                    <a:pt x="41" y="112"/>
                  </a:lnTo>
                  <a:lnTo>
                    <a:pt x="51" y="112"/>
                  </a:lnTo>
                  <a:lnTo>
                    <a:pt x="71" y="123"/>
                  </a:lnTo>
                  <a:lnTo>
                    <a:pt x="61" y="102"/>
                  </a:lnTo>
                  <a:lnTo>
                    <a:pt x="71" y="82"/>
                  </a:lnTo>
                  <a:lnTo>
                    <a:pt x="102" y="82"/>
                  </a:lnTo>
                  <a:lnTo>
                    <a:pt x="102" y="61"/>
                  </a:lnTo>
                  <a:lnTo>
                    <a:pt x="92" y="61"/>
                  </a:lnTo>
                  <a:lnTo>
                    <a:pt x="82" y="41"/>
                  </a:lnTo>
                  <a:lnTo>
                    <a:pt x="82" y="20"/>
                  </a:lnTo>
                  <a:lnTo>
                    <a:pt x="61" y="31"/>
                  </a:lnTo>
                  <a:lnTo>
                    <a:pt x="41" y="41"/>
                  </a:lnTo>
                  <a:lnTo>
                    <a:pt x="41" y="10"/>
                  </a:lnTo>
                  <a:lnTo>
                    <a:pt x="31" y="10"/>
                  </a:lnTo>
                  <a:lnTo>
                    <a:pt x="31" y="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20" name="Freeform 171"/>
            <p:cNvSpPr>
              <a:spLocks/>
            </p:cNvSpPr>
            <p:nvPr/>
          </p:nvSpPr>
          <p:spPr bwMode="auto">
            <a:xfrm>
              <a:off x="4573" y="2405"/>
              <a:ext cx="83" cy="90"/>
            </a:xfrm>
            <a:custGeom>
              <a:avLst/>
              <a:gdLst>
                <a:gd name="T0" fmla="*/ 166 w 80"/>
                <a:gd name="T1" fmla="*/ 24 h 96"/>
                <a:gd name="T2" fmla="*/ 166 w 80"/>
                <a:gd name="T3" fmla="*/ 21 h 96"/>
                <a:gd name="T4" fmla="*/ 133 w 80"/>
                <a:gd name="T5" fmla="*/ 19 h 96"/>
                <a:gd name="T6" fmla="*/ 133 w 80"/>
                <a:gd name="T7" fmla="*/ 17 h 96"/>
                <a:gd name="T8" fmla="*/ 86 w 80"/>
                <a:gd name="T9" fmla="*/ 8 h 96"/>
                <a:gd name="T10" fmla="*/ 99 w 80"/>
                <a:gd name="T11" fmla="*/ 8 h 96"/>
                <a:gd name="T12" fmla="*/ 86 w 80"/>
                <a:gd name="T13" fmla="*/ 8 h 96"/>
                <a:gd name="T14" fmla="*/ 64 w 80"/>
                <a:gd name="T15" fmla="*/ 8 h 96"/>
                <a:gd name="T16" fmla="*/ 48 w 80"/>
                <a:gd name="T17" fmla="*/ 0 h 96"/>
                <a:gd name="T18" fmla="*/ 36 w 80"/>
                <a:gd name="T19" fmla="*/ 0 h 96"/>
                <a:gd name="T20" fmla="*/ 36 w 80"/>
                <a:gd name="T21" fmla="*/ 8 h 96"/>
                <a:gd name="T22" fmla="*/ 8 w 80"/>
                <a:gd name="T23" fmla="*/ 8 h 96"/>
                <a:gd name="T24" fmla="*/ 8 w 80"/>
                <a:gd name="T25" fmla="*/ 8 h 96"/>
                <a:gd name="T26" fmla="*/ 0 w 80"/>
                <a:gd name="T27" fmla="*/ 8 h 96"/>
                <a:gd name="T28" fmla="*/ 0 w 80"/>
                <a:gd name="T29" fmla="*/ 8 h 96"/>
                <a:gd name="T30" fmla="*/ 8 w 80"/>
                <a:gd name="T31" fmla="*/ 8 h 96"/>
                <a:gd name="T32" fmla="*/ 8 w 80"/>
                <a:gd name="T33" fmla="*/ 17 h 96"/>
                <a:gd name="T34" fmla="*/ 48 w 80"/>
                <a:gd name="T35" fmla="*/ 14 h 96"/>
                <a:gd name="T36" fmla="*/ 86 w 80"/>
                <a:gd name="T37" fmla="*/ 12 h 96"/>
                <a:gd name="T38" fmla="*/ 86 w 80"/>
                <a:gd name="T39" fmla="*/ 17 h 96"/>
                <a:gd name="T40" fmla="*/ 99 w 80"/>
                <a:gd name="T41" fmla="*/ 21 h 96"/>
                <a:gd name="T42" fmla="*/ 115 w 80"/>
                <a:gd name="T43" fmla="*/ 21 h 96"/>
                <a:gd name="T44" fmla="*/ 115 w 80"/>
                <a:gd name="T45" fmla="*/ 24 h 96"/>
                <a:gd name="T46" fmla="*/ 133 w 80"/>
                <a:gd name="T47" fmla="*/ 26 h 96"/>
                <a:gd name="T48" fmla="*/ 133 w 80"/>
                <a:gd name="T49" fmla="*/ 24 h 96"/>
                <a:gd name="T50" fmla="*/ 166 w 80"/>
                <a:gd name="T51" fmla="*/ 24 h 9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0"/>
                <a:gd name="T79" fmla="*/ 0 h 96"/>
                <a:gd name="T80" fmla="*/ 80 w 80"/>
                <a:gd name="T81" fmla="*/ 96 h 9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0" h="96">
                  <a:moveTo>
                    <a:pt x="80" y="88"/>
                  </a:moveTo>
                  <a:lnTo>
                    <a:pt x="80" y="72"/>
                  </a:lnTo>
                  <a:lnTo>
                    <a:pt x="64" y="64"/>
                  </a:lnTo>
                  <a:lnTo>
                    <a:pt x="64" y="56"/>
                  </a:lnTo>
                  <a:lnTo>
                    <a:pt x="40" y="32"/>
                  </a:lnTo>
                  <a:lnTo>
                    <a:pt x="48" y="32"/>
                  </a:lnTo>
                  <a:lnTo>
                    <a:pt x="40" y="24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8" y="56"/>
                  </a:lnTo>
                  <a:lnTo>
                    <a:pt x="24" y="48"/>
                  </a:lnTo>
                  <a:lnTo>
                    <a:pt x="40" y="40"/>
                  </a:lnTo>
                  <a:lnTo>
                    <a:pt x="40" y="56"/>
                  </a:lnTo>
                  <a:lnTo>
                    <a:pt x="48" y="72"/>
                  </a:lnTo>
                  <a:lnTo>
                    <a:pt x="56" y="72"/>
                  </a:lnTo>
                  <a:lnTo>
                    <a:pt x="56" y="88"/>
                  </a:lnTo>
                  <a:lnTo>
                    <a:pt x="64" y="96"/>
                  </a:lnTo>
                  <a:lnTo>
                    <a:pt x="64" y="88"/>
                  </a:lnTo>
                  <a:lnTo>
                    <a:pt x="80" y="8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21" name="Freeform 172"/>
            <p:cNvSpPr>
              <a:spLocks/>
            </p:cNvSpPr>
            <p:nvPr/>
          </p:nvSpPr>
          <p:spPr bwMode="auto">
            <a:xfrm>
              <a:off x="4573" y="2405"/>
              <a:ext cx="83" cy="90"/>
            </a:xfrm>
            <a:custGeom>
              <a:avLst/>
              <a:gdLst>
                <a:gd name="T0" fmla="*/ 166 w 80"/>
                <a:gd name="T1" fmla="*/ 24 h 96"/>
                <a:gd name="T2" fmla="*/ 166 w 80"/>
                <a:gd name="T3" fmla="*/ 21 h 96"/>
                <a:gd name="T4" fmla="*/ 133 w 80"/>
                <a:gd name="T5" fmla="*/ 19 h 96"/>
                <a:gd name="T6" fmla="*/ 133 w 80"/>
                <a:gd name="T7" fmla="*/ 17 h 96"/>
                <a:gd name="T8" fmla="*/ 86 w 80"/>
                <a:gd name="T9" fmla="*/ 8 h 96"/>
                <a:gd name="T10" fmla="*/ 99 w 80"/>
                <a:gd name="T11" fmla="*/ 8 h 96"/>
                <a:gd name="T12" fmla="*/ 86 w 80"/>
                <a:gd name="T13" fmla="*/ 8 h 96"/>
                <a:gd name="T14" fmla="*/ 64 w 80"/>
                <a:gd name="T15" fmla="*/ 8 h 96"/>
                <a:gd name="T16" fmla="*/ 48 w 80"/>
                <a:gd name="T17" fmla="*/ 0 h 96"/>
                <a:gd name="T18" fmla="*/ 36 w 80"/>
                <a:gd name="T19" fmla="*/ 0 h 96"/>
                <a:gd name="T20" fmla="*/ 36 w 80"/>
                <a:gd name="T21" fmla="*/ 8 h 96"/>
                <a:gd name="T22" fmla="*/ 8 w 80"/>
                <a:gd name="T23" fmla="*/ 8 h 96"/>
                <a:gd name="T24" fmla="*/ 8 w 80"/>
                <a:gd name="T25" fmla="*/ 8 h 96"/>
                <a:gd name="T26" fmla="*/ 0 w 80"/>
                <a:gd name="T27" fmla="*/ 8 h 96"/>
                <a:gd name="T28" fmla="*/ 0 w 80"/>
                <a:gd name="T29" fmla="*/ 8 h 96"/>
                <a:gd name="T30" fmla="*/ 8 w 80"/>
                <a:gd name="T31" fmla="*/ 8 h 96"/>
                <a:gd name="T32" fmla="*/ 8 w 80"/>
                <a:gd name="T33" fmla="*/ 17 h 96"/>
                <a:gd name="T34" fmla="*/ 48 w 80"/>
                <a:gd name="T35" fmla="*/ 14 h 96"/>
                <a:gd name="T36" fmla="*/ 86 w 80"/>
                <a:gd name="T37" fmla="*/ 12 h 96"/>
                <a:gd name="T38" fmla="*/ 86 w 80"/>
                <a:gd name="T39" fmla="*/ 17 h 96"/>
                <a:gd name="T40" fmla="*/ 99 w 80"/>
                <a:gd name="T41" fmla="*/ 21 h 96"/>
                <a:gd name="T42" fmla="*/ 115 w 80"/>
                <a:gd name="T43" fmla="*/ 21 h 96"/>
                <a:gd name="T44" fmla="*/ 115 w 80"/>
                <a:gd name="T45" fmla="*/ 24 h 96"/>
                <a:gd name="T46" fmla="*/ 133 w 80"/>
                <a:gd name="T47" fmla="*/ 26 h 96"/>
                <a:gd name="T48" fmla="*/ 133 w 80"/>
                <a:gd name="T49" fmla="*/ 24 h 96"/>
                <a:gd name="T50" fmla="*/ 166 w 80"/>
                <a:gd name="T51" fmla="*/ 24 h 9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0"/>
                <a:gd name="T79" fmla="*/ 0 h 96"/>
                <a:gd name="T80" fmla="*/ 80 w 80"/>
                <a:gd name="T81" fmla="*/ 96 h 9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0" h="96">
                  <a:moveTo>
                    <a:pt x="80" y="88"/>
                  </a:moveTo>
                  <a:lnTo>
                    <a:pt x="80" y="72"/>
                  </a:lnTo>
                  <a:lnTo>
                    <a:pt x="64" y="64"/>
                  </a:lnTo>
                  <a:lnTo>
                    <a:pt x="64" y="56"/>
                  </a:lnTo>
                  <a:lnTo>
                    <a:pt x="40" y="32"/>
                  </a:lnTo>
                  <a:lnTo>
                    <a:pt x="48" y="32"/>
                  </a:lnTo>
                  <a:lnTo>
                    <a:pt x="40" y="24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8" y="56"/>
                  </a:lnTo>
                  <a:lnTo>
                    <a:pt x="24" y="48"/>
                  </a:lnTo>
                  <a:lnTo>
                    <a:pt x="40" y="40"/>
                  </a:lnTo>
                  <a:lnTo>
                    <a:pt x="40" y="56"/>
                  </a:lnTo>
                  <a:lnTo>
                    <a:pt x="48" y="72"/>
                  </a:lnTo>
                  <a:lnTo>
                    <a:pt x="56" y="72"/>
                  </a:lnTo>
                  <a:lnTo>
                    <a:pt x="56" y="88"/>
                  </a:lnTo>
                  <a:lnTo>
                    <a:pt x="64" y="96"/>
                  </a:lnTo>
                  <a:lnTo>
                    <a:pt x="64" y="88"/>
                  </a:lnTo>
                  <a:lnTo>
                    <a:pt x="80" y="88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22" name="Freeform 173"/>
            <p:cNvSpPr>
              <a:spLocks/>
            </p:cNvSpPr>
            <p:nvPr/>
          </p:nvSpPr>
          <p:spPr bwMode="auto">
            <a:xfrm>
              <a:off x="4599" y="2397"/>
              <a:ext cx="74" cy="148"/>
            </a:xfrm>
            <a:custGeom>
              <a:avLst/>
              <a:gdLst>
                <a:gd name="T0" fmla="*/ 0 w 72"/>
                <a:gd name="T1" fmla="*/ 6 h 160"/>
                <a:gd name="T2" fmla="*/ 0 w 72"/>
                <a:gd name="T3" fmla="*/ 0 h 160"/>
                <a:gd name="T4" fmla="*/ 8 w 72"/>
                <a:gd name="T5" fmla="*/ 6 h 160"/>
                <a:gd name="T6" fmla="*/ 52 w 72"/>
                <a:gd name="T7" fmla="*/ 0 h 160"/>
                <a:gd name="T8" fmla="*/ 81 w 72"/>
                <a:gd name="T9" fmla="*/ 0 h 160"/>
                <a:gd name="T10" fmla="*/ 81 w 72"/>
                <a:gd name="T11" fmla="*/ 6 h 160"/>
                <a:gd name="T12" fmla="*/ 98 w 72"/>
                <a:gd name="T13" fmla="*/ 6 h 160"/>
                <a:gd name="T14" fmla="*/ 81 w 72"/>
                <a:gd name="T15" fmla="*/ 6 h 160"/>
                <a:gd name="T16" fmla="*/ 65 w 72"/>
                <a:gd name="T17" fmla="*/ 8 h 160"/>
                <a:gd name="T18" fmla="*/ 52 w 72"/>
                <a:gd name="T19" fmla="*/ 8 h 160"/>
                <a:gd name="T20" fmla="*/ 110 w 72"/>
                <a:gd name="T21" fmla="*/ 18 h 160"/>
                <a:gd name="T22" fmla="*/ 122 w 72"/>
                <a:gd name="T23" fmla="*/ 21 h 160"/>
                <a:gd name="T24" fmla="*/ 110 w 72"/>
                <a:gd name="T25" fmla="*/ 27 h 160"/>
                <a:gd name="T26" fmla="*/ 98 w 72"/>
                <a:gd name="T27" fmla="*/ 29 h 160"/>
                <a:gd name="T28" fmla="*/ 81 w 72"/>
                <a:gd name="T29" fmla="*/ 29 h 160"/>
                <a:gd name="T30" fmla="*/ 65 w 72"/>
                <a:gd name="T31" fmla="*/ 31 h 160"/>
                <a:gd name="T32" fmla="*/ 44 w 72"/>
                <a:gd name="T33" fmla="*/ 34 h 160"/>
                <a:gd name="T34" fmla="*/ 44 w 72"/>
                <a:gd name="T35" fmla="*/ 30 h 160"/>
                <a:gd name="T36" fmla="*/ 16 w 72"/>
                <a:gd name="T37" fmla="*/ 29 h 160"/>
                <a:gd name="T38" fmla="*/ 52 w 72"/>
                <a:gd name="T39" fmla="*/ 27 h 160"/>
                <a:gd name="T40" fmla="*/ 65 w 72"/>
                <a:gd name="T41" fmla="*/ 27 h 160"/>
                <a:gd name="T42" fmla="*/ 98 w 72"/>
                <a:gd name="T43" fmla="*/ 25 h 160"/>
                <a:gd name="T44" fmla="*/ 98 w 72"/>
                <a:gd name="T45" fmla="*/ 19 h 160"/>
                <a:gd name="T46" fmla="*/ 98 w 72"/>
                <a:gd name="T47" fmla="*/ 17 h 160"/>
                <a:gd name="T48" fmla="*/ 65 w 72"/>
                <a:gd name="T49" fmla="*/ 16 h 160"/>
                <a:gd name="T50" fmla="*/ 65 w 72"/>
                <a:gd name="T51" fmla="*/ 14 h 160"/>
                <a:gd name="T52" fmla="*/ 16 w 72"/>
                <a:gd name="T53" fmla="*/ 8 h 160"/>
                <a:gd name="T54" fmla="*/ 44 w 72"/>
                <a:gd name="T55" fmla="*/ 8 h 160"/>
                <a:gd name="T56" fmla="*/ 16 w 72"/>
                <a:gd name="T57" fmla="*/ 6 h 160"/>
                <a:gd name="T58" fmla="*/ 8 w 72"/>
                <a:gd name="T59" fmla="*/ 6 h 160"/>
                <a:gd name="T60" fmla="*/ 0 w 72"/>
                <a:gd name="T61" fmla="*/ 6 h 16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2"/>
                <a:gd name="T94" fmla="*/ 0 h 160"/>
                <a:gd name="T95" fmla="*/ 72 w 72"/>
                <a:gd name="T96" fmla="*/ 160 h 16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2" h="160">
                  <a:moveTo>
                    <a:pt x="0" y="8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48" y="24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64" y="88"/>
                  </a:lnTo>
                  <a:lnTo>
                    <a:pt x="72" y="104"/>
                  </a:lnTo>
                  <a:lnTo>
                    <a:pt x="64" y="128"/>
                  </a:lnTo>
                  <a:lnTo>
                    <a:pt x="56" y="136"/>
                  </a:lnTo>
                  <a:lnTo>
                    <a:pt x="48" y="136"/>
                  </a:lnTo>
                  <a:lnTo>
                    <a:pt x="40" y="152"/>
                  </a:lnTo>
                  <a:lnTo>
                    <a:pt x="24" y="160"/>
                  </a:lnTo>
                  <a:lnTo>
                    <a:pt x="24" y="144"/>
                  </a:lnTo>
                  <a:lnTo>
                    <a:pt x="16" y="136"/>
                  </a:lnTo>
                  <a:lnTo>
                    <a:pt x="32" y="128"/>
                  </a:lnTo>
                  <a:lnTo>
                    <a:pt x="4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56" y="80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23" name="Freeform 174"/>
            <p:cNvSpPr>
              <a:spLocks/>
            </p:cNvSpPr>
            <p:nvPr/>
          </p:nvSpPr>
          <p:spPr bwMode="auto">
            <a:xfrm>
              <a:off x="4599" y="2397"/>
              <a:ext cx="74" cy="148"/>
            </a:xfrm>
            <a:custGeom>
              <a:avLst/>
              <a:gdLst>
                <a:gd name="T0" fmla="*/ 0 w 72"/>
                <a:gd name="T1" fmla="*/ 6 h 160"/>
                <a:gd name="T2" fmla="*/ 0 w 72"/>
                <a:gd name="T3" fmla="*/ 0 h 160"/>
                <a:gd name="T4" fmla="*/ 8 w 72"/>
                <a:gd name="T5" fmla="*/ 6 h 160"/>
                <a:gd name="T6" fmla="*/ 52 w 72"/>
                <a:gd name="T7" fmla="*/ 0 h 160"/>
                <a:gd name="T8" fmla="*/ 81 w 72"/>
                <a:gd name="T9" fmla="*/ 0 h 160"/>
                <a:gd name="T10" fmla="*/ 81 w 72"/>
                <a:gd name="T11" fmla="*/ 6 h 160"/>
                <a:gd name="T12" fmla="*/ 98 w 72"/>
                <a:gd name="T13" fmla="*/ 6 h 160"/>
                <a:gd name="T14" fmla="*/ 81 w 72"/>
                <a:gd name="T15" fmla="*/ 6 h 160"/>
                <a:gd name="T16" fmla="*/ 65 w 72"/>
                <a:gd name="T17" fmla="*/ 8 h 160"/>
                <a:gd name="T18" fmla="*/ 52 w 72"/>
                <a:gd name="T19" fmla="*/ 8 h 160"/>
                <a:gd name="T20" fmla="*/ 110 w 72"/>
                <a:gd name="T21" fmla="*/ 18 h 160"/>
                <a:gd name="T22" fmla="*/ 122 w 72"/>
                <a:gd name="T23" fmla="*/ 21 h 160"/>
                <a:gd name="T24" fmla="*/ 110 w 72"/>
                <a:gd name="T25" fmla="*/ 27 h 160"/>
                <a:gd name="T26" fmla="*/ 98 w 72"/>
                <a:gd name="T27" fmla="*/ 29 h 160"/>
                <a:gd name="T28" fmla="*/ 81 w 72"/>
                <a:gd name="T29" fmla="*/ 29 h 160"/>
                <a:gd name="T30" fmla="*/ 65 w 72"/>
                <a:gd name="T31" fmla="*/ 31 h 160"/>
                <a:gd name="T32" fmla="*/ 44 w 72"/>
                <a:gd name="T33" fmla="*/ 34 h 160"/>
                <a:gd name="T34" fmla="*/ 44 w 72"/>
                <a:gd name="T35" fmla="*/ 30 h 160"/>
                <a:gd name="T36" fmla="*/ 16 w 72"/>
                <a:gd name="T37" fmla="*/ 29 h 160"/>
                <a:gd name="T38" fmla="*/ 52 w 72"/>
                <a:gd name="T39" fmla="*/ 27 h 160"/>
                <a:gd name="T40" fmla="*/ 65 w 72"/>
                <a:gd name="T41" fmla="*/ 27 h 160"/>
                <a:gd name="T42" fmla="*/ 98 w 72"/>
                <a:gd name="T43" fmla="*/ 25 h 160"/>
                <a:gd name="T44" fmla="*/ 98 w 72"/>
                <a:gd name="T45" fmla="*/ 19 h 160"/>
                <a:gd name="T46" fmla="*/ 98 w 72"/>
                <a:gd name="T47" fmla="*/ 17 h 160"/>
                <a:gd name="T48" fmla="*/ 65 w 72"/>
                <a:gd name="T49" fmla="*/ 16 h 160"/>
                <a:gd name="T50" fmla="*/ 65 w 72"/>
                <a:gd name="T51" fmla="*/ 14 h 160"/>
                <a:gd name="T52" fmla="*/ 16 w 72"/>
                <a:gd name="T53" fmla="*/ 8 h 160"/>
                <a:gd name="T54" fmla="*/ 44 w 72"/>
                <a:gd name="T55" fmla="*/ 8 h 160"/>
                <a:gd name="T56" fmla="*/ 16 w 72"/>
                <a:gd name="T57" fmla="*/ 6 h 160"/>
                <a:gd name="T58" fmla="*/ 8 w 72"/>
                <a:gd name="T59" fmla="*/ 6 h 160"/>
                <a:gd name="T60" fmla="*/ 0 w 72"/>
                <a:gd name="T61" fmla="*/ 6 h 16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2"/>
                <a:gd name="T94" fmla="*/ 0 h 160"/>
                <a:gd name="T95" fmla="*/ 72 w 72"/>
                <a:gd name="T96" fmla="*/ 160 h 16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2" h="160">
                  <a:moveTo>
                    <a:pt x="0" y="8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48" y="24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64" y="88"/>
                  </a:lnTo>
                  <a:lnTo>
                    <a:pt x="72" y="104"/>
                  </a:lnTo>
                  <a:lnTo>
                    <a:pt x="64" y="128"/>
                  </a:lnTo>
                  <a:lnTo>
                    <a:pt x="56" y="136"/>
                  </a:lnTo>
                  <a:lnTo>
                    <a:pt x="48" y="136"/>
                  </a:lnTo>
                  <a:lnTo>
                    <a:pt x="40" y="152"/>
                  </a:lnTo>
                  <a:lnTo>
                    <a:pt x="24" y="160"/>
                  </a:lnTo>
                  <a:lnTo>
                    <a:pt x="24" y="144"/>
                  </a:lnTo>
                  <a:lnTo>
                    <a:pt x="16" y="136"/>
                  </a:lnTo>
                  <a:lnTo>
                    <a:pt x="32" y="128"/>
                  </a:lnTo>
                  <a:lnTo>
                    <a:pt x="4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56" y="80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0" y="8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24" name="Freeform 175"/>
            <p:cNvSpPr>
              <a:spLocks/>
            </p:cNvSpPr>
            <p:nvPr/>
          </p:nvSpPr>
          <p:spPr bwMode="auto">
            <a:xfrm>
              <a:off x="4599" y="2488"/>
              <a:ext cx="57" cy="37"/>
            </a:xfrm>
            <a:custGeom>
              <a:avLst/>
              <a:gdLst>
                <a:gd name="T0" fmla="*/ 16 w 56"/>
                <a:gd name="T1" fmla="*/ 8 h 40"/>
                <a:gd name="T2" fmla="*/ 52 w 56"/>
                <a:gd name="T3" fmla="*/ 6 h 40"/>
                <a:gd name="T4" fmla="*/ 60 w 56"/>
                <a:gd name="T5" fmla="*/ 6 h 40"/>
                <a:gd name="T6" fmla="*/ 76 w 56"/>
                <a:gd name="T7" fmla="*/ 6 h 40"/>
                <a:gd name="T8" fmla="*/ 76 w 56"/>
                <a:gd name="T9" fmla="*/ 0 h 40"/>
                <a:gd name="T10" fmla="*/ 60 w 56"/>
                <a:gd name="T11" fmla="*/ 0 h 40"/>
                <a:gd name="T12" fmla="*/ 60 w 56"/>
                <a:gd name="T13" fmla="*/ 6 h 40"/>
                <a:gd name="T14" fmla="*/ 52 w 56"/>
                <a:gd name="T15" fmla="*/ 0 h 40"/>
                <a:gd name="T16" fmla="*/ 8 w 56"/>
                <a:gd name="T17" fmla="*/ 0 h 40"/>
                <a:gd name="T18" fmla="*/ 0 w 56"/>
                <a:gd name="T19" fmla="*/ 6 h 40"/>
                <a:gd name="T20" fmla="*/ 8 w 56"/>
                <a:gd name="T21" fmla="*/ 6 h 40"/>
                <a:gd name="T22" fmla="*/ 8 w 56"/>
                <a:gd name="T23" fmla="*/ 8 h 40"/>
                <a:gd name="T24" fmla="*/ 16 w 56"/>
                <a:gd name="T25" fmla="*/ 8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40"/>
                <a:gd name="T41" fmla="*/ 56 w 56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40">
                  <a:moveTo>
                    <a:pt x="16" y="40"/>
                  </a:moveTo>
                  <a:lnTo>
                    <a:pt x="32" y="32"/>
                  </a:lnTo>
                  <a:lnTo>
                    <a:pt x="40" y="32"/>
                  </a:lnTo>
                  <a:lnTo>
                    <a:pt x="56" y="24"/>
                  </a:lnTo>
                  <a:lnTo>
                    <a:pt x="56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25" name="Freeform 176"/>
            <p:cNvSpPr>
              <a:spLocks/>
            </p:cNvSpPr>
            <p:nvPr/>
          </p:nvSpPr>
          <p:spPr bwMode="auto">
            <a:xfrm>
              <a:off x="4599" y="2488"/>
              <a:ext cx="57" cy="37"/>
            </a:xfrm>
            <a:custGeom>
              <a:avLst/>
              <a:gdLst>
                <a:gd name="T0" fmla="*/ 16 w 56"/>
                <a:gd name="T1" fmla="*/ 8 h 40"/>
                <a:gd name="T2" fmla="*/ 52 w 56"/>
                <a:gd name="T3" fmla="*/ 6 h 40"/>
                <a:gd name="T4" fmla="*/ 60 w 56"/>
                <a:gd name="T5" fmla="*/ 6 h 40"/>
                <a:gd name="T6" fmla="*/ 76 w 56"/>
                <a:gd name="T7" fmla="*/ 6 h 40"/>
                <a:gd name="T8" fmla="*/ 76 w 56"/>
                <a:gd name="T9" fmla="*/ 0 h 40"/>
                <a:gd name="T10" fmla="*/ 60 w 56"/>
                <a:gd name="T11" fmla="*/ 0 h 40"/>
                <a:gd name="T12" fmla="*/ 60 w 56"/>
                <a:gd name="T13" fmla="*/ 6 h 40"/>
                <a:gd name="T14" fmla="*/ 52 w 56"/>
                <a:gd name="T15" fmla="*/ 0 h 40"/>
                <a:gd name="T16" fmla="*/ 8 w 56"/>
                <a:gd name="T17" fmla="*/ 0 h 40"/>
                <a:gd name="T18" fmla="*/ 0 w 56"/>
                <a:gd name="T19" fmla="*/ 6 h 40"/>
                <a:gd name="T20" fmla="*/ 8 w 56"/>
                <a:gd name="T21" fmla="*/ 6 h 40"/>
                <a:gd name="T22" fmla="*/ 8 w 56"/>
                <a:gd name="T23" fmla="*/ 8 h 40"/>
                <a:gd name="T24" fmla="*/ 16 w 56"/>
                <a:gd name="T25" fmla="*/ 8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40"/>
                <a:gd name="T41" fmla="*/ 56 w 56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40">
                  <a:moveTo>
                    <a:pt x="16" y="40"/>
                  </a:moveTo>
                  <a:lnTo>
                    <a:pt x="32" y="32"/>
                  </a:lnTo>
                  <a:lnTo>
                    <a:pt x="40" y="32"/>
                  </a:lnTo>
                  <a:lnTo>
                    <a:pt x="56" y="24"/>
                  </a:lnTo>
                  <a:lnTo>
                    <a:pt x="56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6" y="4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26" name="Freeform 177"/>
            <p:cNvSpPr>
              <a:spLocks/>
            </p:cNvSpPr>
            <p:nvPr/>
          </p:nvSpPr>
          <p:spPr bwMode="auto">
            <a:xfrm>
              <a:off x="4573" y="2559"/>
              <a:ext cx="41" cy="59"/>
            </a:xfrm>
            <a:custGeom>
              <a:avLst/>
              <a:gdLst>
                <a:gd name="T0" fmla="*/ 44 w 40"/>
                <a:gd name="T1" fmla="*/ 6 h 64"/>
                <a:gd name="T2" fmla="*/ 16 w 40"/>
                <a:gd name="T3" fmla="*/ 6 h 64"/>
                <a:gd name="T4" fmla="*/ 8 w 40"/>
                <a:gd name="T5" fmla="*/ 6 h 64"/>
                <a:gd name="T6" fmla="*/ 0 w 40"/>
                <a:gd name="T7" fmla="*/ 0 h 64"/>
                <a:gd name="T8" fmla="*/ 0 w 40"/>
                <a:gd name="T9" fmla="*/ 6 h 64"/>
                <a:gd name="T10" fmla="*/ 0 w 40"/>
                <a:gd name="T11" fmla="*/ 6 h 64"/>
                <a:gd name="T12" fmla="*/ 16 w 40"/>
                <a:gd name="T13" fmla="*/ 10 h 64"/>
                <a:gd name="T14" fmla="*/ 60 w 40"/>
                <a:gd name="T15" fmla="*/ 13 h 64"/>
                <a:gd name="T16" fmla="*/ 60 w 40"/>
                <a:gd name="T17" fmla="*/ 10 h 64"/>
                <a:gd name="T18" fmla="*/ 60 w 40"/>
                <a:gd name="T19" fmla="*/ 6 h 64"/>
                <a:gd name="T20" fmla="*/ 44 w 40"/>
                <a:gd name="T21" fmla="*/ 6 h 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64"/>
                <a:gd name="T35" fmla="*/ 40 w 40"/>
                <a:gd name="T36" fmla="*/ 64 h 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64">
                  <a:moveTo>
                    <a:pt x="24" y="8"/>
                  </a:moveTo>
                  <a:lnTo>
                    <a:pt x="16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32"/>
                  </a:lnTo>
                  <a:lnTo>
                    <a:pt x="16" y="48"/>
                  </a:lnTo>
                  <a:lnTo>
                    <a:pt x="40" y="64"/>
                  </a:lnTo>
                  <a:lnTo>
                    <a:pt x="40" y="48"/>
                  </a:lnTo>
                  <a:lnTo>
                    <a:pt x="40" y="2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27" name="Freeform 178"/>
            <p:cNvSpPr>
              <a:spLocks/>
            </p:cNvSpPr>
            <p:nvPr/>
          </p:nvSpPr>
          <p:spPr bwMode="auto">
            <a:xfrm>
              <a:off x="4573" y="2559"/>
              <a:ext cx="41" cy="59"/>
            </a:xfrm>
            <a:custGeom>
              <a:avLst/>
              <a:gdLst>
                <a:gd name="T0" fmla="*/ 44 w 40"/>
                <a:gd name="T1" fmla="*/ 6 h 64"/>
                <a:gd name="T2" fmla="*/ 16 w 40"/>
                <a:gd name="T3" fmla="*/ 6 h 64"/>
                <a:gd name="T4" fmla="*/ 8 w 40"/>
                <a:gd name="T5" fmla="*/ 6 h 64"/>
                <a:gd name="T6" fmla="*/ 0 w 40"/>
                <a:gd name="T7" fmla="*/ 0 h 64"/>
                <a:gd name="T8" fmla="*/ 0 w 40"/>
                <a:gd name="T9" fmla="*/ 6 h 64"/>
                <a:gd name="T10" fmla="*/ 0 w 40"/>
                <a:gd name="T11" fmla="*/ 6 h 64"/>
                <a:gd name="T12" fmla="*/ 16 w 40"/>
                <a:gd name="T13" fmla="*/ 10 h 64"/>
                <a:gd name="T14" fmla="*/ 60 w 40"/>
                <a:gd name="T15" fmla="*/ 13 h 64"/>
                <a:gd name="T16" fmla="*/ 60 w 40"/>
                <a:gd name="T17" fmla="*/ 10 h 64"/>
                <a:gd name="T18" fmla="*/ 60 w 40"/>
                <a:gd name="T19" fmla="*/ 6 h 64"/>
                <a:gd name="T20" fmla="*/ 44 w 40"/>
                <a:gd name="T21" fmla="*/ 6 h 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64"/>
                <a:gd name="T35" fmla="*/ 40 w 40"/>
                <a:gd name="T36" fmla="*/ 64 h 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64">
                  <a:moveTo>
                    <a:pt x="24" y="8"/>
                  </a:moveTo>
                  <a:lnTo>
                    <a:pt x="16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32"/>
                  </a:lnTo>
                  <a:lnTo>
                    <a:pt x="16" y="48"/>
                  </a:lnTo>
                  <a:lnTo>
                    <a:pt x="40" y="64"/>
                  </a:lnTo>
                  <a:lnTo>
                    <a:pt x="40" y="48"/>
                  </a:lnTo>
                  <a:lnTo>
                    <a:pt x="40" y="24"/>
                  </a:lnTo>
                  <a:lnTo>
                    <a:pt x="24" y="8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28" name="Freeform 179"/>
            <p:cNvSpPr>
              <a:spLocks/>
            </p:cNvSpPr>
            <p:nvPr/>
          </p:nvSpPr>
          <p:spPr bwMode="auto">
            <a:xfrm>
              <a:off x="4673" y="2559"/>
              <a:ext cx="107" cy="59"/>
            </a:xfrm>
            <a:custGeom>
              <a:avLst/>
              <a:gdLst>
                <a:gd name="T0" fmla="*/ 112 w 104"/>
                <a:gd name="T1" fmla="*/ 6 h 64"/>
                <a:gd name="T2" fmla="*/ 112 w 104"/>
                <a:gd name="T3" fmla="*/ 6 h 64"/>
                <a:gd name="T4" fmla="*/ 100 w 104"/>
                <a:gd name="T5" fmla="*/ 6 h 64"/>
                <a:gd name="T6" fmla="*/ 84 w 104"/>
                <a:gd name="T7" fmla="*/ 6 h 64"/>
                <a:gd name="T8" fmla="*/ 52 w 104"/>
                <a:gd name="T9" fmla="*/ 10 h 64"/>
                <a:gd name="T10" fmla="*/ 44 w 104"/>
                <a:gd name="T11" fmla="*/ 10 h 64"/>
                <a:gd name="T12" fmla="*/ 44 w 104"/>
                <a:gd name="T13" fmla="*/ 12 h 64"/>
                <a:gd name="T14" fmla="*/ 0 w 104"/>
                <a:gd name="T15" fmla="*/ 12 h 64"/>
                <a:gd name="T16" fmla="*/ 16 w 104"/>
                <a:gd name="T17" fmla="*/ 13 h 64"/>
                <a:gd name="T18" fmla="*/ 44 w 104"/>
                <a:gd name="T19" fmla="*/ 13 h 64"/>
                <a:gd name="T20" fmla="*/ 52 w 104"/>
                <a:gd name="T21" fmla="*/ 12 h 64"/>
                <a:gd name="T22" fmla="*/ 84 w 104"/>
                <a:gd name="T23" fmla="*/ 13 h 64"/>
                <a:gd name="T24" fmla="*/ 100 w 104"/>
                <a:gd name="T25" fmla="*/ 12 h 64"/>
                <a:gd name="T26" fmla="*/ 124 w 104"/>
                <a:gd name="T27" fmla="*/ 6 h 64"/>
                <a:gd name="T28" fmla="*/ 169 w 104"/>
                <a:gd name="T29" fmla="*/ 6 h 64"/>
                <a:gd name="T30" fmla="*/ 183 w 104"/>
                <a:gd name="T31" fmla="*/ 6 h 64"/>
                <a:gd name="T32" fmla="*/ 169 w 104"/>
                <a:gd name="T33" fmla="*/ 6 h 64"/>
                <a:gd name="T34" fmla="*/ 183 w 104"/>
                <a:gd name="T35" fmla="*/ 6 h 64"/>
                <a:gd name="T36" fmla="*/ 156 w 104"/>
                <a:gd name="T37" fmla="*/ 6 h 64"/>
                <a:gd name="T38" fmla="*/ 156 w 104"/>
                <a:gd name="T39" fmla="*/ 6 h 64"/>
                <a:gd name="T40" fmla="*/ 140 w 104"/>
                <a:gd name="T41" fmla="*/ 0 h 64"/>
                <a:gd name="T42" fmla="*/ 112 w 104"/>
                <a:gd name="T43" fmla="*/ 6 h 64"/>
                <a:gd name="T44" fmla="*/ 112 w 104"/>
                <a:gd name="T45" fmla="*/ 6 h 6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4"/>
                <a:gd name="T70" fmla="*/ 0 h 64"/>
                <a:gd name="T71" fmla="*/ 104 w 104"/>
                <a:gd name="T72" fmla="*/ 64 h 6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4" h="64">
                  <a:moveTo>
                    <a:pt x="64" y="24"/>
                  </a:moveTo>
                  <a:lnTo>
                    <a:pt x="64" y="32"/>
                  </a:lnTo>
                  <a:lnTo>
                    <a:pt x="56" y="32"/>
                  </a:lnTo>
                  <a:lnTo>
                    <a:pt x="48" y="32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24" y="56"/>
                  </a:lnTo>
                  <a:lnTo>
                    <a:pt x="0" y="56"/>
                  </a:lnTo>
                  <a:lnTo>
                    <a:pt x="16" y="64"/>
                  </a:lnTo>
                  <a:lnTo>
                    <a:pt x="24" y="64"/>
                  </a:lnTo>
                  <a:lnTo>
                    <a:pt x="32" y="56"/>
                  </a:lnTo>
                  <a:lnTo>
                    <a:pt x="48" y="64"/>
                  </a:lnTo>
                  <a:lnTo>
                    <a:pt x="56" y="56"/>
                  </a:lnTo>
                  <a:lnTo>
                    <a:pt x="72" y="32"/>
                  </a:lnTo>
                  <a:lnTo>
                    <a:pt x="96" y="32"/>
                  </a:lnTo>
                  <a:lnTo>
                    <a:pt x="104" y="32"/>
                  </a:lnTo>
                  <a:lnTo>
                    <a:pt x="96" y="24"/>
                  </a:lnTo>
                  <a:lnTo>
                    <a:pt x="104" y="24"/>
                  </a:lnTo>
                  <a:lnTo>
                    <a:pt x="88" y="16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64" y="16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29" name="Freeform 180"/>
            <p:cNvSpPr>
              <a:spLocks/>
            </p:cNvSpPr>
            <p:nvPr/>
          </p:nvSpPr>
          <p:spPr bwMode="auto">
            <a:xfrm>
              <a:off x="4664" y="2589"/>
              <a:ext cx="116" cy="83"/>
            </a:xfrm>
            <a:custGeom>
              <a:avLst/>
              <a:gdLst>
                <a:gd name="T0" fmla="*/ 8 w 112"/>
                <a:gd name="T1" fmla="*/ 8 h 88"/>
                <a:gd name="T2" fmla="*/ 46 w 112"/>
                <a:gd name="T3" fmla="*/ 9 h 88"/>
                <a:gd name="T4" fmla="*/ 62 w 112"/>
                <a:gd name="T5" fmla="*/ 9 h 88"/>
                <a:gd name="T6" fmla="*/ 82 w 112"/>
                <a:gd name="T7" fmla="*/ 8 h 88"/>
                <a:gd name="T8" fmla="*/ 112 w 112"/>
                <a:gd name="T9" fmla="*/ 9 h 88"/>
                <a:gd name="T10" fmla="*/ 128 w 112"/>
                <a:gd name="T11" fmla="*/ 8 h 88"/>
                <a:gd name="T12" fmla="*/ 161 w 112"/>
                <a:gd name="T13" fmla="*/ 0 h 88"/>
                <a:gd name="T14" fmla="*/ 210 w 112"/>
                <a:gd name="T15" fmla="*/ 0 h 88"/>
                <a:gd name="T16" fmla="*/ 194 w 112"/>
                <a:gd name="T17" fmla="*/ 8 h 88"/>
                <a:gd name="T18" fmla="*/ 210 w 112"/>
                <a:gd name="T19" fmla="*/ 8 h 88"/>
                <a:gd name="T20" fmla="*/ 194 w 112"/>
                <a:gd name="T21" fmla="*/ 8 h 88"/>
                <a:gd name="T22" fmla="*/ 226 w 112"/>
                <a:gd name="T23" fmla="*/ 9 h 88"/>
                <a:gd name="T24" fmla="*/ 210 w 112"/>
                <a:gd name="T25" fmla="*/ 13 h 88"/>
                <a:gd name="T26" fmla="*/ 176 w 112"/>
                <a:gd name="T27" fmla="*/ 19 h 88"/>
                <a:gd name="T28" fmla="*/ 161 w 112"/>
                <a:gd name="T29" fmla="*/ 21 h 88"/>
                <a:gd name="T30" fmla="*/ 176 w 112"/>
                <a:gd name="T31" fmla="*/ 21 h 88"/>
                <a:gd name="T32" fmla="*/ 161 w 112"/>
                <a:gd name="T33" fmla="*/ 25 h 88"/>
                <a:gd name="T34" fmla="*/ 147 w 112"/>
                <a:gd name="T35" fmla="*/ 27 h 88"/>
                <a:gd name="T36" fmla="*/ 128 w 112"/>
                <a:gd name="T37" fmla="*/ 25 h 88"/>
                <a:gd name="T38" fmla="*/ 97 w 112"/>
                <a:gd name="T39" fmla="*/ 25 h 88"/>
                <a:gd name="T40" fmla="*/ 62 w 112"/>
                <a:gd name="T41" fmla="*/ 25 h 88"/>
                <a:gd name="T42" fmla="*/ 62 w 112"/>
                <a:gd name="T43" fmla="*/ 23 h 88"/>
                <a:gd name="T44" fmla="*/ 46 w 112"/>
                <a:gd name="T45" fmla="*/ 23 h 88"/>
                <a:gd name="T46" fmla="*/ 36 w 112"/>
                <a:gd name="T47" fmla="*/ 21 h 88"/>
                <a:gd name="T48" fmla="*/ 8 w 112"/>
                <a:gd name="T49" fmla="*/ 16 h 88"/>
                <a:gd name="T50" fmla="*/ 0 w 112"/>
                <a:gd name="T51" fmla="*/ 9 h 88"/>
                <a:gd name="T52" fmla="*/ 8 w 112"/>
                <a:gd name="T53" fmla="*/ 8 h 8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2"/>
                <a:gd name="T82" fmla="*/ 0 h 88"/>
                <a:gd name="T83" fmla="*/ 112 w 112"/>
                <a:gd name="T84" fmla="*/ 88 h 8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2" h="88">
                  <a:moveTo>
                    <a:pt x="8" y="24"/>
                  </a:moveTo>
                  <a:lnTo>
                    <a:pt x="24" y="32"/>
                  </a:lnTo>
                  <a:lnTo>
                    <a:pt x="32" y="32"/>
                  </a:lnTo>
                  <a:lnTo>
                    <a:pt x="40" y="24"/>
                  </a:lnTo>
                  <a:lnTo>
                    <a:pt x="56" y="32"/>
                  </a:lnTo>
                  <a:lnTo>
                    <a:pt x="64" y="24"/>
                  </a:lnTo>
                  <a:lnTo>
                    <a:pt x="80" y="0"/>
                  </a:lnTo>
                  <a:lnTo>
                    <a:pt x="104" y="0"/>
                  </a:lnTo>
                  <a:lnTo>
                    <a:pt x="96" y="16"/>
                  </a:lnTo>
                  <a:lnTo>
                    <a:pt x="104" y="16"/>
                  </a:lnTo>
                  <a:lnTo>
                    <a:pt x="96" y="24"/>
                  </a:lnTo>
                  <a:lnTo>
                    <a:pt x="112" y="32"/>
                  </a:lnTo>
                  <a:lnTo>
                    <a:pt x="104" y="40"/>
                  </a:lnTo>
                  <a:lnTo>
                    <a:pt x="88" y="56"/>
                  </a:lnTo>
                  <a:lnTo>
                    <a:pt x="80" y="64"/>
                  </a:lnTo>
                  <a:lnTo>
                    <a:pt x="88" y="64"/>
                  </a:lnTo>
                  <a:lnTo>
                    <a:pt x="80" y="80"/>
                  </a:lnTo>
                  <a:lnTo>
                    <a:pt x="72" y="88"/>
                  </a:lnTo>
                  <a:lnTo>
                    <a:pt x="64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16" y="64"/>
                  </a:lnTo>
                  <a:lnTo>
                    <a:pt x="8" y="48"/>
                  </a:lnTo>
                  <a:lnTo>
                    <a:pt x="0" y="32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30" name="Freeform 181"/>
            <p:cNvSpPr>
              <a:spLocks/>
            </p:cNvSpPr>
            <p:nvPr/>
          </p:nvSpPr>
          <p:spPr bwMode="auto">
            <a:xfrm>
              <a:off x="4664" y="2589"/>
              <a:ext cx="116" cy="83"/>
            </a:xfrm>
            <a:custGeom>
              <a:avLst/>
              <a:gdLst>
                <a:gd name="T0" fmla="*/ 8 w 112"/>
                <a:gd name="T1" fmla="*/ 8 h 88"/>
                <a:gd name="T2" fmla="*/ 46 w 112"/>
                <a:gd name="T3" fmla="*/ 9 h 88"/>
                <a:gd name="T4" fmla="*/ 62 w 112"/>
                <a:gd name="T5" fmla="*/ 9 h 88"/>
                <a:gd name="T6" fmla="*/ 82 w 112"/>
                <a:gd name="T7" fmla="*/ 8 h 88"/>
                <a:gd name="T8" fmla="*/ 112 w 112"/>
                <a:gd name="T9" fmla="*/ 9 h 88"/>
                <a:gd name="T10" fmla="*/ 128 w 112"/>
                <a:gd name="T11" fmla="*/ 8 h 88"/>
                <a:gd name="T12" fmla="*/ 161 w 112"/>
                <a:gd name="T13" fmla="*/ 0 h 88"/>
                <a:gd name="T14" fmla="*/ 210 w 112"/>
                <a:gd name="T15" fmla="*/ 0 h 88"/>
                <a:gd name="T16" fmla="*/ 194 w 112"/>
                <a:gd name="T17" fmla="*/ 8 h 88"/>
                <a:gd name="T18" fmla="*/ 210 w 112"/>
                <a:gd name="T19" fmla="*/ 8 h 88"/>
                <a:gd name="T20" fmla="*/ 194 w 112"/>
                <a:gd name="T21" fmla="*/ 8 h 88"/>
                <a:gd name="T22" fmla="*/ 226 w 112"/>
                <a:gd name="T23" fmla="*/ 9 h 88"/>
                <a:gd name="T24" fmla="*/ 210 w 112"/>
                <a:gd name="T25" fmla="*/ 13 h 88"/>
                <a:gd name="T26" fmla="*/ 176 w 112"/>
                <a:gd name="T27" fmla="*/ 19 h 88"/>
                <a:gd name="T28" fmla="*/ 161 w 112"/>
                <a:gd name="T29" fmla="*/ 21 h 88"/>
                <a:gd name="T30" fmla="*/ 176 w 112"/>
                <a:gd name="T31" fmla="*/ 21 h 88"/>
                <a:gd name="T32" fmla="*/ 161 w 112"/>
                <a:gd name="T33" fmla="*/ 25 h 88"/>
                <a:gd name="T34" fmla="*/ 147 w 112"/>
                <a:gd name="T35" fmla="*/ 27 h 88"/>
                <a:gd name="T36" fmla="*/ 128 w 112"/>
                <a:gd name="T37" fmla="*/ 25 h 88"/>
                <a:gd name="T38" fmla="*/ 97 w 112"/>
                <a:gd name="T39" fmla="*/ 25 h 88"/>
                <a:gd name="T40" fmla="*/ 62 w 112"/>
                <a:gd name="T41" fmla="*/ 25 h 88"/>
                <a:gd name="T42" fmla="*/ 62 w 112"/>
                <a:gd name="T43" fmla="*/ 23 h 88"/>
                <a:gd name="T44" fmla="*/ 46 w 112"/>
                <a:gd name="T45" fmla="*/ 23 h 88"/>
                <a:gd name="T46" fmla="*/ 36 w 112"/>
                <a:gd name="T47" fmla="*/ 21 h 88"/>
                <a:gd name="T48" fmla="*/ 8 w 112"/>
                <a:gd name="T49" fmla="*/ 16 h 88"/>
                <a:gd name="T50" fmla="*/ 0 w 112"/>
                <a:gd name="T51" fmla="*/ 9 h 88"/>
                <a:gd name="T52" fmla="*/ 8 w 112"/>
                <a:gd name="T53" fmla="*/ 8 h 8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2"/>
                <a:gd name="T82" fmla="*/ 0 h 88"/>
                <a:gd name="T83" fmla="*/ 112 w 112"/>
                <a:gd name="T84" fmla="*/ 88 h 8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2" h="88">
                  <a:moveTo>
                    <a:pt x="8" y="24"/>
                  </a:moveTo>
                  <a:lnTo>
                    <a:pt x="24" y="32"/>
                  </a:lnTo>
                  <a:lnTo>
                    <a:pt x="32" y="32"/>
                  </a:lnTo>
                  <a:lnTo>
                    <a:pt x="40" y="24"/>
                  </a:lnTo>
                  <a:lnTo>
                    <a:pt x="56" y="32"/>
                  </a:lnTo>
                  <a:lnTo>
                    <a:pt x="64" y="24"/>
                  </a:lnTo>
                  <a:lnTo>
                    <a:pt x="80" y="0"/>
                  </a:lnTo>
                  <a:lnTo>
                    <a:pt x="104" y="0"/>
                  </a:lnTo>
                  <a:lnTo>
                    <a:pt x="96" y="16"/>
                  </a:lnTo>
                  <a:lnTo>
                    <a:pt x="104" y="16"/>
                  </a:lnTo>
                  <a:lnTo>
                    <a:pt x="96" y="24"/>
                  </a:lnTo>
                  <a:lnTo>
                    <a:pt x="112" y="32"/>
                  </a:lnTo>
                  <a:lnTo>
                    <a:pt x="104" y="40"/>
                  </a:lnTo>
                  <a:lnTo>
                    <a:pt x="88" y="56"/>
                  </a:lnTo>
                  <a:lnTo>
                    <a:pt x="80" y="64"/>
                  </a:lnTo>
                  <a:lnTo>
                    <a:pt x="88" y="64"/>
                  </a:lnTo>
                  <a:lnTo>
                    <a:pt x="80" y="80"/>
                  </a:lnTo>
                  <a:lnTo>
                    <a:pt x="72" y="88"/>
                  </a:lnTo>
                  <a:lnTo>
                    <a:pt x="64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16" y="64"/>
                  </a:lnTo>
                  <a:lnTo>
                    <a:pt x="8" y="48"/>
                  </a:lnTo>
                  <a:lnTo>
                    <a:pt x="0" y="32"/>
                  </a:lnTo>
                  <a:lnTo>
                    <a:pt x="8" y="24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31" name="Freeform 182"/>
            <p:cNvSpPr>
              <a:spLocks/>
            </p:cNvSpPr>
            <p:nvPr/>
          </p:nvSpPr>
          <p:spPr bwMode="auto">
            <a:xfrm>
              <a:off x="4905" y="2635"/>
              <a:ext cx="116" cy="88"/>
            </a:xfrm>
            <a:custGeom>
              <a:avLst/>
              <a:gdLst>
                <a:gd name="T0" fmla="*/ 226 w 112"/>
                <a:gd name="T1" fmla="*/ 6 h 96"/>
                <a:gd name="T2" fmla="*/ 226 w 112"/>
                <a:gd name="T3" fmla="*/ 10 h 96"/>
                <a:gd name="T4" fmla="*/ 226 w 112"/>
                <a:gd name="T5" fmla="*/ 17 h 96"/>
                <a:gd name="T6" fmla="*/ 194 w 112"/>
                <a:gd name="T7" fmla="*/ 14 h 96"/>
                <a:gd name="T8" fmla="*/ 161 w 112"/>
                <a:gd name="T9" fmla="*/ 16 h 96"/>
                <a:gd name="T10" fmla="*/ 161 w 112"/>
                <a:gd name="T11" fmla="*/ 13 h 96"/>
                <a:gd name="T12" fmla="*/ 161 w 112"/>
                <a:gd name="T13" fmla="*/ 10 h 96"/>
                <a:gd name="T14" fmla="*/ 62 w 112"/>
                <a:gd name="T15" fmla="*/ 6 h 96"/>
                <a:gd name="T16" fmla="*/ 46 w 112"/>
                <a:gd name="T17" fmla="*/ 7 h 96"/>
                <a:gd name="T18" fmla="*/ 46 w 112"/>
                <a:gd name="T19" fmla="*/ 6 h 96"/>
                <a:gd name="T20" fmla="*/ 36 w 112"/>
                <a:gd name="T21" fmla="*/ 6 h 96"/>
                <a:gd name="T22" fmla="*/ 62 w 112"/>
                <a:gd name="T23" fmla="*/ 6 h 96"/>
                <a:gd name="T24" fmla="*/ 82 w 112"/>
                <a:gd name="T25" fmla="*/ 6 h 96"/>
                <a:gd name="T26" fmla="*/ 36 w 112"/>
                <a:gd name="T27" fmla="*/ 6 h 96"/>
                <a:gd name="T28" fmla="*/ 8 w 112"/>
                <a:gd name="T29" fmla="*/ 6 h 96"/>
                <a:gd name="T30" fmla="*/ 0 w 112"/>
                <a:gd name="T31" fmla="*/ 6 h 96"/>
                <a:gd name="T32" fmla="*/ 36 w 112"/>
                <a:gd name="T33" fmla="*/ 0 h 96"/>
                <a:gd name="T34" fmla="*/ 46 w 112"/>
                <a:gd name="T35" fmla="*/ 0 h 96"/>
                <a:gd name="T36" fmla="*/ 82 w 112"/>
                <a:gd name="T37" fmla="*/ 6 h 96"/>
                <a:gd name="T38" fmla="*/ 82 w 112"/>
                <a:gd name="T39" fmla="*/ 6 h 96"/>
                <a:gd name="T40" fmla="*/ 97 w 112"/>
                <a:gd name="T41" fmla="*/ 6 h 96"/>
                <a:gd name="T42" fmla="*/ 128 w 112"/>
                <a:gd name="T43" fmla="*/ 6 h 96"/>
                <a:gd name="T44" fmla="*/ 161 w 112"/>
                <a:gd name="T45" fmla="*/ 6 h 96"/>
                <a:gd name="T46" fmla="*/ 226 w 112"/>
                <a:gd name="T47" fmla="*/ 6 h 9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2"/>
                <a:gd name="T73" fmla="*/ 0 h 96"/>
                <a:gd name="T74" fmla="*/ 112 w 112"/>
                <a:gd name="T75" fmla="*/ 96 h 9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2" h="96">
                  <a:moveTo>
                    <a:pt x="112" y="24"/>
                  </a:moveTo>
                  <a:lnTo>
                    <a:pt x="112" y="56"/>
                  </a:lnTo>
                  <a:lnTo>
                    <a:pt x="112" y="96"/>
                  </a:lnTo>
                  <a:lnTo>
                    <a:pt x="96" y="80"/>
                  </a:lnTo>
                  <a:lnTo>
                    <a:pt x="80" y="88"/>
                  </a:lnTo>
                  <a:lnTo>
                    <a:pt x="80" y="72"/>
                  </a:lnTo>
                  <a:lnTo>
                    <a:pt x="80" y="56"/>
                  </a:lnTo>
                  <a:lnTo>
                    <a:pt x="32" y="32"/>
                  </a:lnTo>
                  <a:lnTo>
                    <a:pt x="24" y="40"/>
                  </a:lnTo>
                  <a:lnTo>
                    <a:pt x="24" y="32"/>
                  </a:lnTo>
                  <a:lnTo>
                    <a:pt x="16" y="24"/>
                  </a:lnTo>
                  <a:lnTo>
                    <a:pt x="32" y="24"/>
                  </a:lnTo>
                  <a:lnTo>
                    <a:pt x="40" y="16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48" y="32"/>
                  </a:lnTo>
                  <a:lnTo>
                    <a:pt x="64" y="16"/>
                  </a:lnTo>
                  <a:lnTo>
                    <a:pt x="80" y="16"/>
                  </a:lnTo>
                  <a:lnTo>
                    <a:pt x="112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32" name="Freeform 183"/>
            <p:cNvSpPr>
              <a:spLocks/>
            </p:cNvSpPr>
            <p:nvPr/>
          </p:nvSpPr>
          <p:spPr bwMode="auto">
            <a:xfrm>
              <a:off x="4905" y="2635"/>
              <a:ext cx="116" cy="88"/>
            </a:xfrm>
            <a:custGeom>
              <a:avLst/>
              <a:gdLst>
                <a:gd name="T0" fmla="*/ 226 w 112"/>
                <a:gd name="T1" fmla="*/ 6 h 96"/>
                <a:gd name="T2" fmla="*/ 226 w 112"/>
                <a:gd name="T3" fmla="*/ 10 h 96"/>
                <a:gd name="T4" fmla="*/ 226 w 112"/>
                <a:gd name="T5" fmla="*/ 17 h 96"/>
                <a:gd name="T6" fmla="*/ 194 w 112"/>
                <a:gd name="T7" fmla="*/ 14 h 96"/>
                <a:gd name="T8" fmla="*/ 161 w 112"/>
                <a:gd name="T9" fmla="*/ 16 h 96"/>
                <a:gd name="T10" fmla="*/ 161 w 112"/>
                <a:gd name="T11" fmla="*/ 13 h 96"/>
                <a:gd name="T12" fmla="*/ 161 w 112"/>
                <a:gd name="T13" fmla="*/ 10 h 96"/>
                <a:gd name="T14" fmla="*/ 62 w 112"/>
                <a:gd name="T15" fmla="*/ 6 h 96"/>
                <a:gd name="T16" fmla="*/ 46 w 112"/>
                <a:gd name="T17" fmla="*/ 7 h 96"/>
                <a:gd name="T18" fmla="*/ 46 w 112"/>
                <a:gd name="T19" fmla="*/ 6 h 96"/>
                <a:gd name="T20" fmla="*/ 36 w 112"/>
                <a:gd name="T21" fmla="*/ 6 h 96"/>
                <a:gd name="T22" fmla="*/ 62 w 112"/>
                <a:gd name="T23" fmla="*/ 6 h 96"/>
                <a:gd name="T24" fmla="*/ 82 w 112"/>
                <a:gd name="T25" fmla="*/ 6 h 96"/>
                <a:gd name="T26" fmla="*/ 36 w 112"/>
                <a:gd name="T27" fmla="*/ 6 h 96"/>
                <a:gd name="T28" fmla="*/ 8 w 112"/>
                <a:gd name="T29" fmla="*/ 6 h 96"/>
                <a:gd name="T30" fmla="*/ 0 w 112"/>
                <a:gd name="T31" fmla="*/ 6 h 96"/>
                <a:gd name="T32" fmla="*/ 36 w 112"/>
                <a:gd name="T33" fmla="*/ 0 h 96"/>
                <a:gd name="T34" fmla="*/ 46 w 112"/>
                <a:gd name="T35" fmla="*/ 0 h 96"/>
                <a:gd name="T36" fmla="*/ 82 w 112"/>
                <a:gd name="T37" fmla="*/ 6 h 96"/>
                <a:gd name="T38" fmla="*/ 82 w 112"/>
                <a:gd name="T39" fmla="*/ 6 h 96"/>
                <a:gd name="T40" fmla="*/ 97 w 112"/>
                <a:gd name="T41" fmla="*/ 6 h 96"/>
                <a:gd name="T42" fmla="*/ 128 w 112"/>
                <a:gd name="T43" fmla="*/ 6 h 96"/>
                <a:gd name="T44" fmla="*/ 161 w 112"/>
                <a:gd name="T45" fmla="*/ 6 h 96"/>
                <a:gd name="T46" fmla="*/ 226 w 112"/>
                <a:gd name="T47" fmla="*/ 6 h 9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2"/>
                <a:gd name="T73" fmla="*/ 0 h 96"/>
                <a:gd name="T74" fmla="*/ 112 w 112"/>
                <a:gd name="T75" fmla="*/ 96 h 9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2" h="96">
                  <a:moveTo>
                    <a:pt x="112" y="24"/>
                  </a:moveTo>
                  <a:lnTo>
                    <a:pt x="112" y="56"/>
                  </a:lnTo>
                  <a:lnTo>
                    <a:pt x="112" y="96"/>
                  </a:lnTo>
                  <a:lnTo>
                    <a:pt x="96" y="80"/>
                  </a:lnTo>
                  <a:lnTo>
                    <a:pt x="80" y="88"/>
                  </a:lnTo>
                  <a:lnTo>
                    <a:pt x="80" y="72"/>
                  </a:lnTo>
                  <a:lnTo>
                    <a:pt x="80" y="56"/>
                  </a:lnTo>
                  <a:lnTo>
                    <a:pt x="32" y="32"/>
                  </a:lnTo>
                  <a:lnTo>
                    <a:pt x="24" y="40"/>
                  </a:lnTo>
                  <a:lnTo>
                    <a:pt x="24" y="32"/>
                  </a:lnTo>
                  <a:lnTo>
                    <a:pt x="16" y="24"/>
                  </a:lnTo>
                  <a:lnTo>
                    <a:pt x="32" y="24"/>
                  </a:lnTo>
                  <a:lnTo>
                    <a:pt x="40" y="16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48" y="32"/>
                  </a:lnTo>
                  <a:lnTo>
                    <a:pt x="64" y="16"/>
                  </a:lnTo>
                  <a:lnTo>
                    <a:pt x="80" y="16"/>
                  </a:lnTo>
                  <a:lnTo>
                    <a:pt x="112" y="24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33" name="Freeform 184"/>
            <p:cNvSpPr>
              <a:spLocks/>
            </p:cNvSpPr>
            <p:nvPr/>
          </p:nvSpPr>
          <p:spPr bwMode="auto">
            <a:xfrm>
              <a:off x="5021" y="2657"/>
              <a:ext cx="98" cy="81"/>
            </a:xfrm>
            <a:custGeom>
              <a:avLst/>
              <a:gdLst>
                <a:gd name="T0" fmla="*/ 0 w 96"/>
                <a:gd name="T1" fmla="*/ 14 h 88"/>
                <a:gd name="T2" fmla="*/ 0 w 96"/>
                <a:gd name="T3" fmla="*/ 6 h 88"/>
                <a:gd name="T4" fmla="*/ 0 w 96"/>
                <a:gd name="T5" fmla="*/ 0 h 88"/>
                <a:gd name="T6" fmla="*/ 26 w 96"/>
                <a:gd name="T7" fmla="*/ 6 h 88"/>
                <a:gd name="T8" fmla="*/ 68 w 96"/>
                <a:gd name="T9" fmla="*/ 6 h 88"/>
                <a:gd name="T10" fmla="*/ 68 w 96"/>
                <a:gd name="T11" fmla="*/ 6 h 88"/>
                <a:gd name="T12" fmla="*/ 112 w 96"/>
                <a:gd name="T13" fmla="*/ 7 h 88"/>
                <a:gd name="T14" fmla="*/ 80 w 96"/>
                <a:gd name="T15" fmla="*/ 9 h 88"/>
                <a:gd name="T16" fmla="*/ 96 w 96"/>
                <a:gd name="T17" fmla="*/ 9 h 88"/>
                <a:gd name="T18" fmla="*/ 112 w 96"/>
                <a:gd name="T19" fmla="*/ 11 h 88"/>
                <a:gd name="T20" fmla="*/ 120 w 96"/>
                <a:gd name="T21" fmla="*/ 14 h 88"/>
                <a:gd name="T22" fmla="*/ 131 w 96"/>
                <a:gd name="T23" fmla="*/ 14 h 88"/>
                <a:gd name="T24" fmla="*/ 131 w 96"/>
                <a:gd name="T25" fmla="*/ 15 h 88"/>
                <a:gd name="T26" fmla="*/ 143 w 96"/>
                <a:gd name="T27" fmla="*/ 15 h 88"/>
                <a:gd name="T28" fmla="*/ 143 w 96"/>
                <a:gd name="T29" fmla="*/ 17 h 88"/>
                <a:gd name="T30" fmla="*/ 96 w 96"/>
                <a:gd name="T31" fmla="*/ 15 h 88"/>
                <a:gd name="T32" fmla="*/ 68 w 96"/>
                <a:gd name="T33" fmla="*/ 11 h 88"/>
                <a:gd name="T34" fmla="*/ 60 w 96"/>
                <a:gd name="T35" fmla="*/ 11 h 88"/>
                <a:gd name="T36" fmla="*/ 52 w 96"/>
                <a:gd name="T37" fmla="*/ 11 h 88"/>
                <a:gd name="T38" fmla="*/ 16 w 96"/>
                <a:gd name="T39" fmla="*/ 13 h 88"/>
                <a:gd name="T40" fmla="*/ 26 w 96"/>
                <a:gd name="T41" fmla="*/ 14 h 88"/>
                <a:gd name="T42" fmla="*/ 8 w 96"/>
                <a:gd name="T43" fmla="*/ 14 h 88"/>
                <a:gd name="T44" fmla="*/ 0 w 96"/>
                <a:gd name="T45" fmla="*/ 14 h 8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6"/>
                <a:gd name="T70" fmla="*/ 0 h 88"/>
                <a:gd name="T71" fmla="*/ 96 w 96"/>
                <a:gd name="T72" fmla="*/ 88 h 8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6" h="88">
                  <a:moveTo>
                    <a:pt x="0" y="7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24" y="8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72" y="40"/>
                  </a:lnTo>
                  <a:lnTo>
                    <a:pt x="56" y="48"/>
                  </a:lnTo>
                  <a:lnTo>
                    <a:pt x="64" y="48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88" y="72"/>
                  </a:lnTo>
                  <a:lnTo>
                    <a:pt x="88" y="80"/>
                  </a:lnTo>
                  <a:lnTo>
                    <a:pt x="96" y="80"/>
                  </a:lnTo>
                  <a:lnTo>
                    <a:pt x="96" y="88"/>
                  </a:lnTo>
                  <a:lnTo>
                    <a:pt x="64" y="80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32" y="56"/>
                  </a:lnTo>
                  <a:lnTo>
                    <a:pt x="16" y="64"/>
                  </a:lnTo>
                  <a:lnTo>
                    <a:pt x="24" y="72"/>
                  </a:lnTo>
                  <a:lnTo>
                    <a:pt x="8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34" name="Freeform 185"/>
            <p:cNvSpPr>
              <a:spLocks/>
            </p:cNvSpPr>
            <p:nvPr/>
          </p:nvSpPr>
          <p:spPr bwMode="auto">
            <a:xfrm>
              <a:off x="5021" y="2657"/>
              <a:ext cx="98" cy="81"/>
            </a:xfrm>
            <a:custGeom>
              <a:avLst/>
              <a:gdLst>
                <a:gd name="T0" fmla="*/ 0 w 96"/>
                <a:gd name="T1" fmla="*/ 14 h 88"/>
                <a:gd name="T2" fmla="*/ 0 w 96"/>
                <a:gd name="T3" fmla="*/ 6 h 88"/>
                <a:gd name="T4" fmla="*/ 0 w 96"/>
                <a:gd name="T5" fmla="*/ 0 h 88"/>
                <a:gd name="T6" fmla="*/ 26 w 96"/>
                <a:gd name="T7" fmla="*/ 6 h 88"/>
                <a:gd name="T8" fmla="*/ 68 w 96"/>
                <a:gd name="T9" fmla="*/ 6 h 88"/>
                <a:gd name="T10" fmla="*/ 68 w 96"/>
                <a:gd name="T11" fmla="*/ 6 h 88"/>
                <a:gd name="T12" fmla="*/ 112 w 96"/>
                <a:gd name="T13" fmla="*/ 7 h 88"/>
                <a:gd name="T14" fmla="*/ 80 w 96"/>
                <a:gd name="T15" fmla="*/ 9 h 88"/>
                <a:gd name="T16" fmla="*/ 96 w 96"/>
                <a:gd name="T17" fmla="*/ 9 h 88"/>
                <a:gd name="T18" fmla="*/ 112 w 96"/>
                <a:gd name="T19" fmla="*/ 11 h 88"/>
                <a:gd name="T20" fmla="*/ 120 w 96"/>
                <a:gd name="T21" fmla="*/ 14 h 88"/>
                <a:gd name="T22" fmla="*/ 131 w 96"/>
                <a:gd name="T23" fmla="*/ 14 h 88"/>
                <a:gd name="T24" fmla="*/ 131 w 96"/>
                <a:gd name="T25" fmla="*/ 15 h 88"/>
                <a:gd name="T26" fmla="*/ 143 w 96"/>
                <a:gd name="T27" fmla="*/ 15 h 88"/>
                <a:gd name="T28" fmla="*/ 143 w 96"/>
                <a:gd name="T29" fmla="*/ 17 h 88"/>
                <a:gd name="T30" fmla="*/ 96 w 96"/>
                <a:gd name="T31" fmla="*/ 15 h 88"/>
                <a:gd name="T32" fmla="*/ 68 w 96"/>
                <a:gd name="T33" fmla="*/ 11 h 88"/>
                <a:gd name="T34" fmla="*/ 60 w 96"/>
                <a:gd name="T35" fmla="*/ 11 h 88"/>
                <a:gd name="T36" fmla="*/ 52 w 96"/>
                <a:gd name="T37" fmla="*/ 11 h 88"/>
                <a:gd name="T38" fmla="*/ 16 w 96"/>
                <a:gd name="T39" fmla="*/ 13 h 88"/>
                <a:gd name="T40" fmla="*/ 26 w 96"/>
                <a:gd name="T41" fmla="*/ 14 h 88"/>
                <a:gd name="T42" fmla="*/ 8 w 96"/>
                <a:gd name="T43" fmla="*/ 14 h 88"/>
                <a:gd name="T44" fmla="*/ 0 w 96"/>
                <a:gd name="T45" fmla="*/ 14 h 8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6"/>
                <a:gd name="T70" fmla="*/ 0 h 88"/>
                <a:gd name="T71" fmla="*/ 96 w 96"/>
                <a:gd name="T72" fmla="*/ 88 h 8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6" h="88">
                  <a:moveTo>
                    <a:pt x="0" y="7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24" y="8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72" y="40"/>
                  </a:lnTo>
                  <a:lnTo>
                    <a:pt x="56" y="48"/>
                  </a:lnTo>
                  <a:lnTo>
                    <a:pt x="64" y="48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88" y="72"/>
                  </a:lnTo>
                  <a:lnTo>
                    <a:pt x="88" y="80"/>
                  </a:lnTo>
                  <a:lnTo>
                    <a:pt x="96" y="80"/>
                  </a:lnTo>
                  <a:lnTo>
                    <a:pt x="96" y="88"/>
                  </a:lnTo>
                  <a:lnTo>
                    <a:pt x="64" y="80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32" y="56"/>
                  </a:lnTo>
                  <a:lnTo>
                    <a:pt x="16" y="64"/>
                  </a:lnTo>
                  <a:lnTo>
                    <a:pt x="24" y="72"/>
                  </a:lnTo>
                  <a:lnTo>
                    <a:pt x="8" y="72"/>
                  </a:lnTo>
                  <a:lnTo>
                    <a:pt x="0" y="72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35" name="Freeform 186"/>
            <p:cNvSpPr>
              <a:spLocks/>
            </p:cNvSpPr>
            <p:nvPr/>
          </p:nvSpPr>
          <p:spPr bwMode="auto">
            <a:xfrm>
              <a:off x="4863" y="2219"/>
              <a:ext cx="34" cy="45"/>
            </a:xfrm>
            <a:custGeom>
              <a:avLst/>
              <a:gdLst>
                <a:gd name="T0" fmla="*/ 0 w 32"/>
                <a:gd name="T1" fmla="*/ 8 h 48"/>
                <a:gd name="T2" fmla="*/ 50 w 32"/>
                <a:gd name="T3" fmla="*/ 0 h 48"/>
                <a:gd name="T4" fmla="*/ 80 w 32"/>
                <a:gd name="T5" fmla="*/ 8 h 48"/>
                <a:gd name="T6" fmla="*/ 105 w 32"/>
                <a:gd name="T7" fmla="*/ 8 h 48"/>
                <a:gd name="T8" fmla="*/ 80 w 32"/>
                <a:gd name="T9" fmla="*/ 12 h 48"/>
                <a:gd name="T10" fmla="*/ 0 w 32"/>
                <a:gd name="T11" fmla="*/ 14 h 48"/>
                <a:gd name="T12" fmla="*/ 0 w 32"/>
                <a:gd name="T13" fmla="*/ 12 h 48"/>
                <a:gd name="T14" fmla="*/ 0 w 32"/>
                <a:gd name="T15" fmla="*/ 8 h 48"/>
                <a:gd name="T16" fmla="*/ 0 w 32"/>
                <a:gd name="T17" fmla="*/ 8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48"/>
                <a:gd name="T29" fmla="*/ 32 w 32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48">
                  <a:moveTo>
                    <a:pt x="0" y="8"/>
                  </a:moveTo>
                  <a:lnTo>
                    <a:pt x="16" y="0"/>
                  </a:lnTo>
                  <a:lnTo>
                    <a:pt x="24" y="8"/>
                  </a:lnTo>
                  <a:lnTo>
                    <a:pt x="32" y="32"/>
                  </a:lnTo>
                  <a:lnTo>
                    <a:pt x="24" y="40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36" name="Freeform 187"/>
            <p:cNvSpPr>
              <a:spLocks/>
            </p:cNvSpPr>
            <p:nvPr/>
          </p:nvSpPr>
          <p:spPr bwMode="auto">
            <a:xfrm>
              <a:off x="4863" y="2219"/>
              <a:ext cx="34" cy="45"/>
            </a:xfrm>
            <a:custGeom>
              <a:avLst/>
              <a:gdLst>
                <a:gd name="T0" fmla="*/ 0 w 32"/>
                <a:gd name="T1" fmla="*/ 8 h 48"/>
                <a:gd name="T2" fmla="*/ 50 w 32"/>
                <a:gd name="T3" fmla="*/ 0 h 48"/>
                <a:gd name="T4" fmla="*/ 80 w 32"/>
                <a:gd name="T5" fmla="*/ 8 h 48"/>
                <a:gd name="T6" fmla="*/ 105 w 32"/>
                <a:gd name="T7" fmla="*/ 8 h 48"/>
                <a:gd name="T8" fmla="*/ 80 w 32"/>
                <a:gd name="T9" fmla="*/ 12 h 48"/>
                <a:gd name="T10" fmla="*/ 0 w 32"/>
                <a:gd name="T11" fmla="*/ 14 h 48"/>
                <a:gd name="T12" fmla="*/ 0 w 32"/>
                <a:gd name="T13" fmla="*/ 12 h 48"/>
                <a:gd name="T14" fmla="*/ 0 w 32"/>
                <a:gd name="T15" fmla="*/ 8 h 48"/>
                <a:gd name="T16" fmla="*/ 0 w 32"/>
                <a:gd name="T17" fmla="*/ 8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48"/>
                <a:gd name="T29" fmla="*/ 32 w 32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48">
                  <a:moveTo>
                    <a:pt x="0" y="8"/>
                  </a:moveTo>
                  <a:lnTo>
                    <a:pt x="16" y="0"/>
                  </a:lnTo>
                  <a:lnTo>
                    <a:pt x="24" y="8"/>
                  </a:lnTo>
                  <a:lnTo>
                    <a:pt x="32" y="32"/>
                  </a:lnTo>
                  <a:lnTo>
                    <a:pt x="24" y="40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16"/>
                  </a:lnTo>
                  <a:lnTo>
                    <a:pt x="0" y="8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37" name="Freeform 188"/>
            <p:cNvSpPr>
              <a:spLocks/>
            </p:cNvSpPr>
            <p:nvPr/>
          </p:nvSpPr>
          <p:spPr bwMode="auto">
            <a:xfrm>
              <a:off x="4838" y="2168"/>
              <a:ext cx="67" cy="59"/>
            </a:xfrm>
            <a:custGeom>
              <a:avLst/>
              <a:gdLst>
                <a:gd name="T0" fmla="*/ 158 w 64"/>
                <a:gd name="T1" fmla="*/ 0 h 64"/>
                <a:gd name="T2" fmla="*/ 119 w 64"/>
                <a:gd name="T3" fmla="*/ 6 h 64"/>
                <a:gd name="T4" fmla="*/ 99 w 64"/>
                <a:gd name="T5" fmla="*/ 6 h 64"/>
                <a:gd name="T6" fmla="*/ 83 w 64"/>
                <a:gd name="T7" fmla="*/ 6 h 64"/>
                <a:gd name="T8" fmla="*/ 57 w 64"/>
                <a:gd name="T9" fmla="*/ 6 h 64"/>
                <a:gd name="T10" fmla="*/ 0 w 64"/>
                <a:gd name="T11" fmla="*/ 6 h 64"/>
                <a:gd name="T12" fmla="*/ 0 w 64"/>
                <a:gd name="T13" fmla="*/ 8 h 64"/>
                <a:gd name="T14" fmla="*/ 8 w 64"/>
                <a:gd name="T15" fmla="*/ 8 h 64"/>
                <a:gd name="T16" fmla="*/ 0 w 64"/>
                <a:gd name="T17" fmla="*/ 12 h 64"/>
                <a:gd name="T18" fmla="*/ 8 w 64"/>
                <a:gd name="T19" fmla="*/ 13 h 64"/>
                <a:gd name="T20" fmla="*/ 40 w 64"/>
                <a:gd name="T21" fmla="*/ 13 h 64"/>
                <a:gd name="T22" fmla="*/ 57 w 64"/>
                <a:gd name="T23" fmla="*/ 13 h 64"/>
                <a:gd name="T24" fmla="*/ 99 w 64"/>
                <a:gd name="T25" fmla="*/ 12 h 64"/>
                <a:gd name="T26" fmla="*/ 57 w 64"/>
                <a:gd name="T27" fmla="*/ 10 h 64"/>
                <a:gd name="T28" fmla="*/ 57 w 64"/>
                <a:gd name="T29" fmla="*/ 8 h 64"/>
                <a:gd name="T30" fmla="*/ 140 w 64"/>
                <a:gd name="T31" fmla="*/ 6 h 64"/>
                <a:gd name="T32" fmla="*/ 140 w 64"/>
                <a:gd name="T33" fmla="*/ 6 h 64"/>
                <a:gd name="T34" fmla="*/ 158 w 64"/>
                <a:gd name="T35" fmla="*/ 0 h 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4"/>
                <a:gd name="T55" fmla="*/ 0 h 64"/>
                <a:gd name="T56" fmla="*/ 64 w 64"/>
                <a:gd name="T57" fmla="*/ 64 h 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4" h="64">
                  <a:moveTo>
                    <a:pt x="64" y="0"/>
                  </a:moveTo>
                  <a:lnTo>
                    <a:pt x="48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0" y="56"/>
                  </a:lnTo>
                  <a:lnTo>
                    <a:pt x="8" y="64"/>
                  </a:lnTo>
                  <a:lnTo>
                    <a:pt x="16" y="64"/>
                  </a:lnTo>
                  <a:lnTo>
                    <a:pt x="24" y="64"/>
                  </a:lnTo>
                  <a:lnTo>
                    <a:pt x="40" y="56"/>
                  </a:lnTo>
                  <a:lnTo>
                    <a:pt x="24" y="48"/>
                  </a:lnTo>
                  <a:lnTo>
                    <a:pt x="24" y="40"/>
                  </a:lnTo>
                  <a:lnTo>
                    <a:pt x="56" y="24"/>
                  </a:lnTo>
                  <a:lnTo>
                    <a:pt x="56" y="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38" name="Freeform 189"/>
            <p:cNvSpPr>
              <a:spLocks/>
            </p:cNvSpPr>
            <p:nvPr/>
          </p:nvSpPr>
          <p:spPr bwMode="auto">
            <a:xfrm>
              <a:off x="4838" y="2168"/>
              <a:ext cx="67" cy="59"/>
            </a:xfrm>
            <a:custGeom>
              <a:avLst/>
              <a:gdLst>
                <a:gd name="T0" fmla="*/ 158 w 64"/>
                <a:gd name="T1" fmla="*/ 0 h 64"/>
                <a:gd name="T2" fmla="*/ 119 w 64"/>
                <a:gd name="T3" fmla="*/ 6 h 64"/>
                <a:gd name="T4" fmla="*/ 99 w 64"/>
                <a:gd name="T5" fmla="*/ 6 h 64"/>
                <a:gd name="T6" fmla="*/ 83 w 64"/>
                <a:gd name="T7" fmla="*/ 6 h 64"/>
                <a:gd name="T8" fmla="*/ 57 w 64"/>
                <a:gd name="T9" fmla="*/ 6 h 64"/>
                <a:gd name="T10" fmla="*/ 0 w 64"/>
                <a:gd name="T11" fmla="*/ 6 h 64"/>
                <a:gd name="T12" fmla="*/ 0 w 64"/>
                <a:gd name="T13" fmla="*/ 8 h 64"/>
                <a:gd name="T14" fmla="*/ 8 w 64"/>
                <a:gd name="T15" fmla="*/ 8 h 64"/>
                <a:gd name="T16" fmla="*/ 0 w 64"/>
                <a:gd name="T17" fmla="*/ 12 h 64"/>
                <a:gd name="T18" fmla="*/ 8 w 64"/>
                <a:gd name="T19" fmla="*/ 13 h 64"/>
                <a:gd name="T20" fmla="*/ 40 w 64"/>
                <a:gd name="T21" fmla="*/ 13 h 64"/>
                <a:gd name="T22" fmla="*/ 57 w 64"/>
                <a:gd name="T23" fmla="*/ 13 h 64"/>
                <a:gd name="T24" fmla="*/ 99 w 64"/>
                <a:gd name="T25" fmla="*/ 12 h 64"/>
                <a:gd name="T26" fmla="*/ 57 w 64"/>
                <a:gd name="T27" fmla="*/ 10 h 64"/>
                <a:gd name="T28" fmla="*/ 57 w 64"/>
                <a:gd name="T29" fmla="*/ 8 h 64"/>
                <a:gd name="T30" fmla="*/ 140 w 64"/>
                <a:gd name="T31" fmla="*/ 6 h 64"/>
                <a:gd name="T32" fmla="*/ 140 w 64"/>
                <a:gd name="T33" fmla="*/ 6 h 64"/>
                <a:gd name="T34" fmla="*/ 158 w 64"/>
                <a:gd name="T35" fmla="*/ 0 h 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4"/>
                <a:gd name="T55" fmla="*/ 0 h 64"/>
                <a:gd name="T56" fmla="*/ 64 w 64"/>
                <a:gd name="T57" fmla="*/ 64 h 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4" h="64">
                  <a:moveTo>
                    <a:pt x="64" y="0"/>
                  </a:moveTo>
                  <a:lnTo>
                    <a:pt x="48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0" y="56"/>
                  </a:lnTo>
                  <a:lnTo>
                    <a:pt x="8" y="64"/>
                  </a:lnTo>
                  <a:lnTo>
                    <a:pt x="16" y="64"/>
                  </a:lnTo>
                  <a:lnTo>
                    <a:pt x="24" y="64"/>
                  </a:lnTo>
                  <a:lnTo>
                    <a:pt x="40" y="56"/>
                  </a:lnTo>
                  <a:lnTo>
                    <a:pt x="24" y="48"/>
                  </a:lnTo>
                  <a:lnTo>
                    <a:pt x="24" y="40"/>
                  </a:lnTo>
                  <a:lnTo>
                    <a:pt x="56" y="24"/>
                  </a:lnTo>
                  <a:lnTo>
                    <a:pt x="56" y="8"/>
                  </a:lnTo>
                  <a:lnTo>
                    <a:pt x="64" y="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39" name="Freeform 190"/>
            <p:cNvSpPr>
              <a:spLocks/>
            </p:cNvSpPr>
            <p:nvPr/>
          </p:nvSpPr>
          <p:spPr bwMode="auto">
            <a:xfrm>
              <a:off x="3353" y="2255"/>
              <a:ext cx="124" cy="90"/>
            </a:xfrm>
            <a:custGeom>
              <a:avLst/>
              <a:gdLst>
                <a:gd name="T0" fmla="*/ 217 w 120"/>
                <a:gd name="T1" fmla="*/ 0 h 96"/>
                <a:gd name="T2" fmla="*/ 231 w 120"/>
                <a:gd name="T3" fmla="*/ 0 h 96"/>
                <a:gd name="T4" fmla="*/ 231 w 120"/>
                <a:gd name="T5" fmla="*/ 12 h 96"/>
                <a:gd name="T6" fmla="*/ 185 w 120"/>
                <a:gd name="T7" fmla="*/ 14 h 96"/>
                <a:gd name="T8" fmla="*/ 155 w 120"/>
                <a:gd name="T9" fmla="*/ 19 h 96"/>
                <a:gd name="T10" fmla="*/ 94 w 120"/>
                <a:gd name="T11" fmla="*/ 22 h 96"/>
                <a:gd name="T12" fmla="*/ 75 w 120"/>
                <a:gd name="T13" fmla="*/ 24 h 96"/>
                <a:gd name="T14" fmla="*/ 75 w 120"/>
                <a:gd name="T15" fmla="*/ 26 h 96"/>
                <a:gd name="T16" fmla="*/ 0 w 120"/>
                <a:gd name="T17" fmla="*/ 26 h 96"/>
                <a:gd name="T18" fmla="*/ 8 w 120"/>
                <a:gd name="T19" fmla="*/ 26 h 96"/>
                <a:gd name="T20" fmla="*/ 44 w 120"/>
                <a:gd name="T21" fmla="*/ 22 h 96"/>
                <a:gd name="T22" fmla="*/ 59 w 120"/>
                <a:gd name="T23" fmla="*/ 19 h 96"/>
                <a:gd name="T24" fmla="*/ 59 w 120"/>
                <a:gd name="T25" fmla="*/ 14 h 96"/>
                <a:gd name="T26" fmla="*/ 75 w 120"/>
                <a:gd name="T27" fmla="*/ 12 h 96"/>
                <a:gd name="T28" fmla="*/ 75 w 120"/>
                <a:gd name="T29" fmla="*/ 8 h 96"/>
                <a:gd name="T30" fmla="*/ 122 w 120"/>
                <a:gd name="T31" fmla="*/ 8 h 96"/>
                <a:gd name="T32" fmla="*/ 138 w 120"/>
                <a:gd name="T33" fmla="*/ 0 h 96"/>
                <a:gd name="T34" fmla="*/ 155 w 120"/>
                <a:gd name="T35" fmla="*/ 0 h 96"/>
                <a:gd name="T36" fmla="*/ 202 w 120"/>
                <a:gd name="T37" fmla="*/ 0 h 96"/>
                <a:gd name="T38" fmla="*/ 217 w 120"/>
                <a:gd name="T39" fmla="*/ 0 h 9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0"/>
                <a:gd name="T61" fmla="*/ 0 h 96"/>
                <a:gd name="T62" fmla="*/ 120 w 120"/>
                <a:gd name="T63" fmla="*/ 96 h 9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0" h="96">
                  <a:moveTo>
                    <a:pt x="112" y="0"/>
                  </a:moveTo>
                  <a:lnTo>
                    <a:pt x="120" y="0"/>
                  </a:lnTo>
                  <a:lnTo>
                    <a:pt x="120" y="40"/>
                  </a:lnTo>
                  <a:lnTo>
                    <a:pt x="96" y="48"/>
                  </a:lnTo>
                  <a:lnTo>
                    <a:pt x="80" y="64"/>
                  </a:lnTo>
                  <a:lnTo>
                    <a:pt x="48" y="80"/>
                  </a:lnTo>
                  <a:lnTo>
                    <a:pt x="40" y="88"/>
                  </a:lnTo>
                  <a:lnTo>
                    <a:pt x="40" y="96"/>
                  </a:lnTo>
                  <a:lnTo>
                    <a:pt x="0" y="96"/>
                  </a:lnTo>
                  <a:lnTo>
                    <a:pt x="8" y="96"/>
                  </a:lnTo>
                  <a:lnTo>
                    <a:pt x="24" y="80"/>
                  </a:lnTo>
                  <a:lnTo>
                    <a:pt x="32" y="64"/>
                  </a:lnTo>
                  <a:lnTo>
                    <a:pt x="32" y="48"/>
                  </a:lnTo>
                  <a:lnTo>
                    <a:pt x="40" y="40"/>
                  </a:lnTo>
                  <a:lnTo>
                    <a:pt x="40" y="24"/>
                  </a:lnTo>
                  <a:lnTo>
                    <a:pt x="64" y="16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104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40" name="Freeform 191"/>
            <p:cNvSpPr>
              <a:spLocks/>
            </p:cNvSpPr>
            <p:nvPr/>
          </p:nvSpPr>
          <p:spPr bwMode="auto">
            <a:xfrm>
              <a:off x="3353" y="2255"/>
              <a:ext cx="124" cy="90"/>
            </a:xfrm>
            <a:custGeom>
              <a:avLst/>
              <a:gdLst>
                <a:gd name="T0" fmla="*/ 217 w 120"/>
                <a:gd name="T1" fmla="*/ 0 h 96"/>
                <a:gd name="T2" fmla="*/ 231 w 120"/>
                <a:gd name="T3" fmla="*/ 0 h 96"/>
                <a:gd name="T4" fmla="*/ 231 w 120"/>
                <a:gd name="T5" fmla="*/ 12 h 96"/>
                <a:gd name="T6" fmla="*/ 185 w 120"/>
                <a:gd name="T7" fmla="*/ 14 h 96"/>
                <a:gd name="T8" fmla="*/ 155 w 120"/>
                <a:gd name="T9" fmla="*/ 19 h 96"/>
                <a:gd name="T10" fmla="*/ 94 w 120"/>
                <a:gd name="T11" fmla="*/ 22 h 96"/>
                <a:gd name="T12" fmla="*/ 75 w 120"/>
                <a:gd name="T13" fmla="*/ 24 h 96"/>
                <a:gd name="T14" fmla="*/ 75 w 120"/>
                <a:gd name="T15" fmla="*/ 26 h 96"/>
                <a:gd name="T16" fmla="*/ 0 w 120"/>
                <a:gd name="T17" fmla="*/ 26 h 96"/>
                <a:gd name="T18" fmla="*/ 8 w 120"/>
                <a:gd name="T19" fmla="*/ 26 h 96"/>
                <a:gd name="T20" fmla="*/ 44 w 120"/>
                <a:gd name="T21" fmla="*/ 22 h 96"/>
                <a:gd name="T22" fmla="*/ 59 w 120"/>
                <a:gd name="T23" fmla="*/ 19 h 96"/>
                <a:gd name="T24" fmla="*/ 59 w 120"/>
                <a:gd name="T25" fmla="*/ 14 h 96"/>
                <a:gd name="T26" fmla="*/ 75 w 120"/>
                <a:gd name="T27" fmla="*/ 12 h 96"/>
                <a:gd name="T28" fmla="*/ 75 w 120"/>
                <a:gd name="T29" fmla="*/ 8 h 96"/>
                <a:gd name="T30" fmla="*/ 122 w 120"/>
                <a:gd name="T31" fmla="*/ 8 h 96"/>
                <a:gd name="T32" fmla="*/ 138 w 120"/>
                <a:gd name="T33" fmla="*/ 0 h 96"/>
                <a:gd name="T34" fmla="*/ 155 w 120"/>
                <a:gd name="T35" fmla="*/ 0 h 96"/>
                <a:gd name="T36" fmla="*/ 202 w 120"/>
                <a:gd name="T37" fmla="*/ 0 h 96"/>
                <a:gd name="T38" fmla="*/ 217 w 120"/>
                <a:gd name="T39" fmla="*/ 0 h 9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0"/>
                <a:gd name="T61" fmla="*/ 0 h 96"/>
                <a:gd name="T62" fmla="*/ 120 w 120"/>
                <a:gd name="T63" fmla="*/ 96 h 9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0" h="96">
                  <a:moveTo>
                    <a:pt x="112" y="0"/>
                  </a:moveTo>
                  <a:lnTo>
                    <a:pt x="120" y="0"/>
                  </a:lnTo>
                  <a:lnTo>
                    <a:pt x="120" y="40"/>
                  </a:lnTo>
                  <a:lnTo>
                    <a:pt x="96" y="48"/>
                  </a:lnTo>
                  <a:lnTo>
                    <a:pt x="80" y="64"/>
                  </a:lnTo>
                  <a:lnTo>
                    <a:pt x="48" y="80"/>
                  </a:lnTo>
                  <a:lnTo>
                    <a:pt x="40" y="88"/>
                  </a:lnTo>
                  <a:lnTo>
                    <a:pt x="40" y="96"/>
                  </a:lnTo>
                  <a:lnTo>
                    <a:pt x="0" y="96"/>
                  </a:lnTo>
                  <a:lnTo>
                    <a:pt x="8" y="96"/>
                  </a:lnTo>
                  <a:lnTo>
                    <a:pt x="24" y="80"/>
                  </a:lnTo>
                  <a:lnTo>
                    <a:pt x="32" y="64"/>
                  </a:lnTo>
                  <a:lnTo>
                    <a:pt x="32" y="48"/>
                  </a:lnTo>
                  <a:lnTo>
                    <a:pt x="40" y="40"/>
                  </a:lnTo>
                  <a:lnTo>
                    <a:pt x="40" y="24"/>
                  </a:lnTo>
                  <a:lnTo>
                    <a:pt x="64" y="16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104" y="0"/>
                  </a:lnTo>
                  <a:lnTo>
                    <a:pt x="112" y="0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41" name="Freeform 192"/>
            <p:cNvSpPr>
              <a:spLocks/>
            </p:cNvSpPr>
            <p:nvPr/>
          </p:nvSpPr>
          <p:spPr bwMode="auto">
            <a:xfrm>
              <a:off x="3394" y="2234"/>
              <a:ext cx="223" cy="201"/>
            </a:xfrm>
            <a:custGeom>
              <a:avLst/>
              <a:gdLst>
                <a:gd name="T0" fmla="*/ 136 w 216"/>
                <a:gd name="T1" fmla="*/ 7 h 216"/>
                <a:gd name="T2" fmla="*/ 152 w 216"/>
                <a:gd name="T3" fmla="*/ 7 h 216"/>
                <a:gd name="T4" fmla="*/ 152 w 216"/>
                <a:gd name="T5" fmla="*/ 16 h 216"/>
                <a:gd name="T6" fmla="*/ 105 w 216"/>
                <a:gd name="T7" fmla="*/ 18 h 216"/>
                <a:gd name="T8" fmla="*/ 73 w 216"/>
                <a:gd name="T9" fmla="*/ 20 h 216"/>
                <a:gd name="T10" fmla="*/ 8 w 216"/>
                <a:gd name="T11" fmla="*/ 25 h 216"/>
                <a:gd name="T12" fmla="*/ 0 w 216"/>
                <a:gd name="T13" fmla="*/ 27 h 216"/>
                <a:gd name="T14" fmla="*/ 0 w 216"/>
                <a:gd name="T15" fmla="*/ 29 h 216"/>
                <a:gd name="T16" fmla="*/ 73 w 216"/>
                <a:gd name="T17" fmla="*/ 36 h 216"/>
                <a:gd name="T18" fmla="*/ 196 w 216"/>
                <a:gd name="T19" fmla="*/ 48 h 216"/>
                <a:gd name="T20" fmla="*/ 213 w 216"/>
                <a:gd name="T21" fmla="*/ 48 h 216"/>
                <a:gd name="T22" fmla="*/ 227 w 216"/>
                <a:gd name="T23" fmla="*/ 52 h 216"/>
                <a:gd name="T24" fmla="*/ 242 w 216"/>
                <a:gd name="T25" fmla="*/ 52 h 216"/>
                <a:gd name="T26" fmla="*/ 258 w 216"/>
                <a:gd name="T27" fmla="*/ 52 h 216"/>
                <a:gd name="T28" fmla="*/ 287 w 216"/>
                <a:gd name="T29" fmla="*/ 52 h 216"/>
                <a:gd name="T30" fmla="*/ 408 w 216"/>
                <a:gd name="T31" fmla="*/ 39 h 216"/>
                <a:gd name="T32" fmla="*/ 394 w 216"/>
                <a:gd name="T33" fmla="*/ 38 h 216"/>
                <a:gd name="T34" fmla="*/ 377 w 216"/>
                <a:gd name="T35" fmla="*/ 38 h 216"/>
                <a:gd name="T36" fmla="*/ 363 w 216"/>
                <a:gd name="T37" fmla="*/ 32 h 216"/>
                <a:gd name="T38" fmla="*/ 377 w 216"/>
                <a:gd name="T39" fmla="*/ 31 h 216"/>
                <a:gd name="T40" fmla="*/ 377 w 216"/>
                <a:gd name="T41" fmla="*/ 29 h 216"/>
                <a:gd name="T42" fmla="*/ 377 w 216"/>
                <a:gd name="T43" fmla="*/ 25 h 216"/>
                <a:gd name="T44" fmla="*/ 363 w 216"/>
                <a:gd name="T45" fmla="*/ 23 h 216"/>
                <a:gd name="T46" fmla="*/ 363 w 216"/>
                <a:gd name="T47" fmla="*/ 20 h 216"/>
                <a:gd name="T48" fmla="*/ 363 w 216"/>
                <a:gd name="T49" fmla="*/ 18 h 216"/>
                <a:gd name="T50" fmla="*/ 332 w 216"/>
                <a:gd name="T51" fmla="*/ 16 h 216"/>
                <a:gd name="T52" fmla="*/ 317 w 216"/>
                <a:gd name="T53" fmla="*/ 12 h 216"/>
                <a:gd name="T54" fmla="*/ 348 w 216"/>
                <a:gd name="T55" fmla="*/ 7 h 216"/>
                <a:gd name="T56" fmla="*/ 332 w 216"/>
                <a:gd name="T57" fmla="*/ 7 h 216"/>
                <a:gd name="T58" fmla="*/ 348 w 216"/>
                <a:gd name="T59" fmla="*/ 0 h 216"/>
                <a:gd name="T60" fmla="*/ 332 w 216"/>
                <a:gd name="T61" fmla="*/ 7 h 216"/>
                <a:gd name="T62" fmla="*/ 302 w 216"/>
                <a:gd name="T63" fmla="*/ 0 h 216"/>
                <a:gd name="T64" fmla="*/ 287 w 216"/>
                <a:gd name="T65" fmla="*/ 7 h 216"/>
                <a:gd name="T66" fmla="*/ 258 w 216"/>
                <a:gd name="T67" fmla="*/ 0 h 216"/>
                <a:gd name="T68" fmla="*/ 227 w 216"/>
                <a:gd name="T69" fmla="*/ 7 h 216"/>
                <a:gd name="T70" fmla="*/ 196 w 216"/>
                <a:gd name="T71" fmla="*/ 7 h 216"/>
                <a:gd name="T72" fmla="*/ 136 w 216"/>
                <a:gd name="T73" fmla="*/ 7 h 2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6"/>
                <a:gd name="T112" fmla="*/ 0 h 216"/>
                <a:gd name="T113" fmla="*/ 216 w 216"/>
                <a:gd name="T114" fmla="*/ 216 h 21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6" h="216">
                  <a:moveTo>
                    <a:pt x="72" y="24"/>
                  </a:moveTo>
                  <a:lnTo>
                    <a:pt x="80" y="24"/>
                  </a:lnTo>
                  <a:lnTo>
                    <a:pt x="80" y="64"/>
                  </a:lnTo>
                  <a:lnTo>
                    <a:pt x="56" y="72"/>
                  </a:lnTo>
                  <a:lnTo>
                    <a:pt x="40" y="88"/>
                  </a:lnTo>
                  <a:lnTo>
                    <a:pt x="8" y="104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40" y="152"/>
                  </a:lnTo>
                  <a:lnTo>
                    <a:pt x="104" y="200"/>
                  </a:lnTo>
                  <a:lnTo>
                    <a:pt x="112" y="208"/>
                  </a:lnTo>
                  <a:lnTo>
                    <a:pt x="120" y="216"/>
                  </a:lnTo>
                  <a:lnTo>
                    <a:pt x="128" y="216"/>
                  </a:lnTo>
                  <a:lnTo>
                    <a:pt x="136" y="216"/>
                  </a:lnTo>
                  <a:lnTo>
                    <a:pt x="152" y="216"/>
                  </a:lnTo>
                  <a:lnTo>
                    <a:pt x="216" y="168"/>
                  </a:lnTo>
                  <a:lnTo>
                    <a:pt x="208" y="160"/>
                  </a:lnTo>
                  <a:lnTo>
                    <a:pt x="200" y="160"/>
                  </a:lnTo>
                  <a:lnTo>
                    <a:pt x="192" y="136"/>
                  </a:lnTo>
                  <a:lnTo>
                    <a:pt x="200" y="128"/>
                  </a:lnTo>
                  <a:lnTo>
                    <a:pt x="200" y="120"/>
                  </a:lnTo>
                  <a:lnTo>
                    <a:pt x="200" y="104"/>
                  </a:lnTo>
                  <a:lnTo>
                    <a:pt x="192" y="96"/>
                  </a:lnTo>
                  <a:lnTo>
                    <a:pt x="192" y="88"/>
                  </a:lnTo>
                  <a:lnTo>
                    <a:pt x="192" y="72"/>
                  </a:lnTo>
                  <a:lnTo>
                    <a:pt x="176" y="64"/>
                  </a:lnTo>
                  <a:lnTo>
                    <a:pt x="168" y="48"/>
                  </a:lnTo>
                  <a:lnTo>
                    <a:pt x="184" y="32"/>
                  </a:lnTo>
                  <a:lnTo>
                    <a:pt x="176" y="8"/>
                  </a:lnTo>
                  <a:lnTo>
                    <a:pt x="184" y="0"/>
                  </a:lnTo>
                  <a:lnTo>
                    <a:pt x="176" y="8"/>
                  </a:lnTo>
                  <a:lnTo>
                    <a:pt x="160" y="0"/>
                  </a:lnTo>
                  <a:lnTo>
                    <a:pt x="152" y="8"/>
                  </a:lnTo>
                  <a:lnTo>
                    <a:pt x="136" y="0"/>
                  </a:lnTo>
                  <a:lnTo>
                    <a:pt x="120" y="8"/>
                  </a:lnTo>
                  <a:lnTo>
                    <a:pt x="104" y="8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42" name="Freeform 193"/>
            <p:cNvSpPr>
              <a:spLocks/>
            </p:cNvSpPr>
            <p:nvPr/>
          </p:nvSpPr>
          <p:spPr bwMode="auto">
            <a:xfrm>
              <a:off x="3394" y="2234"/>
              <a:ext cx="223" cy="201"/>
            </a:xfrm>
            <a:custGeom>
              <a:avLst/>
              <a:gdLst>
                <a:gd name="T0" fmla="*/ 136 w 216"/>
                <a:gd name="T1" fmla="*/ 7 h 216"/>
                <a:gd name="T2" fmla="*/ 152 w 216"/>
                <a:gd name="T3" fmla="*/ 7 h 216"/>
                <a:gd name="T4" fmla="*/ 152 w 216"/>
                <a:gd name="T5" fmla="*/ 16 h 216"/>
                <a:gd name="T6" fmla="*/ 105 w 216"/>
                <a:gd name="T7" fmla="*/ 18 h 216"/>
                <a:gd name="T8" fmla="*/ 73 w 216"/>
                <a:gd name="T9" fmla="*/ 20 h 216"/>
                <a:gd name="T10" fmla="*/ 8 w 216"/>
                <a:gd name="T11" fmla="*/ 25 h 216"/>
                <a:gd name="T12" fmla="*/ 0 w 216"/>
                <a:gd name="T13" fmla="*/ 27 h 216"/>
                <a:gd name="T14" fmla="*/ 0 w 216"/>
                <a:gd name="T15" fmla="*/ 29 h 216"/>
                <a:gd name="T16" fmla="*/ 73 w 216"/>
                <a:gd name="T17" fmla="*/ 36 h 216"/>
                <a:gd name="T18" fmla="*/ 196 w 216"/>
                <a:gd name="T19" fmla="*/ 48 h 216"/>
                <a:gd name="T20" fmla="*/ 213 w 216"/>
                <a:gd name="T21" fmla="*/ 48 h 216"/>
                <a:gd name="T22" fmla="*/ 227 w 216"/>
                <a:gd name="T23" fmla="*/ 52 h 216"/>
                <a:gd name="T24" fmla="*/ 242 w 216"/>
                <a:gd name="T25" fmla="*/ 52 h 216"/>
                <a:gd name="T26" fmla="*/ 258 w 216"/>
                <a:gd name="T27" fmla="*/ 52 h 216"/>
                <a:gd name="T28" fmla="*/ 287 w 216"/>
                <a:gd name="T29" fmla="*/ 52 h 216"/>
                <a:gd name="T30" fmla="*/ 408 w 216"/>
                <a:gd name="T31" fmla="*/ 39 h 216"/>
                <a:gd name="T32" fmla="*/ 394 w 216"/>
                <a:gd name="T33" fmla="*/ 38 h 216"/>
                <a:gd name="T34" fmla="*/ 377 w 216"/>
                <a:gd name="T35" fmla="*/ 38 h 216"/>
                <a:gd name="T36" fmla="*/ 363 w 216"/>
                <a:gd name="T37" fmla="*/ 32 h 216"/>
                <a:gd name="T38" fmla="*/ 377 w 216"/>
                <a:gd name="T39" fmla="*/ 31 h 216"/>
                <a:gd name="T40" fmla="*/ 377 w 216"/>
                <a:gd name="T41" fmla="*/ 29 h 216"/>
                <a:gd name="T42" fmla="*/ 377 w 216"/>
                <a:gd name="T43" fmla="*/ 25 h 216"/>
                <a:gd name="T44" fmla="*/ 363 w 216"/>
                <a:gd name="T45" fmla="*/ 23 h 216"/>
                <a:gd name="T46" fmla="*/ 363 w 216"/>
                <a:gd name="T47" fmla="*/ 20 h 216"/>
                <a:gd name="T48" fmla="*/ 363 w 216"/>
                <a:gd name="T49" fmla="*/ 18 h 216"/>
                <a:gd name="T50" fmla="*/ 332 w 216"/>
                <a:gd name="T51" fmla="*/ 16 h 216"/>
                <a:gd name="T52" fmla="*/ 317 w 216"/>
                <a:gd name="T53" fmla="*/ 12 h 216"/>
                <a:gd name="T54" fmla="*/ 348 w 216"/>
                <a:gd name="T55" fmla="*/ 7 h 216"/>
                <a:gd name="T56" fmla="*/ 332 w 216"/>
                <a:gd name="T57" fmla="*/ 7 h 216"/>
                <a:gd name="T58" fmla="*/ 348 w 216"/>
                <a:gd name="T59" fmla="*/ 0 h 216"/>
                <a:gd name="T60" fmla="*/ 332 w 216"/>
                <a:gd name="T61" fmla="*/ 7 h 216"/>
                <a:gd name="T62" fmla="*/ 302 w 216"/>
                <a:gd name="T63" fmla="*/ 0 h 216"/>
                <a:gd name="T64" fmla="*/ 287 w 216"/>
                <a:gd name="T65" fmla="*/ 7 h 216"/>
                <a:gd name="T66" fmla="*/ 258 w 216"/>
                <a:gd name="T67" fmla="*/ 0 h 216"/>
                <a:gd name="T68" fmla="*/ 227 w 216"/>
                <a:gd name="T69" fmla="*/ 7 h 216"/>
                <a:gd name="T70" fmla="*/ 196 w 216"/>
                <a:gd name="T71" fmla="*/ 7 h 216"/>
                <a:gd name="T72" fmla="*/ 136 w 216"/>
                <a:gd name="T73" fmla="*/ 7 h 2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6"/>
                <a:gd name="T112" fmla="*/ 0 h 216"/>
                <a:gd name="T113" fmla="*/ 216 w 216"/>
                <a:gd name="T114" fmla="*/ 216 h 21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6" h="216">
                  <a:moveTo>
                    <a:pt x="72" y="24"/>
                  </a:moveTo>
                  <a:lnTo>
                    <a:pt x="80" y="24"/>
                  </a:lnTo>
                  <a:lnTo>
                    <a:pt x="80" y="64"/>
                  </a:lnTo>
                  <a:lnTo>
                    <a:pt x="56" y="72"/>
                  </a:lnTo>
                  <a:lnTo>
                    <a:pt x="40" y="88"/>
                  </a:lnTo>
                  <a:lnTo>
                    <a:pt x="8" y="104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40" y="152"/>
                  </a:lnTo>
                  <a:lnTo>
                    <a:pt x="104" y="200"/>
                  </a:lnTo>
                  <a:lnTo>
                    <a:pt x="112" y="208"/>
                  </a:lnTo>
                  <a:lnTo>
                    <a:pt x="120" y="216"/>
                  </a:lnTo>
                  <a:lnTo>
                    <a:pt x="128" y="216"/>
                  </a:lnTo>
                  <a:lnTo>
                    <a:pt x="136" y="216"/>
                  </a:lnTo>
                  <a:lnTo>
                    <a:pt x="152" y="216"/>
                  </a:lnTo>
                  <a:lnTo>
                    <a:pt x="216" y="168"/>
                  </a:lnTo>
                  <a:lnTo>
                    <a:pt x="208" y="160"/>
                  </a:lnTo>
                  <a:lnTo>
                    <a:pt x="200" y="160"/>
                  </a:lnTo>
                  <a:lnTo>
                    <a:pt x="192" y="136"/>
                  </a:lnTo>
                  <a:lnTo>
                    <a:pt x="200" y="128"/>
                  </a:lnTo>
                  <a:lnTo>
                    <a:pt x="200" y="120"/>
                  </a:lnTo>
                  <a:lnTo>
                    <a:pt x="200" y="104"/>
                  </a:lnTo>
                  <a:lnTo>
                    <a:pt x="192" y="96"/>
                  </a:lnTo>
                  <a:lnTo>
                    <a:pt x="192" y="88"/>
                  </a:lnTo>
                  <a:lnTo>
                    <a:pt x="192" y="72"/>
                  </a:lnTo>
                  <a:lnTo>
                    <a:pt x="176" y="64"/>
                  </a:lnTo>
                  <a:lnTo>
                    <a:pt x="168" y="48"/>
                  </a:lnTo>
                  <a:lnTo>
                    <a:pt x="184" y="32"/>
                  </a:lnTo>
                  <a:lnTo>
                    <a:pt x="176" y="8"/>
                  </a:lnTo>
                  <a:lnTo>
                    <a:pt x="184" y="0"/>
                  </a:lnTo>
                  <a:lnTo>
                    <a:pt x="176" y="8"/>
                  </a:lnTo>
                  <a:lnTo>
                    <a:pt x="160" y="0"/>
                  </a:lnTo>
                  <a:lnTo>
                    <a:pt x="152" y="8"/>
                  </a:lnTo>
                  <a:lnTo>
                    <a:pt x="136" y="0"/>
                  </a:lnTo>
                  <a:lnTo>
                    <a:pt x="120" y="8"/>
                  </a:lnTo>
                  <a:lnTo>
                    <a:pt x="104" y="8"/>
                  </a:lnTo>
                  <a:lnTo>
                    <a:pt x="72" y="24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43" name="Freeform 194"/>
            <p:cNvSpPr>
              <a:spLocks/>
            </p:cNvSpPr>
            <p:nvPr/>
          </p:nvSpPr>
          <p:spPr bwMode="auto">
            <a:xfrm>
              <a:off x="3567" y="2234"/>
              <a:ext cx="43" cy="82"/>
            </a:xfrm>
            <a:custGeom>
              <a:avLst/>
              <a:gdLst>
                <a:gd name="T0" fmla="*/ 170 w 40"/>
                <a:gd name="T1" fmla="*/ 15 h 88"/>
                <a:gd name="T2" fmla="*/ 170 w 40"/>
                <a:gd name="T3" fmla="*/ 17 h 88"/>
                <a:gd name="T4" fmla="*/ 137 w 40"/>
                <a:gd name="T5" fmla="*/ 18 h 88"/>
                <a:gd name="T6" fmla="*/ 137 w 40"/>
                <a:gd name="T7" fmla="*/ 20 h 88"/>
                <a:gd name="T8" fmla="*/ 102 w 40"/>
                <a:gd name="T9" fmla="*/ 21 h 88"/>
                <a:gd name="T10" fmla="*/ 102 w 40"/>
                <a:gd name="T11" fmla="*/ 18 h 88"/>
                <a:gd name="T12" fmla="*/ 37 w 40"/>
                <a:gd name="T13" fmla="*/ 17 h 88"/>
                <a:gd name="T14" fmla="*/ 0 w 40"/>
                <a:gd name="T15" fmla="*/ 13 h 88"/>
                <a:gd name="T16" fmla="*/ 66 w 40"/>
                <a:gd name="T17" fmla="*/ 7 h 88"/>
                <a:gd name="T18" fmla="*/ 37 w 40"/>
                <a:gd name="T19" fmla="*/ 7 h 88"/>
                <a:gd name="T20" fmla="*/ 66 w 40"/>
                <a:gd name="T21" fmla="*/ 0 h 88"/>
                <a:gd name="T22" fmla="*/ 137 w 40"/>
                <a:gd name="T23" fmla="*/ 0 h 88"/>
                <a:gd name="T24" fmla="*/ 137 w 40"/>
                <a:gd name="T25" fmla="*/ 7 h 88"/>
                <a:gd name="T26" fmla="*/ 170 w 40"/>
                <a:gd name="T27" fmla="*/ 0 h 88"/>
                <a:gd name="T28" fmla="*/ 137 w 40"/>
                <a:gd name="T29" fmla="*/ 7 h 88"/>
                <a:gd name="T30" fmla="*/ 170 w 40"/>
                <a:gd name="T31" fmla="*/ 7 h 88"/>
                <a:gd name="T32" fmla="*/ 137 w 40"/>
                <a:gd name="T33" fmla="*/ 10 h 88"/>
                <a:gd name="T34" fmla="*/ 137 w 40"/>
                <a:gd name="T35" fmla="*/ 13 h 88"/>
                <a:gd name="T36" fmla="*/ 170 w 40"/>
                <a:gd name="T37" fmla="*/ 13 h 88"/>
                <a:gd name="T38" fmla="*/ 170 w 40"/>
                <a:gd name="T39" fmla="*/ 15 h 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"/>
                <a:gd name="T61" fmla="*/ 0 h 88"/>
                <a:gd name="T62" fmla="*/ 40 w 40"/>
                <a:gd name="T63" fmla="*/ 88 h 8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" h="88">
                  <a:moveTo>
                    <a:pt x="40" y="56"/>
                  </a:moveTo>
                  <a:lnTo>
                    <a:pt x="40" y="64"/>
                  </a:lnTo>
                  <a:lnTo>
                    <a:pt x="32" y="72"/>
                  </a:lnTo>
                  <a:lnTo>
                    <a:pt x="32" y="80"/>
                  </a:lnTo>
                  <a:lnTo>
                    <a:pt x="24" y="88"/>
                  </a:lnTo>
                  <a:lnTo>
                    <a:pt x="24" y="72"/>
                  </a:lnTo>
                  <a:lnTo>
                    <a:pt x="8" y="64"/>
                  </a:lnTo>
                  <a:lnTo>
                    <a:pt x="0" y="48"/>
                  </a:lnTo>
                  <a:lnTo>
                    <a:pt x="16" y="32"/>
                  </a:lnTo>
                  <a:lnTo>
                    <a:pt x="8" y="8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40" y="0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32" y="40"/>
                  </a:lnTo>
                  <a:lnTo>
                    <a:pt x="32" y="48"/>
                  </a:lnTo>
                  <a:lnTo>
                    <a:pt x="40" y="48"/>
                  </a:lnTo>
                  <a:lnTo>
                    <a:pt x="40" y="5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44" name="Freeform 195"/>
            <p:cNvSpPr>
              <a:spLocks/>
            </p:cNvSpPr>
            <p:nvPr/>
          </p:nvSpPr>
          <p:spPr bwMode="auto">
            <a:xfrm>
              <a:off x="3567" y="2234"/>
              <a:ext cx="43" cy="82"/>
            </a:xfrm>
            <a:custGeom>
              <a:avLst/>
              <a:gdLst>
                <a:gd name="T0" fmla="*/ 170 w 40"/>
                <a:gd name="T1" fmla="*/ 15 h 88"/>
                <a:gd name="T2" fmla="*/ 170 w 40"/>
                <a:gd name="T3" fmla="*/ 17 h 88"/>
                <a:gd name="T4" fmla="*/ 137 w 40"/>
                <a:gd name="T5" fmla="*/ 18 h 88"/>
                <a:gd name="T6" fmla="*/ 137 w 40"/>
                <a:gd name="T7" fmla="*/ 20 h 88"/>
                <a:gd name="T8" fmla="*/ 102 w 40"/>
                <a:gd name="T9" fmla="*/ 21 h 88"/>
                <a:gd name="T10" fmla="*/ 102 w 40"/>
                <a:gd name="T11" fmla="*/ 18 h 88"/>
                <a:gd name="T12" fmla="*/ 37 w 40"/>
                <a:gd name="T13" fmla="*/ 17 h 88"/>
                <a:gd name="T14" fmla="*/ 0 w 40"/>
                <a:gd name="T15" fmla="*/ 13 h 88"/>
                <a:gd name="T16" fmla="*/ 66 w 40"/>
                <a:gd name="T17" fmla="*/ 7 h 88"/>
                <a:gd name="T18" fmla="*/ 37 w 40"/>
                <a:gd name="T19" fmla="*/ 7 h 88"/>
                <a:gd name="T20" fmla="*/ 66 w 40"/>
                <a:gd name="T21" fmla="*/ 0 h 88"/>
                <a:gd name="T22" fmla="*/ 137 w 40"/>
                <a:gd name="T23" fmla="*/ 0 h 88"/>
                <a:gd name="T24" fmla="*/ 137 w 40"/>
                <a:gd name="T25" fmla="*/ 7 h 88"/>
                <a:gd name="T26" fmla="*/ 170 w 40"/>
                <a:gd name="T27" fmla="*/ 0 h 88"/>
                <a:gd name="T28" fmla="*/ 137 w 40"/>
                <a:gd name="T29" fmla="*/ 7 h 88"/>
                <a:gd name="T30" fmla="*/ 170 w 40"/>
                <a:gd name="T31" fmla="*/ 7 h 88"/>
                <a:gd name="T32" fmla="*/ 137 w 40"/>
                <a:gd name="T33" fmla="*/ 10 h 88"/>
                <a:gd name="T34" fmla="*/ 137 w 40"/>
                <a:gd name="T35" fmla="*/ 13 h 88"/>
                <a:gd name="T36" fmla="*/ 170 w 40"/>
                <a:gd name="T37" fmla="*/ 13 h 88"/>
                <a:gd name="T38" fmla="*/ 170 w 40"/>
                <a:gd name="T39" fmla="*/ 15 h 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"/>
                <a:gd name="T61" fmla="*/ 0 h 88"/>
                <a:gd name="T62" fmla="*/ 40 w 40"/>
                <a:gd name="T63" fmla="*/ 88 h 8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" h="88">
                  <a:moveTo>
                    <a:pt x="40" y="56"/>
                  </a:moveTo>
                  <a:lnTo>
                    <a:pt x="40" y="64"/>
                  </a:lnTo>
                  <a:lnTo>
                    <a:pt x="32" y="72"/>
                  </a:lnTo>
                  <a:lnTo>
                    <a:pt x="32" y="80"/>
                  </a:lnTo>
                  <a:lnTo>
                    <a:pt x="24" y="88"/>
                  </a:lnTo>
                  <a:lnTo>
                    <a:pt x="24" y="72"/>
                  </a:lnTo>
                  <a:lnTo>
                    <a:pt x="8" y="64"/>
                  </a:lnTo>
                  <a:lnTo>
                    <a:pt x="0" y="48"/>
                  </a:lnTo>
                  <a:lnTo>
                    <a:pt x="16" y="32"/>
                  </a:lnTo>
                  <a:lnTo>
                    <a:pt x="8" y="8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40" y="0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32" y="40"/>
                  </a:lnTo>
                  <a:lnTo>
                    <a:pt x="32" y="48"/>
                  </a:lnTo>
                  <a:lnTo>
                    <a:pt x="40" y="48"/>
                  </a:lnTo>
                  <a:lnTo>
                    <a:pt x="40" y="56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45" name="Freeform 196"/>
            <p:cNvSpPr>
              <a:spLocks/>
            </p:cNvSpPr>
            <p:nvPr/>
          </p:nvSpPr>
          <p:spPr bwMode="auto">
            <a:xfrm>
              <a:off x="3593" y="2286"/>
              <a:ext cx="164" cy="149"/>
            </a:xfrm>
            <a:custGeom>
              <a:avLst/>
              <a:gdLst>
                <a:gd name="T0" fmla="*/ 44 w 159"/>
                <a:gd name="T1" fmla="*/ 27 h 160"/>
                <a:gd name="T2" fmla="*/ 36 w 159"/>
                <a:gd name="T3" fmla="*/ 25 h 160"/>
                <a:gd name="T4" fmla="*/ 8 w 159"/>
                <a:gd name="T5" fmla="*/ 25 h 160"/>
                <a:gd name="T6" fmla="*/ 0 w 159"/>
                <a:gd name="T7" fmla="*/ 19 h 160"/>
                <a:gd name="T8" fmla="*/ 8 w 159"/>
                <a:gd name="T9" fmla="*/ 18 h 160"/>
                <a:gd name="T10" fmla="*/ 8 w 159"/>
                <a:gd name="T11" fmla="*/ 16 h 160"/>
                <a:gd name="T12" fmla="*/ 8 w 159"/>
                <a:gd name="T13" fmla="*/ 12 h 160"/>
                <a:gd name="T14" fmla="*/ 0 w 159"/>
                <a:gd name="T15" fmla="*/ 9 h 160"/>
                <a:gd name="T16" fmla="*/ 0 w 159"/>
                <a:gd name="T17" fmla="*/ 7 h 160"/>
                <a:gd name="T18" fmla="*/ 8 w 159"/>
                <a:gd name="T19" fmla="*/ 7 h 160"/>
                <a:gd name="T20" fmla="*/ 8 w 159"/>
                <a:gd name="T21" fmla="*/ 7 h 160"/>
                <a:gd name="T22" fmla="*/ 36 w 159"/>
                <a:gd name="T23" fmla="*/ 7 h 160"/>
                <a:gd name="T24" fmla="*/ 36 w 159"/>
                <a:gd name="T25" fmla="*/ 0 h 160"/>
                <a:gd name="T26" fmla="*/ 56 w 159"/>
                <a:gd name="T27" fmla="*/ 0 h 160"/>
                <a:gd name="T28" fmla="*/ 92 w 159"/>
                <a:gd name="T29" fmla="*/ 7 h 160"/>
                <a:gd name="T30" fmla="*/ 117 w 159"/>
                <a:gd name="T31" fmla="*/ 7 h 160"/>
                <a:gd name="T32" fmla="*/ 117 w 159"/>
                <a:gd name="T33" fmla="*/ 7 h 160"/>
                <a:gd name="T34" fmla="*/ 191 w 159"/>
                <a:gd name="T35" fmla="*/ 7 h 160"/>
                <a:gd name="T36" fmla="*/ 206 w 159"/>
                <a:gd name="T37" fmla="*/ 7 h 160"/>
                <a:gd name="T38" fmla="*/ 206 w 159"/>
                <a:gd name="T39" fmla="*/ 7 h 160"/>
                <a:gd name="T40" fmla="*/ 235 w 159"/>
                <a:gd name="T41" fmla="*/ 0 h 160"/>
                <a:gd name="T42" fmla="*/ 266 w 159"/>
                <a:gd name="T43" fmla="*/ 7 h 160"/>
                <a:gd name="T44" fmla="*/ 266 w 159"/>
                <a:gd name="T45" fmla="*/ 7 h 160"/>
                <a:gd name="T46" fmla="*/ 294 w 159"/>
                <a:gd name="T47" fmla="*/ 7 h 160"/>
                <a:gd name="T48" fmla="*/ 294 w 159"/>
                <a:gd name="T49" fmla="*/ 9 h 160"/>
                <a:gd name="T50" fmla="*/ 294 w 159"/>
                <a:gd name="T51" fmla="*/ 14 h 160"/>
                <a:gd name="T52" fmla="*/ 294 w 159"/>
                <a:gd name="T53" fmla="*/ 31 h 160"/>
                <a:gd name="T54" fmla="*/ 294 w 159"/>
                <a:gd name="T55" fmla="*/ 37 h 160"/>
                <a:gd name="T56" fmla="*/ 294 w 159"/>
                <a:gd name="T57" fmla="*/ 38 h 160"/>
                <a:gd name="T58" fmla="*/ 281 w 159"/>
                <a:gd name="T59" fmla="*/ 38 h 160"/>
                <a:gd name="T60" fmla="*/ 133 w 159"/>
                <a:gd name="T61" fmla="*/ 27 h 160"/>
                <a:gd name="T62" fmla="*/ 104 w 159"/>
                <a:gd name="T63" fmla="*/ 29 h 160"/>
                <a:gd name="T64" fmla="*/ 92 w 159"/>
                <a:gd name="T65" fmla="*/ 27 h 160"/>
                <a:gd name="T66" fmla="*/ 44 w 159"/>
                <a:gd name="T67" fmla="*/ 27 h 1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9"/>
                <a:gd name="T103" fmla="*/ 0 h 160"/>
                <a:gd name="T104" fmla="*/ 159 w 159"/>
                <a:gd name="T105" fmla="*/ 160 h 1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9" h="160">
                  <a:moveTo>
                    <a:pt x="24" y="112"/>
                  </a:moveTo>
                  <a:lnTo>
                    <a:pt x="16" y="104"/>
                  </a:lnTo>
                  <a:lnTo>
                    <a:pt x="8" y="104"/>
                  </a:lnTo>
                  <a:lnTo>
                    <a:pt x="0" y="80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64" y="8"/>
                  </a:lnTo>
                  <a:lnTo>
                    <a:pt x="64" y="16"/>
                  </a:lnTo>
                  <a:lnTo>
                    <a:pt x="103" y="32"/>
                  </a:lnTo>
                  <a:lnTo>
                    <a:pt x="111" y="24"/>
                  </a:lnTo>
                  <a:lnTo>
                    <a:pt x="111" y="16"/>
                  </a:lnTo>
                  <a:lnTo>
                    <a:pt x="127" y="0"/>
                  </a:lnTo>
                  <a:lnTo>
                    <a:pt x="143" y="8"/>
                  </a:lnTo>
                  <a:lnTo>
                    <a:pt x="143" y="16"/>
                  </a:lnTo>
                  <a:lnTo>
                    <a:pt x="159" y="16"/>
                  </a:lnTo>
                  <a:lnTo>
                    <a:pt x="159" y="40"/>
                  </a:lnTo>
                  <a:lnTo>
                    <a:pt x="159" y="56"/>
                  </a:lnTo>
                  <a:lnTo>
                    <a:pt x="159" y="128"/>
                  </a:lnTo>
                  <a:lnTo>
                    <a:pt x="159" y="152"/>
                  </a:lnTo>
                  <a:lnTo>
                    <a:pt x="159" y="160"/>
                  </a:lnTo>
                  <a:lnTo>
                    <a:pt x="151" y="160"/>
                  </a:lnTo>
                  <a:lnTo>
                    <a:pt x="72" y="112"/>
                  </a:lnTo>
                  <a:lnTo>
                    <a:pt x="56" y="120"/>
                  </a:lnTo>
                  <a:lnTo>
                    <a:pt x="48" y="112"/>
                  </a:lnTo>
                  <a:lnTo>
                    <a:pt x="24" y="11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46" name="Freeform 197"/>
            <p:cNvSpPr>
              <a:spLocks/>
            </p:cNvSpPr>
            <p:nvPr/>
          </p:nvSpPr>
          <p:spPr bwMode="auto">
            <a:xfrm>
              <a:off x="3593" y="2286"/>
              <a:ext cx="164" cy="149"/>
            </a:xfrm>
            <a:custGeom>
              <a:avLst/>
              <a:gdLst>
                <a:gd name="T0" fmla="*/ 44 w 159"/>
                <a:gd name="T1" fmla="*/ 27 h 160"/>
                <a:gd name="T2" fmla="*/ 36 w 159"/>
                <a:gd name="T3" fmla="*/ 25 h 160"/>
                <a:gd name="T4" fmla="*/ 8 w 159"/>
                <a:gd name="T5" fmla="*/ 25 h 160"/>
                <a:gd name="T6" fmla="*/ 0 w 159"/>
                <a:gd name="T7" fmla="*/ 19 h 160"/>
                <a:gd name="T8" fmla="*/ 8 w 159"/>
                <a:gd name="T9" fmla="*/ 18 h 160"/>
                <a:gd name="T10" fmla="*/ 8 w 159"/>
                <a:gd name="T11" fmla="*/ 16 h 160"/>
                <a:gd name="T12" fmla="*/ 8 w 159"/>
                <a:gd name="T13" fmla="*/ 12 h 160"/>
                <a:gd name="T14" fmla="*/ 0 w 159"/>
                <a:gd name="T15" fmla="*/ 9 h 160"/>
                <a:gd name="T16" fmla="*/ 0 w 159"/>
                <a:gd name="T17" fmla="*/ 7 h 160"/>
                <a:gd name="T18" fmla="*/ 8 w 159"/>
                <a:gd name="T19" fmla="*/ 7 h 160"/>
                <a:gd name="T20" fmla="*/ 8 w 159"/>
                <a:gd name="T21" fmla="*/ 7 h 160"/>
                <a:gd name="T22" fmla="*/ 36 w 159"/>
                <a:gd name="T23" fmla="*/ 7 h 160"/>
                <a:gd name="T24" fmla="*/ 36 w 159"/>
                <a:gd name="T25" fmla="*/ 0 h 160"/>
                <a:gd name="T26" fmla="*/ 56 w 159"/>
                <a:gd name="T27" fmla="*/ 0 h 160"/>
                <a:gd name="T28" fmla="*/ 92 w 159"/>
                <a:gd name="T29" fmla="*/ 7 h 160"/>
                <a:gd name="T30" fmla="*/ 117 w 159"/>
                <a:gd name="T31" fmla="*/ 7 h 160"/>
                <a:gd name="T32" fmla="*/ 117 w 159"/>
                <a:gd name="T33" fmla="*/ 7 h 160"/>
                <a:gd name="T34" fmla="*/ 191 w 159"/>
                <a:gd name="T35" fmla="*/ 7 h 160"/>
                <a:gd name="T36" fmla="*/ 206 w 159"/>
                <a:gd name="T37" fmla="*/ 7 h 160"/>
                <a:gd name="T38" fmla="*/ 206 w 159"/>
                <a:gd name="T39" fmla="*/ 7 h 160"/>
                <a:gd name="T40" fmla="*/ 235 w 159"/>
                <a:gd name="T41" fmla="*/ 0 h 160"/>
                <a:gd name="T42" fmla="*/ 266 w 159"/>
                <a:gd name="T43" fmla="*/ 7 h 160"/>
                <a:gd name="T44" fmla="*/ 266 w 159"/>
                <a:gd name="T45" fmla="*/ 7 h 160"/>
                <a:gd name="T46" fmla="*/ 294 w 159"/>
                <a:gd name="T47" fmla="*/ 7 h 160"/>
                <a:gd name="T48" fmla="*/ 294 w 159"/>
                <a:gd name="T49" fmla="*/ 9 h 160"/>
                <a:gd name="T50" fmla="*/ 294 w 159"/>
                <a:gd name="T51" fmla="*/ 14 h 160"/>
                <a:gd name="T52" fmla="*/ 294 w 159"/>
                <a:gd name="T53" fmla="*/ 31 h 160"/>
                <a:gd name="T54" fmla="*/ 294 w 159"/>
                <a:gd name="T55" fmla="*/ 37 h 160"/>
                <a:gd name="T56" fmla="*/ 294 w 159"/>
                <a:gd name="T57" fmla="*/ 38 h 160"/>
                <a:gd name="T58" fmla="*/ 281 w 159"/>
                <a:gd name="T59" fmla="*/ 38 h 160"/>
                <a:gd name="T60" fmla="*/ 133 w 159"/>
                <a:gd name="T61" fmla="*/ 27 h 160"/>
                <a:gd name="T62" fmla="*/ 104 w 159"/>
                <a:gd name="T63" fmla="*/ 29 h 160"/>
                <a:gd name="T64" fmla="*/ 92 w 159"/>
                <a:gd name="T65" fmla="*/ 27 h 160"/>
                <a:gd name="T66" fmla="*/ 44 w 159"/>
                <a:gd name="T67" fmla="*/ 27 h 1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9"/>
                <a:gd name="T103" fmla="*/ 0 h 160"/>
                <a:gd name="T104" fmla="*/ 159 w 159"/>
                <a:gd name="T105" fmla="*/ 160 h 1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9" h="160">
                  <a:moveTo>
                    <a:pt x="24" y="112"/>
                  </a:moveTo>
                  <a:lnTo>
                    <a:pt x="16" y="104"/>
                  </a:lnTo>
                  <a:lnTo>
                    <a:pt x="8" y="104"/>
                  </a:lnTo>
                  <a:lnTo>
                    <a:pt x="0" y="80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64" y="8"/>
                  </a:lnTo>
                  <a:lnTo>
                    <a:pt x="64" y="16"/>
                  </a:lnTo>
                  <a:lnTo>
                    <a:pt x="103" y="32"/>
                  </a:lnTo>
                  <a:lnTo>
                    <a:pt x="111" y="24"/>
                  </a:lnTo>
                  <a:lnTo>
                    <a:pt x="111" y="16"/>
                  </a:lnTo>
                  <a:lnTo>
                    <a:pt x="127" y="0"/>
                  </a:lnTo>
                  <a:lnTo>
                    <a:pt x="143" y="8"/>
                  </a:lnTo>
                  <a:lnTo>
                    <a:pt x="143" y="16"/>
                  </a:lnTo>
                  <a:lnTo>
                    <a:pt x="159" y="16"/>
                  </a:lnTo>
                  <a:lnTo>
                    <a:pt x="159" y="40"/>
                  </a:lnTo>
                  <a:lnTo>
                    <a:pt x="159" y="56"/>
                  </a:lnTo>
                  <a:lnTo>
                    <a:pt x="159" y="128"/>
                  </a:lnTo>
                  <a:lnTo>
                    <a:pt x="159" y="152"/>
                  </a:lnTo>
                  <a:lnTo>
                    <a:pt x="159" y="160"/>
                  </a:lnTo>
                  <a:lnTo>
                    <a:pt x="151" y="160"/>
                  </a:lnTo>
                  <a:lnTo>
                    <a:pt x="72" y="112"/>
                  </a:lnTo>
                  <a:lnTo>
                    <a:pt x="56" y="120"/>
                  </a:lnTo>
                  <a:lnTo>
                    <a:pt x="48" y="112"/>
                  </a:lnTo>
                  <a:lnTo>
                    <a:pt x="24" y="112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47" name="Freeform 198"/>
            <p:cNvSpPr>
              <a:spLocks/>
            </p:cNvSpPr>
            <p:nvPr/>
          </p:nvSpPr>
          <p:spPr bwMode="auto">
            <a:xfrm>
              <a:off x="3757" y="2300"/>
              <a:ext cx="124" cy="111"/>
            </a:xfrm>
            <a:custGeom>
              <a:avLst/>
              <a:gdLst>
                <a:gd name="T0" fmla="*/ 231 w 120"/>
                <a:gd name="T1" fmla="*/ 22 h 120"/>
                <a:gd name="T2" fmla="*/ 185 w 120"/>
                <a:gd name="T3" fmla="*/ 25 h 120"/>
                <a:gd name="T4" fmla="*/ 168 w 120"/>
                <a:gd name="T5" fmla="*/ 24 h 120"/>
                <a:gd name="T6" fmla="*/ 0 w 120"/>
                <a:gd name="T7" fmla="*/ 24 h 120"/>
                <a:gd name="T8" fmla="*/ 0 w 120"/>
                <a:gd name="T9" fmla="*/ 8 h 120"/>
                <a:gd name="T10" fmla="*/ 0 w 120"/>
                <a:gd name="T11" fmla="*/ 6 h 120"/>
                <a:gd name="T12" fmla="*/ 0 w 120"/>
                <a:gd name="T13" fmla="*/ 0 h 120"/>
                <a:gd name="T14" fmla="*/ 44 w 120"/>
                <a:gd name="T15" fmla="*/ 0 h 120"/>
                <a:gd name="T16" fmla="*/ 75 w 120"/>
                <a:gd name="T17" fmla="*/ 6 h 120"/>
                <a:gd name="T18" fmla="*/ 138 w 120"/>
                <a:gd name="T19" fmla="*/ 0 h 120"/>
                <a:gd name="T20" fmla="*/ 155 w 120"/>
                <a:gd name="T21" fmla="*/ 0 h 120"/>
                <a:gd name="T22" fmla="*/ 155 w 120"/>
                <a:gd name="T23" fmla="*/ 6 h 120"/>
                <a:gd name="T24" fmla="*/ 155 w 120"/>
                <a:gd name="T25" fmla="*/ 0 h 120"/>
                <a:gd name="T26" fmla="*/ 155 w 120"/>
                <a:gd name="T27" fmla="*/ 6 h 120"/>
                <a:gd name="T28" fmla="*/ 185 w 120"/>
                <a:gd name="T29" fmla="*/ 0 h 120"/>
                <a:gd name="T30" fmla="*/ 202 w 120"/>
                <a:gd name="T31" fmla="*/ 6 h 120"/>
                <a:gd name="T32" fmla="*/ 185 w 120"/>
                <a:gd name="T33" fmla="*/ 11 h 120"/>
                <a:gd name="T34" fmla="*/ 168 w 120"/>
                <a:gd name="T35" fmla="*/ 8 h 120"/>
                <a:gd name="T36" fmla="*/ 155 w 120"/>
                <a:gd name="T37" fmla="*/ 6 h 120"/>
                <a:gd name="T38" fmla="*/ 155 w 120"/>
                <a:gd name="T39" fmla="*/ 6 h 120"/>
                <a:gd name="T40" fmla="*/ 155 w 120"/>
                <a:gd name="T41" fmla="*/ 6 h 120"/>
                <a:gd name="T42" fmla="*/ 231 w 120"/>
                <a:gd name="T43" fmla="*/ 22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0"/>
                <a:gd name="T67" fmla="*/ 0 h 120"/>
                <a:gd name="T68" fmla="*/ 120 w 120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0" h="120">
                  <a:moveTo>
                    <a:pt x="120" y="104"/>
                  </a:moveTo>
                  <a:lnTo>
                    <a:pt x="96" y="120"/>
                  </a:lnTo>
                  <a:lnTo>
                    <a:pt x="88" y="112"/>
                  </a:lnTo>
                  <a:lnTo>
                    <a:pt x="0" y="112"/>
                  </a:lnTo>
                  <a:lnTo>
                    <a:pt x="0" y="40"/>
                  </a:lnTo>
                  <a:lnTo>
                    <a:pt x="0" y="24"/>
                  </a:lnTo>
                  <a:lnTo>
                    <a:pt x="0" y="0"/>
                  </a:lnTo>
                  <a:lnTo>
                    <a:pt x="24" y="0"/>
                  </a:lnTo>
                  <a:lnTo>
                    <a:pt x="40" y="8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8"/>
                  </a:lnTo>
                  <a:lnTo>
                    <a:pt x="80" y="0"/>
                  </a:lnTo>
                  <a:lnTo>
                    <a:pt x="80" y="8"/>
                  </a:lnTo>
                  <a:lnTo>
                    <a:pt x="96" y="0"/>
                  </a:lnTo>
                  <a:lnTo>
                    <a:pt x="104" y="32"/>
                  </a:lnTo>
                  <a:lnTo>
                    <a:pt x="96" y="48"/>
                  </a:lnTo>
                  <a:lnTo>
                    <a:pt x="88" y="40"/>
                  </a:lnTo>
                  <a:lnTo>
                    <a:pt x="80" y="16"/>
                  </a:lnTo>
                  <a:lnTo>
                    <a:pt x="80" y="24"/>
                  </a:lnTo>
                  <a:lnTo>
                    <a:pt x="80" y="32"/>
                  </a:lnTo>
                  <a:lnTo>
                    <a:pt x="120" y="10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48" name="Freeform 199"/>
            <p:cNvSpPr>
              <a:spLocks/>
            </p:cNvSpPr>
            <p:nvPr/>
          </p:nvSpPr>
          <p:spPr bwMode="auto">
            <a:xfrm>
              <a:off x="3757" y="2300"/>
              <a:ext cx="124" cy="111"/>
            </a:xfrm>
            <a:custGeom>
              <a:avLst/>
              <a:gdLst>
                <a:gd name="T0" fmla="*/ 231 w 120"/>
                <a:gd name="T1" fmla="*/ 22 h 120"/>
                <a:gd name="T2" fmla="*/ 185 w 120"/>
                <a:gd name="T3" fmla="*/ 25 h 120"/>
                <a:gd name="T4" fmla="*/ 168 w 120"/>
                <a:gd name="T5" fmla="*/ 24 h 120"/>
                <a:gd name="T6" fmla="*/ 0 w 120"/>
                <a:gd name="T7" fmla="*/ 24 h 120"/>
                <a:gd name="T8" fmla="*/ 0 w 120"/>
                <a:gd name="T9" fmla="*/ 8 h 120"/>
                <a:gd name="T10" fmla="*/ 0 w 120"/>
                <a:gd name="T11" fmla="*/ 6 h 120"/>
                <a:gd name="T12" fmla="*/ 0 w 120"/>
                <a:gd name="T13" fmla="*/ 0 h 120"/>
                <a:gd name="T14" fmla="*/ 44 w 120"/>
                <a:gd name="T15" fmla="*/ 0 h 120"/>
                <a:gd name="T16" fmla="*/ 75 w 120"/>
                <a:gd name="T17" fmla="*/ 6 h 120"/>
                <a:gd name="T18" fmla="*/ 138 w 120"/>
                <a:gd name="T19" fmla="*/ 0 h 120"/>
                <a:gd name="T20" fmla="*/ 155 w 120"/>
                <a:gd name="T21" fmla="*/ 0 h 120"/>
                <a:gd name="T22" fmla="*/ 155 w 120"/>
                <a:gd name="T23" fmla="*/ 6 h 120"/>
                <a:gd name="T24" fmla="*/ 155 w 120"/>
                <a:gd name="T25" fmla="*/ 0 h 120"/>
                <a:gd name="T26" fmla="*/ 155 w 120"/>
                <a:gd name="T27" fmla="*/ 6 h 120"/>
                <a:gd name="T28" fmla="*/ 185 w 120"/>
                <a:gd name="T29" fmla="*/ 0 h 120"/>
                <a:gd name="T30" fmla="*/ 202 w 120"/>
                <a:gd name="T31" fmla="*/ 6 h 120"/>
                <a:gd name="T32" fmla="*/ 185 w 120"/>
                <a:gd name="T33" fmla="*/ 11 h 120"/>
                <a:gd name="T34" fmla="*/ 168 w 120"/>
                <a:gd name="T35" fmla="*/ 8 h 120"/>
                <a:gd name="T36" fmla="*/ 155 w 120"/>
                <a:gd name="T37" fmla="*/ 6 h 120"/>
                <a:gd name="T38" fmla="*/ 155 w 120"/>
                <a:gd name="T39" fmla="*/ 6 h 120"/>
                <a:gd name="T40" fmla="*/ 155 w 120"/>
                <a:gd name="T41" fmla="*/ 6 h 120"/>
                <a:gd name="T42" fmla="*/ 231 w 120"/>
                <a:gd name="T43" fmla="*/ 22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0"/>
                <a:gd name="T67" fmla="*/ 0 h 120"/>
                <a:gd name="T68" fmla="*/ 120 w 120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0" h="120">
                  <a:moveTo>
                    <a:pt x="120" y="104"/>
                  </a:moveTo>
                  <a:lnTo>
                    <a:pt x="96" y="120"/>
                  </a:lnTo>
                  <a:lnTo>
                    <a:pt x="88" y="112"/>
                  </a:lnTo>
                  <a:lnTo>
                    <a:pt x="0" y="112"/>
                  </a:lnTo>
                  <a:lnTo>
                    <a:pt x="0" y="40"/>
                  </a:lnTo>
                  <a:lnTo>
                    <a:pt x="0" y="24"/>
                  </a:lnTo>
                  <a:lnTo>
                    <a:pt x="0" y="0"/>
                  </a:lnTo>
                  <a:lnTo>
                    <a:pt x="24" y="0"/>
                  </a:lnTo>
                  <a:lnTo>
                    <a:pt x="40" y="8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8"/>
                  </a:lnTo>
                  <a:lnTo>
                    <a:pt x="80" y="0"/>
                  </a:lnTo>
                  <a:lnTo>
                    <a:pt x="80" y="8"/>
                  </a:lnTo>
                  <a:lnTo>
                    <a:pt x="96" y="0"/>
                  </a:lnTo>
                  <a:lnTo>
                    <a:pt x="104" y="32"/>
                  </a:lnTo>
                  <a:lnTo>
                    <a:pt x="96" y="48"/>
                  </a:lnTo>
                  <a:lnTo>
                    <a:pt x="88" y="40"/>
                  </a:lnTo>
                  <a:lnTo>
                    <a:pt x="80" y="16"/>
                  </a:lnTo>
                  <a:lnTo>
                    <a:pt x="80" y="24"/>
                  </a:lnTo>
                  <a:lnTo>
                    <a:pt x="80" y="32"/>
                  </a:lnTo>
                  <a:lnTo>
                    <a:pt x="120" y="104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49" name="Freeform 200"/>
            <p:cNvSpPr>
              <a:spLocks/>
            </p:cNvSpPr>
            <p:nvPr/>
          </p:nvSpPr>
          <p:spPr bwMode="auto">
            <a:xfrm>
              <a:off x="3724" y="2397"/>
              <a:ext cx="182" cy="201"/>
            </a:xfrm>
            <a:custGeom>
              <a:avLst/>
              <a:gdLst>
                <a:gd name="T0" fmla="*/ 8 w 176"/>
                <a:gd name="T1" fmla="*/ 34 h 215"/>
                <a:gd name="T2" fmla="*/ 44 w 176"/>
                <a:gd name="T3" fmla="*/ 38 h 215"/>
                <a:gd name="T4" fmla="*/ 44 w 176"/>
                <a:gd name="T5" fmla="*/ 41 h 215"/>
                <a:gd name="T6" fmla="*/ 60 w 176"/>
                <a:gd name="T7" fmla="*/ 44 h 215"/>
                <a:gd name="T8" fmla="*/ 124 w 176"/>
                <a:gd name="T9" fmla="*/ 51 h 215"/>
                <a:gd name="T10" fmla="*/ 142 w 176"/>
                <a:gd name="T11" fmla="*/ 54 h 215"/>
                <a:gd name="T12" fmla="*/ 171 w 176"/>
                <a:gd name="T13" fmla="*/ 54 h 215"/>
                <a:gd name="T14" fmla="*/ 187 w 176"/>
                <a:gd name="T15" fmla="*/ 57 h 215"/>
                <a:gd name="T16" fmla="*/ 220 w 176"/>
                <a:gd name="T17" fmla="*/ 57 h 215"/>
                <a:gd name="T18" fmla="*/ 251 w 176"/>
                <a:gd name="T19" fmla="*/ 54 h 215"/>
                <a:gd name="T20" fmla="*/ 265 w 176"/>
                <a:gd name="T21" fmla="*/ 54 h 215"/>
                <a:gd name="T22" fmla="*/ 297 w 176"/>
                <a:gd name="T23" fmla="*/ 54 h 215"/>
                <a:gd name="T24" fmla="*/ 297 w 176"/>
                <a:gd name="T25" fmla="*/ 50 h 215"/>
                <a:gd name="T26" fmla="*/ 281 w 176"/>
                <a:gd name="T27" fmla="*/ 50 h 215"/>
                <a:gd name="T28" fmla="*/ 251 w 176"/>
                <a:gd name="T29" fmla="*/ 46 h 215"/>
                <a:gd name="T30" fmla="*/ 236 w 176"/>
                <a:gd name="T31" fmla="*/ 44 h 215"/>
                <a:gd name="T32" fmla="*/ 251 w 176"/>
                <a:gd name="T33" fmla="*/ 41 h 215"/>
                <a:gd name="T34" fmla="*/ 265 w 176"/>
                <a:gd name="T35" fmla="*/ 36 h 215"/>
                <a:gd name="T36" fmla="*/ 297 w 176"/>
                <a:gd name="T37" fmla="*/ 30 h 215"/>
                <a:gd name="T38" fmla="*/ 312 w 176"/>
                <a:gd name="T39" fmla="*/ 19 h 215"/>
                <a:gd name="T40" fmla="*/ 344 w 176"/>
                <a:gd name="T41" fmla="*/ 18 h 215"/>
                <a:gd name="T42" fmla="*/ 344 w 176"/>
                <a:gd name="T43" fmla="*/ 16 h 215"/>
                <a:gd name="T44" fmla="*/ 328 w 176"/>
                <a:gd name="T45" fmla="*/ 13 h 215"/>
                <a:gd name="T46" fmla="*/ 312 w 176"/>
                <a:gd name="T47" fmla="*/ 7 h 215"/>
                <a:gd name="T48" fmla="*/ 297 w 176"/>
                <a:gd name="T49" fmla="*/ 0 h 215"/>
                <a:gd name="T50" fmla="*/ 251 w 176"/>
                <a:gd name="T51" fmla="*/ 7 h 215"/>
                <a:gd name="T52" fmla="*/ 236 w 176"/>
                <a:gd name="T53" fmla="*/ 7 h 215"/>
                <a:gd name="T54" fmla="*/ 60 w 176"/>
                <a:gd name="T55" fmla="*/ 7 h 215"/>
                <a:gd name="T56" fmla="*/ 60 w 176"/>
                <a:gd name="T57" fmla="*/ 7 h 215"/>
                <a:gd name="T58" fmla="*/ 60 w 176"/>
                <a:gd name="T59" fmla="*/ 11 h 215"/>
                <a:gd name="T60" fmla="*/ 44 w 176"/>
                <a:gd name="T61" fmla="*/ 11 h 215"/>
                <a:gd name="T62" fmla="*/ 44 w 176"/>
                <a:gd name="T63" fmla="*/ 21 h 215"/>
                <a:gd name="T64" fmla="*/ 36 w 176"/>
                <a:gd name="T65" fmla="*/ 21 h 215"/>
                <a:gd name="T66" fmla="*/ 0 w 176"/>
                <a:gd name="T67" fmla="*/ 30 h 215"/>
                <a:gd name="T68" fmla="*/ 36 w 176"/>
                <a:gd name="T69" fmla="*/ 34 h 215"/>
                <a:gd name="T70" fmla="*/ 8 w 176"/>
                <a:gd name="T71" fmla="*/ 34 h 2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6"/>
                <a:gd name="T109" fmla="*/ 0 h 215"/>
                <a:gd name="T110" fmla="*/ 176 w 176"/>
                <a:gd name="T111" fmla="*/ 215 h 21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6" h="215">
                  <a:moveTo>
                    <a:pt x="8" y="128"/>
                  </a:moveTo>
                  <a:lnTo>
                    <a:pt x="24" y="144"/>
                  </a:lnTo>
                  <a:lnTo>
                    <a:pt x="24" y="160"/>
                  </a:lnTo>
                  <a:lnTo>
                    <a:pt x="32" y="168"/>
                  </a:lnTo>
                  <a:lnTo>
                    <a:pt x="64" y="199"/>
                  </a:lnTo>
                  <a:lnTo>
                    <a:pt x="72" y="207"/>
                  </a:lnTo>
                  <a:lnTo>
                    <a:pt x="88" y="207"/>
                  </a:lnTo>
                  <a:lnTo>
                    <a:pt x="96" y="215"/>
                  </a:lnTo>
                  <a:lnTo>
                    <a:pt x="112" y="215"/>
                  </a:lnTo>
                  <a:lnTo>
                    <a:pt x="128" y="207"/>
                  </a:lnTo>
                  <a:lnTo>
                    <a:pt x="136" y="207"/>
                  </a:lnTo>
                  <a:lnTo>
                    <a:pt x="152" y="207"/>
                  </a:lnTo>
                  <a:lnTo>
                    <a:pt x="152" y="191"/>
                  </a:lnTo>
                  <a:lnTo>
                    <a:pt x="144" y="191"/>
                  </a:lnTo>
                  <a:lnTo>
                    <a:pt x="128" y="175"/>
                  </a:lnTo>
                  <a:lnTo>
                    <a:pt x="120" y="168"/>
                  </a:lnTo>
                  <a:lnTo>
                    <a:pt x="128" y="160"/>
                  </a:lnTo>
                  <a:lnTo>
                    <a:pt x="136" y="136"/>
                  </a:lnTo>
                  <a:lnTo>
                    <a:pt x="152" y="112"/>
                  </a:lnTo>
                  <a:lnTo>
                    <a:pt x="160" y="72"/>
                  </a:lnTo>
                  <a:lnTo>
                    <a:pt x="176" y="64"/>
                  </a:lnTo>
                  <a:lnTo>
                    <a:pt x="176" y="56"/>
                  </a:lnTo>
                  <a:lnTo>
                    <a:pt x="168" y="48"/>
                  </a:lnTo>
                  <a:lnTo>
                    <a:pt x="160" y="8"/>
                  </a:lnTo>
                  <a:lnTo>
                    <a:pt x="152" y="0"/>
                  </a:lnTo>
                  <a:lnTo>
                    <a:pt x="128" y="16"/>
                  </a:lnTo>
                  <a:lnTo>
                    <a:pt x="120" y="8"/>
                  </a:lnTo>
                  <a:lnTo>
                    <a:pt x="32" y="8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24" y="80"/>
                  </a:lnTo>
                  <a:lnTo>
                    <a:pt x="16" y="80"/>
                  </a:lnTo>
                  <a:lnTo>
                    <a:pt x="0" y="112"/>
                  </a:lnTo>
                  <a:lnTo>
                    <a:pt x="16" y="128"/>
                  </a:lnTo>
                  <a:lnTo>
                    <a:pt x="8" y="12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50" name="Freeform 201"/>
            <p:cNvSpPr>
              <a:spLocks/>
            </p:cNvSpPr>
            <p:nvPr/>
          </p:nvSpPr>
          <p:spPr bwMode="auto">
            <a:xfrm>
              <a:off x="3724" y="2397"/>
              <a:ext cx="182" cy="201"/>
            </a:xfrm>
            <a:custGeom>
              <a:avLst/>
              <a:gdLst>
                <a:gd name="T0" fmla="*/ 8 w 176"/>
                <a:gd name="T1" fmla="*/ 34 h 215"/>
                <a:gd name="T2" fmla="*/ 44 w 176"/>
                <a:gd name="T3" fmla="*/ 38 h 215"/>
                <a:gd name="T4" fmla="*/ 44 w 176"/>
                <a:gd name="T5" fmla="*/ 41 h 215"/>
                <a:gd name="T6" fmla="*/ 60 w 176"/>
                <a:gd name="T7" fmla="*/ 44 h 215"/>
                <a:gd name="T8" fmla="*/ 124 w 176"/>
                <a:gd name="T9" fmla="*/ 51 h 215"/>
                <a:gd name="T10" fmla="*/ 142 w 176"/>
                <a:gd name="T11" fmla="*/ 54 h 215"/>
                <a:gd name="T12" fmla="*/ 171 w 176"/>
                <a:gd name="T13" fmla="*/ 54 h 215"/>
                <a:gd name="T14" fmla="*/ 187 w 176"/>
                <a:gd name="T15" fmla="*/ 57 h 215"/>
                <a:gd name="T16" fmla="*/ 220 w 176"/>
                <a:gd name="T17" fmla="*/ 57 h 215"/>
                <a:gd name="T18" fmla="*/ 251 w 176"/>
                <a:gd name="T19" fmla="*/ 54 h 215"/>
                <a:gd name="T20" fmla="*/ 265 w 176"/>
                <a:gd name="T21" fmla="*/ 54 h 215"/>
                <a:gd name="T22" fmla="*/ 297 w 176"/>
                <a:gd name="T23" fmla="*/ 54 h 215"/>
                <a:gd name="T24" fmla="*/ 297 w 176"/>
                <a:gd name="T25" fmla="*/ 50 h 215"/>
                <a:gd name="T26" fmla="*/ 281 w 176"/>
                <a:gd name="T27" fmla="*/ 50 h 215"/>
                <a:gd name="T28" fmla="*/ 251 w 176"/>
                <a:gd name="T29" fmla="*/ 46 h 215"/>
                <a:gd name="T30" fmla="*/ 236 w 176"/>
                <a:gd name="T31" fmla="*/ 44 h 215"/>
                <a:gd name="T32" fmla="*/ 251 w 176"/>
                <a:gd name="T33" fmla="*/ 41 h 215"/>
                <a:gd name="T34" fmla="*/ 265 w 176"/>
                <a:gd name="T35" fmla="*/ 36 h 215"/>
                <a:gd name="T36" fmla="*/ 297 w 176"/>
                <a:gd name="T37" fmla="*/ 30 h 215"/>
                <a:gd name="T38" fmla="*/ 312 w 176"/>
                <a:gd name="T39" fmla="*/ 19 h 215"/>
                <a:gd name="T40" fmla="*/ 344 w 176"/>
                <a:gd name="T41" fmla="*/ 18 h 215"/>
                <a:gd name="T42" fmla="*/ 344 w 176"/>
                <a:gd name="T43" fmla="*/ 16 h 215"/>
                <a:gd name="T44" fmla="*/ 328 w 176"/>
                <a:gd name="T45" fmla="*/ 13 h 215"/>
                <a:gd name="T46" fmla="*/ 312 w 176"/>
                <a:gd name="T47" fmla="*/ 7 h 215"/>
                <a:gd name="T48" fmla="*/ 297 w 176"/>
                <a:gd name="T49" fmla="*/ 0 h 215"/>
                <a:gd name="T50" fmla="*/ 251 w 176"/>
                <a:gd name="T51" fmla="*/ 7 h 215"/>
                <a:gd name="T52" fmla="*/ 236 w 176"/>
                <a:gd name="T53" fmla="*/ 7 h 215"/>
                <a:gd name="T54" fmla="*/ 60 w 176"/>
                <a:gd name="T55" fmla="*/ 7 h 215"/>
                <a:gd name="T56" fmla="*/ 60 w 176"/>
                <a:gd name="T57" fmla="*/ 7 h 215"/>
                <a:gd name="T58" fmla="*/ 60 w 176"/>
                <a:gd name="T59" fmla="*/ 11 h 215"/>
                <a:gd name="T60" fmla="*/ 44 w 176"/>
                <a:gd name="T61" fmla="*/ 11 h 215"/>
                <a:gd name="T62" fmla="*/ 44 w 176"/>
                <a:gd name="T63" fmla="*/ 21 h 215"/>
                <a:gd name="T64" fmla="*/ 36 w 176"/>
                <a:gd name="T65" fmla="*/ 21 h 215"/>
                <a:gd name="T66" fmla="*/ 0 w 176"/>
                <a:gd name="T67" fmla="*/ 30 h 215"/>
                <a:gd name="T68" fmla="*/ 36 w 176"/>
                <a:gd name="T69" fmla="*/ 34 h 215"/>
                <a:gd name="T70" fmla="*/ 8 w 176"/>
                <a:gd name="T71" fmla="*/ 34 h 2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6"/>
                <a:gd name="T109" fmla="*/ 0 h 215"/>
                <a:gd name="T110" fmla="*/ 176 w 176"/>
                <a:gd name="T111" fmla="*/ 215 h 21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6" h="215">
                  <a:moveTo>
                    <a:pt x="8" y="128"/>
                  </a:moveTo>
                  <a:lnTo>
                    <a:pt x="24" y="144"/>
                  </a:lnTo>
                  <a:lnTo>
                    <a:pt x="24" y="160"/>
                  </a:lnTo>
                  <a:lnTo>
                    <a:pt x="32" y="168"/>
                  </a:lnTo>
                  <a:lnTo>
                    <a:pt x="64" y="199"/>
                  </a:lnTo>
                  <a:lnTo>
                    <a:pt x="72" y="207"/>
                  </a:lnTo>
                  <a:lnTo>
                    <a:pt x="88" y="207"/>
                  </a:lnTo>
                  <a:lnTo>
                    <a:pt x="96" y="215"/>
                  </a:lnTo>
                  <a:lnTo>
                    <a:pt x="112" y="215"/>
                  </a:lnTo>
                  <a:lnTo>
                    <a:pt x="128" y="207"/>
                  </a:lnTo>
                  <a:lnTo>
                    <a:pt x="136" y="207"/>
                  </a:lnTo>
                  <a:lnTo>
                    <a:pt x="152" y="207"/>
                  </a:lnTo>
                  <a:lnTo>
                    <a:pt x="152" y="191"/>
                  </a:lnTo>
                  <a:lnTo>
                    <a:pt x="144" y="191"/>
                  </a:lnTo>
                  <a:lnTo>
                    <a:pt x="128" y="175"/>
                  </a:lnTo>
                  <a:lnTo>
                    <a:pt x="120" y="168"/>
                  </a:lnTo>
                  <a:lnTo>
                    <a:pt x="128" y="160"/>
                  </a:lnTo>
                  <a:lnTo>
                    <a:pt x="136" y="136"/>
                  </a:lnTo>
                  <a:lnTo>
                    <a:pt x="152" y="112"/>
                  </a:lnTo>
                  <a:lnTo>
                    <a:pt x="160" y="72"/>
                  </a:lnTo>
                  <a:lnTo>
                    <a:pt x="176" y="64"/>
                  </a:lnTo>
                  <a:lnTo>
                    <a:pt x="176" y="56"/>
                  </a:lnTo>
                  <a:lnTo>
                    <a:pt x="168" y="48"/>
                  </a:lnTo>
                  <a:lnTo>
                    <a:pt x="160" y="8"/>
                  </a:lnTo>
                  <a:lnTo>
                    <a:pt x="152" y="0"/>
                  </a:lnTo>
                  <a:lnTo>
                    <a:pt x="128" y="16"/>
                  </a:lnTo>
                  <a:lnTo>
                    <a:pt x="120" y="8"/>
                  </a:lnTo>
                  <a:lnTo>
                    <a:pt x="32" y="8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24" y="80"/>
                  </a:lnTo>
                  <a:lnTo>
                    <a:pt x="16" y="80"/>
                  </a:lnTo>
                  <a:lnTo>
                    <a:pt x="0" y="112"/>
                  </a:lnTo>
                  <a:lnTo>
                    <a:pt x="16" y="128"/>
                  </a:lnTo>
                  <a:lnTo>
                    <a:pt x="8" y="12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51" name="Freeform 202"/>
            <p:cNvSpPr>
              <a:spLocks/>
            </p:cNvSpPr>
            <p:nvPr/>
          </p:nvSpPr>
          <p:spPr bwMode="auto">
            <a:xfrm>
              <a:off x="3847" y="2449"/>
              <a:ext cx="158" cy="149"/>
            </a:xfrm>
            <a:custGeom>
              <a:avLst/>
              <a:gdLst>
                <a:gd name="T0" fmla="*/ 226 w 152"/>
                <a:gd name="T1" fmla="*/ 18 h 159"/>
                <a:gd name="T2" fmla="*/ 209 w 152"/>
                <a:gd name="T3" fmla="*/ 18 h 159"/>
                <a:gd name="T4" fmla="*/ 209 w 152"/>
                <a:gd name="T5" fmla="*/ 20 h 159"/>
                <a:gd name="T6" fmla="*/ 209 w 152"/>
                <a:gd name="T7" fmla="*/ 22 h 159"/>
                <a:gd name="T8" fmla="*/ 226 w 152"/>
                <a:gd name="T9" fmla="*/ 22 h 159"/>
                <a:gd name="T10" fmla="*/ 226 w 152"/>
                <a:gd name="T11" fmla="*/ 23 h 159"/>
                <a:gd name="T12" fmla="*/ 244 w 152"/>
                <a:gd name="T13" fmla="*/ 29 h 159"/>
                <a:gd name="T14" fmla="*/ 330 w 152"/>
                <a:gd name="T15" fmla="*/ 31 h 159"/>
                <a:gd name="T16" fmla="*/ 277 w 152"/>
                <a:gd name="T17" fmla="*/ 39 h 159"/>
                <a:gd name="T18" fmla="*/ 244 w 152"/>
                <a:gd name="T19" fmla="*/ 39 h 159"/>
                <a:gd name="T20" fmla="*/ 209 w 152"/>
                <a:gd name="T21" fmla="*/ 43 h 159"/>
                <a:gd name="T22" fmla="*/ 173 w 152"/>
                <a:gd name="T23" fmla="*/ 42 h 159"/>
                <a:gd name="T24" fmla="*/ 140 w 152"/>
                <a:gd name="T25" fmla="*/ 43 h 159"/>
                <a:gd name="T26" fmla="*/ 67 w 152"/>
                <a:gd name="T27" fmla="*/ 42 h 159"/>
                <a:gd name="T28" fmla="*/ 67 w 152"/>
                <a:gd name="T29" fmla="*/ 37 h 159"/>
                <a:gd name="T30" fmla="*/ 50 w 152"/>
                <a:gd name="T31" fmla="*/ 37 h 159"/>
                <a:gd name="T32" fmla="*/ 8 w 152"/>
                <a:gd name="T33" fmla="*/ 33 h 159"/>
                <a:gd name="T34" fmla="*/ 0 w 152"/>
                <a:gd name="T35" fmla="*/ 31 h 159"/>
                <a:gd name="T36" fmla="*/ 8 w 152"/>
                <a:gd name="T37" fmla="*/ 29 h 159"/>
                <a:gd name="T38" fmla="*/ 36 w 152"/>
                <a:gd name="T39" fmla="*/ 22 h 159"/>
                <a:gd name="T40" fmla="*/ 67 w 152"/>
                <a:gd name="T41" fmla="*/ 16 h 159"/>
                <a:gd name="T42" fmla="*/ 88 w 152"/>
                <a:gd name="T43" fmla="*/ 7 h 159"/>
                <a:gd name="T44" fmla="*/ 120 w 152"/>
                <a:gd name="T45" fmla="*/ 7 h 159"/>
                <a:gd name="T46" fmla="*/ 120 w 152"/>
                <a:gd name="T47" fmla="*/ 0 h 159"/>
                <a:gd name="T48" fmla="*/ 155 w 152"/>
                <a:gd name="T49" fmla="*/ 7 h 159"/>
                <a:gd name="T50" fmla="*/ 173 w 152"/>
                <a:gd name="T51" fmla="*/ 11 h 159"/>
                <a:gd name="T52" fmla="*/ 226 w 152"/>
                <a:gd name="T53" fmla="*/ 18 h 15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2"/>
                <a:gd name="T82" fmla="*/ 0 h 159"/>
                <a:gd name="T83" fmla="*/ 152 w 152"/>
                <a:gd name="T84" fmla="*/ 159 h 15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2" h="159">
                  <a:moveTo>
                    <a:pt x="104" y="64"/>
                  </a:moveTo>
                  <a:lnTo>
                    <a:pt x="96" y="64"/>
                  </a:lnTo>
                  <a:lnTo>
                    <a:pt x="96" y="72"/>
                  </a:lnTo>
                  <a:lnTo>
                    <a:pt x="96" y="80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112" y="104"/>
                  </a:lnTo>
                  <a:lnTo>
                    <a:pt x="152" y="112"/>
                  </a:lnTo>
                  <a:lnTo>
                    <a:pt x="128" y="143"/>
                  </a:lnTo>
                  <a:lnTo>
                    <a:pt x="112" y="143"/>
                  </a:lnTo>
                  <a:lnTo>
                    <a:pt x="96" y="159"/>
                  </a:lnTo>
                  <a:lnTo>
                    <a:pt x="80" y="151"/>
                  </a:lnTo>
                  <a:lnTo>
                    <a:pt x="64" y="159"/>
                  </a:lnTo>
                  <a:lnTo>
                    <a:pt x="32" y="151"/>
                  </a:lnTo>
                  <a:lnTo>
                    <a:pt x="32" y="135"/>
                  </a:lnTo>
                  <a:lnTo>
                    <a:pt x="24" y="135"/>
                  </a:lnTo>
                  <a:lnTo>
                    <a:pt x="8" y="119"/>
                  </a:lnTo>
                  <a:lnTo>
                    <a:pt x="0" y="112"/>
                  </a:lnTo>
                  <a:lnTo>
                    <a:pt x="8" y="104"/>
                  </a:lnTo>
                  <a:lnTo>
                    <a:pt x="16" y="80"/>
                  </a:lnTo>
                  <a:lnTo>
                    <a:pt x="32" y="56"/>
                  </a:lnTo>
                  <a:lnTo>
                    <a:pt x="40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72" y="24"/>
                  </a:lnTo>
                  <a:lnTo>
                    <a:pt x="80" y="40"/>
                  </a:lnTo>
                  <a:lnTo>
                    <a:pt x="104" y="6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52" name="Freeform 203"/>
            <p:cNvSpPr>
              <a:spLocks/>
            </p:cNvSpPr>
            <p:nvPr/>
          </p:nvSpPr>
          <p:spPr bwMode="auto">
            <a:xfrm>
              <a:off x="3847" y="2449"/>
              <a:ext cx="158" cy="149"/>
            </a:xfrm>
            <a:custGeom>
              <a:avLst/>
              <a:gdLst>
                <a:gd name="T0" fmla="*/ 226 w 152"/>
                <a:gd name="T1" fmla="*/ 18 h 159"/>
                <a:gd name="T2" fmla="*/ 209 w 152"/>
                <a:gd name="T3" fmla="*/ 18 h 159"/>
                <a:gd name="T4" fmla="*/ 209 w 152"/>
                <a:gd name="T5" fmla="*/ 20 h 159"/>
                <a:gd name="T6" fmla="*/ 209 w 152"/>
                <a:gd name="T7" fmla="*/ 22 h 159"/>
                <a:gd name="T8" fmla="*/ 226 w 152"/>
                <a:gd name="T9" fmla="*/ 22 h 159"/>
                <a:gd name="T10" fmla="*/ 226 w 152"/>
                <a:gd name="T11" fmla="*/ 23 h 159"/>
                <a:gd name="T12" fmla="*/ 244 w 152"/>
                <a:gd name="T13" fmla="*/ 29 h 159"/>
                <a:gd name="T14" fmla="*/ 330 w 152"/>
                <a:gd name="T15" fmla="*/ 31 h 159"/>
                <a:gd name="T16" fmla="*/ 277 w 152"/>
                <a:gd name="T17" fmla="*/ 39 h 159"/>
                <a:gd name="T18" fmla="*/ 244 w 152"/>
                <a:gd name="T19" fmla="*/ 39 h 159"/>
                <a:gd name="T20" fmla="*/ 209 w 152"/>
                <a:gd name="T21" fmla="*/ 43 h 159"/>
                <a:gd name="T22" fmla="*/ 173 w 152"/>
                <a:gd name="T23" fmla="*/ 42 h 159"/>
                <a:gd name="T24" fmla="*/ 140 w 152"/>
                <a:gd name="T25" fmla="*/ 43 h 159"/>
                <a:gd name="T26" fmla="*/ 67 w 152"/>
                <a:gd name="T27" fmla="*/ 42 h 159"/>
                <a:gd name="T28" fmla="*/ 67 w 152"/>
                <a:gd name="T29" fmla="*/ 37 h 159"/>
                <a:gd name="T30" fmla="*/ 50 w 152"/>
                <a:gd name="T31" fmla="*/ 37 h 159"/>
                <a:gd name="T32" fmla="*/ 8 w 152"/>
                <a:gd name="T33" fmla="*/ 33 h 159"/>
                <a:gd name="T34" fmla="*/ 0 w 152"/>
                <a:gd name="T35" fmla="*/ 31 h 159"/>
                <a:gd name="T36" fmla="*/ 8 w 152"/>
                <a:gd name="T37" fmla="*/ 29 h 159"/>
                <a:gd name="T38" fmla="*/ 36 w 152"/>
                <a:gd name="T39" fmla="*/ 22 h 159"/>
                <a:gd name="T40" fmla="*/ 67 w 152"/>
                <a:gd name="T41" fmla="*/ 16 h 159"/>
                <a:gd name="T42" fmla="*/ 88 w 152"/>
                <a:gd name="T43" fmla="*/ 7 h 159"/>
                <a:gd name="T44" fmla="*/ 120 w 152"/>
                <a:gd name="T45" fmla="*/ 7 h 159"/>
                <a:gd name="T46" fmla="*/ 120 w 152"/>
                <a:gd name="T47" fmla="*/ 0 h 159"/>
                <a:gd name="T48" fmla="*/ 155 w 152"/>
                <a:gd name="T49" fmla="*/ 7 h 159"/>
                <a:gd name="T50" fmla="*/ 173 w 152"/>
                <a:gd name="T51" fmla="*/ 11 h 159"/>
                <a:gd name="T52" fmla="*/ 226 w 152"/>
                <a:gd name="T53" fmla="*/ 18 h 15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2"/>
                <a:gd name="T82" fmla="*/ 0 h 159"/>
                <a:gd name="T83" fmla="*/ 152 w 152"/>
                <a:gd name="T84" fmla="*/ 159 h 15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2" h="159">
                  <a:moveTo>
                    <a:pt x="104" y="64"/>
                  </a:moveTo>
                  <a:lnTo>
                    <a:pt x="96" y="64"/>
                  </a:lnTo>
                  <a:lnTo>
                    <a:pt x="96" y="72"/>
                  </a:lnTo>
                  <a:lnTo>
                    <a:pt x="96" y="80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112" y="104"/>
                  </a:lnTo>
                  <a:lnTo>
                    <a:pt x="152" y="112"/>
                  </a:lnTo>
                  <a:lnTo>
                    <a:pt x="128" y="143"/>
                  </a:lnTo>
                  <a:lnTo>
                    <a:pt x="112" y="143"/>
                  </a:lnTo>
                  <a:lnTo>
                    <a:pt x="96" y="159"/>
                  </a:lnTo>
                  <a:lnTo>
                    <a:pt x="80" y="151"/>
                  </a:lnTo>
                  <a:lnTo>
                    <a:pt x="64" y="159"/>
                  </a:lnTo>
                  <a:lnTo>
                    <a:pt x="32" y="151"/>
                  </a:lnTo>
                  <a:lnTo>
                    <a:pt x="32" y="135"/>
                  </a:lnTo>
                  <a:lnTo>
                    <a:pt x="24" y="135"/>
                  </a:lnTo>
                  <a:lnTo>
                    <a:pt x="8" y="119"/>
                  </a:lnTo>
                  <a:lnTo>
                    <a:pt x="0" y="112"/>
                  </a:lnTo>
                  <a:lnTo>
                    <a:pt x="8" y="104"/>
                  </a:lnTo>
                  <a:lnTo>
                    <a:pt x="16" y="80"/>
                  </a:lnTo>
                  <a:lnTo>
                    <a:pt x="32" y="56"/>
                  </a:lnTo>
                  <a:lnTo>
                    <a:pt x="40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72" y="24"/>
                  </a:lnTo>
                  <a:lnTo>
                    <a:pt x="80" y="40"/>
                  </a:lnTo>
                  <a:lnTo>
                    <a:pt x="104" y="64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53" name="Freeform 204"/>
            <p:cNvSpPr>
              <a:spLocks/>
            </p:cNvSpPr>
            <p:nvPr/>
          </p:nvSpPr>
          <p:spPr bwMode="auto">
            <a:xfrm>
              <a:off x="3948" y="2508"/>
              <a:ext cx="14" cy="17"/>
            </a:xfrm>
            <a:custGeom>
              <a:avLst/>
              <a:gdLst>
                <a:gd name="T0" fmla="*/ 4 w 16"/>
                <a:gd name="T1" fmla="*/ 50 h 16"/>
                <a:gd name="T2" fmla="*/ 0 w 16"/>
                <a:gd name="T3" fmla="*/ 50 h 16"/>
                <a:gd name="T4" fmla="*/ 0 w 16"/>
                <a:gd name="T5" fmla="*/ 31 h 16"/>
                <a:gd name="T6" fmla="*/ 0 w 16"/>
                <a:gd name="T7" fmla="*/ 0 h 16"/>
                <a:gd name="T8" fmla="*/ 4 w 16"/>
                <a:gd name="T9" fmla="*/ 0 h 16"/>
                <a:gd name="T10" fmla="*/ 4 w 16"/>
                <a:gd name="T11" fmla="*/ 0 h 16"/>
                <a:gd name="T12" fmla="*/ 4 w 16"/>
                <a:gd name="T13" fmla="*/ 31 h 16"/>
                <a:gd name="T14" fmla="*/ 4 w 16"/>
                <a:gd name="T15" fmla="*/ 31 h 16"/>
                <a:gd name="T16" fmla="*/ 4 w 16"/>
                <a:gd name="T17" fmla="*/ 31 h 16"/>
                <a:gd name="T18" fmla="*/ 4 w 16"/>
                <a:gd name="T19" fmla="*/ 50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16"/>
                <a:gd name="T32" fmla="*/ 16 w 16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16">
                  <a:moveTo>
                    <a:pt x="8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16" y="8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54" name="Freeform 205"/>
            <p:cNvSpPr>
              <a:spLocks/>
            </p:cNvSpPr>
            <p:nvPr/>
          </p:nvSpPr>
          <p:spPr bwMode="auto">
            <a:xfrm>
              <a:off x="3948" y="2508"/>
              <a:ext cx="14" cy="17"/>
            </a:xfrm>
            <a:custGeom>
              <a:avLst/>
              <a:gdLst>
                <a:gd name="T0" fmla="*/ 4 w 16"/>
                <a:gd name="T1" fmla="*/ 50 h 16"/>
                <a:gd name="T2" fmla="*/ 0 w 16"/>
                <a:gd name="T3" fmla="*/ 50 h 16"/>
                <a:gd name="T4" fmla="*/ 0 w 16"/>
                <a:gd name="T5" fmla="*/ 31 h 16"/>
                <a:gd name="T6" fmla="*/ 0 w 16"/>
                <a:gd name="T7" fmla="*/ 0 h 16"/>
                <a:gd name="T8" fmla="*/ 4 w 16"/>
                <a:gd name="T9" fmla="*/ 0 h 16"/>
                <a:gd name="T10" fmla="*/ 4 w 16"/>
                <a:gd name="T11" fmla="*/ 0 h 16"/>
                <a:gd name="T12" fmla="*/ 4 w 16"/>
                <a:gd name="T13" fmla="*/ 31 h 16"/>
                <a:gd name="T14" fmla="*/ 4 w 16"/>
                <a:gd name="T15" fmla="*/ 31 h 16"/>
                <a:gd name="T16" fmla="*/ 4 w 16"/>
                <a:gd name="T17" fmla="*/ 31 h 16"/>
                <a:gd name="T18" fmla="*/ 4 w 16"/>
                <a:gd name="T19" fmla="*/ 50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16"/>
                <a:gd name="T32" fmla="*/ 16 w 16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16">
                  <a:moveTo>
                    <a:pt x="8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16" y="8"/>
                  </a:lnTo>
                  <a:lnTo>
                    <a:pt x="8" y="16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55" name="Freeform 206"/>
            <p:cNvSpPr>
              <a:spLocks/>
            </p:cNvSpPr>
            <p:nvPr/>
          </p:nvSpPr>
          <p:spPr bwMode="auto">
            <a:xfrm>
              <a:off x="3930" y="2517"/>
              <a:ext cx="116" cy="132"/>
            </a:xfrm>
            <a:custGeom>
              <a:avLst/>
              <a:gdLst>
                <a:gd name="T0" fmla="*/ 36 w 112"/>
                <a:gd name="T1" fmla="*/ 17 h 143"/>
                <a:gd name="T2" fmla="*/ 0 w 112"/>
                <a:gd name="T3" fmla="*/ 18 h 143"/>
                <a:gd name="T4" fmla="*/ 0 w 112"/>
                <a:gd name="T5" fmla="*/ 28 h 143"/>
                <a:gd name="T6" fmla="*/ 8 w 112"/>
                <a:gd name="T7" fmla="*/ 29 h 143"/>
                <a:gd name="T8" fmla="*/ 62 w 112"/>
                <a:gd name="T9" fmla="*/ 24 h 143"/>
                <a:gd name="T10" fmla="*/ 112 w 112"/>
                <a:gd name="T11" fmla="*/ 18 h 143"/>
                <a:gd name="T12" fmla="*/ 147 w 112"/>
                <a:gd name="T13" fmla="*/ 16 h 143"/>
                <a:gd name="T14" fmla="*/ 176 w 112"/>
                <a:gd name="T15" fmla="*/ 13 h 143"/>
                <a:gd name="T16" fmla="*/ 226 w 112"/>
                <a:gd name="T17" fmla="*/ 6 h 143"/>
                <a:gd name="T18" fmla="*/ 226 w 112"/>
                <a:gd name="T19" fmla="*/ 0 h 143"/>
                <a:gd name="T20" fmla="*/ 210 w 112"/>
                <a:gd name="T21" fmla="*/ 0 h 143"/>
                <a:gd name="T22" fmla="*/ 176 w 112"/>
                <a:gd name="T23" fmla="*/ 0 h 143"/>
                <a:gd name="T24" fmla="*/ 82 w 112"/>
                <a:gd name="T25" fmla="*/ 6 h 143"/>
                <a:gd name="T26" fmla="*/ 62 w 112"/>
                <a:gd name="T27" fmla="*/ 6 h 143"/>
                <a:gd name="T28" fmla="*/ 62 w 112"/>
                <a:gd name="T29" fmla="*/ 0 h 143"/>
                <a:gd name="T30" fmla="*/ 46 w 112"/>
                <a:gd name="T31" fmla="*/ 6 h 143"/>
                <a:gd name="T32" fmla="*/ 46 w 112"/>
                <a:gd name="T33" fmla="*/ 6 h 143"/>
                <a:gd name="T34" fmla="*/ 62 w 112"/>
                <a:gd name="T35" fmla="*/ 6 h 143"/>
                <a:gd name="T36" fmla="*/ 147 w 112"/>
                <a:gd name="T37" fmla="*/ 8 h 143"/>
                <a:gd name="T38" fmla="*/ 97 w 112"/>
                <a:gd name="T39" fmla="*/ 15 h 143"/>
                <a:gd name="T40" fmla="*/ 62 w 112"/>
                <a:gd name="T41" fmla="*/ 15 h 143"/>
                <a:gd name="T42" fmla="*/ 36 w 112"/>
                <a:gd name="T43" fmla="*/ 17 h 1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2"/>
                <a:gd name="T67" fmla="*/ 0 h 143"/>
                <a:gd name="T68" fmla="*/ 112 w 112"/>
                <a:gd name="T69" fmla="*/ 143 h 14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2" h="143">
                  <a:moveTo>
                    <a:pt x="16" y="87"/>
                  </a:moveTo>
                  <a:lnTo>
                    <a:pt x="0" y="95"/>
                  </a:lnTo>
                  <a:lnTo>
                    <a:pt x="0" y="135"/>
                  </a:lnTo>
                  <a:lnTo>
                    <a:pt x="8" y="143"/>
                  </a:lnTo>
                  <a:lnTo>
                    <a:pt x="32" y="119"/>
                  </a:lnTo>
                  <a:lnTo>
                    <a:pt x="56" y="95"/>
                  </a:lnTo>
                  <a:lnTo>
                    <a:pt x="72" y="79"/>
                  </a:lnTo>
                  <a:lnTo>
                    <a:pt x="88" y="63"/>
                  </a:lnTo>
                  <a:lnTo>
                    <a:pt x="112" y="8"/>
                  </a:lnTo>
                  <a:lnTo>
                    <a:pt x="112" y="0"/>
                  </a:lnTo>
                  <a:lnTo>
                    <a:pt x="104" y="0"/>
                  </a:lnTo>
                  <a:lnTo>
                    <a:pt x="88" y="0"/>
                  </a:lnTo>
                  <a:lnTo>
                    <a:pt x="40" y="16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32" y="32"/>
                  </a:lnTo>
                  <a:lnTo>
                    <a:pt x="72" y="40"/>
                  </a:lnTo>
                  <a:lnTo>
                    <a:pt x="48" y="71"/>
                  </a:lnTo>
                  <a:lnTo>
                    <a:pt x="32" y="71"/>
                  </a:lnTo>
                  <a:lnTo>
                    <a:pt x="16" y="87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56" name="Freeform 207"/>
            <p:cNvSpPr>
              <a:spLocks/>
            </p:cNvSpPr>
            <p:nvPr/>
          </p:nvSpPr>
          <p:spPr bwMode="auto">
            <a:xfrm>
              <a:off x="3930" y="2517"/>
              <a:ext cx="116" cy="132"/>
            </a:xfrm>
            <a:custGeom>
              <a:avLst/>
              <a:gdLst>
                <a:gd name="T0" fmla="*/ 36 w 112"/>
                <a:gd name="T1" fmla="*/ 17 h 143"/>
                <a:gd name="T2" fmla="*/ 0 w 112"/>
                <a:gd name="T3" fmla="*/ 18 h 143"/>
                <a:gd name="T4" fmla="*/ 0 w 112"/>
                <a:gd name="T5" fmla="*/ 28 h 143"/>
                <a:gd name="T6" fmla="*/ 8 w 112"/>
                <a:gd name="T7" fmla="*/ 29 h 143"/>
                <a:gd name="T8" fmla="*/ 62 w 112"/>
                <a:gd name="T9" fmla="*/ 24 h 143"/>
                <a:gd name="T10" fmla="*/ 112 w 112"/>
                <a:gd name="T11" fmla="*/ 18 h 143"/>
                <a:gd name="T12" fmla="*/ 147 w 112"/>
                <a:gd name="T13" fmla="*/ 16 h 143"/>
                <a:gd name="T14" fmla="*/ 176 w 112"/>
                <a:gd name="T15" fmla="*/ 13 h 143"/>
                <a:gd name="T16" fmla="*/ 226 w 112"/>
                <a:gd name="T17" fmla="*/ 6 h 143"/>
                <a:gd name="T18" fmla="*/ 226 w 112"/>
                <a:gd name="T19" fmla="*/ 0 h 143"/>
                <a:gd name="T20" fmla="*/ 210 w 112"/>
                <a:gd name="T21" fmla="*/ 0 h 143"/>
                <a:gd name="T22" fmla="*/ 176 w 112"/>
                <a:gd name="T23" fmla="*/ 0 h 143"/>
                <a:gd name="T24" fmla="*/ 82 w 112"/>
                <a:gd name="T25" fmla="*/ 6 h 143"/>
                <a:gd name="T26" fmla="*/ 62 w 112"/>
                <a:gd name="T27" fmla="*/ 6 h 143"/>
                <a:gd name="T28" fmla="*/ 62 w 112"/>
                <a:gd name="T29" fmla="*/ 0 h 143"/>
                <a:gd name="T30" fmla="*/ 46 w 112"/>
                <a:gd name="T31" fmla="*/ 6 h 143"/>
                <a:gd name="T32" fmla="*/ 46 w 112"/>
                <a:gd name="T33" fmla="*/ 6 h 143"/>
                <a:gd name="T34" fmla="*/ 62 w 112"/>
                <a:gd name="T35" fmla="*/ 6 h 143"/>
                <a:gd name="T36" fmla="*/ 147 w 112"/>
                <a:gd name="T37" fmla="*/ 8 h 143"/>
                <a:gd name="T38" fmla="*/ 97 w 112"/>
                <a:gd name="T39" fmla="*/ 15 h 143"/>
                <a:gd name="T40" fmla="*/ 62 w 112"/>
                <a:gd name="T41" fmla="*/ 15 h 143"/>
                <a:gd name="T42" fmla="*/ 36 w 112"/>
                <a:gd name="T43" fmla="*/ 17 h 1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2"/>
                <a:gd name="T67" fmla="*/ 0 h 143"/>
                <a:gd name="T68" fmla="*/ 112 w 112"/>
                <a:gd name="T69" fmla="*/ 143 h 14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2" h="143">
                  <a:moveTo>
                    <a:pt x="16" y="87"/>
                  </a:moveTo>
                  <a:lnTo>
                    <a:pt x="0" y="95"/>
                  </a:lnTo>
                  <a:lnTo>
                    <a:pt x="0" y="135"/>
                  </a:lnTo>
                  <a:lnTo>
                    <a:pt x="8" y="143"/>
                  </a:lnTo>
                  <a:lnTo>
                    <a:pt x="32" y="119"/>
                  </a:lnTo>
                  <a:lnTo>
                    <a:pt x="56" y="95"/>
                  </a:lnTo>
                  <a:lnTo>
                    <a:pt x="72" y="79"/>
                  </a:lnTo>
                  <a:lnTo>
                    <a:pt x="88" y="63"/>
                  </a:lnTo>
                  <a:lnTo>
                    <a:pt x="112" y="8"/>
                  </a:lnTo>
                  <a:lnTo>
                    <a:pt x="112" y="0"/>
                  </a:lnTo>
                  <a:lnTo>
                    <a:pt x="104" y="0"/>
                  </a:lnTo>
                  <a:lnTo>
                    <a:pt x="88" y="0"/>
                  </a:lnTo>
                  <a:lnTo>
                    <a:pt x="40" y="16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32" y="32"/>
                  </a:lnTo>
                  <a:lnTo>
                    <a:pt x="72" y="40"/>
                  </a:lnTo>
                  <a:lnTo>
                    <a:pt x="48" y="71"/>
                  </a:lnTo>
                  <a:lnTo>
                    <a:pt x="32" y="71"/>
                  </a:lnTo>
                  <a:lnTo>
                    <a:pt x="16" y="87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57" name="Freeform 208"/>
            <p:cNvSpPr>
              <a:spLocks/>
            </p:cNvSpPr>
            <p:nvPr/>
          </p:nvSpPr>
          <p:spPr bwMode="auto">
            <a:xfrm>
              <a:off x="3856" y="2589"/>
              <a:ext cx="92" cy="89"/>
            </a:xfrm>
            <a:custGeom>
              <a:avLst/>
              <a:gdLst>
                <a:gd name="T0" fmla="*/ 213 w 88"/>
                <a:gd name="T1" fmla="*/ 6 h 96"/>
                <a:gd name="T2" fmla="*/ 175 w 88"/>
                <a:gd name="T3" fmla="*/ 0 h 96"/>
                <a:gd name="T4" fmla="*/ 138 w 88"/>
                <a:gd name="T5" fmla="*/ 6 h 96"/>
                <a:gd name="T6" fmla="*/ 55 w 88"/>
                <a:gd name="T7" fmla="*/ 0 h 96"/>
                <a:gd name="T8" fmla="*/ 8 w 88"/>
                <a:gd name="T9" fmla="*/ 0 h 96"/>
                <a:gd name="T10" fmla="*/ 0 w 88"/>
                <a:gd name="T11" fmla="*/ 0 h 96"/>
                <a:gd name="T12" fmla="*/ 8 w 88"/>
                <a:gd name="T13" fmla="*/ 6 h 96"/>
                <a:gd name="T14" fmla="*/ 39 w 88"/>
                <a:gd name="T15" fmla="*/ 6 h 96"/>
                <a:gd name="T16" fmla="*/ 0 w 88"/>
                <a:gd name="T17" fmla="*/ 11 h 96"/>
                <a:gd name="T18" fmla="*/ 0 w 88"/>
                <a:gd name="T19" fmla="*/ 13 h 96"/>
                <a:gd name="T20" fmla="*/ 8 w 88"/>
                <a:gd name="T21" fmla="*/ 13 h 96"/>
                <a:gd name="T22" fmla="*/ 97 w 88"/>
                <a:gd name="T23" fmla="*/ 16 h 96"/>
                <a:gd name="T24" fmla="*/ 97 w 88"/>
                <a:gd name="T25" fmla="*/ 19 h 96"/>
                <a:gd name="T26" fmla="*/ 154 w 88"/>
                <a:gd name="T27" fmla="*/ 21 h 96"/>
                <a:gd name="T28" fmla="*/ 154 w 88"/>
                <a:gd name="T29" fmla="*/ 16 h 96"/>
                <a:gd name="T30" fmla="*/ 175 w 88"/>
                <a:gd name="T31" fmla="*/ 16 h 96"/>
                <a:gd name="T32" fmla="*/ 196 w 88"/>
                <a:gd name="T33" fmla="*/ 15 h 96"/>
                <a:gd name="T34" fmla="*/ 175 w 88"/>
                <a:gd name="T35" fmla="*/ 13 h 96"/>
                <a:gd name="T36" fmla="*/ 175 w 88"/>
                <a:gd name="T37" fmla="*/ 6 h 96"/>
                <a:gd name="T38" fmla="*/ 213 w 88"/>
                <a:gd name="T39" fmla="*/ 6 h 9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8"/>
                <a:gd name="T61" fmla="*/ 0 h 96"/>
                <a:gd name="T62" fmla="*/ 88 w 88"/>
                <a:gd name="T63" fmla="*/ 96 h 9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8" h="96">
                  <a:moveTo>
                    <a:pt x="88" y="8"/>
                  </a:moveTo>
                  <a:lnTo>
                    <a:pt x="72" y="0"/>
                  </a:lnTo>
                  <a:lnTo>
                    <a:pt x="56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16" y="24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8" y="56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64" y="96"/>
                  </a:lnTo>
                  <a:lnTo>
                    <a:pt x="64" y="72"/>
                  </a:lnTo>
                  <a:lnTo>
                    <a:pt x="72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16"/>
                  </a:lnTo>
                  <a:lnTo>
                    <a:pt x="88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58" name="Freeform 209"/>
            <p:cNvSpPr>
              <a:spLocks/>
            </p:cNvSpPr>
            <p:nvPr/>
          </p:nvSpPr>
          <p:spPr bwMode="auto">
            <a:xfrm>
              <a:off x="3856" y="2589"/>
              <a:ext cx="92" cy="89"/>
            </a:xfrm>
            <a:custGeom>
              <a:avLst/>
              <a:gdLst>
                <a:gd name="T0" fmla="*/ 213 w 88"/>
                <a:gd name="T1" fmla="*/ 6 h 96"/>
                <a:gd name="T2" fmla="*/ 175 w 88"/>
                <a:gd name="T3" fmla="*/ 0 h 96"/>
                <a:gd name="T4" fmla="*/ 138 w 88"/>
                <a:gd name="T5" fmla="*/ 6 h 96"/>
                <a:gd name="T6" fmla="*/ 55 w 88"/>
                <a:gd name="T7" fmla="*/ 0 h 96"/>
                <a:gd name="T8" fmla="*/ 8 w 88"/>
                <a:gd name="T9" fmla="*/ 0 h 96"/>
                <a:gd name="T10" fmla="*/ 0 w 88"/>
                <a:gd name="T11" fmla="*/ 0 h 96"/>
                <a:gd name="T12" fmla="*/ 8 w 88"/>
                <a:gd name="T13" fmla="*/ 6 h 96"/>
                <a:gd name="T14" fmla="*/ 39 w 88"/>
                <a:gd name="T15" fmla="*/ 6 h 96"/>
                <a:gd name="T16" fmla="*/ 0 w 88"/>
                <a:gd name="T17" fmla="*/ 11 h 96"/>
                <a:gd name="T18" fmla="*/ 0 w 88"/>
                <a:gd name="T19" fmla="*/ 13 h 96"/>
                <a:gd name="T20" fmla="*/ 8 w 88"/>
                <a:gd name="T21" fmla="*/ 13 h 96"/>
                <a:gd name="T22" fmla="*/ 97 w 88"/>
                <a:gd name="T23" fmla="*/ 16 h 96"/>
                <a:gd name="T24" fmla="*/ 97 w 88"/>
                <a:gd name="T25" fmla="*/ 19 h 96"/>
                <a:gd name="T26" fmla="*/ 154 w 88"/>
                <a:gd name="T27" fmla="*/ 21 h 96"/>
                <a:gd name="T28" fmla="*/ 154 w 88"/>
                <a:gd name="T29" fmla="*/ 16 h 96"/>
                <a:gd name="T30" fmla="*/ 175 w 88"/>
                <a:gd name="T31" fmla="*/ 16 h 96"/>
                <a:gd name="T32" fmla="*/ 196 w 88"/>
                <a:gd name="T33" fmla="*/ 15 h 96"/>
                <a:gd name="T34" fmla="*/ 175 w 88"/>
                <a:gd name="T35" fmla="*/ 13 h 96"/>
                <a:gd name="T36" fmla="*/ 175 w 88"/>
                <a:gd name="T37" fmla="*/ 6 h 96"/>
                <a:gd name="T38" fmla="*/ 213 w 88"/>
                <a:gd name="T39" fmla="*/ 6 h 9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8"/>
                <a:gd name="T61" fmla="*/ 0 h 96"/>
                <a:gd name="T62" fmla="*/ 88 w 88"/>
                <a:gd name="T63" fmla="*/ 96 h 9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8" h="96">
                  <a:moveTo>
                    <a:pt x="88" y="8"/>
                  </a:moveTo>
                  <a:lnTo>
                    <a:pt x="72" y="0"/>
                  </a:lnTo>
                  <a:lnTo>
                    <a:pt x="56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16" y="24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8" y="56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64" y="96"/>
                  </a:lnTo>
                  <a:lnTo>
                    <a:pt x="64" y="72"/>
                  </a:lnTo>
                  <a:lnTo>
                    <a:pt x="72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16"/>
                  </a:lnTo>
                  <a:lnTo>
                    <a:pt x="88" y="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59" name="Freeform 210"/>
            <p:cNvSpPr>
              <a:spLocks/>
            </p:cNvSpPr>
            <p:nvPr/>
          </p:nvSpPr>
          <p:spPr bwMode="auto">
            <a:xfrm>
              <a:off x="3806" y="2589"/>
              <a:ext cx="66" cy="60"/>
            </a:xfrm>
            <a:custGeom>
              <a:avLst/>
              <a:gdLst>
                <a:gd name="T0" fmla="*/ 90 w 64"/>
                <a:gd name="T1" fmla="*/ 0 h 64"/>
                <a:gd name="T2" fmla="*/ 103 w 64"/>
                <a:gd name="T3" fmla="*/ 8 h 64"/>
                <a:gd name="T4" fmla="*/ 116 w 64"/>
                <a:gd name="T5" fmla="*/ 8 h 64"/>
                <a:gd name="T6" fmla="*/ 90 w 64"/>
                <a:gd name="T7" fmla="*/ 14 h 64"/>
                <a:gd name="T8" fmla="*/ 90 w 64"/>
                <a:gd name="T9" fmla="*/ 16 h 64"/>
                <a:gd name="T10" fmla="*/ 55 w 64"/>
                <a:gd name="T11" fmla="*/ 16 h 64"/>
                <a:gd name="T12" fmla="*/ 36 w 64"/>
                <a:gd name="T13" fmla="*/ 16 h 64"/>
                <a:gd name="T14" fmla="*/ 0 w 64"/>
                <a:gd name="T15" fmla="*/ 18 h 64"/>
                <a:gd name="T16" fmla="*/ 8 w 64"/>
                <a:gd name="T17" fmla="*/ 11 h 64"/>
                <a:gd name="T18" fmla="*/ 36 w 64"/>
                <a:gd name="T19" fmla="*/ 8 h 64"/>
                <a:gd name="T20" fmla="*/ 44 w 64"/>
                <a:gd name="T21" fmla="*/ 8 h 64"/>
                <a:gd name="T22" fmla="*/ 36 w 64"/>
                <a:gd name="T23" fmla="*/ 8 h 64"/>
                <a:gd name="T24" fmla="*/ 36 w 64"/>
                <a:gd name="T25" fmla="*/ 8 h 64"/>
                <a:gd name="T26" fmla="*/ 55 w 64"/>
                <a:gd name="T27" fmla="*/ 8 h 64"/>
                <a:gd name="T28" fmla="*/ 90 w 64"/>
                <a:gd name="T29" fmla="*/ 0 h 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"/>
                <a:gd name="T46" fmla="*/ 0 h 64"/>
                <a:gd name="T47" fmla="*/ 64 w 64"/>
                <a:gd name="T48" fmla="*/ 64 h 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" h="64">
                  <a:moveTo>
                    <a:pt x="48" y="0"/>
                  </a:moveTo>
                  <a:lnTo>
                    <a:pt x="56" y="8"/>
                  </a:lnTo>
                  <a:lnTo>
                    <a:pt x="64" y="24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32" y="56"/>
                  </a:lnTo>
                  <a:lnTo>
                    <a:pt x="16" y="56"/>
                  </a:lnTo>
                  <a:lnTo>
                    <a:pt x="0" y="64"/>
                  </a:lnTo>
                  <a:lnTo>
                    <a:pt x="8" y="40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32" y="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60" name="Freeform 211"/>
            <p:cNvSpPr>
              <a:spLocks/>
            </p:cNvSpPr>
            <p:nvPr/>
          </p:nvSpPr>
          <p:spPr bwMode="auto">
            <a:xfrm>
              <a:off x="3806" y="2589"/>
              <a:ext cx="66" cy="60"/>
            </a:xfrm>
            <a:custGeom>
              <a:avLst/>
              <a:gdLst>
                <a:gd name="T0" fmla="*/ 90 w 64"/>
                <a:gd name="T1" fmla="*/ 0 h 64"/>
                <a:gd name="T2" fmla="*/ 103 w 64"/>
                <a:gd name="T3" fmla="*/ 8 h 64"/>
                <a:gd name="T4" fmla="*/ 116 w 64"/>
                <a:gd name="T5" fmla="*/ 8 h 64"/>
                <a:gd name="T6" fmla="*/ 90 w 64"/>
                <a:gd name="T7" fmla="*/ 14 h 64"/>
                <a:gd name="T8" fmla="*/ 90 w 64"/>
                <a:gd name="T9" fmla="*/ 16 h 64"/>
                <a:gd name="T10" fmla="*/ 55 w 64"/>
                <a:gd name="T11" fmla="*/ 16 h 64"/>
                <a:gd name="T12" fmla="*/ 36 w 64"/>
                <a:gd name="T13" fmla="*/ 16 h 64"/>
                <a:gd name="T14" fmla="*/ 0 w 64"/>
                <a:gd name="T15" fmla="*/ 18 h 64"/>
                <a:gd name="T16" fmla="*/ 8 w 64"/>
                <a:gd name="T17" fmla="*/ 11 h 64"/>
                <a:gd name="T18" fmla="*/ 36 w 64"/>
                <a:gd name="T19" fmla="*/ 8 h 64"/>
                <a:gd name="T20" fmla="*/ 44 w 64"/>
                <a:gd name="T21" fmla="*/ 8 h 64"/>
                <a:gd name="T22" fmla="*/ 36 w 64"/>
                <a:gd name="T23" fmla="*/ 8 h 64"/>
                <a:gd name="T24" fmla="*/ 36 w 64"/>
                <a:gd name="T25" fmla="*/ 8 h 64"/>
                <a:gd name="T26" fmla="*/ 55 w 64"/>
                <a:gd name="T27" fmla="*/ 8 h 64"/>
                <a:gd name="T28" fmla="*/ 90 w 64"/>
                <a:gd name="T29" fmla="*/ 0 h 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"/>
                <a:gd name="T46" fmla="*/ 0 h 64"/>
                <a:gd name="T47" fmla="*/ 64 w 64"/>
                <a:gd name="T48" fmla="*/ 64 h 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" h="64">
                  <a:moveTo>
                    <a:pt x="48" y="0"/>
                  </a:moveTo>
                  <a:lnTo>
                    <a:pt x="56" y="8"/>
                  </a:lnTo>
                  <a:lnTo>
                    <a:pt x="64" y="24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32" y="56"/>
                  </a:lnTo>
                  <a:lnTo>
                    <a:pt x="16" y="56"/>
                  </a:lnTo>
                  <a:lnTo>
                    <a:pt x="0" y="64"/>
                  </a:lnTo>
                  <a:lnTo>
                    <a:pt x="8" y="40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32" y="8"/>
                  </a:lnTo>
                  <a:lnTo>
                    <a:pt x="48" y="0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61" name="Freeform 212"/>
            <p:cNvSpPr>
              <a:spLocks/>
            </p:cNvSpPr>
            <p:nvPr/>
          </p:nvSpPr>
          <p:spPr bwMode="auto">
            <a:xfrm>
              <a:off x="3642" y="2517"/>
              <a:ext cx="149" cy="88"/>
            </a:xfrm>
            <a:custGeom>
              <a:avLst/>
              <a:gdLst>
                <a:gd name="T0" fmla="*/ 197 w 143"/>
                <a:gd name="T1" fmla="*/ 0 h 95"/>
                <a:gd name="T2" fmla="*/ 232 w 143"/>
                <a:gd name="T3" fmla="*/ 6 h 95"/>
                <a:gd name="T4" fmla="*/ 232 w 143"/>
                <a:gd name="T5" fmla="*/ 6 h 95"/>
                <a:gd name="T6" fmla="*/ 252 w 143"/>
                <a:gd name="T7" fmla="*/ 8 h 95"/>
                <a:gd name="T8" fmla="*/ 326 w 143"/>
                <a:gd name="T9" fmla="*/ 16 h 95"/>
                <a:gd name="T10" fmla="*/ 214 w 143"/>
                <a:gd name="T11" fmla="*/ 16 h 95"/>
                <a:gd name="T12" fmla="*/ 197 w 143"/>
                <a:gd name="T13" fmla="*/ 17 h 95"/>
                <a:gd name="T14" fmla="*/ 159 w 143"/>
                <a:gd name="T15" fmla="*/ 17 h 95"/>
                <a:gd name="T16" fmla="*/ 145 w 143"/>
                <a:gd name="T17" fmla="*/ 16 h 95"/>
                <a:gd name="T18" fmla="*/ 124 w 143"/>
                <a:gd name="T19" fmla="*/ 16 h 95"/>
                <a:gd name="T20" fmla="*/ 108 w 143"/>
                <a:gd name="T21" fmla="*/ 19 h 95"/>
                <a:gd name="T22" fmla="*/ 72 w 143"/>
                <a:gd name="T23" fmla="*/ 20 h 95"/>
                <a:gd name="T24" fmla="*/ 52 w 143"/>
                <a:gd name="T25" fmla="*/ 20 h 95"/>
                <a:gd name="T26" fmla="*/ 8 w 143"/>
                <a:gd name="T27" fmla="*/ 16 h 95"/>
                <a:gd name="T28" fmla="*/ 0 w 143"/>
                <a:gd name="T29" fmla="*/ 14 h 95"/>
                <a:gd name="T30" fmla="*/ 36 w 143"/>
                <a:gd name="T31" fmla="*/ 11 h 95"/>
                <a:gd name="T32" fmla="*/ 108 w 143"/>
                <a:gd name="T33" fmla="*/ 8 h 95"/>
                <a:gd name="T34" fmla="*/ 124 w 143"/>
                <a:gd name="T35" fmla="*/ 6 h 95"/>
                <a:gd name="T36" fmla="*/ 108 w 143"/>
                <a:gd name="T37" fmla="*/ 6 h 95"/>
                <a:gd name="T38" fmla="*/ 159 w 143"/>
                <a:gd name="T39" fmla="*/ 6 h 95"/>
                <a:gd name="T40" fmla="*/ 179 w 143"/>
                <a:gd name="T41" fmla="*/ 6 h 95"/>
                <a:gd name="T42" fmla="*/ 197 w 143"/>
                <a:gd name="T43" fmla="*/ 0 h 9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3"/>
                <a:gd name="T67" fmla="*/ 0 h 95"/>
                <a:gd name="T68" fmla="*/ 143 w 143"/>
                <a:gd name="T69" fmla="*/ 95 h 9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3" h="95">
                  <a:moveTo>
                    <a:pt x="87" y="0"/>
                  </a:moveTo>
                  <a:lnTo>
                    <a:pt x="103" y="16"/>
                  </a:lnTo>
                  <a:lnTo>
                    <a:pt x="103" y="32"/>
                  </a:lnTo>
                  <a:lnTo>
                    <a:pt x="111" y="40"/>
                  </a:lnTo>
                  <a:lnTo>
                    <a:pt x="143" y="71"/>
                  </a:lnTo>
                  <a:lnTo>
                    <a:pt x="95" y="71"/>
                  </a:lnTo>
                  <a:lnTo>
                    <a:pt x="87" y="79"/>
                  </a:lnTo>
                  <a:lnTo>
                    <a:pt x="71" y="79"/>
                  </a:lnTo>
                  <a:lnTo>
                    <a:pt x="63" y="71"/>
                  </a:lnTo>
                  <a:lnTo>
                    <a:pt x="55" y="71"/>
                  </a:lnTo>
                  <a:lnTo>
                    <a:pt x="48" y="87"/>
                  </a:lnTo>
                  <a:lnTo>
                    <a:pt x="32" y="95"/>
                  </a:lnTo>
                  <a:lnTo>
                    <a:pt x="24" y="95"/>
                  </a:lnTo>
                  <a:lnTo>
                    <a:pt x="8" y="71"/>
                  </a:lnTo>
                  <a:lnTo>
                    <a:pt x="0" y="63"/>
                  </a:lnTo>
                  <a:lnTo>
                    <a:pt x="16" y="47"/>
                  </a:lnTo>
                  <a:lnTo>
                    <a:pt x="48" y="40"/>
                  </a:lnTo>
                  <a:lnTo>
                    <a:pt x="55" y="32"/>
                  </a:lnTo>
                  <a:lnTo>
                    <a:pt x="48" y="32"/>
                  </a:lnTo>
                  <a:lnTo>
                    <a:pt x="71" y="24"/>
                  </a:lnTo>
                  <a:lnTo>
                    <a:pt x="79" y="8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62" name="Freeform 213"/>
            <p:cNvSpPr>
              <a:spLocks/>
            </p:cNvSpPr>
            <p:nvPr/>
          </p:nvSpPr>
          <p:spPr bwMode="auto">
            <a:xfrm>
              <a:off x="3642" y="2517"/>
              <a:ext cx="149" cy="88"/>
            </a:xfrm>
            <a:custGeom>
              <a:avLst/>
              <a:gdLst>
                <a:gd name="T0" fmla="*/ 197 w 143"/>
                <a:gd name="T1" fmla="*/ 0 h 95"/>
                <a:gd name="T2" fmla="*/ 232 w 143"/>
                <a:gd name="T3" fmla="*/ 6 h 95"/>
                <a:gd name="T4" fmla="*/ 232 w 143"/>
                <a:gd name="T5" fmla="*/ 6 h 95"/>
                <a:gd name="T6" fmla="*/ 252 w 143"/>
                <a:gd name="T7" fmla="*/ 8 h 95"/>
                <a:gd name="T8" fmla="*/ 326 w 143"/>
                <a:gd name="T9" fmla="*/ 16 h 95"/>
                <a:gd name="T10" fmla="*/ 214 w 143"/>
                <a:gd name="T11" fmla="*/ 16 h 95"/>
                <a:gd name="T12" fmla="*/ 197 w 143"/>
                <a:gd name="T13" fmla="*/ 17 h 95"/>
                <a:gd name="T14" fmla="*/ 159 w 143"/>
                <a:gd name="T15" fmla="*/ 17 h 95"/>
                <a:gd name="T16" fmla="*/ 145 w 143"/>
                <a:gd name="T17" fmla="*/ 16 h 95"/>
                <a:gd name="T18" fmla="*/ 124 w 143"/>
                <a:gd name="T19" fmla="*/ 16 h 95"/>
                <a:gd name="T20" fmla="*/ 108 w 143"/>
                <a:gd name="T21" fmla="*/ 19 h 95"/>
                <a:gd name="T22" fmla="*/ 72 w 143"/>
                <a:gd name="T23" fmla="*/ 20 h 95"/>
                <a:gd name="T24" fmla="*/ 52 w 143"/>
                <a:gd name="T25" fmla="*/ 20 h 95"/>
                <a:gd name="T26" fmla="*/ 8 w 143"/>
                <a:gd name="T27" fmla="*/ 16 h 95"/>
                <a:gd name="T28" fmla="*/ 0 w 143"/>
                <a:gd name="T29" fmla="*/ 14 h 95"/>
                <a:gd name="T30" fmla="*/ 36 w 143"/>
                <a:gd name="T31" fmla="*/ 11 h 95"/>
                <a:gd name="T32" fmla="*/ 108 w 143"/>
                <a:gd name="T33" fmla="*/ 8 h 95"/>
                <a:gd name="T34" fmla="*/ 124 w 143"/>
                <a:gd name="T35" fmla="*/ 6 h 95"/>
                <a:gd name="T36" fmla="*/ 108 w 143"/>
                <a:gd name="T37" fmla="*/ 6 h 95"/>
                <a:gd name="T38" fmla="*/ 159 w 143"/>
                <a:gd name="T39" fmla="*/ 6 h 95"/>
                <a:gd name="T40" fmla="*/ 179 w 143"/>
                <a:gd name="T41" fmla="*/ 6 h 95"/>
                <a:gd name="T42" fmla="*/ 197 w 143"/>
                <a:gd name="T43" fmla="*/ 0 h 9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3"/>
                <a:gd name="T67" fmla="*/ 0 h 95"/>
                <a:gd name="T68" fmla="*/ 143 w 143"/>
                <a:gd name="T69" fmla="*/ 95 h 9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3" h="95">
                  <a:moveTo>
                    <a:pt x="87" y="0"/>
                  </a:moveTo>
                  <a:lnTo>
                    <a:pt x="103" y="16"/>
                  </a:lnTo>
                  <a:lnTo>
                    <a:pt x="103" y="32"/>
                  </a:lnTo>
                  <a:lnTo>
                    <a:pt x="111" y="40"/>
                  </a:lnTo>
                  <a:lnTo>
                    <a:pt x="143" y="71"/>
                  </a:lnTo>
                  <a:lnTo>
                    <a:pt x="95" y="71"/>
                  </a:lnTo>
                  <a:lnTo>
                    <a:pt x="87" y="79"/>
                  </a:lnTo>
                  <a:lnTo>
                    <a:pt x="71" y="79"/>
                  </a:lnTo>
                  <a:lnTo>
                    <a:pt x="63" y="71"/>
                  </a:lnTo>
                  <a:lnTo>
                    <a:pt x="55" y="71"/>
                  </a:lnTo>
                  <a:lnTo>
                    <a:pt x="48" y="87"/>
                  </a:lnTo>
                  <a:lnTo>
                    <a:pt x="32" y="95"/>
                  </a:lnTo>
                  <a:lnTo>
                    <a:pt x="24" y="95"/>
                  </a:lnTo>
                  <a:lnTo>
                    <a:pt x="8" y="71"/>
                  </a:lnTo>
                  <a:lnTo>
                    <a:pt x="0" y="63"/>
                  </a:lnTo>
                  <a:lnTo>
                    <a:pt x="16" y="47"/>
                  </a:lnTo>
                  <a:lnTo>
                    <a:pt x="48" y="40"/>
                  </a:lnTo>
                  <a:lnTo>
                    <a:pt x="55" y="32"/>
                  </a:lnTo>
                  <a:lnTo>
                    <a:pt x="48" y="32"/>
                  </a:lnTo>
                  <a:lnTo>
                    <a:pt x="71" y="24"/>
                  </a:lnTo>
                  <a:lnTo>
                    <a:pt x="79" y="8"/>
                  </a:lnTo>
                  <a:lnTo>
                    <a:pt x="87" y="0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63" name="Freeform 214"/>
            <p:cNvSpPr>
              <a:spLocks/>
            </p:cNvSpPr>
            <p:nvPr/>
          </p:nvSpPr>
          <p:spPr bwMode="auto">
            <a:xfrm>
              <a:off x="3642" y="2390"/>
              <a:ext cx="108" cy="169"/>
            </a:xfrm>
            <a:custGeom>
              <a:avLst/>
              <a:gdLst>
                <a:gd name="T0" fmla="*/ 8 w 103"/>
                <a:gd name="T1" fmla="*/ 6 h 183"/>
                <a:gd name="T2" fmla="*/ 8 w 103"/>
                <a:gd name="T3" fmla="*/ 6 h 183"/>
                <a:gd name="T4" fmla="*/ 59 w 103"/>
                <a:gd name="T5" fmla="*/ 8 h 183"/>
                <a:gd name="T6" fmla="*/ 41 w 103"/>
                <a:gd name="T7" fmla="*/ 16 h 183"/>
                <a:gd name="T8" fmla="*/ 0 w 103"/>
                <a:gd name="T9" fmla="*/ 21 h 183"/>
                <a:gd name="T10" fmla="*/ 0 w 103"/>
                <a:gd name="T11" fmla="*/ 22 h 183"/>
                <a:gd name="T12" fmla="*/ 0 w 103"/>
                <a:gd name="T13" fmla="*/ 24 h 183"/>
                <a:gd name="T14" fmla="*/ 0 w 103"/>
                <a:gd name="T15" fmla="*/ 26 h 183"/>
                <a:gd name="T16" fmla="*/ 41 w 103"/>
                <a:gd name="T17" fmla="*/ 30 h 183"/>
                <a:gd name="T18" fmla="*/ 0 w 103"/>
                <a:gd name="T19" fmla="*/ 30 h 183"/>
                <a:gd name="T20" fmla="*/ 0 w 103"/>
                <a:gd name="T21" fmla="*/ 32 h 183"/>
                <a:gd name="T22" fmla="*/ 8 w 103"/>
                <a:gd name="T23" fmla="*/ 34 h 183"/>
                <a:gd name="T24" fmla="*/ 41 w 103"/>
                <a:gd name="T25" fmla="*/ 38 h 183"/>
                <a:gd name="T26" fmla="*/ 124 w 103"/>
                <a:gd name="T27" fmla="*/ 36 h 183"/>
                <a:gd name="T28" fmla="*/ 143 w 103"/>
                <a:gd name="T29" fmla="*/ 34 h 183"/>
                <a:gd name="T30" fmla="*/ 124 w 103"/>
                <a:gd name="T31" fmla="*/ 34 h 183"/>
                <a:gd name="T32" fmla="*/ 183 w 103"/>
                <a:gd name="T33" fmla="*/ 32 h 183"/>
                <a:gd name="T34" fmla="*/ 203 w 103"/>
                <a:gd name="T35" fmla="*/ 30 h 183"/>
                <a:gd name="T36" fmla="*/ 223 w 103"/>
                <a:gd name="T37" fmla="*/ 28 h 183"/>
                <a:gd name="T38" fmla="*/ 245 w 103"/>
                <a:gd name="T39" fmla="*/ 28 h 183"/>
                <a:gd name="T40" fmla="*/ 203 w 103"/>
                <a:gd name="T41" fmla="*/ 24 h 183"/>
                <a:gd name="T42" fmla="*/ 245 w 103"/>
                <a:gd name="T43" fmla="*/ 17 h 183"/>
                <a:gd name="T44" fmla="*/ 265 w 103"/>
                <a:gd name="T45" fmla="*/ 17 h 183"/>
                <a:gd name="T46" fmla="*/ 265 w 103"/>
                <a:gd name="T47" fmla="*/ 10 h 183"/>
                <a:gd name="T48" fmla="*/ 59 w 103"/>
                <a:gd name="T49" fmla="*/ 0 h 183"/>
                <a:gd name="T50" fmla="*/ 8 w 103"/>
                <a:gd name="T51" fmla="*/ 6 h 1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3"/>
                <a:gd name="T79" fmla="*/ 0 h 183"/>
                <a:gd name="T80" fmla="*/ 103 w 103"/>
                <a:gd name="T81" fmla="*/ 183 h 18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3" h="183">
                  <a:moveTo>
                    <a:pt x="8" y="8"/>
                  </a:moveTo>
                  <a:lnTo>
                    <a:pt x="8" y="24"/>
                  </a:lnTo>
                  <a:lnTo>
                    <a:pt x="24" y="40"/>
                  </a:lnTo>
                  <a:lnTo>
                    <a:pt x="16" y="80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0" y="128"/>
                  </a:lnTo>
                  <a:lnTo>
                    <a:pt x="16" y="152"/>
                  </a:lnTo>
                  <a:lnTo>
                    <a:pt x="0" y="152"/>
                  </a:lnTo>
                  <a:lnTo>
                    <a:pt x="0" y="160"/>
                  </a:lnTo>
                  <a:lnTo>
                    <a:pt x="8" y="168"/>
                  </a:lnTo>
                  <a:lnTo>
                    <a:pt x="16" y="183"/>
                  </a:lnTo>
                  <a:lnTo>
                    <a:pt x="48" y="176"/>
                  </a:lnTo>
                  <a:lnTo>
                    <a:pt x="55" y="168"/>
                  </a:lnTo>
                  <a:lnTo>
                    <a:pt x="48" y="168"/>
                  </a:lnTo>
                  <a:lnTo>
                    <a:pt x="71" y="160"/>
                  </a:lnTo>
                  <a:lnTo>
                    <a:pt x="79" y="144"/>
                  </a:lnTo>
                  <a:lnTo>
                    <a:pt x="87" y="136"/>
                  </a:lnTo>
                  <a:lnTo>
                    <a:pt x="95" y="136"/>
                  </a:lnTo>
                  <a:lnTo>
                    <a:pt x="79" y="120"/>
                  </a:lnTo>
                  <a:lnTo>
                    <a:pt x="95" y="88"/>
                  </a:lnTo>
                  <a:lnTo>
                    <a:pt x="103" y="88"/>
                  </a:lnTo>
                  <a:lnTo>
                    <a:pt x="103" y="48"/>
                  </a:lnTo>
                  <a:lnTo>
                    <a:pt x="24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64" name="Freeform 215"/>
            <p:cNvSpPr>
              <a:spLocks/>
            </p:cNvSpPr>
            <p:nvPr/>
          </p:nvSpPr>
          <p:spPr bwMode="auto">
            <a:xfrm>
              <a:off x="3642" y="2390"/>
              <a:ext cx="108" cy="169"/>
            </a:xfrm>
            <a:custGeom>
              <a:avLst/>
              <a:gdLst>
                <a:gd name="T0" fmla="*/ 8 w 103"/>
                <a:gd name="T1" fmla="*/ 6 h 183"/>
                <a:gd name="T2" fmla="*/ 8 w 103"/>
                <a:gd name="T3" fmla="*/ 6 h 183"/>
                <a:gd name="T4" fmla="*/ 59 w 103"/>
                <a:gd name="T5" fmla="*/ 8 h 183"/>
                <a:gd name="T6" fmla="*/ 41 w 103"/>
                <a:gd name="T7" fmla="*/ 16 h 183"/>
                <a:gd name="T8" fmla="*/ 0 w 103"/>
                <a:gd name="T9" fmla="*/ 21 h 183"/>
                <a:gd name="T10" fmla="*/ 0 w 103"/>
                <a:gd name="T11" fmla="*/ 22 h 183"/>
                <a:gd name="T12" fmla="*/ 0 w 103"/>
                <a:gd name="T13" fmla="*/ 24 h 183"/>
                <a:gd name="T14" fmla="*/ 0 w 103"/>
                <a:gd name="T15" fmla="*/ 26 h 183"/>
                <a:gd name="T16" fmla="*/ 41 w 103"/>
                <a:gd name="T17" fmla="*/ 30 h 183"/>
                <a:gd name="T18" fmla="*/ 0 w 103"/>
                <a:gd name="T19" fmla="*/ 30 h 183"/>
                <a:gd name="T20" fmla="*/ 0 w 103"/>
                <a:gd name="T21" fmla="*/ 32 h 183"/>
                <a:gd name="T22" fmla="*/ 8 w 103"/>
                <a:gd name="T23" fmla="*/ 34 h 183"/>
                <a:gd name="T24" fmla="*/ 41 w 103"/>
                <a:gd name="T25" fmla="*/ 38 h 183"/>
                <a:gd name="T26" fmla="*/ 124 w 103"/>
                <a:gd name="T27" fmla="*/ 36 h 183"/>
                <a:gd name="T28" fmla="*/ 143 w 103"/>
                <a:gd name="T29" fmla="*/ 34 h 183"/>
                <a:gd name="T30" fmla="*/ 124 w 103"/>
                <a:gd name="T31" fmla="*/ 34 h 183"/>
                <a:gd name="T32" fmla="*/ 183 w 103"/>
                <a:gd name="T33" fmla="*/ 32 h 183"/>
                <a:gd name="T34" fmla="*/ 203 w 103"/>
                <a:gd name="T35" fmla="*/ 30 h 183"/>
                <a:gd name="T36" fmla="*/ 223 w 103"/>
                <a:gd name="T37" fmla="*/ 28 h 183"/>
                <a:gd name="T38" fmla="*/ 245 w 103"/>
                <a:gd name="T39" fmla="*/ 28 h 183"/>
                <a:gd name="T40" fmla="*/ 203 w 103"/>
                <a:gd name="T41" fmla="*/ 24 h 183"/>
                <a:gd name="T42" fmla="*/ 245 w 103"/>
                <a:gd name="T43" fmla="*/ 17 h 183"/>
                <a:gd name="T44" fmla="*/ 265 w 103"/>
                <a:gd name="T45" fmla="*/ 17 h 183"/>
                <a:gd name="T46" fmla="*/ 265 w 103"/>
                <a:gd name="T47" fmla="*/ 10 h 183"/>
                <a:gd name="T48" fmla="*/ 59 w 103"/>
                <a:gd name="T49" fmla="*/ 0 h 183"/>
                <a:gd name="T50" fmla="*/ 8 w 103"/>
                <a:gd name="T51" fmla="*/ 6 h 1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3"/>
                <a:gd name="T79" fmla="*/ 0 h 183"/>
                <a:gd name="T80" fmla="*/ 103 w 103"/>
                <a:gd name="T81" fmla="*/ 183 h 18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3" h="183">
                  <a:moveTo>
                    <a:pt x="8" y="8"/>
                  </a:moveTo>
                  <a:lnTo>
                    <a:pt x="8" y="24"/>
                  </a:lnTo>
                  <a:lnTo>
                    <a:pt x="24" y="40"/>
                  </a:lnTo>
                  <a:lnTo>
                    <a:pt x="16" y="80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0" y="128"/>
                  </a:lnTo>
                  <a:lnTo>
                    <a:pt x="16" y="152"/>
                  </a:lnTo>
                  <a:lnTo>
                    <a:pt x="0" y="152"/>
                  </a:lnTo>
                  <a:lnTo>
                    <a:pt x="0" y="160"/>
                  </a:lnTo>
                  <a:lnTo>
                    <a:pt x="8" y="168"/>
                  </a:lnTo>
                  <a:lnTo>
                    <a:pt x="16" y="183"/>
                  </a:lnTo>
                  <a:lnTo>
                    <a:pt x="48" y="176"/>
                  </a:lnTo>
                  <a:lnTo>
                    <a:pt x="55" y="168"/>
                  </a:lnTo>
                  <a:lnTo>
                    <a:pt x="48" y="168"/>
                  </a:lnTo>
                  <a:lnTo>
                    <a:pt x="71" y="160"/>
                  </a:lnTo>
                  <a:lnTo>
                    <a:pt x="79" y="144"/>
                  </a:lnTo>
                  <a:lnTo>
                    <a:pt x="87" y="136"/>
                  </a:lnTo>
                  <a:lnTo>
                    <a:pt x="95" y="136"/>
                  </a:lnTo>
                  <a:lnTo>
                    <a:pt x="79" y="120"/>
                  </a:lnTo>
                  <a:lnTo>
                    <a:pt x="95" y="88"/>
                  </a:lnTo>
                  <a:lnTo>
                    <a:pt x="103" y="88"/>
                  </a:lnTo>
                  <a:lnTo>
                    <a:pt x="103" y="48"/>
                  </a:lnTo>
                  <a:lnTo>
                    <a:pt x="24" y="0"/>
                  </a:lnTo>
                  <a:lnTo>
                    <a:pt x="8" y="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65" name="Freeform 216"/>
            <p:cNvSpPr>
              <a:spLocks/>
            </p:cNvSpPr>
            <p:nvPr/>
          </p:nvSpPr>
          <p:spPr bwMode="auto">
            <a:xfrm>
              <a:off x="3493" y="2390"/>
              <a:ext cx="174" cy="127"/>
            </a:xfrm>
            <a:custGeom>
              <a:avLst/>
              <a:gdLst>
                <a:gd name="T0" fmla="*/ 291 w 168"/>
                <a:gd name="T1" fmla="*/ 29 h 136"/>
                <a:gd name="T2" fmla="*/ 291 w 168"/>
                <a:gd name="T3" fmla="*/ 27 h 136"/>
                <a:gd name="T4" fmla="*/ 323 w 168"/>
                <a:gd name="T5" fmla="*/ 20 h 136"/>
                <a:gd name="T6" fmla="*/ 337 w 168"/>
                <a:gd name="T7" fmla="*/ 10 h 136"/>
                <a:gd name="T8" fmla="*/ 307 w 168"/>
                <a:gd name="T9" fmla="*/ 7 h 136"/>
                <a:gd name="T10" fmla="*/ 307 w 168"/>
                <a:gd name="T11" fmla="*/ 7 h 136"/>
                <a:gd name="T12" fmla="*/ 291 w 168"/>
                <a:gd name="T13" fmla="*/ 0 h 136"/>
                <a:gd name="T14" fmla="*/ 240 w 168"/>
                <a:gd name="T15" fmla="*/ 0 h 136"/>
                <a:gd name="T16" fmla="*/ 112 w 168"/>
                <a:gd name="T17" fmla="*/ 13 h 136"/>
                <a:gd name="T18" fmla="*/ 82 w 168"/>
                <a:gd name="T19" fmla="*/ 13 h 136"/>
                <a:gd name="T20" fmla="*/ 82 w 168"/>
                <a:gd name="T21" fmla="*/ 22 h 136"/>
                <a:gd name="T22" fmla="*/ 62 w 168"/>
                <a:gd name="T23" fmla="*/ 22 h 136"/>
                <a:gd name="T24" fmla="*/ 0 w 168"/>
                <a:gd name="T25" fmla="*/ 25 h 136"/>
                <a:gd name="T26" fmla="*/ 0 w 168"/>
                <a:gd name="T27" fmla="*/ 29 h 136"/>
                <a:gd name="T28" fmla="*/ 36 w 168"/>
                <a:gd name="T29" fmla="*/ 33 h 136"/>
                <a:gd name="T30" fmla="*/ 46 w 168"/>
                <a:gd name="T31" fmla="*/ 33 h 136"/>
                <a:gd name="T32" fmla="*/ 46 w 168"/>
                <a:gd name="T33" fmla="*/ 35 h 136"/>
                <a:gd name="T34" fmla="*/ 46 w 168"/>
                <a:gd name="T35" fmla="*/ 33 h 136"/>
                <a:gd name="T36" fmla="*/ 62 w 168"/>
                <a:gd name="T37" fmla="*/ 35 h 136"/>
                <a:gd name="T38" fmla="*/ 62 w 168"/>
                <a:gd name="T39" fmla="*/ 33 h 136"/>
                <a:gd name="T40" fmla="*/ 97 w 168"/>
                <a:gd name="T41" fmla="*/ 29 h 136"/>
                <a:gd name="T42" fmla="*/ 112 w 168"/>
                <a:gd name="T43" fmla="*/ 29 h 136"/>
                <a:gd name="T44" fmla="*/ 147 w 168"/>
                <a:gd name="T45" fmla="*/ 31 h 136"/>
                <a:gd name="T46" fmla="*/ 160 w 168"/>
                <a:gd name="T47" fmla="*/ 31 h 136"/>
                <a:gd name="T48" fmla="*/ 194 w 168"/>
                <a:gd name="T49" fmla="*/ 33 h 136"/>
                <a:gd name="T50" fmla="*/ 209 w 168"/>
                <a:gd name="T51" fmla="*/ 31 h 136"/>
                <a:gd name="T52" fmla="*/ 258 w 168"/>
                <a:gd name="T53" fmla="*/ 31 h 136"/>
                <a:gd name="T54" fmla="*/ 273 w 168"/>
                <a:gd name="T55" fmla="*/ 29 h 136"/>
                <a:gd name="T56" fmla="*/ 291 w 168"/>
                <a:gd name="T57" fmla="*/ 29 h 1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8"/>
                <a:gd name="T88" fmla="*/ 0 h 136"/>
                <a:gd name="T89" fmla="*/ 168 w 168"/>
                <a:gd name="T90" fmla="*/ 136 h 1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8" h="136">
                  <a:moveTo>
                    <a:pt x="144" y="112"/>
                  </a:moveTo>
                  <a:lnTo>
                    <a:pt x="144" y="104"/>
                  </a:lnTo>
                  <a:lnTo>
                    <a:pt x="160" y="80"/>
                  </a:lnTo>
                  <a:lnTo>
                    <a:pt x="168" y="40"/>
                  </a:lnTo>
                  <a:lnTo>
                    <a:pt x="152" y="24"/>
                  </a:lnTo>
                  <a:lnTo>
                    <a:pt x="152" y="8"/>
                  </a:lnTo>
                  <a:lnTo>
                    <a:pt x="144" y="0"/>
                  </a:lnTo>
                  <a:lnTo>
                    <a:pt x="120" y="0"/>
                  </a:lnTo>
                  <a:lnTo>
                    <a:pt x="56" y="48"/>
                  </a:lnTo>
                  <a:lnTo>
                    <a:pt x="40" y="48"/>
                  </a:lnTo>
                  <a:lnTo>
                    <a:pt x="40" y="88"/>
                  </a:lnTo>
                  <a:lnTo>
                    <a:pt x="32" y="88"/>
                  </a:lnTo>
                  <a:lnTo>
                    <a:pt x="0" y="96"/>
                  </a:lnTo>
                  <a:lnTo>
                    <a:pt x="0" y="112"/>
                  </a:lnTo>
                  <a:lnTo>
                    <a:pt x="16" y="128"/>
                  </a:lnTo>
                  <a:lnTo>
                    <a:pt x="24" y="128"/>
                  </a:lnTo>
                  <a:lnTo>
                    <a:pt x="24" y="136"/>
                  </a:lnTo>
                  <a:lnTo>
                    <a:pt x="24" y="128"/>
                  </a:lnTo>
                  <a:lnTo>
                    <a:pt x="32" y="136"/>
                  </a:lnTo>
                  <a:lnTo>
                    <a:pt x="32" y="128"/>
                  </a:lnTo>
                  <a:lnTo>
                    <a:pt x="48" y="112"/>
                  </a:lnTo>
                  <a:lnTo>
                    <a:pt x="56" y="112"/>
                  </a:lnTo>
                  <a:lnTo>
                    <a:pt x="72" y="120"/>
                  </a:lnTo>
                  <a:lnTo>
                    <a:pt x="80" y="120"/>
                  </a:lnTo>
                  <a:lnTo>
                    <a:pt x="96" y="128"/>
                  </a:lnTo>
                  <a:lnTo>
                    <a:pt x="104" y="120"/>
                  </a:lnTo>
                  <a:lnTo>
                    <a:pt x="128" y="120"/>
                  </a:lnTo>
                  <a:lnTo>
                    <a:pt x="136" y="112"/>
                  </a:lnTo>
                  <a:lnTo>
                    <a:pt x="144" y="11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66" name="Freeform 217"/>
            <p:cNvSpPr>
              <a:spLocks/>
            </p:cNvSpPr>
            <p:nvPr/>
          </p:nvSpPr>
          <p:spPr bwMode="auto">
            <a:xfrm>
              <a:off x="3493" y="2390"/>
              <a:ext cx="174" cy="127"/>
            </a:xfrm>
            <a:custGeom>
              <a:avLst/>
              <a:gdLst>
                <a:gd name="T0" fmla="*/ 291 w 168"/>
                <a:gd name="T1" fmla="*/ 29 h 136"/>
                <a:gd name="T2" fmla="*/ 291 w 168"/>
                <a:gd name="T3" fmla="*/ 27 h 136"/>
                <a:gd name="T4" fmla="*/ 323 w 168"/>
                <a:gd name="T5" fmla="*/ 20 h 136"/>
                <a:gd name="T6" fmla="*/ 337 w 168"/>
                <a:gd name="T7" fmla="*/ 10 h 136"/>
                <a:gd name="T8" fmla="*/ 307 w 168"/>
                <a:gd name="T9" fmla="*/ 7 h 136"/>
                <a:gd name="T10" fmla="*/ 307 w 168"/>
                <a:gd name="T11" fmla="*/ 7 h 136"/>
                <a:gd name="T12" fmla="*/ 291 w 168"/>
                <a:gd name="T13" fmla="*/ 0 h 136"/>
                <a:gd name="T14" fmla="*/ 240 w 168"/>
                <a:gd name="T15" fmla="*/ 0 h 136"/>
                <a:gd name="T16" fmla="*/ 112 w 168"/>
                <a:gd name="T17" fmla="*/ 13 h 136"/>
                <a:gd name="T18" fmla="*/ 82 w 168"/>
                <a:gd name="T19" fmla="*/ 13 h 136"/>
                <a:gd name="T20" fmla="*/ 82 w 168"/>
                <a:gd name="T21" fmla="*/ 22 h 136"/>
                <a:gd name="T22" fmla="*/ 62 w 168"/>
                <a:gd name="T23" fmla="*/ 22 h 136"/>
                <a:gd name="T24" fmla="*/ 0 w 168"/>
                <a:gd name="T25" fmla="*/ 25 h 136"/>
                <a:gd name="T26" fmla="*/ 0 w 168"/>
                <a:gd name="T27" fmla="*/ 29 h 136"/>
                <a:gd name="T28" fmla="*/ 36 w 168"/>
                <a:gd name="T29" fmla="*/ 33 h 136"/>
                <a:gd name="T30" fmla="*/ 46 w 168"/>
                <a:gd name="T31" fmla="*/ 33 h 136"/>
                <a:gd name="T32" fmla="*/ 46 w 168"/>
                <a:gd name="T33" fmla="*/ 35 h 136"/>
                <a:gd name="T34" fmla="*/ 46 w 168"/>
                <a:gd name="T35" fmla="*/ 33 h 136"/>
                <a:gd name="T36" fmla="*/ 62 w 168"/>
                <a:gd name="T37" fmla="*/ 35 h 136"/>
                <a:gd name="T38" fmla="*/ 62 w 168"/>
                <a:gd name="T39" fmla="*/ 33 h 136"/>
                <a:gd name="T40" fmla="*/ 97 w 168"/>
                <a:gd name="T41" fmla="*/ 29 h 136"/>
                <a:gd name="T42" fmla="*/ 112 w 168"/>
                <a:gd name="T43" fmla="*/ 29 h 136"/>
                <a:gd name="T44" fmla="*/ 147 w 168"/>
                <a:gd name="T45" fmla="*/ 31 h 136"/>
                <a:gd name="T46" fmla="*/ 160 w 168"/>
                <a:gd name="T47" fmla="*/ 31 h 136"/>
                <a:gd name="T48" fmla="*/ 194 w 168"/>
                <a:gd name="T49" fmla="*/ 33 h 136"/>
                <a:gd name="T50" fmla="*/ 209 w 168"/>
                <a:gd name="T51" fmla="*/ 31 h 136"/>
                <a:gd name="T52" fmla="*/ 258 w 168"/>
                <a:gd name="T53" fmla="*/ 31 h 136"/>
                <a:gd name="T54" fmla="*/ 273 w 168"/>
                <a:gd name="T55" fmla="*/ 29 h 136"/>
                <a:gd name="T56" fmla="*/ 291 w 168"/>
                <a:gd name="T57" fmla="*/ 29 h 1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8"/>
                <a:gd name="T88" fmla="*/ 0 h 136"/>
                <a:gd name="T89" fmla="*/ 168 w 168"/>
                <a:gd name="T90" fmla="*/ 136 h 1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8" h="136">
                  <a:moveTo>
                    <a:pt x="144" y="112"/>
                  </a:moveTo>
                  <a:lnTo>
                    <a:pt x="144" y="104"/>
                  </a:lnTo>
                  <a:lnTo>
                    <a:pt x="160" y="80"/>
                  </a:lnTo>
                  <a:lnTo>
                    <a:pt x="168" y="40"/>
                  </a:lnTo>
                  <a:lnTo>
                    <a:pt x="152" y="24"/>
                  </a:lnTo>
                  <a:lnTo>
                    <a:pt x="152" y="8"/>
                  </a:lnTo>
                  <a:lnTo>
                    <a:pt x="144" y="0"/>
                  </a:lnTo>
                  <a:lnTo>
                    <a:pt x="120" y="0"/>
                  </a:lnTo>
                  <a:lnTo>
                    <a:pt x="56" y="48"/>
                  </a:lnTo>
                  <a:lnTo>
                    <a:pt x="40" y="48"/>
                  </a:lnTo>
                  <a:lnTo>
                    <a:pt x="40" y="88"/>
                  </a:lnTo>
                  <a:lnTo>
                    <a:pt x="32" y="88"/>
                  </a:lnTo>
                  <a:lnTo>
                    <a:pt x="0" y="96"/>
                  </a:lnTo>
                  <a:lnTo>
                    <a:pt x="0" y="112"/>
                  </a:lnTo>
                  <a:lnTo>
                    <a:pt x="16" y="128"/>
                  </a:lnTo>
                  <a:lnTo>
                    <a:pt x="24" y="128"/>
                  </a:lnTo>
                  <a:lnTo>
                    <a:pt x="24" y="136"/>
                  </a:lnTo>
                  <a:lnTo>
                    <a:pt x="24" y="128"/>
                  </a:lnTo>
                  <a:lnTo>
                    <a:pt x="32" y="136"/>
                  </a:lnTo>
                  <a:lnTo>
                    <a:pt x="32" y="128"/>
                  </a:lnTo>
                  <a:lnTo>
                    <a:pt x="48" y="112"/>
                  </a:lnTo>
                  <a:lnTo>
                    <a:pt x="56" y="112"/>
                  </a:lnTo>
                  <a:lnTo>
                    <a:pt x="72" y="120"/>
                  </a:lnTo>
                  <a:lnTo>
                    <a:pt x="80" y="120"/>
                  </a:lnTo>
                  <a:lnTo>
                    <a:pt x="96" y="128"/>
                  </a:lnTo>
                  <a:lnTo>
                    <a:pt x="104" y="120"/>
                  </a:lnTo>
                  <a:lnTo>
                    <a:pt x="128" y="120"/>
                  </a:lnTo>
                  <a:lnTo>
                    <a:pt x="136" y="112"/>
                  </a:lnTo>
                  <a:lnTo>
                    <a:pt x="144" y="112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67" name="Freeform 218"/>
            <p:cNvSpPr>
              <a:spLocks/>
            </p:cNvSpPr>
            <p:nvPr/>
          </p:nvSpPr>
          <p:spPr bwMode="auto">
            <a:xfrm>
              <a:off x="3353" y="2374"/>
              <a:ext cx="181" cy="156"/>
            </a:xfrm>
            <a:custGeom>
              <a:avLst/>
              <a:gdLst>
                <a:gd name="T0" fmla="*/ 140 w 176"/>
                <a:gd name="T1" fmla="*/ 0 h 168"/>
                <a:gd name="T2" fmla="*/ 252 w 176"/>
                <a:gd name="T3" fmla="*/ 12 h 168"/>
                <a:gd name="T4" fmla="*/ 266 w 176"/>
                <a:gd name="T5" fmla="*/ 14 h 168"/>
                <a:gd name="T6" fmla="*/ 282 w 176"/>
                <a:gd name="T7" fmla="*/ 16 h 168"/>
                <a:gd name="T8" fmla="*/ 293 w 176"/>
                <a:gd name="T9" fmla="*/ 16 h 168"/>
                <a:gd name="T10" fmla="*/ 307 w 176"/>
                <a:gd name="T11" fmla="*/ 16 h 168"/>
                <a:gd name="T12" fmla="*/ 307 w 176"/>
                <a:gd name="T13" fmla="*/ 24 h 168"/>
                <a:gd name="T14" fmla="*/ 293 w 176"/>
                <a:gd name="T15" fmla="*/ 24 h 168"/>
                <a:gd name="T16" fmla="*/ 238 w 176"/>
                <a:gd name="T17" fmla="*/ 26 h 168"/>
                <a:gd name="T18" fmla="*/ 209 w 176"/>
                <a:gd name="T19" fmla="*/ 26 h 168"/>
                <a:gd name="T20" fmla="*/ 195 w 176"/>
                <a:gd name="T21" fmla="*/ 29 h 168"/>
                <a:gd name="T22" fmla="*/ 167 w 176"/>
                <a:gd name="T23" fmla="*/ 31 h 168"/>
                <a:gd name="T24" fmla="*/ 140 w 176"/>
                <a:gd name="T25" fmla="*/ 34 h 168"/>
                <a:gd name="T26" fmla="*/ 140 w 176"/>
                <a:gd name="T27" fmla="*/ 36 h 168"/>
                <a:gd name="T28" fmla="*/ 124 w 176"/>
                <a:gd name="T29" fmla="*/ 38 h 168"/>
                <a:gd name="T30" fmla="*/ 112 w 176"/>
                <a:gd name="T31" fmla="*/ 36 h 168"/>
                <a:gd name="T32" fmla="*/ 100 w 176"/>
                <a:gd name="T33" fmla="*/ 38 h 168"/>
                <a:gd name="T34" fmla="*/ 83 w 176"/>
                <a:gd name="T35" fmla="*/ 38 h 168"/>
                <a:gd name="T36" fmla="*/ 67 w 176"/>
                <a:gd name="T37" fmla="*/ 32 h 168"/>
                <a:gd name="T38" fmla="*/ 44 w 176"/>
                <a:gd name="T39" fmla="*/ 34 h 168"/>
                <a:gd name="T40" fmla="*/ 8 w 176"/>
                <a:gd name="T41" fmla="*/ 34 h 168"/>
                <a:gd name="T42" fmla="*/ 16 w 176"/>
                <a:gd name="T43" fmla="*/ 32 h 168"/>
                <a:gd name="T44" fmla="*/ 0 w 176"/>
                <a:gd name="T45" fmla="*/ 26 h 168"/>
                <a:gd name="T46" fmla="*/ 16 w 176"/>
                <a:gd name="T47" fmla="*/ 24 h 168"/>
                <a:gd name="T48" fmla="*/ 44 w 176"/>
                <a:gd name="T49" fmla="*/ 26 h 168"/>
                <a:gd name="T50" fmla="*/ 52 w 176"/>
                <a:gd name="T51" fmla="*/ 24 h 168"/>
                <a:gd name="T52" fmla="*/ 140 w 176"/>
                <a:gd name="T53" fmla="*/ 24 h 168"/>
                <a:gd name="T54" fmla="*/ 112 w 176"/>
                <a:gd name="T55" fmla="*/ 0 h 168"/>
                <a:gd name="T56" fmla="*/ 140 w 176"/>
                <a:gd name="T57" fmla="*/ 0 h 1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6"/>
                <a:gd name="T88" fmla="*/ 0 h 168"/>
                <a:gd name="T89" fmla="*/ 176 w 176"/>
                <a:gd name="T90" fmla="*/ 168 h 16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6" h="168">
                  <a:moveTo>
                    <a:pt x="80" y="0"/>
                  </a:moveTo>
                  <a:lnTo>
                    <a:pt x="144" y="48"/>
                  </a:lnTo>
                  <a:lnTo>
                    <a:pt x="152" y="56"/>
                  </a:lnTo>
                  <a:lnTo>
                    <a:pt x="160" y="64"/>
                  </a:lnTo>
                  <a:lnTo>
                    <a:pt x="168" y="64"/>
                  </a:lnTo>
                  <a:lnTo>
                    <a:pt x="176" y="64"/>
                  </a:lnTo>
                  <a:lnTo>
                    <a:pt x="176" y="104"/>
                  </a:lnTo>
                  <a:lnTo>
                    <a:pt x="168" y="104"/>
                  </a:lnTo>
                  <a:lnTo>
                    <a:pt x="136" y="112"/>
                  </a:lnTo>
                  <a:lnTo>
                    <a:pt x="120" y="112"/>
                  </a:lnTo>
                  <a:lnTo>
                    <a:pt x="112" y="128"/>
                  </a:lnTo>
                  <a:lnTo>
                    <a:pt x="96" y="136"/>
                  </a:lnTo>
                  <a:lnTo>
                    <a:pt x="80" y="152"/>
                  </a:lnTo>
                  <a:lnTo>
                    <a:pt x="80" y="160"/>
                  </a:lnTo>
                  <a:lnTo>
                    <a:pt x="72" y="168"/>
                  </a:lnTo>
                  <a:lnTo>
                    <a:pt x="64" y="160"/>
                  </a:lnTo>
                  <a:lnTo>
                    <a:pt x="56" y="168"/>
                  </a:lnTo>
                  <a:lnTo>
                    <a:pt x="48" y="168"/>
                  </a:lnTo>
                  <a:lnTo>
                    <a:pt x="40" y="144"/>
                  </a:lnTo>
                  <a:lnTo>
                    <a:pt x="24" y="152"/>
                  </a:lnTo>
                  <a:lnTo>
                    <a:pt x="8" y="152"/>
                  </a:lnTo>
                  <a:lnTo>
                    <a:pt x="16" y="144"/>
                  </a:lnTo>
                  <a:lnTo>
                    <a:pt x="0" y="112"/>
                  </a:lnTo>
                  <a:lnTo>
                    <a:pt x="16" y="104"/>
                  </a:lnTo>
                  <a:lnTo>
                    <a:pt x="24" y="112"/>
                  </a:lnTo>
                  <a:lnTo>
                    <a:pt x="32" y="104"/>
                  </a:lnTo>
                  <a:lnTo>
                    <a:pt x="80" y="104"/>
                  </a:lnTo>
                  <a:lnTo>
                    <a:pt x="64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68" name="Freeform 219"/>
            <p:cNvSpPr>
              <a:spLocks/>
            </p:cNvSpPr>
            <p:nvPr/>
          </p:nvSpPr>
          <p:spPr bwMode="auto">
            <a:xfrm>
              <a:off x="3353" y="2374"/>
              <a:ext cx="181" cy="156"/>
            </a:xfrm>
            <a:custGeom>
              <a:avLst/>
              <a:gdLst>
                <a:gd name="T0" fmla="*/ 140 w 176"/>
                <a:gd name="T1" fmla="*/ 0 h 168"/>
                <a:gd name="T2" fmla="*/ 252 w 176"/>
                <a:gd name="T3" fmla="*/ 12 h 168"/>
                <a:gd name="T4" fmla="*/ 266 w 176"/>
                <a:gd name="T5" fmla="*/ 14 h 168"/>
                <a:gd name="T6" fmla="*/ 282 w 176"/>
                <a:gd name="T7" fmla="*/ 16 h 168"/>
                <a:gd name="T8" fmla="*/ 293 w 176"/>
                <a:gd name="T9" fmla="*/ 16 h 168"/>
                <a:gd name="T10" fmla="*/ 307 w 176"/>
                <a:gd name="T11" fmla="*/ 16 h 168"/>
                <a:gd name="T12" fmla="*/ 307 w 176"/>
                <a:gd name="T13" fmla="*/ 24 h 168"/>
                <a:gd name="T14" fmla="*/ 293 w 176"/>
                <a:gd name="T15" fmla="*/ 24 h 168"/>
                <a:gd name="T16" fmla="*/ 238 w 176"/>
                <a:gd name="T17" fmla="*/ 26 h 168"/>
                <a:gd name="T18" fmla="*/ 209 w 176"/>
                <a:gd name="T19" fmla="*/ 26 h 168"/>
                <a:gd name="T20" fmla="*/ 195 w 176"/>
                <a:gd name="T21" fmla="*/ 29 h 168"/>
                <a:gd name="T22" fmla="*/ 167 w 176"/>
                <a:gd name="T23" fmla="*/ 31 h 168"/>
                <a:gd name="T24" fmla="*/ 140 w 176"/>
                <a:gd name="T25" fmla="*/ 34 h 168"/>
                <a:gd name="T26" fmla="*/ 140 w 176"/>
                <a:gd name="T27" fmla="*/ 36 h 168"/>
                <a:gd name="T28" fmla="*/ 124 w 176"/>
                <a:gd name="T29" fmla="*/ 38 h 168"/>
                <a:gd name="T30" fmla="*/ 112 w 176"/>
                <a:gd name="T31" fmla="*/ 36 h 168"/>
                <a:gd name="T32" fmla="*/ 100 w 176"/>
                <a:gd name="T33" fmla="*/ 38 h 168"/>
                <a:gd name="T34" fmla="*/ 83 w 176"/>
                <a:gd name="T35" fmla="*/ 38 h 168"/>
                <a:gd name="T36" fmla="*/ 67 w 176"/>
                <a:gd name="T37" fmla="*/ 32 h 168"/>
                <a:gd name="T38" fmla="*/ 44 w 176"/>
                <a:gd name="T39" fmla="*/ 34 h 168"/>
                <a:gd name="T40" fmla="*/ 8 w 176"/>
                <a:gd name="T41" fmla="*/ 34 h 168"/>
                <a:gd name="T42" fmla="*/ 16 w 176"/>
                <a:gd name="T43" fmla="*/ 32 h 168"/>
                <a:gd name="T44" fmla="*/ 0 w 176"/>
                <a:gd name="T45" fmla="*/ 26 h 168"/>
                <a:gd name="T46" fmla="*/ 16 w 176"/>
                <a:gd name="T47" fmla="*/ 24 h 168"/>
                <a:gd name="T48" fmla="*/ 44 w 176"/>
                <a:gd name="T49" fmla="*/ 26 h 168"/>
                <a:gd name="T50" fmla="*/ 52 w 176"/>
                <a:gd name="T51" fmla="*/ 24 h 168"/>
                <a:gd name="T52" fmla="*/ 140 w 176"/>
                <a:gd name="T53" fmla="*/ 24 h 168"/>
                <a:gd name="T54" fmla="*/ 112 w 176"/>
                <a:gd name="T55" fmla="*/ 0 h 168"/>
                <a:gd name="T56" fmla="*/ 140 w 176"/>
                <a:gd name="T57" fmla="*/ 0 h 1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6"/>
                <a:gd name="T88" fmla="*/ 0 h 168"/>
                <a:gd name="T89" fmla="*/ 176 w 176"/>
                <a:gd name="T90" fmla="*/ 168 h 16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6" h="168">
                  <a:moveTo>
                    <a:pt x="80" y="0"/>
                  </a:moveTo>
                  <a:lnTo>
                    <a:pt x="144" y="48"/>
                  </a:lnTo>
                  <a:lnTo>
                    <a:pt x="152" y="56"/>
                  </a:lnTo>
                  <a:lnTo>
                    <a:pt x="160" y="64"/>
                  </a:lnTo>
                  <a:lnTo>
                    <a:pt x="168" y="64"/>
                  </a:lnTo>
                  <a:lnTo>
                    <a:pt x="176" y="64"/>
                  </a:lnTo>
                  <a:lnTo>
                    <a:pt x="176" y="104"/>
                  </a:lnTo>
                  <a:lnTo>
                    <a:pt x="168" y="104"/>
                  </a:lnTo>
                  <a:lnTo>
                    <a:pt x="136" y="112"/>
                  </a:lnTo>
                  <a:lnTo>
                    <a:pt x="120" y="112"/>
                  </a:lnTo>
                  <a:lnTo>
                    <a:pt x="112" y="128"/>
                  </a:lnTo>
                  <a:lnTo>
                    <a:pt x="96" y="136"/>
                  </a:lnTo>
                  <a:lnTo>
                    <a:pt x="80" y="152"/>
                  </a:lnTo>
                  <a:lnTo>
                    <a:pt x="80" y="160"/>
                  </a:lnTo>
                  <a:lnTo>
                    <a:pt x="72" y="168"/>
                  </a:lnTo>
                  <a:lnTo>
                    <a:pt x="64" y="160"/>
                  </a:lnTo>
                  <a:lnTo>
                    <a:pt x="56" y="168"/>
                  </a:lnTo>
                  <a:lnTo>
                    <a:pt x="48" y="168"/>
                  </a:lnTo>
                  <a:lnTo>
                    <a:pt x="40" y="144"/>
                  </a:lnTo>
                  <a:lnTo>
                    <a:pt x="24" y="152"/>
                  </a:lnTo>
                  <a:lnTo>
                    <a:pt x="8" y="152"/>
                  </a:lnTo>
                  <a:lnTo>
                    <a:pt x="16" y="144"/>
                  </a:lnTo>
                  <a:lnTo>
                    <a:pt x="0" y="112"/>
                  </a:lnTo>
                  <a:lnTo>
                    <a:pt x="16" y="104"/>
                  </a:lnTo>
                  <a:lnTo>
                    <a:pt x="24" y="112"/>
                  </a:lnTo>
                  <a:lnTo>
                    <a:pt x="32" y="104"/>
                  </a:lnTo>
                  <a:lnTo>
                    <a:pt x="80" y="104"/>
                  </a:lnTo>
                  <a:lnTo>
                    <a:pt x="64" y="0"/>
                  </a:lnTo>
                  <a:lnTo>
                    <a:pt x="80" y="0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69" name="Freeform 220"/>
            <p:cNvSpPr>
              <a:spLocks/>
            </p:cNvSpPr>
            <p:nvPr/>
          </p:nvSpPr>
          <p:spPr bwMode="auto">
            <a:xfrm>
              <a:off x="3312" y="2345"/>
              <a:ext cx="125" cy="133"/>
            </a:xfrm>
            <a:custGeom>
              <a:avLst/>
              <a:gdLst>
                <a:gd name="T0" fmla="*/ 0 w 120"/>
                <a:gd name="T1" fmla="*/ 16 h 144"/>
                <a:gd name="T2" fmla="*/ 0 w 120"/>
                <a:gd name="T3" fmla="*/ 15 h 144"/>
                <a:gd name="T4" fmla="*/ 92 w 120"/>
                <a:gd name="T5" fmla="*/ 15 h 144"/>
                <a:gd name="T6" fmla="*/ 92 w 120"/>
                <a:gd name="T7" fmla="*/ 12 h 144"/>
                <a:gd name="T8" fmla="*/ 108 w 120"/>
                <a:gd name="T9" fmla="*/ 10 h 144"/>
                <a:gd name="T10" fmla="*/ 108 w 120"/>
                <a:gd name="T11" fmla="*/ 6 h 144"/>
                <a:gd name="T12" fmla="*/ 180 w 120"/>
                <a:gd name="T13" fmla="*/ 6 h 144"/>
                <a:gd name="T14" fmla="*/ 180 w 120"/>
                <a:gd name="T15" fmla="*/ 0 h 144"/>
                <a:gd name="T16" fmla="*/ 272 w 120"/>
                <a:gd name="T17" fmla="*/ 6 h 144"/>
                <a:gd name="T18" fmla="*/ 236 w 120"/>
                <a:gd name="T19" fmla="*/ 6 h 144"/>
                <a:gd name="T20" fmla="*/ 272 w 120"/>
                <a:gd name="T21" fmla="*/ 28 h 144"/>
                <a:gd name="T22" fmla="*/ 164 w 120"/>
                <a:gd name="T23" fmla="*/ 28 h 144"/>
                <a:gd name="T24" fmla="*/ 146 w 120"/>
                <a:gd name="T25" fmla="*/ 30 h 144"/>
                <a:gd name="T26" fmla="*/ 128 w 120"/>
                <a:gd name="T27" fmla="*/ 28 h 144"/>
                <a:gd name="T28" fmla="*/ 92 w 120"/>
                <a:gd name="T29" fmla="*/ 30 h 144"/>
                <a:gd name="T30" fmla="*/ 92 w 120"/>
                <a:gd name="T31" fmla="*/ 28 h 144"/>
                <a:gd name="T32" fmla="*/ 36 w 120"/>
                <a:gd name="T33" fmla="*/ 26 h 144"/>
                <a:gd name="T34" fmla="*/ 0 w 120"/>
                <a:gd name="T35" fmla="*/ 26 h 144"/>
                <a:gd name="T36" fmla="*/ 0 w 120"/>
                <a:gd name="T37" fmla="*/ 28 h 144"/>
                <a:gd name="T38" fmla="*/ 0 w 120"/>
                <a:gd name="T39" fmla="*/ 21 h 144"/>
                <a:gd name="T40" fmla="*/ 0 w 120"/>
                <a:gd name="T41" fmla="*/ 19 h 144"/>
                <a:gd name="T42" fmla="*/ 0 w 120"/>
                <a:gd name="T43" fmla="*/ 17 h 144"/>
                <a:gd name="T44" fmla="*/ 0 w 120"/>
                <a:gd name="T45" fmla="*/ 16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0"/>
                <a:gd name="T70" fmla="*/ 0 h 144"/>
                <a:gd name="T71" fmla="*/ 120 w 120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0" h="144">
                  <a:moveTo>
                    <a:pt x="0" y="80"/>
                  </a:moveTo>
                  <a:lnTo>
                    <a:pt x="0" y="72"/>
                  </a:lnTo>
                  <a:lnTo>
                    <a:pt x="40" y="72"/>
                  </a:lnTo>
                  <a:lnTo>
                    <a:pt x="40" y="56"/>
                  </a:lnTo>
                  <a:lnTo>
                    <a:pt x="48" y="48"/>
                  </a:lnTo>
                  <a:lnTo>
                    <a:pt x="48" y="16"/>
                  </a:lnTo>
                  <a:lnTo>
                    <a:pt x="80" y="16"/>
                  </a:lnTo>
                  <a:lnTo>
                    <a:pt x="80" y="0"/>
                  </a:lnTo>
                  <a:lnTo>
                    <a:pt x="120" y="32"/>
                  </a:lnTo>
                  <a:lnTo>
                    <a:pt x="104" y="32"/>
                  </a:lnTo>
                  <a:lnTo>
                    <a:pt x="120" y="136"/>
                  </a:lnTo>
                  <a:lnTo>
                    <a:pt x="72" y="136"/>
                  </a:lnTo>
                  <a:lnTo>
                    <a:pt x="64" y="144"/>
                  </a:lnTo>
                  <a:lnTo>
                    <a:pt x="56" y="136"/>
                  </a:lnTo>
                  <a:lnTo>
                    <a:pt x="40" y="144"/>
                  </a:lnTo>
                  <a:lnTo>
                    <a:pt x="40" y="136"/>
                  </a:lnTo>
                  <a:lnTo>
                    <a:pt x="16" y="128"/>
                  </a:lnTo>
                  <a:lnTo>
                    <a:pt x="0" y="128"/>
                  </a:lnTo>
                  <a:lnTo>
                    <a:pt x="0" y="136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70" name="Freeform 221"/>
            <p:cNvSpPr>
              <a:spLocks/>
            </p:cNvSpPr>
            <p:nvPr/>
          </p:nvSpPr>
          <p:spPr bwMode="auto">
            <a:xfrm>
              <a:off x="3312" y="2345"/>
              <a:ext cx="125" cy="133"/>
            </a:xfrm>
            <a:custGeom>
              <a:avLst/>
              <a:gdLst>
                <a:gd name="T0" fmla="*/ 0 w 120"/>
                <a:gd name="T1" fmla="*/ 16 h 144"/>
                <a:gd name="T2" fmla="*/ 0 w 120"/>
                <a:gd name="T3" fmla="*/ 15 h 144"/>
                <a:gd name="T4" fmla="*/ 92 w 120"/>
                <a:gd name="T5" fmla="*/ 15 h 144"/>
                <a:gd name="T6" fmla="*/ 92 w 120"/>
                <a:gd name="T7" fmla="*/ 12 h 144"/>
                <a:gd name="T8" fmla="*/ 108 w 120"/>
                <a:gd name="T9" fmla="*/ 10 h 144"/>
                <a:gd name="T10" fmla="*/ 108 w 120"/>
                <a:gd name="T11" fmla="*/ 6 h 144"/>
                <a:gd name="T12" fmla="*/ 180 w 120"/>
                <a:gd name="T13" fmla="*/ 6 h 144"/>
                <a:gd name="T14" fmla="*/ 180 w 120"/>
                <a:gd name="T15" fmla="*/ 0 h 144"/>
                <a:gd name="T16" fmla="*/ 272 w 120"/>
                <a:gd name="T17" fmla="*/ 6 h 144"/>
                <a:gd name="T18" fmla="*/ 236 w 120"/>
                <a:gd name="T19" fmla="*/ 6 h 144"/>
                <a:gd name="T20" fmla="*/ 272 w 120"/>
                <a:gd name="T21" fmla="*/ 28 h 144"/>
                <a:gd name="T22" fmla="*/ 164 w 120"/>
                <a:gd name="T23" fmla="*/ 28 h 144"/>
                <a:gd name="T24" fmla="*/ 146 w 120"/>
                <a:gd name="T25" fmla="*/ 30 h 144"/>
                <a:gd name="T26" fmla="*/ 128 w 120"/>
                <a:gd name="T27" fmla="*/ 28 h 144"/>
                <a:gd name="T28" fmla="*/ 92 w 120"/>
                <a:gd name="T29" fmla="*/ 30 h 144"/>
                <a:gd name="T30" fmla="*/ 92 w 120"/>
                <a:gd name="T31" fmla="*/ 28 h 144"/>
                <a:gd name="T32" fmla="*/ 36 w 120"/>
                <a:gd name="T33" fmla="*/ 26 h 144"/>
                <a:gd name="T34" fmla="*/ 0 w 120"/>
                <a:gd name="T35" fmla="*/ 26 h 144"/>
                <a:gd name="T36" fmla="*/ 0 w 120"/>
                <a:gd name="T37" fmla="*/ 28 h 144"/>
                <a:gd name="T38" fmla="*/ 0 w 120"/>
                <a:gd name="T39" fmla="*/ 21 h 144"/>
                <a:gd name="T40" fmla="*/ 0 w 120"/>
                <a:gd name="T41" fmla="*/ 19 h 144"/>
                <a:gd name="T42" fmla="*/ 0 w 120"/>
                <a:gd name="T43" fmla="*/ 17 h 144"/>
                <a:gd name="T44" fmla="*/ 0 w 120"/>
                <a:gd name="T45" fmla="*/ 16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0"/>
                <a:gd name="T70" fmla="*/ 0 h 144"/>
                <a:gd name="T71" fmla="*/ 120 w 120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0" h="144">
                  <a:moveTo>
                    <a:pt x="0" y="80"/>
                  </a:moveTo>
                  <a:lnTo>
                    <a:pt x="0" y="72"/>
                  </a:lnTo>
                  <a:lnTo>
                    <a:pt x="40" y="72"/>
                  </a:lnTo>
                  <a:lnTo>
                    <a:pt x="40" y="56"/>
                  </a:lnTo>
                  <a:lnTo>
                    <a:pt x="48" y="48"/>
                  </a:lnTo>
                  <a:lnTo>
                    <a:pt x="48" y="16"/>
                  </a:lnTo>
                  <a:lnTo>
                    <a:pt x="80" y="16"/>
                  </a:lnTo>
                  <a:lnTo>
                    <a:pt x="80" y="0"/>
                  </a:lnTo>
                  <a:lnTo>
                    <a:pt x="120" y="32"/>
                  </a:lnTo>
                  <a:lnTo>
                    <a:pt x="104" y="32"/>
                  </a:lnTo>
                  <a:lnTo>
                    <a:pt x="120" y="136"/>
                  </a:lnTo>
                  <a:lnTo>
                    <a:pt x="72" y="136"/>
                  </a:lnTo>
                  <a:lnTo>
                    <a:pt x="64" y="144"/>
                  </a:lnTo>
                  <a:lnTo>
                    <a:pt x="56" y="136"/>
                  </a:lnTo>
                  <a:lnTo>
                    <a:pt x="40" y="144"/>
                  </a:lnTo>
                  <a:lnTo>
                    <a:pt x="40" y="136"/>
                  </a:lnTo>
                  <a:lnTo>
                    <a:pt x="16" y="128"/>
                  </a:lnTo>
                  <a:lnTo>
                    <a:pt x="0" y="128"/>
                  </a:lnTo>
                  <a:lnTo>
                    <a:pt x="0" y="136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0" y="80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71" name="Freeform 222"/>
            <p:cNvSpPr>
              <a:spLocks/>
            </p:cNvSpPr>
            <p:nvPr/>
          </p:nvSpPr>
          <p:spPr bwMode="auto">
            <a:xfrm>
              <a:off x="3312" y="2345"/>
              <a:ext cx="82" cy="74"/>
            </a:xfrm>
            <a:custGeom>
              <a:avLst/>
              <a:gdLst>
                <a:gd name="T0" fmla="*/ 0 w 80"/>
                <a:gd name="T1" fmla="*/ 17 h 80"/>
                <a:gd name="T2" fmla="*/ 0 w 80"/>
                <a:gd name="T3" fmla="*/ 16 h 80"/>
                <a:gd name="T4" fmla="*/ 60 w 80"/>
                <a:gd name="T5" fmla="*/ 16 h 80"/>
                <a:gd name="T6" fmla="*/ 60 w 80"/>
                <a:gd name="T7" fmla="*/ 13 h 80"/>
                <a:gd name="T8" fmla="*/ 75 w 80"/>
                <a:gd name="T9" fmla="*/ 11 h 80"/>
                <a:gd name="T10" fmla="*/ 75 w 80"/>
                <a:gd name="T11" fmla="*/ 6 h 80"/>
                <a:gd name="T12" fmla="*/ 129 w 80"/>
                <a:gd name="T13" fmla="*/ 6 h 80"/>
                <a:gd name="T14" fmla="*/ 129 w 80"/>
                <a:gd name="T15" fmla="*/ 0 h 80"/>
                <a:gd name="T16" fmla="*/ 60 w 80"/>
                <a:gd name="T17" fmla="*/ 0 h 80"/>
                <a:gd name="T18" fmla="*/ 52 w 80"/>
                <a:gd name="T19" fmla="*/ 6 h 80"/>
                <a:gd name="T20" fmla="*/ 44 w 80"/>
                <a:gd name="T21" fmla="*/ 6 h 80"/>
                <a:gd name="T22" fmla="*/ 16 w 80"/>
                <a:gd name="T23" fmla="*/ 8 h 80"/>
                <a:gd name="T24" fmla="*/ 0 w 80"/>
                <a:gd name="T25" fmla="*/ 14 h 80"/>
                <a:gd name="T26" fmla="*/ 0 w 80"/>
                <a:gd name="T27" fmla="*/ 17 h 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0"/>
                <a:gd name="T43" fmla="*/ 0 h 80"/>
                <a:gd name="T44" fmla="*/ 80 w 80"/>
                <a:gd name="T45" fmla="*/ 80 h 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0" h="80">
                  <a:moveTo>
                    <a:pt x="0" y="80"/>
                  </a:moveTo>
                  <a:lnTo>
                    <a:pt x="0" y="72"/>
                  </a:lnTo>
                  <a:lnTo>
                    <a:pt x="40" y="72"/>
                  </a:lnTo>
                  <a:lnTo>
                    <a:pt x="40" y="56"/>
                  </a:lnTo>
                  <a:lnTo>
                    <a:pt x="48" y="48"/>
                  </a:lnTo>
                  <a:lnTo>
                    <a:pt x="48" y="16"/>
                  </a:lnTo>
                  <a:lnTo>
                    <a:pt x="80" y="16"/>
                  </a:lnTo>
                  <a:lnTo>
                    <a:pt x="80" y="0"/>
                  </a:lnTo>
                  <a:lnTo>
                    <a:pt x="40" y="0"/>
                  </a:lnTo>
                  <a:lnTo>
                    <a:pt x="32" y="8"/>
                  </a:lnTo>
                  <a:lnTo>
                    <a:pt x="24" y="16"/>
                  </a:lnTo>
                  <a:lnTo>
                    <a:pt x="16" y="40"/>
                  </a:lnTo>
                  <a:lnTo>
                    <a:pt x="0" y="6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72" name="Freeform 223"/>
            <p:cNvSpPr>
              <a:spLocks/>
            </p:cNvSpPr>
            <p:nvPr/>
          </p:nvSpPr>
          <p:spPr bwMode="auto">
            <a:xfrm>
              <a:off x="3312" y="2345"/>
              <a:ext cx="82" cy="74"/>
            </a:xfrm>
            <a:custGeom>
              <a:avLst/>
              <a:gdLst>
                <a:gd name="T0" fmla="*/ 0 w 80"/>
                <a:gd name="T1" fmla="*/ 17 h 80"/>
                <a:gd name="T2" fmla="*/ 0 w 80"/>
                <a:gd name="T3" fmla="*/ 16 h 80"/>
                <a:gd name="T4" fmla="*/ 60 w 80"/>
                <a:gd name="T5" fmla="*/ 16 h 80"/>
                <a:gd name="T6" fmla="*/ 60 w 80"/>
                <a:gd name="T7" fmla="*/ 13 h 80"/>
                <a:gd name="T8" fmla="*/ 75 w 80"/>
                <a:gd name="T9" fmla="*/ 11 h 80"/>
                <a:gd name="T10" fmla="*/ 75 w 80"/>
                <a:gd name="T11" fmla="*/ 6 h 80"/>
                <a:gd name="T12" fmla="*/ 129 w 80"/>
                <a:gd name="T13" fmla="*/ 6 h 80"/>
                <a:gd name="T14" fmla="*/ 129 w 80"/>
                <a:gd name="T15" fmla="*/ 0 h 80"/>
                <a:gd name="T16" fmla="*/ 60 w 80"/>
                <a:gd name="T17" fmla="*/ 0 h 80"/>
                <a:gd name="T18" fmla="*/ 52 w 80"/>
                <a:gd name="T19" fmla="*/ 6 h 80"/>
                <a:gd name="T20" fmla="*/ 44 w 80"/>
                <a:gd name="T21" fmla="*/ 6 h 80"/>
                <a:gd name="T22" fmla="*/ 16 w 80"/>
                <a:gd name="T23" fmla="*/ 8 h 80"/>
                <a:gd name="T24" fmla="*/ 0 w 80"/>
                <a:gd name="T25" fmla="*/ 14 h 80"/>
                <a:gd name="T26" fmla="*/ 0 w 80"/>
                <a:gd name="T27" fmla="*/ 17 h 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0"/>
                <a:gd name="T43" fmla="*/ 0 h 80"/>
                <a:gd name="T44" fmla="*/ 80 w 80"/>
                <a:gd name="T45" fmla="*/ 80 h 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0" h="80">
                  <a:moveTo>
                    <a:pt x="0" y="80"/>
                  </a:moveTo>
                  <a:lnTo>
                    <a:pt x="0" y="72"/>
                  </a:lnTo>
                  <a:lnTo>
                    <a:pt x="40" y="72"/>
                  </a:lnTo>
                  <a:lnTo>
                    <a:pt x="40" y="56"/>
                  </a:lnTo>
                  <a:lnTo>
                    <a:pt x="48" y="48"/>
                  </a:lnTo>
                  <a:lnTo>
                    <a:pt x="48" y="16"/>
                  </a:lnTo>
                  <a:lnTo>
                    <a:pt x="80" y="16"/>
                  </a:lnTo>
                  <a:lnTo>
                    <a:pt x="80" y="0"/>
                  </a:lnTo>
                  <a:lnTo>
                    <a:pt x="40" y="0"/>
                  </a:lnTo>
                  <a:lnTo>
                    <a:pt x="32" y="8"/>
                  </a:lnTo>
                  <a:lnTo>
                    <a:pt x="24" y="16"/>
                  </a:lnTo>
                  <a:lnTo>
                    <a:pt x="16" y="40"/>
                  </a:lnTo>
                  <a:lnTo>
                    <a:pt x="0" y="64"/>
                  </a:lnTo>
                  <a:lnTo>
                    <a:pt x="0" y="80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73" name="Freeform 224"/>
            <p:cNvSpPr>
              <a:spLocks/>
            </p:cNvSpPr>
            <p:nvPr/>
          </p:nvSpPr>
          <p:spPr bwMode="auto">
            <a:xfrm>
              <a:off x="3304" y="2464"/>
              <a:ext cx="66" cy="44"/>
            </a:xfrm>
            <a:custGeom>
              <a:avLst/>
              <a:gdLst>
                <a:gd name="T0" fmla="*/ 8 w 64"/>
                <a:gd name="T1" fmla="*/ 7 h 48"/>
                <a:gd name="T2" fmla="*/ 44 w 64"/>
                <a:gd name="T3" fmla="*/ 6 h 48"/>
                <a:gd name="T4" fmla="*/ 55 w 64"/>
                <a:gd name="T5" fmla="*/ 7 h 48"/>
                <a:gd name="T6" fmla="*/ 71 w 64"/>
                <a:gd name="T7" fmla="*/ 6 h 48"/>
                <a:gd name="T8" fmla="*/ 44 w 64"/>
                <a:gd name="T9" fmla="*/ 6 h 48"/>
                <a:gd name="T10" fmla="*/ 8 w 64"/>
                <a:gd name="T11" fmla="*/ 6 h 48"/>
                <a:gd name="T12" fmla="*/ 0 w 64"/>
                <a:gd name="T13" fmla="*/ 6 h 48"/>
                <a:gd name="T14" fmla="*/ 8 w 64"/>
                <a:gd name="T15" fmla="*/ 6 h 48"/>
                <a:gd name="T16" fmla="*/ 8 w 64"/>
                <a:gd name="T17" fmla="*/ 0 h 48"/>
                <a:gd name="T18" fmla="*/ 44 w 64"/>
                <a:gd name="T19" fmla="*/ 0 h 48"/>
                <a:gd name="T20" fmla="*/ 90 w 64"/>
                <a:gd name="T21" fmla="*/ 6 h 48"/>
                <a:gd name="T22" fmla="*/ 90 w 64"/>
                <a:gd name="T23" fmla="*/ 6 h 48"/>
                <a:gd name="T24" fmla="*/ 116 w 64"/>
                <a:gd name="T25" fmla="*/ 9 h 48"/>
                <a:gd name="T26" fmla="*/ 71 w 64"/>
                <a:gd name="T27" fmla="*/ 9 h 48"/>
                <a:gd name="T28" fmla="*/ 8 w 64"/>
                <a:gd name="T29" fmla="*/ 9 h 48"/>
                <a:gd name="T30" fmla="*/ 8 w 64"/>
                <a:gd name="T31" fmla="*/ 7 h 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4"/>
                <a:gd name="T49" fmla="*/ 0 h 48"/>
                <a:gd name="T50" fmla="*/ 64 w 64"/>
                <a:gd name="T51" fmla="*/ 48 h 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4" h="48">
                  <a:moveTo>
                    <a:pt x="8" y="40"/>
                  </a:moveTo>
                  <a:lnTo>
                    <a:pt x="24" y="32"/>
                  </a:lnTo>
                  <a:lnTo>
                    <a:pt x="32" y="40"/>
                  </a:lnTo>
                  <a:lnTo>
                    <a:pt x="40" y="32"/>
                  </a:lnTo>
                  <a:lnTo>
                    <a:pt x="24" y="32"/>
                  </a:lnTo>
                  <a:lnTo>
                    <a:pt x="8" y="32"/>
                  </a:lnTo>
                  <a:lnTo>
                    <a:pt x="0" y="16"/>
                  </a:lnTo>
                  <a:lnTo>
                    <a:pt x="8" y="8"/>
                  </a:lnTo>
                  <a:lnTo>
                    <a:pt x="8" y="0"/>
                  </a:lnTo>
                  <a:lnTo>
                    <a:pt x="24" y="0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64" y="48"/>
                  </a:lnTo>
                  <a:lnTo>
                    <a:pt x="40" y="48"/>
                  </a:lnTo>
                  <a:lnTo>
                    <a:pt x="8" y="48"/>
                  </a:lnTo>
                  <a:lnTo>
                    <a:pt x="8" y="4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74" name="Freeform 225"/>
            <p:cNvSpPr>
              <a:spLocks/>
            </p:cNvSpPr>
            <p:nvPr/>
          </p:nvSpPr>
          <p:spPr bwMode="auto">
            <a:xfrm>
              <a:off x="3304" y="2464"/>
              <a:ext cx="66" cy="44"/>
            </a:xfrm>
            <a:custGeom>
              <a:avLst/>
              <a:gdLst>
                <a:gd name="T0" fmla="*/ 8 w 64"/>
                <a:gd name="T1" fmla="*/ 7 h 48"/>
                <a:gd name="T2" fmla="*/ 44 w 64"/>
                <a:gd name="T3" fmla="*/ 6 h 48"/>
                <a:gd name="T4" fmla="*/ 55 w 64"/>
                <a:gd name="T5" fmla="*/ 7 h 48"/>
                <a:gd name="T6" fmla="*/ 71 w 64"/>
                <a:gd name="T7" fmla="*/ 6 h 48"/>
                <a:gd name="T8" fmla="*/ 44 w 64"/>
                <a:gd name="T9" fmla="*/ 6 h 48"/>
                <a:gd name="T10" fmla="*/ 8 w 64"/>
                <a:gd name="T11" fmla="*/ 6 h 48"/>
                <a:gd name="T12" fmla="*/ 0 w 64"/>
                <a:gd name="T13" fmla="*/ 6 h 48"/>
                <a:gd name="T14" fmla="*/ 8 w 64"/>
                <a:gd name="T15" fmla="*/ 6 h 48"/>
                <a:gd name="T16" fmla="*/ 8 w 64"/>
                <a:gd name="T17" fmla="*/ 0 h 48"/>
                <a:gd name="T18" fmla="*/ 44 w 64"/>
                <a:gd name="T19" fmla="*/ 0 h 48"/>
                <a:gd name="T20" fmla="*/ 90 w 64"/>
                <a:gd name="T21" fmla="*/ 6 h 48"/>
                <a:gd name="T22" fmla="*/ 90 w 64"/>
                <a:gd name="T23" fmla="*/ 6 h 48"/>
                <a:gd name="T24" fmla="*/ 116 w 64"/>
                <a:gd name="T25" fmla="*/ 9 h 48"/>
                <a:gd name="T26" fmla="*/ 71 w 64"/>
                <a:gd name="T27" fmla="*/ 9 h 48"/>
                <a:gd name="T28" fmla="*/ 8 w 64"/>
                <a:gd name="T29" fmla="*/ 9 h 48"/>
                <a:gd name="T30" fmla="*/ 8 w 64"/>
                <a:gd name="T31" fmla="*/ 7 h 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4"/>
                <a:gd name="T49" fmla="*/ 0 h 48"/>
                <a:gd name="T50" fmla="*/ 64 w 64"/>
                <a:gd name="T51" fmla="*/ 48 h 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4" h="48">
                  <a:moveTo>
                    <a:pt x="8" y="40"/>
                  </a:moveTo>
                  <a:lnTo>
                    <a:pt x="24" y="32"/>
                  </a:lnTo>
                  <a:lnTo>
                    <a:pt x="32" y="40"/>
                  </a:lnTo>
                  <a:lnTo>
                    <a:pt x="40" y="32"/>
                  </a:lnTo>
                  <a:lnTo>
                    <a:pt x="24" y="32"/>
                  </a:lnTo>
                  <a:lnTo>
                    <a:pt x="8" y="32"/>
                  </a:lnTo>
                  <a:lnTo>
                    <a:pt x="0" y="16"/>
                  </a:lnTo>
                  <a:lnTo>
                    <a:pt x="8" y="8"/>
                  </a:lnTo>
                  <a:lnTo>
                    <a:pt x="8" y="0"/>
                  </a:lnTo>
                  <a:lnTo>
                    <a:pt x="24" y="0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64" y="48"/>
                  </a:lnTo>
                  <a:lnTo>
                    <a:pt x="40" y="48"/>
                  </a:lnTo>
                  <a:lnTo>
                    <a:pt x="8" y="48"/>
                  </a:lnTo>
                  <a:lnTo>
                    <a:pt x="8" y="40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75" name="Freeform 226"/>
            <p:cNvSpPr>
              <a:spLocks/>
            </p:cNvSpPr>
            <p:nvPr/>
          </p:nvSpPr>
          <p:spPr bwMode="auto">
            <a:xfrm>
              <a:off x="3312" y="2495"/>
              <a:ext cx="32" cy="6"/>
            </a:xfrm>
            <a:custGeom>
              <a:avLst/>
              <a:gdLst>
                <a:gd name="T0" fmla="*/ 0 w 32"/>
                <a:gd name="T1" fmla="*/ 2 h 8"/>
                <a:gd name="T2" fmla="*/ 16 w 32"/>
                <a:gd name="T3" fmla="*/ 0 h 8"/>
                <a:gd name="T4" fmla="*/ 24 w 32"/>
                <a:gd name="T5" fmla="*/ 2 h 8"/>
                <a:gd name="T6" fmla="*/ 32 w 32"/>
                <a:gd name="T7" fmla="*/ 0 h 8"/>
                <a:gd name="T8" fmla="*/ 16 w 32"/>
                <a:gd name="T9" fmla="*/ 0 h 8"/>
                <a:gd name="T10" fmla="*/ 0 w 32"/>
                <a:gd name="T11" fmla="*/ 0 h 8"/>
                <a:gd name="T12" fmla="*/ 0 w 32"/>
                <a:gd name="T13" fmla="*/ 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8"/>
                <a:gd name="T23" fmla="*/ 32 w 32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8">
                  <a:moveTo>
                    <a:pt x="0" y="8"/>
                  </a:moveTo>
                  <a:lnTo>
                    <a:pt x="16" y="0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76" name="Freeform 227"/>
            <p:cNvSpPr>
              <a:spLocks/>
            </p:cNvSpPr>
            <p:nvPr/>
          </p:nvSpPr>
          <p:spPr bwMode="auto">
            <a:xfrm>
              <a:off x="3312" y="2495"/>
              <a:ext cx="32" cy="6"/>
            </a:xfrm>
            <a:custGeom>
              <a:avLst/>
              <a:gdLst>
                <a:gd name="T0" fmla="*/ 0 w 32"/>
                <a:gd name="T1" fmla="*/ 2 h 8"/>
                <a:gd name="T2" fmla="*/ 16 w 32"/>
                <a:gd name="T3" fmla="*/ 0 h 8"/>
                <a:gd name="T4" fmla="*/ 24 w 32"/>
                <a:gd name="T5" fmla="*/ 2 h 8"/>
                <a:gd name="T6" fmla="*/ 32 w 32"/>
                <a:gd name="T7" fmla="*/ 0 h 8"/>
                <a:gd name="T8" fmla="*/ 16 w 32"/>
                <a:gd name="T9" fmla="*/ 0 h 8"/>
                <a:gd name="T10" fmla="*/ 0 w 32"/>
                <a:gd name="T11" fmla="*/ 0 h 8"/>
                <a:gd name="T12" fmla="*/ 0 w 32"/>
                <a:gd name="T13" fmla="*/ 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8"/>
                <a:gd name="T23" fmla="*/ 32 w 32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8">
                  <a:moveTo>
                    <a:pt x="0" y="8"/>
                  </a:moveTo>
                  <a:lnTo>
                    <a:pt x="16" y="0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77" name="Freeform 228"/>
            <p:cNvSpPr>
              <a:spLocks/>
            </p:cNvSpPr>
            <p:nvPr/>
          </p:nvSpPr>
          <p:spPr bwMode="auto">
            <a:xfrm>
              <a:off x="3312" y="2508"/>
              <a:ext cx="32" cy="17"/>
            </a:xfrm>
            <a:custGeom>
              <a:avLst/>
              <a:gdLst>
                <a:gd name="T0" fmla="*/ 16 w 32"/>
                <a:gd name="T1" fmla="*/ 50 h 16"/>
                <a:gd name="T2" fmla="*/ 32 w 32"/>
                <a:gd name="T3" fmla="*/ 31 h 16"/>
                <a:gd name="T4" fmla="*/ 32 w 32"/>
                <a:gd name="T5" fmla="*/ 0 h 16"/>
                <a:gd name="T6" fmla="*/ 0 w 32"/>
                <a:gd name="T7" fmla="*/ 0 h 16"/>
                <a:gd name="T8" fmla="*/ 8 w 32"/>
                <a:gd name="T9" fmla="*/ 31 h 16"/>
                <a:gd name="T10" fmla="*/ 16 w 32"/>
                <a:gd name="T11" fmla="*/ 5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16"/>
                <a:gd name="T20" fmla="*/ 32 w 32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16">
                  <a:moveTo>
                    <a:pt x="16" y="16"/>
                  </a:moveTo>
                  <a:lnTo>
                    <a:pt x="32" y="8"/>
                  </a:lnTo>
                  <a:lnTo>
                    <a:pt x="32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78" name="Freeform 229"/>
            <p:cNvSpPr>
              <a:spLocks/>
            </p:cNvSpPr>
            <p:nvPr/>
          </p:nvSpPr>
          <p:spPr bwMode="auto">
            <a:xfrm>
              <a:off x="3312" y="2508"/>
              <a:ext cx="32" cy="17"/>
            </a:xfrm>
            <a:custGeom>
              <a:avLst/>
              <a:gdLst>
                <a:gd name="T0" fmla="*/ 16 w 32"/>
                <a:gd name="T1" fmla="*/ 50 h 16"/>
                <a:gd name="T2" fmla="*/ 32 w 32"/>
                <a:gd name="T3" fmla="*/ 31 h 16"/>
                <a:gd name="T4" fmla="*/ 32 w 32"/>
                <a:gd name="T5" fmla="*/ 0 h 16"/>
                <a:gd name="T6" fmla="*/ 0 w 32"/>
                <a:gd name="T7" fmla="*/ 0 h 16"/>
                <a:gd name="T8" fmla="*/ 8 w 32"/>
                <a:gd name="T9" fmla="*/ 31 h 16"/>
                <a:gd name="T10" fmla="*/ 16 w 32"/>
                <a:gd name="T11" fmla="*/ 5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16"/>
                <a:gd name="T20" fmla="*/ 32 w 32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16">
                  <a:moveTo>
                    <a:pt x="16" y="16"/>
                  </a:moveTo>
                  <a:lnTo>
                    <a:pt x="32" y="8"/>
                  </a:lnTo>
                  <a:lnTo>
                    <a:pt x="32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16" y="16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79" name="Freeform 230"/>
            <p:cNvSpPr>
              <a:spLocks/>
            </p:cNvSpPr>
            <p:nvPr/>
          </p:nvSpPr>
          <p:spPr bwMode="auto">
            <a:xfrm>
              <a:off x="3328" y="2508"/>
              <a:ext cx="75" cy="51"/>
            </a:xfrm>
            <a:custGeom>
              <a:avLst/>
              <a:gdLst>
                <a:gd name="T0" fmla="*/ 146 w 72"/>
                <a:gd name="T1" fmla="*/ 13 h 55"/>
                <a:gd name="T2" fmla="*/ 160 w 72"/>
                <a:gd name="T3" fmla="*/ 13 h 55"/>
                <a:gd name="T4" fmla="*/ 160 w 72"/>
                <a:gd name="T5" fmla="*/ 11 h 55"/>
                <a:gd name="T6" fmla="*/ 160 w 72"/>
                <a:gd name="T7" fmla="*/ 9 h 55"/>
                <a:gd name="T8" fmla="*/ 160 w 72"/>
                <a:gd name="T9" fmla="*/ 6 h 55"/>
                <a:gd name="T10" fmla="*/ 160 w 72"/>
                <a:gd name="T11" fmla="*/ 6 h 55"/>
                <a:gd name="T12" fmla="*/ 146 w 72"/>
                <a:gd name="T13" fmla="*/ 0 h 55"/>
                <a:gd name="T14" fmla="*/ 106 w 72"/>
                <a:gd name="T15" fmla="*/ 6 h 55"/>
                <a:gd name="T16" fmla="*/ 71 w 72"/>
                <a:gd name="T17" fmla="*/ 6 h 55"/>
                <a:gd name="T18" fmla="*/ 90 w 72"/>
                <a:gd name="T19" fmla="*/ 0 h 55"/>
                <a:gd name="T20" fmla="*/ 36 w 72"/>
                <a:gd name="T21" fmla="*/ 0 h 55"/>
                <a:gd name="T22" fmla="*/ 36 w 72"/>
                <a:gd name="T23" fmla="*/ 6 h 55"/>
                <a:gd name="T24" fmla="*/ 0 w 72"/>
                <a:gd name="T25" fmla="*/ 6 h 55"/>
                <a:gd name="T26" fmla="*/ 52 w 72"/>
                <a:gd name="T27" fmla="*/ 6 h 55"/>
                <a:gd name="T28" fmla="*/ 52 w 72"/>
                <a:gd name="T29" fmla="*/ 6 h 55"/>
                <a:gd name="T30" fmla="*/ 71 w 72"/>
                <a:gd name="T31" fmla="*/ 6 h 55"/>
                <a:gd name="T32" fmla="*/ 106 w 72"/>
                <a:gd name="T33" fmla="*/ 9 h 55"/>
                <a:gd name="T34" fmla="*/ 106 w 72"/>
                <a:gd name="T35" fmla="*/ 11 h 55"/>
                <a:gd name="T36" fmla="*/ 125 w 72"/>
                <a:gd name="T37" fmla="*/ 9 h 55"/>
                <a:gd name="T38" fmla="*/ 146 w 72"/>
                <a:gd name="T39" fmla="*/ 13 h 5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2"/>
                <a:gd name="T61" fmla="*/ 0 h 55"/>
                <a:gd name="T62" fmla="*/ 72 w 72"/>
                <a:gd name="T63" fmla="*/ 55 h 5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2" h="55">
                  <a:moveTo>
                    <a:pt x="64" y="55"/>
                  </a:moveTo>
                  <a:lnTo>
                    <a:pt x="72" y="55"/>
                  </a:lnTo>
                  <a:lnTo>
                    <a:pt x="72" y="48"/>
                  </a:lnTo>
                  <a:lnTo>
                    <a:pt x="72" y="40"/>
                  </a:lnTo>
                  <a:lnTo>
                    <a:pt x="72" y="32"/>
                  </a:lnTo>
                  <a:lnTo>
                    <a:pt x="72" y="24"/>
                  </a:lnTo>
                  <a:lnTo>
                    <a:pt x="64" y="0"/>
                  </a:lnTo>
                  <a:lnTo>
                    <a:pt x="48" y="8"/>
                  </a:lnTo>
                  <a:lnTo>
                    <a:pt x="32" y="8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16"/>
                  </a:lnTo>
                  <a:lnTo>
                    <a:pt x="24" y="32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64" y="55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80" name="Freeform 231"/>
            <p:cNvSpPr>
              <a:spLocks/>
            </p:cNvSpPr>
            <p:nvPr/>
          </p:nvSpPr>
          <p:spPr bwMode="auto">
            <a:xfrm>
              <a:off x="3328" y="2508"/>
              <a:ext cx="75" cy="51"/>
            </a:xfrm>
            <a:custGeom>
              <a:avLst/>
              <a:gdLst>
                <a:gd name="T0" fmla="*/ 146 w 72"/>
                <a:gd name="T1" fmla="*/ 13 h 55"/>
                <a:gd name="T2" fmla="*/ 160 w 72"/>
                <a:gd name="T3" fmla="*/ 13 h 55"/>
                <a:gd name="T4" fmla="*/ 160 w 72"/>
                <a:gd name="T5" fmla="*/ 11 h 55"/>
                <a:gd name="T6" fmla="*/ 160 w 72"/>
                <a:gd name="T7" fmla="*/ 9 h 55"/>
                <a:gd name="T8" fmla="*/ 160 w 72"/>
                <a:gd name="T9" fmla="*/ 6 h 55"/>
                <a:gd name="T10" fmla="*/ 160 w 72"/>
                <a:gd name="T11" fmla="*/ 6 h 55"/>
                <a:gd name="T12" fmla="*/ 146 w 72"/>
                <a:gd name="T13" fmla="*/ 0 h 55"/>
                <a:gd name="T14" fmla="*/ 106 w 72"/>
                <a:gd name="T15" fmla="*/ 6 h 55"/>
                <a:gd name="T16" fmla="*/ 71 w 72"/>
                <a:gd name="T17" fmla="*/ 6 h 55"/>
                <a:gd name="T18" fmla="*/ 90 w 72"/>
                <a:gd name="T19" fmla="*/ 0 h 55"/>
                <a:gd name="T20" fmla="*/ 36 w 72"/>
                <a:gd name="T21" fmla="*/ 0 h 55"/>
                <a:gd name="T22" fmla="*/ 36 w 72"/>
                <a:gd name="T23" fmla="*/ 6 h 55"/>
                <a:gd name="T24" fmla="*/ 0 w 72"/>
                <a:gd name="T25" fmla="*/ 6 h 55"/>
                <a:gd name="T26" fmla="*/ 52 w 72"/>
                <a:gd name="T27" fmla="*/ 6 h 55"/>
                <a:gd name="T28" fmla="*/ 52 w 72"/>
                <a:gd name="T29" fmla="*/ 6 h 55"/>
                <a:gd name="T30" fmla="*/ 71 w 72"/>
                <a:gd name="T31" fmla="*/ 6 h 55"/>
                <a:gd name="T32" fmla="*/ 106 w 72"/>
                <a:gd name="T33" fmla="*/ 9 h 55"/>
                <a:gd name="T34" fmla="*/ 106 w 72"/>
                <a:gd name="T35" fmla="*/ 11 h 55"/>
                <a:gd name="T36" fmla="*/ 125 w 72"/>
                <a:gd name="T37" fmla="*/ 9 h 55"/>
                <a:gd name="T38" fmla="*/ 146 w 72"/>
                <a:gd name="T39" fmla="*/ 13 h 5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2"/>
                <a:gd name="T61" fmla="*/ 0 h 55"/>
                <a:gd name="T62" fmla="*/ 72 w 72"/>
                <a:gd name="T63" fmla="*/ 55 h 5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2" h="55">
                  <a:moveTo>
                    <a:pt x="64" y="55"/>
                  </a:moveTo>
                  <a:lnTo>
                    <a:pt x="72" y="55"/>
                  </a:lnTo>
                  <a:lnTo>
                    <a:pt x="72" y="48"/>
                  </a:lnTo>
                  <a:lnTo>
                    <a:pt x="72" y="40"/>
                  </a:lnTo>
                  <a:lnTo>
                    <a:pt x="72" y="32"/>
                  </a:lnTo>
                  <a:lnTo>
                    <a:pt x="72" y="24"/>
                  </a:lnTo>
                  <a:lnTo>
                    <a:pt x="64" y="0"/>
                  </a:lnTo>
                  <a:lnTo>
                    <a:pt x="48" y="8"/>
                  </a:lnTo>
                  <a:lnTo>
                    <a:pt x="32" y="8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16"/>
                  </a:lnTo>
                  <a:lnTo>
                    <a:pt x="24" y="32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64" y="55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81" name="Freeform 232"/>
            <p:cNvSpPr>
              <a:spLocks/>
            </p:cNvSpPr>
            <p:nvPr/>
          </p:nvSpPr>
          <p:spPr bwMode="auto">
            <a:xfrm>
              <a:off x="3353" y="2530"/>
              <a:ext cx="25" cy="29"/>
            </a:xfrm>
            <a:custGeom>
              <a:avLst/>
              <a:gdLst>
                <a:gd name="T0" fmla="*/ 0 w 24"/>
                <a:gd name="T1" fmla="*/ 7 h 31"/>
                <a:gd name="T2" fmla="*/ 0 w 24"/>
                <a:gd name="T3" fmla="*/ 0 h 31"/>
                <a:gd name="T4" fmla="*/ 8 w 24"/>
                <a:gd name="T5" fmla="*/ 0 h 31"/>
                <a:gd name="T6" fmla="*/ 52 w 24"/>
                <a:gd name="T7" fmla="*/ 7 h 31"/>
                <a:gd name="T8" fmla="*/ 52 w 24"/>
                <a:gd name="T9" fmla="*/ 7 h 31"/>
                <a:gd name="T10" fmla="*/ 8 w 24"/>
                <a:gd name="T11" fmla="*/ 7 h 31"/>
                <a:gd name="T12" fmla="*/ 0 w 24"/>
                <a:gd name="T13" fmla="*/ 7 h 31"/>
                <a:gd name="T14" fmla="*/ 0 w 24"/>
                <a:gd name="T15" fmla="*/ 7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31"/>
                <a:gd name="T26" fmla="*/ 24 w 24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31"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8" y="31"/>
                  </a:lnTo>
                  <a:lnTo>
                    <a:pt x="0" y="3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82" name="Freeform 233"/>
            <p:cNvSpPr>
              <a:spLocks/>
            </p:cNvSpPr>
            <p:nvPr/>
          </p:nvSpPr>
          <p:spPr bwMode="auto">
            <a:xfrm>
              <a:off x="3353" y="2530"/>
              <a:ext cx="25" cy="29"/>
            </a:xfrm>
            <a:custGeom>
              <a:avLst/>
              <a:gdLst>
                <a:gd name="T0" fmla="*/ 0 w 24"/>
                <a:gd name="T1" fmla="*/ 7 h 31"/>
                <a:gd name="T2" fmla="*/ 0 w 24"/>
                <a:gd name="T3" fmla="*/ 0 h 31"/>
                <a:gd name="T4" fmla="*/ 8 w 24"/>
                <a:gd name="T5" fmla="*/ 0 h 31"/>
                <a:gd name="T6" fmla="*/ 52 w 24"/>
                <a:gd name="T7" fmla="*/ 7 h 31"/>
                <a:gd name="T8" fmla="*/ 52 w 24"/>
                <a:gd name="T9" fmla="*/ 7 h 31"/>
                <a:gd name="T10" fmla="*/ 8 w 24"/>
                <a:gd name="T11" fmla="*/ 7 h 31"/>
                <a:gd name="T12" fmla="*/ 0 w 24"/>
                <a:gd name="T13" fmla="*/ 7 h 31"/>
                <a:gd name="T14" fmla="*/ 0 w 24"/>
                <a:gd name="T15" fmla="*/ 7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31"/>
                <a:gd name="T26" fmla="*/ 24 w 24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31"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8" y="31"/>
                  </a:lnTo>
                  <a:lnTo>
                    <a:pt x="0" y="31"/>
                  </a:lnTo>
                  <a:lnTo>
                    <a:pt x="0" y="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83" name="Freeform 234"/>
            <p:cNvSpPr>
              <a:spLocks/>
            </p:cNvSpPr>
            <p:nvPr/>
          </p:nvSpPr>
          <p:spPr bwMode="auto">
            <a:xfrm>
              <a:off x="3362" y="2545"/>
              <a:ext cx="49" cy="44"/>
            </a:xfrm>
            <a:custGeom>
              <a:avLst/>
              <a:gdLst>
                <a:gd name="T0" fmla="*/ 68 w 48"/>
                <a:gd name="T1" fmla="*/ 13 h 47"/>
                <a:gd name="T2" fmla="*/ 68 w 48"/>
                <a:gd name="T3" fmla="*/ 7 h 47"/>
                <a:gd name="T4" fmla="*/ 52 w 48"/>
                <a:gd name="T5" fmla="*/ 7 h 47"/>
                <a:gd name="T6" fmla="*/ 52 w 48"/>
                <a:gd name="T7" fmla="*/ 7 h 47"/>
                <a:gd name="T8" fmla="*/ 26 w 48"/>
                <a:gd name="T9" fmla="*/ 0 h 47"/>
                <a:gd name="T10" fmla="*/ 16 w 48"/>
                <a:gd name="T11" fmla="*/ 7 h 47"/>
                <a:gd name="T12" fmla="*/ 0 w 48"/>
                <a:gd name="T13" fmla="*/ 7 h 47"/>
                <a:gd name="T14" fmla="*/ 52 w 48"/>
                <a:gd name="T15" fmla="*/ 13 h 47"/>
                <a:gd name="T16" fmla="*/ 68 w 48"/>
                <a:gd name="T17" fmla="*/ 13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47"/>
                <a:gd name="T29" fmla="*/ 48 w 48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47">
                  <a:moveTo>
                    <a:pt x="48" y="47"/>
                  </a:moveTo>
                  <a:lnTo>
                    <a:pt x="48" y="31"/>
                  </a:lnTo>
                  <a:lnTo>
                    <a:pt x="32" y="23"/>
                  </a:lnTo>
                  <a:lnTo>
                    <a:pt x="32" y="15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0" y="15"/>
                  </a:lnTo>
                  <a:lnTo>
                    <a:pt x="32" y="47"/>
                  </a:lnTo>
                  <a:lnTo>
                    <a:pt x="48" y="47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84" name="Freeform 235"/>
            <p:cNvSpPr>
              <a:spLocks/>
            </p:cNvSpPr>
            <p:nvPr/>
          </p:nvSpPr>
          <p:spPr bwMode="auto">
            <a:xfrm>
              <a:off x="3362" y="2545"/>
              <a:ext cx="49" cy="44"/>
            </a:xfrm>
            <a:custGeom>
              <a:avLst/>
              <a:gdLst>
                <a:gd name="T0" fmla="*/ 68 w 48"/>
                <a:gd name="T1" fmla="*/ 13 h 47"/>
                <a:gd name="T2" fmla="*/ 68 w 48"/>
                <a:gd name="T3" fmla="*/ 7 h 47"/>
                <a:gd name="T4" fmla="*/ 52 w 48"/>
                <a:gd name="T5" fmla="*/ 7 h 47"/>
                <a:gd name="T6" fmla="*/ 52 w 48"/>
                <a:gd name="T7" fmla="*/ 7 h 47"/>
                <a:gd name="T8" fmla="*/ 26 w 48"/>
                <a:gd name="T9" fmla="*/ 0 h 47"/>
                <a:gd name="T10" fmla="*/ 16 w 48"/>
                <a:gd name="T11" fmla="*/ 7 h 47"/>
                <a:gd name="T12" fmla="*/ 0 w 48"/>
                <a:gd name="T13" fmla="*/ 7 h 47"/>
                <a:gd name="T14" fmla="*/ 52 w 48"/>
                <a:gd name="T15" fmla="*/ 13 h 47"/>
                <a:gd name="T16" fmla="*/ 68 w 48"/>
                <a:gd name="T17" fmla="*/ 13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47"/>
                <a:gd name="T29" fmla="*/ 48 w 48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47">
                  <a:moveTo>
                    <a:pt x="48" y="47"/>
                  </a:moveTo>
                  <a:lnTo>
                    <a:pt x="48" y="31"/>
                  </a:lnTo>
                  <a:lnTo>
                    <a:pt x="32" y="23"/>
                  </a:lnTo>
                  <a:lnTo>
                    <a:pt x="32" y="15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0" y="15"/>
                  </a:lnTo>
                  <a:lnTo>
                    <a:pt x="32" y="47"/>
                  </a:lnTo>
                  <a:lnTo>
                    <a:pt x="48" y="47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85" name="Freeform 236"/>
            <p:cNvSpPr>
              <a:spLocks/>
            </p:cNvSpPr>
            <p:nvPr/>
          </p:nvSpPr>
          <p:spPr bwMode="auto">
            <a:xfrm>
              <a:off x="3394" y="2525"/>
              <a:ext cx="74" cy="64"/>
            </a:xfrm>
            <a:custGeom>
              <a:avLst/>
              <a:gdLst>
                <a:gd name="T0" fmla="*/ 110 w 72"/>
                <a:gd name="T1" fmla="*/ 8 h 71"/>
                <a:gd name="T2" fmla="*/ 110 w 72"/>
                <a:gd name="T3" fmla="*/ 5 h 71"/>
                <a:gd name="T4" fmla="*/ 122 w 72"/>
                <a:gd name="T5" fmla="*/ 5 h 71"/>
                <a:gd name="T6" fmla="*/ 110 w 72"/>
                <a:gd name="T7" fmla="*/ 5 h 71"/>
                <a:gd name="T8" fmla="*/ 98 w 72"/>
                <a:gd name="T9" fmla="*/ 5 h 71"/>
                <a:gd name="T10" fmla="*/ 65 w 72"/>
                <a:gd name="T11" fmla="*/ 5 h 71"/>
                <a:gd name="T12" fmla="*/ 65 w 72"/>
                <a:gd name="T13" fmla="*/ 0 h 71"/>
                <a:gd name="T14" fmla="*/ 52 w 72"/>
                <a:gd name="T15" fmla="*/ 5 h 71"/>
                <a:gd name="T16" fmla="*/ 44 w 72"/>
                <a:gd name="T17" fmla="*/ 0 h 71"/>
                <a:gd name="T18" fmla="*/ 16 w 72"/>
                <a:gd name="T19" fmla="*/ 5 h 71"/>
                <a:gd name="T20" fmla="*/ 8 w 72"/>
                <a:gd name="T21" fmla="*/ 5 h 71"/>
                <a:gd name="T22" fmla="*/ 8 w 72"/>
                <a:gd name="T23" fmla="*/ 5 h 71"/>
                <a:gd name="T24" fmla="*/ 8 w 72"/>
                <a:gd name="T25" fmla="*/ 5 h 71"/>
                <a:gd name="T26" fmla="*/ 8 w 72"/>
                <a:gd name="T27" fmla="*/ 5 h 71"/>
                <a:gd name="T28" fmla="*/ 8 w 72"/>
                <a:gd name="T29" fmla="*/ 5 h 71"/>
                <a:gd name="T30" fmla="*/ 0 w 72"/>
                <a:gd name="T31" fmla="*/ 5 h 71"/>
                <a:gd name="T32" fmla="*/ 0 w 72"/>
                <a:gd name="T33" fmla="*/ 6 h 71"/>
                <a:gd name="T34" fmla="*/ 16 w 72"/>
                <a:gd name="T35" fmla="*/ 7 h 71"/>
                <a:gd name="T36" fmla="*/ 16 w 72"/>
                <a:gd name="T37" fmla="*/ 10 h 71"/>
                <a:gd name="T38" fmla="*/ 52 w 72"/>
                <a:gd name="T39" fmla="*/ 8 h 71"/>
                <a:gd name="T40" fmla="*/ 81 w 72"/>
                <a:gd name="T41" fmla="*/ 8 h 71"/>
                <a:gd name="T42" fmla="*/ 110 w 72"/>
                <a:gd name="T43" fmla="*/ 8 h 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2"/>
                <a:gd name="T67" fmla="*/ 0 h 71"/>
                <a:gd name="T68" fmla="*/ 72 w 72"/>
                <a:gd name="T69" fmla="*/ 71 h 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2" h="71">
                  <a:moveTo>
                    <a:pt x="64" y="63"/>
                  </a:moveTo>
                  <a:lnTo>
                    <a:pt x="64" y="39"/>
                  </a:lnTo>
                  <a:lnTo>
                    <a:pt x="72" y="32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9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16" y="55"/>
                  </a:lnTo>
                  <a:lnTo>
                    <a:pt x="16" y="71"/>
                  </a:lnTo>
                  <a:lnTo>
                    <a:pt x="32" y="63"/>
                  </a:lnTo>
                  <a:lnTo>
                    <a:pt x="48" y="63"/>
                  </a:lnTo>
                  <a:lnTo>
                    <a:pt x="64" y="63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86" name="Freeform 237"/>
            <p:cNvSpPr>
              <a:spLocks/>
            </p:cNvSpPr>
            <p:nvPr/>
          </p:nvSpPr>
          <p:spPr bwMode="auto">
            <a:xfrm>
              <a:off x="3394" y="2525"/>
              <a:ext cx="74" cy="64"/>
            </a:xfrm>
            <a:custGeom>
              <a:avLst/>
              <a:gdLst>
                <a:gd name="T0" fmla="*/ 110 w 72"/>
                <a:gd name="T1" fmla="*/ 8 h 71"/>
                <a:gd name="T2" fmla="*/ 110 w 72"/>
                <a:gd name="T3" fmla="*/ 5 h 71"/>
                <a:gd name="T4" fmla="*/ 122 w 72"/>
                <a:gd name="T5" fmla="*/ 5 h 71"/>
                <a:gd name="T6" fmla="*/ 110 w 72"/>
                <a:gd name="T7" fmla="*/ 5 h 71"/>
                <a:gd name="T8" fmla="*/ 98 w 72"/>
                <a:gd name="T9" fmla="*/ 5 h 71"/>
                <a:gd name="T10" fmla="*/ 65 w 72"/>
                <a:gd name="T11" fmla="*/ 5 h 71"/>
                <a:gd name="T12" fmla="*/ 65 w 72"/>
                <a:gd name="T13" fmla="*/ 0 h 71"/>
                <a:gd name="T14" fmla="*/ 52 w 72"/>
                <a:gd name="T15" fmla="*/ 5 h 71"/>
                <a:gd name="T16" fmla="*/ 44 w 72"/>
                <a:gd name="T17" fmla="*/ 0 h 71"/>
                <a:gd name="T18" fmla="*/ 16 w 72"/>
                <a:gd name="T19" fmla="*/ 5 h 71"/>
                <a:gd name="T20" fmla="*/ 8 w 72"/>
                <a:gd name="T21" fmla="*/ 5 h 71"/>
                <a:gd name="T22" fmla="*/ 8 w 72"/>
                <a:gd name="T23" fmla="*/ 5 h 71"/>
                <a:gd name="T24" fmla="*/ 8 w 72"/>
                <a:gd name="T25" fmla="*/ 5 h 71"/>
                <a:gd name="T26" fmla="*/ 8 w 72"/>
                <a:gd name="T27" fmla="*/ 5 h 71"/>
                <a:gd name="T28" fmla="*/ 8 w 72"/>
                <a:gd name="T29" fmla="*/ 5 h 71"/>
                <a:gd name="T30" fmla="*/ 0 w 72"/>
                <a:gd name="T31" fmla="*/ 5 h 71"/>
                <a:gd name="T32" fmla="*/ 0 w 72"/>
                <a:gd name="T33" fmla="*/ 6 h 71"/>
                <a:gd name="T34" fmla="*/ 16 w 72"/>
                <a:gd name="T35" fmla="*/ 7 h 71"/>
                <a:gd name="T36" fmla="*/ 16 w 72"/>
                <a:gd name="T37" fmla="*/ 10 h 71"/>
                <a:gd name="T38" fmla="*/ 52 w 72"/>
                <a:gd name="T39" fmla="*/ 8 h 71"/>
                <a:gd name="T40" fmla="*/ 81 w 72"/>
                <a:gd name="T41" fmla="*/ 8 h 71"/>
                <a:gd name="T42" fmla="*/ 110 w 72"/>
                <a:gd name="T43" fmla="*/ 8 h 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2"/>
                <a:gd name="T67" fmla="*/ 0 h 71"/>
                <a:gd name="T68" fmla="*/ 72 w 72"/>
                <a:gd name="T69" fmla="*/ 71 h 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2" h="71">
                  <a:moveTo>
                    <a:pt x="64" y="63"/>
                  </a:moveTo>
                  <a:lnTo>
                    <a:pt x="64" y="39"/>
                  </a:lnTo>
                  <a:lnTo>
                    <a:pt x="72" y="32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9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16" y="55"/>
                  </a:lnTo>
                  <a:lnTo>
                    <a:pt x="16" y="71"/>
                  </a:lnTo>
                  <a:lnTo>
                    <a:pt x="32" y="63"/>
                  </a:lnTo>
                  <a:lnTo>
                    <a:pt x="48" y="63"/>
                  </a:lnTo>
                  <a:lnTo>
                    <a:pt x="64" y="63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87" name="Freeform 238"/>
            <p:cNvSpPr>
              <a:spLocks/>
            </p:cNvSpPr>
            <p:nvPr/>
          </p:nvSpPr>
          <p:spPr bwMode="auto">
            <a:xfrm>
              <a:off x="3437" y="2478"/>
              <a:ext cx="83" cy="61"/>
            </a:xfrm>
            <a:custGeom>
              <a:avLst/>
              <a:gdLst>
                <a:gd name="T0" fmla="*/ 0 w 80"/>
                <a:gd name="T1" fmla="*/ 20 h 64"/>
                <a:gd name="T2" fmla="*/ 0 w 80"/>
                <a:gd name="T3" fmla="*/ 16 h 64"/>
                <a:gd name="T4" fmla="*/ 36 w 80"/>
                <a:gd name="T5" fmla="*/ 10 h 64"/>
                <a:gd name="T6" fmla="*/ 64 w 80"/>
                <a:gd name="T7" fmla="*/ 10 h 64"/>
                <a:gd name="T8" fmla="*/ 86 w 80"/>
                <a:gd name="T9" fmla="*/ 0 h 64"/>
                <a:gd name="T10" fmla="*/ 115 w 80"/>
                <a:gd name="T11" fmla="*/ 0 h 64"/>
                <a:gd name="T12" fmla="*/ 115 w 80"/>
                <a:gd name="T13" fmla="*/ 10 h 64"/>
                <a:gd name="T14" fmla="*/ 149 w 80"/>
                <a:gd name="T15" fmla="*/ 12 h 64"/>
                <a:gd name="T16" fmla="*/ 166 w 80"/>
                <a:gd name="T17" fmla="*/ 12 h 64"/>
                <a:gd name="T18" fmla="*/ 166 w 80"/>
                <a:gd name="T19" fmla="*/ 16 h 64"/>
                <a:gd name="T20" fmla="*/ 133 w 80"/>
                <a:gd name="T21" fmla="*/ 16 h 64"/>
                <a:gd name="T22" fmla="*/ 99 w 80"/>
                <a:gd name="T23" fmla="*/ 16 h 64"/>
                <a:gd name="T24" fmla="*/ 48 w 80"/>
                <a:gd name="T25" fmla="*/ 16 h 64"/>
                <a:gd name="T26" fmla="*/ 48 w 80"/>
                <a:gd name="T27" fmla="*/ 20 h 64"/>
                <a:gd name="T28" fmla="*/ 48 w 80"/>
                <a:gd name="T29" fmla="*/ 26 h 64"/>
                <a:gd name="T30" fmla="*/ 36 w 80"/>
                <a:gd name="T31" fmla="*/ 23 h 64"/>
                <a:gd name="T32" fmla="*/ 0 w 80"/>
                <a:gd name="T33" fmla="*/ 23 h 64"/>
                <a:gd name="T34" fmla="*/ 0 w 80"/>
                <a:gd name="T35" fmla="*/ 20 h 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64"/>
                <a:gd name="T56" fmla="*/ 80 w 80"/>
                <a:gd name="T57" fmla="*/ 64 h 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64">
                  <a:moveTo>
                    <a:pt x="0" y="48"/>
                  </a:moveTo>
                  <a:lnTo>
                    <a:pt x="0" y="40"/>
                  </a:lnTo>
                  <a:lnTo>
                    <a:pt x="16" y="24"/>
                  </a:lnTo>
                  <a:lnTo>
                    <a:pt x="32" y="16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56" y="16"/>
                  </a:lnTo>
                  <a:lnTo>
                    <a:pt x="72" y="32"/>
                  </a:lnTo>
                  <a:lnTo>
                    <a:pt x="80" y="32"/>
                  </a:lnTo>
                  <a:lnTo>
                    <a:pt x="80" y="40"/>
                  </a:lnTo>
                  <a:lnTo>
                    <a:pt x="64" y="40"/>
                  </a:lnTo>
                  <a:lnTo>
                    <a:pt x="48" y="40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24" y="64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88" name="Freeform 239"/>
            <p:cNvSpPr>
              <a:spLocks/>
            </p:cNvSpPr>
            <p:nvPr/>
          </p:nvSpPr>
          <p:spPr bwMode="auto">
            <a:xfrm>
              <a:off x="3437" y="2478"/>
              <a:ext cx="83" cy="61"/>
            </a:xfrm>
            <a:custGeom>
              <a:avLst/>
              <a:gdLst>
                <a:gd name="T0" fmla="*/ 0 w 80"/>
                <a:gd name="T1" fmla="*/ 20 h 64"/>
                <a:gd name="T2" fmla="*/ 0 w 80"/>
                <a:gd name="T3" fmla="*/ 16 h 64"/>
                <a:gd name="T4" fmla="*/ 36 w 80"/>
                <a:gd name="T5" fmla="*/ 10 h 64"/>
                <a:gd name="T6" fmla="*/ 64 w 80"/>
                <a:gd name="T7" fmla="*/ 10 h 64"/>
                <a:gd name="T8" fmla="*/ 86 w 80"/>
                <a:gd name="T9" fmla="*/ 0 h 64"/>
                <a:gd name="T10" fmla="*/ 115 w 80"/>
                <a:gd name="T11" fmla="*/ 0 h 64"/>
                <a:gd name="T12" fmla="*/ 115 w 80"/>
                <a:gd name="T13" fmla="*/ 10 h 64"/>
                <a:gd name="T14" fmla="*/ 149 w 80"/>
                <a:gd name="T15" fmla="*/ 12 h 64"/>
                <a:gd name="T16" fmla="*/ 166 w 80"/>
                <a:gd name="T17" fmla="*/ 12 h 64"/>
                <a:gd name="T18" fmla="*/ 166 w 80"/>
                <a:gd name="T19" fmla="*/ 16 h 64"/>
                <a:gd name="T20" fmla="*/ 133 w 80"/>
                <a:gd name="T21" fmla="*/ 16 h 64"/>
                <a:gd name="T22" fmla="*/ 99 w 80"/>
                <a:gd name="T23" fmla="*/ 16 h 64"/>
                <a:gd name="T24" fmla="*/ 48 w 80"/>
                <a:gd name="T25" fmla="*/ 16 h 64"/>
                <a:gd name="T26" fmla="*/ 48 w 80"/>
                <a:gd name="T27" fmla="*/ 20 h 64"/>
                <a:gd name="T28" fmla="*/ 48 w 80"/>
                <a:gd name="T29" fmla="*/ 26 h 64"/>
                <a:gd name="T30" fmla="*/ 36 w 80"/>
                <a:gd name="T31" fmla="*/ 23 h 64"/>
                <a:gd name="T32" fmla="*/ 0 w 80"/>
                <a:gd name="T33" fmla="*/ 23 h 64"/>
                <a:gd name="T34" fmla="*/ 0 w 80"/>
                <a:gd name="T35" fmla="*/ 20 h 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64"/>
                <a:gd name="T56" fmla="*/ 80 w 80"/>
                <a:gd name="T57" fmla="*/ 64 h 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64">
                  <a:moveTo>
                    <a:pt x="0" y="48"/>
                  </a:moveTo>
                  <a:lnTo>
                    <a:pt x="0" y="40"/>
                  </a:lnTo>
                  <a:lnTo>
                    <a:pt x="16" y="24"/>
                  </a:lnTo>
                  <a:lnTo>
                    <a:pt x="32" y="16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56" y="16"/>
                  </a:lnTo>
                  <a:lnTo>
                    <a:pt x="72" y="32"/>
                  </a:lnTo>
                  <a:lnTo>
                    <a:pt x="80" y="32"/>
                  </a:lnTo>
                  <a:lnTo>
                    <a:pt x="80" y="40"/>
                  </a:lnTo>
                  <a:lnTo>
                    <a:pt x="64" y="40"/>
                  </a:lnTo>
                  <a:lnTo>
                    <a:pt x="48" y="40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24" y="64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0" y="4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89" name="Freeform 240"/>
            <p:cNvSpPr>
              <a:spLocks/>
            </p:cNvSpPr>
            <p:nvPr/>
          </p:nvSpPr>
          <p:spPr bwMode="auto">
            <a:xfrm>
              <a:off x="3460" y="2517"/>
              <a:ext cx="42" cy="64"/>
            </a:xfrm>
            <a:custGeom>
              <a:avLst/>
              <a:gdLst>
                <a:gd name="T0" fmla="*/ 0 w 40"/>
                <a:gd name="T1" fmla="*/ 5 h 71"/>
                <a:gd name="T2" fmla="*/ 0 w 40"/>
                <a:gd name="T3" fmla="*/ 5 h 71"/>
                <a:gd name="T4" fmla="*/ 0 w 40"/>
                <a:gd name="T5" fmla="*/ 0 h 71"/>
                <a:gd name="T6" fmla="*/ 60 w 40"/>
                <a:gd name="T7" fmla="*/ 0 h 71"/>
                <a:gd name="T8" fmla="*/ 86 w 40"/>
                <a:gd name="T9" fmla="*/ 5 h 71"/>
                <a:gd name="T10" fmla="*/ 104 w 40"/>
                <a:gd name="T11" fmla="*/ 6 h 71"/>
                <a:gd name="T12" fmla="*/ 104 w 40"/>
                <a:gd name="T13" fmla="*/ 7 h 71"/>
                <a:gd name="T14" fmla="*/ 8 w 40"/>
                <a:gd name="T15" fmla="*/ 10 h 71"/>
                <a:gd name="T16" fmla="*/ 0 w 40"/>
                <a:gd name="T17" fmla="*/ 10 h 71"/>
                <a:gd name="T18" fmla="*/ 0 w 40"/>
                <a:gd name="T19" fmla="*/ 6 h 71"/>
                <a:gd name="T20" fmla="*/ 8 w 40"/>
                <a:gd name="T21" fmla="*/ 5 h 71"/>
                <a:gd name="T22" fmla="*/ 0 w 40"/>
                <a:gd name="T23" fmla="*/ 5 h 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71"/>
                <a:gd name="T38" fmla="*/ 40 w 40"/>
                <a:gd name="T39" fmla="*/ 71 h 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71">
                  <a:moveTo>
                    <a:pt x="0" y="24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24" y="0"/>
                  </a:lnTo>
                  <a:lnTo>
                    <a:pt x="32" y="32"/>
                  </a:lnTo>
                  <a:lnTo>
                    <a:pt x="40" y="47"/>
                  </a:lnTo>
                  <a:lnTo>
                    <a:pt x="40" y="55"/>
                  </a:lnTo>
                  <a:lnTo>
                    <a:pt x="8" y="71"/>
                  </a:lnTo>
                  <a:lnTo>
                    <a:pt x="0" y="71"/>
                  </a:lnTo>
                  <a:lnTo>
                    <a:pt x="0" y="47"/>
                  </a:lnTo>
                  <a:lnTo>
                    <a:pt x="8" y="4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90" name="Freeform 241"/>
            <p:cNvSpPr>
              <a:spLocks/>
            </p:cNvSpPr>
            <p:nvPr/>
          </p:nvSpPr>
          <p:spPr bwMode="auto">
            <a:xfrm>
              <a:off x="3460" y="2517"/>
              <a:ext cx="42" cy="64"/>
            </a:xfrm>
            <a:custGeom>
              <a:avLst/>
              <a:gdLst>
                <a:gd name="T0" fmla="*/ 0 w 40"/>
                <a:gd name="T1" fmla="*/ 5 h 71"/>
                <a:gd name="T2" fmla="*/ 0 w 40"/>
                <a:gd name="T3" fmla="*/ 5 h 71"/>
                <a:gd name="T4" fmla="*/ 0 w 40"/>
                <a:gd name="T5" fmla="*/ 0 h 71"/>
                <a:gd name="T6" fmla="*/ 60 w 40"/>
                <a:gd name="T7" fmla="*/ 0 h 71"/>
                <a:gd name="T8" fmla="*/ 86 w 40"/>
                <a:gd name="T9" fmla="*/ 5 h 71"/>
                <a:gd name="T10" fmla="*/ 104 w 40"/>
                <a:gd name="T11" fmla="*/ 6 h 71"/>
                <a:gd name="T12" fmla="*/ 104 w 40"/>
                <a:gd name="T13" fmla="*/ 7 h 71"/>
                <a:gd name="T14" fmla="*/ 8 w 40"/>
                <a:gd name="T15" fmla="*/ 10 h 71"/>
                <a:gd name="T16" fmla="*/ 0 w 40"/>
                <a:gd name="T17" fmla="*/ 10 h 71"/>
                <a:gd name="T18" fmla="*/ 0 w 40"/>
                <a:gd name="T19" fmla="*/ 6 h 71"/>
                <a:gd name="T20" fmla="*/ 8 w 40"/>
                <a:gd name="T21" fmla="*/ 5 h 71"/>
                <a:gd name="T22" fmla="*/ 0 w 40"/>
                <a:gd name="T23" fmla="*/ 5 h 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71"/>
                <a:gd name="T38" fmla="*/ 40 w 40"/>
                <a:gd name="T39" fmla="*/ 71 h 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71">
                  <a:moveTo>
                    <a:pt x="0" y="24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24" y="0"/>
                  </a:lnTo>
                  <a:lnTo>
                    <a:pt x="32" y="32"/>
                  </a:lnTo>
                  <a:lnTo>
                    <a:pt x="40" y="47"/>
                  </a:lnTo>
                  <a:lnTo>
                    <a:pt x="40" y="55"/>
                  </a:lnTo>
                  <a:lnTo>
                    <a:pt x="8" y="71"/>
                  </a:lnTo>
                  <a:lnTo>
                    <a:pt x="0" y="71"/>
                  </a:lnTo>
                  <a:lnTo>
                    <a:pt x="0" y="47"/>
                  </a:lnTo>
                  <a:lnTo>
                    <a:pt x="8" y="40"/>
                  </a:lnTo>
                  <a:lnTo>
                    <a:pt x="0" y="24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91" name="Freeform 242"/>
            <p:cNvSpPr>
              <a:spLocks/>
            </p:cNvSpPr>
            <p:nvPr/>
          </p:nvSpPr>
          <p:spPr bwMode="auto">
            <a:xfrm>
              <a:off x="3486" y="2517"/>
              <a:ext cx="24" cy="51"/>
            </a:xfrm>
            <a:custGeom>
              <a:avLst/>
              <a:gdLst>
                <a:gd name="T0" fmla="*/ 16 w 24"/>
                <a:gd name="T1" fmla="*/ 0 h 55"/>
                <a:gd name="T2" fmla="*/ 0 w 24"/>
                <a:gd name="T3" fmla="*/ 0 h 55"/>
                <a:gd name="T4" fmla="*/ 8 w 24"/>
                <a:gd name="T5" fmla="*/ 6 h 55"/>
                <a:gd name="T6" fmla="*/ 16 w 24"/>
                <a:gd name="T7" fmla="*/ 11 h 55"/>
                <a:gd name="T8" fmla="*/ 16 w 24"/>
                <a:gd name="T9" fmla="*/ 13 h 55"/>
                <a:gd name="T10" fmla="*/ 24 w 24"/>
                <a:gd name="T11" fmla="*/ 13 h 55"/>
                <a:gd name="T12" fmla="*/ 24 w 24"/>
                <a:gd name="T13" fmla="*/ 6 h 55"/>
                <a:gd name="T14" fmla="*/ 24 w 24"/>
                <a:gd name="T15" fmla="*/ 6 h 55"/>
                <a:gd name="T16" fmla="*/ 16 w 24"/>
                <a:gd name="T17" fmla="*/ 6 h 55"/>
                <a:gd name="T18" fmla="*/ 16 w 24"/>
                <a:gd name="T19" fmla="*/ 0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55"/>
                <a:gd name="T32" fmla="*/ 24 w 24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55">
                  <a:moveTo>
                    <a:pt x="16" y="0"/>
                  </a:moveTo>
                  <a:lnTo>
                    <a:pt x="0" y="0"/>
                  </a:lnTo>
                  <a:lnTo>
                    <a:pt x="8" y="32"/>
                  </a:lnTo>
                  <a:lnTo>
                    <a:pt x="16" y="47"/>
                  </a:lnTo>
                  <a:lnTo>
                    <a:pt x="16" y="55"/>
                  </a:lnTo>
                  <a:lnTo>
                    <a:pt x="24" y="55"/>
                  </a:lnTo>
                  <a:lnTo>
                    <a:pt x="24" y="32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92" name="Freeform 243"/>
            <p:cNvSpPr>
              <a:spLocks/>
            </p:cNvSpPr>
            <p:nvPr/>
          </p:nvSpPr>
          <p:spPr bwMode="auto">
            <a:xfrm>
              <a:off x="3486" y="2517"/>
              <a:ext cx="24" cy="51"/>
            </a:xfrm>
            <a:custGeom>
              <a:avLst/>
              <a:gdLst>
                <a:gd name="T0" fmla="*/ 16 w 24"/>
                <a:gd name="T1" fmla="*/ 0 h 55"/>
                <a:gd name="T2" fmla="*/ 0 w 24"/>
                <a:gd name="T3" fmla="*/ 0 h 55"/>
                <a:gd name="T4" fmla="*/ 8 w 24"/>
                <a:gd name="T5" fmla="*/ 6 h 55"/>
                <a:gd name="T6" fmla="*/ 16 w 24"/>
                <a:gd name="T7" fmla="*/ 11 h 55"/>
                <a:gd name="T8" fmla="*/ 16 w 24"/>
                <a:gd name="T9" fmla="*/ 13 h 55"/>
                <a:gd name="T10" fmla="*/ 24 w 24"/>
                <a:gd name="T11" fmla="*/ 13 h 55"/>
                <a:gd name="T12" fmla="*/ 24 w 24"/>
                <a:gd name="T13" fmla="*/ 6 h 55"/>
                <a:gd name="T14" fmla="*/ 24 w 24"/>
                <a:gd name="T15" fmla="*/ 6 h 55"/>
                <a:gd name="T16" fmla="*/ 16 w 24"/>
                <a:gd name="T17" fmla="*/ 6 h 55"/>
                <a:gd name="T18" fmla="*/ 16 w 24"/>
                <a:gd name="T19" fmla="*/ 0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55"/>
                <a:gd name="T32" fmla="*/ 24 w 24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55">
                  <a:moveTo>
                    <a:pt x="16" y="0"/>
                  </a:moveTo>
                  <a:lnTo>
                    <a:pt x="0" y="0"/>
                  </a:lnTo>
                  <a:lnTo>
                    <a:pt x="8" y="32"/>
                  </a:lnTo>
                  <a:lnTo>
                    <a:pt x="16" y="47"/>
                  </a:lnTo>
                  <a:lnTo>
                    <a:pt x="16" y="55"/>
                  </a:lnTo>
                  <a:lnTo>
                    <a:pt x="24" y="55"/>
                  </a:lnTo>
                  <a:lnTo>
                    <a:pt x="24" y="32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16" y="0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93" name="Freeform 244"/>
            <p:cNvSpPr>
              <a:spLocks/>
            </p:cNvSpPr>
            <p:nvPr/>
          </p:nvSpPr>
          <p:spPr bwMode="auto">
            <a:xfrm>
              <a:off x="3502" y="2508"/>
              <a:ext cx="25" cy="60"/>
            </a:xfrm>
            <a:custGeom>
              <a:avLst/>
              <a:gdLst>
                <a:gd name="T0" fmla="*/ 36 w 24"/>
                <a:gd name="T1" fmla="*/ 8 h 63"/>
                <a:gd name="T2" fmla="*/ 0 w 24"/>
                <a:gd name="T3" fmla="*/ 8 h 63"/>
                <a:gd name="T4" fmla="*/ 0 w 24"/>
                <a:gd name="T5" fmla="*/ 10 h 63"/>
                <a:gd name="T6" fmla="*/ 8 w 24"/>
                <a:gd name="T7" fmla="*/ 10 h 63"/>
                <a:gd name="T8" fmla="*/ 8 w 24"/>
                <a:gd name="T9" fmla="*/ 15 h 63"/>
                <a:gd name="T10" fmla="*/ 8 w 24"/>
                <a:gd name="T11" fmla="*/ 25 h 63"/>
                <a:gd name="T12" fmla="*/ 36 w 24"/>
                <a:gd name="T13" fmla="*/ 25 h 63"/>
                <a:gd name="T14" fmla="*/ 36 w 24"/>
                <a:gd name="T15" fmla="*/ 19 h 63"/>
                <a:gd name="T16" fmla="*/ 52 w 24"/>
                <a:gd name="T17" fmla="*/ 10 h 63"/>
                <a:gd name="T18" fmla="*/ 52 w 24"/>
                <a:gd name="T19" fmla="*/ 8 h 63"/>
                <a:gd name="T20" fmla="*/ 36 w 24"/>
                <a:gd name="T21" fmla="*/ 0 h 63"/>
                <a:gd name="T22" fmla="*/ 36 w 24"/>
                <a:gd name="T23" fmla="*/ 8 h 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"/>
                <a:gd name="T37" fmla="*/ 0 h 63"/>
                <a:gd name="T38" fmla="*/ 24 w 24"/>
                <a:gd name="T39" fmla="*/ 63 h 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" h="63">
                  <a:moveTo>
                    <a:pt x="16" y="8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8" y="63"/>
                  </a:lnTo>
                  <a:lnTo>
                    <a:pt x="16" y="63"/>
                  </a:lnTo>
                  <a:lnTo>
                    <a:pt x="16" y="48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94" name="Freeform 245"/>
            <p:cNvSpPr>
              <a:spLocks/>
            </p:cNvSpPr>
            <p:nvPr/>
          </p:nvSpPr>
          <p:spPr bwMode="auto">
            <a:xfrm>
              <a:off x="3502" y="2508"/>
              <a:ext cx="25" cy="60"/>
            </a:xfrm>
            <a:custGeom>
              <a:avLst/>
              <a:gdLst>
                <a:gd name="T0" fmla="*/ 36 w 24"/>
                <a:gd name="T1" fmla="*/ 8 h 63"/>
                <a:gd name="T2" fmla="*/ 0 w 24"/>
                <a:gd name="T3" fmla="*/ 8 h 63"/>
                <a:gd name="T4" fmla="*/ 0 w 24"/>
                <a:gd name="T5" fmla="*/ 10 h 63"/>
                <a:gd name="T6" fmla="*/ 8 w 24"/>
                <a:gd name="T7" fmla="*/ 10 h 63"/>
                <a:gd name="T8" fmla="*/ 8 w 24"/>
                <a:gd name="T9" fmla="*/ 15 h 63"/>
                <a:gd name="T10" fmla="*/ 8 w 24"/>
                <a:gd name="T11" fmla="*/ 25 h 63"/>
                <a:gd name="T12" fmla="*/ 36 w 24"/>
                <a:gd name="T13" fmla="*/ 25 h 63"/>
                <a:gd name="T14" fmla="*/ 36 w 24"/>
                <a:gd name="T15" fmla="*/ 19 h 63"/>
                <a:gd name="T16" fmla="*/ 52 w 24"/>
                <a:gd name="T17" fmla="*/ 10 h 63"/>
                <a:gd name="T18" fmla="*/ 52 w 24"/>
                <a:gd name="T19" fmla="*/ 8 h 63"/>
                <a:gd name="T20" fmla="*/ 36 w 24"/>
                <a:gd name="T21" fmla="*/ 0 h 63"/>
                <a:gd name="T22" fmla="*/ 36 w 24"/>
                <a:gd name="T23" fmla="*/ 8 h 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"/>
                <a:gd name="T37" fmla="*/ 0 h 63"/>
                <a:gd name="T38" fmla="*/ 24 w 24"/>
                <a:gd name="T39" fmla="*/ 63 h 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" h="63">
                  <a:moveTo>
                    <a:pt x="16" y="8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8" y="63"/>
                  </a:lnTo>
                  <a:lnTo>
                    <a:pt x="16" y="63"/>
                  </a:lnTo>
                  <a:lnTo>
                    <a:pt x="16" y="48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16" y="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95" name="Freeform 246"/>
            <p:cNvSpPr>
              <a:spLocks/>
            </p:cNvSpPr>
            <p:nvPr/>
          </p:nvSpPr>
          <p:spPr bwMode="auto">
            <a:xfrm>
              <a:off x="3520" y="2495"/>
              <a:ext cx="122" cy="94"/>
            </a:xfrm>
            <a:custGeom>
              <a:avLst/>
              <a:gdLst>
                <a:gd name="T0" fmla="*/ 84 w 120"/>
                <a:gd name="T1" fmla="*/ 15 h 103"/>
                <a:gd name="T2" fmla="*/ 110 w 120"/>
                <a:gd name="T3" fmla="*/ 12 h 103"/>
                <a:gd name="T4" fmla="*/ 126 w 120"/>
                <a:gd name="T5" fmla="*/ 13 h 103"/>
                <a:gd name="T6" fmla="*/ 136 w 120"/>
                <a:gd name="T7" fmla="*/ 12 h 103"/>
                <a:gd name="T8" fmla="*/ 153 w 120"/>
                <a:gd name="T9" fmla="*/ 10 h 103"/>
                <a:gd name="T10" fmla="*/ 165 w 120"/>
                <a:gd name="T11" fmla="*/ 5 h 103"/>
                <a:gd name="T12" fmla="*/ 165 w 120"/>
                <a:gd name="T13" fmla="*/ 5 h 103"/>
                <a:gd name="T14" fmla="*/ 165 w 120"/>
                <a:gd name="T15" fmla="*/ 5 h 103"/>
                <a:gd name="T16" fmla="*/ 165 w 120"/>
                <a:gd name="T17" fmla="*/ 5 h 103"/>
                <a:gd name="T18" fmla="*/ 165 w 120"/>
                <a:gd name="T19" fmla="*/ 0 h 103"/>
                <a:gd name="T20" fmla="*/ 153 w 120"/>
                <a:gd name="T21" fmla="*/ 0 h 103"/>
                <a:gd name="T22" fmla="*/ 144 w 120"/>
                <a:gd name="T23" fmla="*/ 5 h 103"/>
                <a:gd name="T24" fmla="*/ 110 w 120"/>
                <a:gd name="T25" fmla="*/ 5 h 103"/>
                <a:gd name="T26" fmla="*/ 94 w 120"/>
                <a:gd name="T27" fmla="*/ 5 h 103"/>
                <a:gd name="T28" fmla="*/ 76 w 120"/>
                <a:gd name="T29" fmla="*/ 5 h 103"/>
                <a:gd name="T30" fmla="*/ 68 w 120"/>
                <a:gd name="T31" fmla="*/ 5 h 103"/>
                <a:gd name="T32" fmla="*/ 52 w 120"/>
                <a:gd name="T33" fmla="*/ 0 h 103"/>
                <a:gd name="T34" fmla="*/ 24 w 120"/>
                <a:gd name="T35" fmla="*/ 0 h 103"/>
                <a:gd name="T36" fmla="*/ 8 w 120"/>
                <a:gd name="T37" fmla="*/ 5 h 103"/>
                <a:gd name="T38" fmla="*/ 8 w 120"/>
                <a:gd name="T39" fmla="*/ 5 h 103"/>
                <a:gd name="T40" fmla="*/ 8 w 120"/>
                <a:gd name="T41" fmla="*/ 5 h 103"/>
                <a:gd name="T42" fmla="*/ 0 w 120"/>
                <a:gd name="T43" fmla="*/ 11 h 103"/>
                <a:gd name="T44" fmla="*/ 0 w 120"/>
                <a:gd name="T45" fmla="*/ 13 h 103"/>
                <a:gd name="T46" fmla="*/ 24 w 120"/>
                <a:gd name="T47" fmla="*/ 13 h 103"/>
                <a:gd name="T48" fmla="*/ 24 w 120"/>
                <a:gd name="T49" fmla="*/ 14 h 103"/>
                <a:gd name="T50" fmla="*/ 52 w 120"/>
                <a:gd name="T51" fmla="*/ 16 h 103"/>
                <a:gd name="T52" fmla="*/ 60 w 120"/>
                <a:gd name="T53" fmla="*/ 16 h 103"/>
                <a:gd name="T54" fmla="*/ 84 w 120"/>
                <a:gd name="T55" fmla="*/ 16 h 103"/>
                <a:gd name="T56" fmla="*/ 84 w 120"/>
                <a:gd name="T57" fmla="*/ 15 h 10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"/>
                <a:gd name="T88" fmla="*/ 0 h 103"/>
                <a:gd name="T89" fmla="*/ 120 w 120"/>
                <a:gd name="T90" fmla="*/ 103 h 10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" h="103">
                  <a:moveTo>
                    <a:pt x="64" y="95"/>
                  </a:moveTo>
                  <a:lnTo>
                    <a:pt x="80" y="71"/>
                  </a:lnTo>
                  <a:lnTo>
                    <a:pt x="88" y="79"/>
                  </a:lnTo>
                  <a:lnTo>
                    <a:pt x="96" y="71"/>
                  </a:lnTo>
                  <a:lnTo>
                    <a:pt x="112" y="56"/>
                  </a:lnTo>
                  <a:lnTo>
                    <a:pt x="120" y="32"/>
                  </a:lnTo>
                  <a:lnTo>
                    <a:pt x="120" y="24"/>
                  </a:lnTo>
                  <a:lnTo>
                    <a:pt x="120" y="16"/>
                  </a:lnTo>
                  <a:lnTo>
                    <a:pt x="120" y="8"/>
                  </a:lnTo>
                  <a:lnTo>
                    <a:pt x="120" y="0"/>
                  </a:lnTo>
                  <a:lnTo>
                    <a:pt x="112" y="0"/>
                  </a:lnTo>
                  <a:lnTo>
                    <a:pt x="104" y="8"/>
                  </a:lnTo>
                  <a:lnTo>
                    <a:pt x="80" y="8"/>
                  </a:lnTo>
                  <a:lnTo>
                    <a:pt x="72" y="16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0" y="64"/>
                  </a:lnTo>
                  <a:lnTo>
                    <a:pt x="0" y="79"/>
                  </a:lnTo>
                  <a:lnTo>
                    <a:pt x="24" y="79"/>
                  </a:lnTo>
                  <a:lnTo>
                    <a:pt x="24" y="87"/>
                  </a:lnTo>
                  <a:lnTo>
                    <a:pt x="32" y="103"/>
                  </a:lnTo>
                  <a:lnTo>
                    <a:pt x="40" y="103"/>
                  </a:lnTo>
                  <a:lnTo>
                    <a:pt x="64" y="103"/>
                  </a:lnTo>
                  <a:lnTo>
                    <a:pt x="64" y="95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96" name="Freeform 247"/>
            <p:cNvSpPr>
              <a:spLocks/>
            </p:cNvSpPr>
            <p:nvPr/>
          </p:nvSpPr>
          <p:spPr bwMode="auto">
            <a:xfrm>
              <a:off x="3520" y="2495"/>
              <a:ext cx="122" cy="94"/>
            </a:xfrm>
            <a:custGeom>
              <a:avLst/>
              <a:gdLst>
                <a:gd name="T0" fmla="*/ 84 w 120"/>
                <a:gd name="T1" fmla="*/ 15 h 103"/>
                <a:gd name="T2" fmla="*/ 110 w 120"/>
                <a:gd name="T3" fmla="*/ 12 h 103"/>
                <a:gd name="T4" fmla="*/ 126 w 120"/>
                <a:gd name="T5" fmla="*/ 13 h 103"/>
                <a:gd name="T6" fmla="*/ 136 w 120"/>
                <a:gd name="T7" fmla="*/ 12 h 103"/>
                <a:gd name="T8" fmla="*/ 153 w 120"/>
                <a:gd name="T9" fmla="*/ 10 h 103"/>
                <a:gd name="T10" fmla="*/ 165 w 120"/>
                <a:gd name="T11" fmla="*/ 5 h 103"/>
                <a:gd name="T12" fmla="*/ 165 w 120"/>
                <a:gd name="T13" fmla="*/ 5 h 103"/>
                <a:gd name="T14" fmla="*/ 165 w 120"/>
                <a:gd name="T15" fmla="*/ 5 h 103"/>
                <a:gd name="T16" fmla="*/ 165 w 120"/>
                <a:gd name="T17" fmla="*/ 5 h 103"/>
                <a:gd name="T18" fmla="*/ 165 w 120"/>
                <a:gd name="T19" fmla="*/ 0 h 103"/>
                <a:gd name="T20" fmla="*/ 153 w 120"/>
                <a:gd name="T21" fmla="*/ 0 h 103"/>
                <a:gd name="T22" fmla="*/ 144 w 120"/>
                <a:gd name="T23" fmla="*/ 5 h 103"/>
                <a:gd name="T24" fmla="*/ 110 w 120"/>
                <a:gd name="T25" fmla="*/ 5 h 103"/>
                <a:gd name="T26" fmla="*/ 94 w 120"/>
                <a:gd name="T27" fmla="*/ 5 h 103"/>
                <a:gd name="T28" fmla="*/ 76 w 120"/>
                <a:gd name="T29" fmla="*/ 5 h 103"/>
                <a:gd name="T30" fmla="*/ 68 w 120"/>
                <a:gd name="T31" fmla="*/ 5 h 103"/>
                <a:gd name="T32" fmla="*/ 52 w 120"/>
                <a:gd name="T33" fmla="*/ 0 h 103"/>
                <a:gd name="T34" fmla="*/ 24 w 120"/>
                <a:gd name="T35" fmla="*/ 0 h 103"/>
                <a:gd name="T36" fmla="*/ 8 w 120"/>
                <a:gd name="T37" fmla="*/ 5 h 103"/>
                <a:gd name="T38" fmla="*/ 8 w 120"/>
                <a:gd name="T39" fmla="*/ 5 h 103"/>
                <a:gd name="T40" fmla="*/ 8 w 120"/>
                <a:gd name="T41" fmla="*/ 5 h 103"/>
                <a:gd name="T42" fmla="*/ 0 w 120"/>
                <a:gd name="T43" fmla="*/ 11 h 103"/>
                <a:gd name="T44" fmla="*/ 0 w 120"/>
                <a:gd name="T45" fmla="*/ 13 h 103"/>
                <a:gd name="T46" fmla="*/ 24 w 120"/>
                <a:gd name="T47" fmla="*/ 13 h 103"/>
                <a:gd name="T48" fmla="*/ 24 w 120"/>
                <a:gd name="T49" fmla="*/ 14 h 103"/>
                <a:gd name="T50" fmla="*/ 52 w 120"/>
                <a:gd name="T51" fmla="*/ 16 h 103"/>
                <a:gd name="T52" fmla="*/ 60 w 120"/>
                <a:gd name="T53" fmla="*/ 16 h 103"/>
                <a:gd name="T54" fmla="*/ 84 w 120"/>
                <a:gd name="T55" fmla="*/ 16 h 103"/>
                <a:gd name="T56" fmla="*/ 84 w 120"/>
                <a:gd name="T57" fmla="*/ 15 h 10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"/>
                <a:gd name="T88" fmla="*/ 0 h 103"/>
                <a:gd name="T89" fmla="*/ 120 w 120"/>
                <a:gd name="T90" fmla="*/ 103 h 10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" h="103">
                  <a:moveTo>
                    <a:pt x="64" y="95"/>
                  </a:moveTo>
                  <a:lnTo>
                    <a:pt x="80" y="71"/>
                  </a:lnTo>
                  <a:lnTo>
                    <a:pt x="88" y="79"/>
                  </a:lnTo>
                  <a:lnTo>
                    <a:pt x="96" y="71"/>
                  </a:lnTo>
                  <a:lnTo>
                    <a:pt x="112" y="56"/>
                  </a:lnTo>
                  <a:lnTo>
                    <a:pt x="120" y="32"/>
                  </a:lnTo>
                  <a:lnTo>
                    <a:pt x="120" y="24"/>
                  </a:lnTo>
                  <a:lnTo>
                    <a:pt x="120" y="16"/>
                  </a:lnTo>
                  <a:lnTo>
                    <a:pt x="120" y="8"/>
                  </a:lnTo>
                  <a:lnTo>
                    <a:pt x="120" y="0"/>
                  </a:lnTo>
                  <a:lnTo>
                    <a:pt x="112" y="0"/>
                  </a:lnTo>
                  <a:lnTo>
                    <a:pt x="104" y="8"/>
                  </a:lnTo>
                  <a:lnTo>
                    <a:pt x="80" y="8"/>
                  </a:lnTo>
                  <a:lnTo>
                    <a:pt x="72" y="16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0" y="64"/>
                  </a:lnTo>
                  <a:lnTo>
                    <a:pt x="0" y="79"/>
                  </a:lnTo>
                  <a:lnTo>
                    <a:pt x="24" y="79"/>
                  </a:lnTo>
                  <a:lnTo>
                    <a:pt x="24" y="87"/>
                  </a:lnTo>
                  <a:lnTo>
                    <a:pt x="32" y="103"/>
                  </a:lnTo>
                  <a:lnTo>
                    <a:pt x="40" y="103"/>
                  </a:lnTo>
                  <a:lnTo>
                    <a:pt x="64" y="103"/>
                  </a:lnTo>
                  <a:lnTo>
                    <a:pt x="64" y="95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97" name="Freeform 248"/>
            <p:cNvSpPr>
              <a:spLocks/>
            </p:cNvSpPr>
            <p:nvPr/>
          </p:nvSpPr>
          <p:spPr bwMode="auto">
            <a:xfrm>
              <a:off x="3585" y="2501"/>
              <a:ext cx="82" cy="110"/>
            </a:xfrm>
            <a:custGeom>
              <a:avLst/>
              <a:gdLst>
                <a:gd name="T0" fmla="*/ 0 w 80"/>
                <a:gd name="T1" fmla="*/ 18 h 119"/>
                <a:gd name="T2" fmla="*/ 16 w 80"/>
                <a:gd name="T3" fmla="*/ 14 h 119"/>
                <a:gd name="T4" fmla="*/ 44 w 80"/>
                <a:gd name="T5" fmla="*/ 15 h 119"/>
                <a:gd name="T6" fmla="*/ 52 w 80"/>
                <a:gd name="T7" fmla="*/ 14 h 119"/>
                <a:gd name="T8" fmla="*/ 75 w 80"/>
                <a:gd name="T9" fmla="*/ 10 h 119"/>
                <a:gd name="T10" fmla="*/ 91 w 80"/>
                <a:gd name="T11" fmla="*/ 6 h 119"/>
                <a:gd name="T12" fmla="*/ 91 w 80"/>
                <a:gd name="T13" fmla="*/ 6 h 119"/>
                <a:gd name="T14" fmla="*/ 91 w 80"/>
                <a:gd name="T15" fmla="*/ 6 h 119"/>
                <a:gd name="T16" fmla="*/ 91 w 80"/>
                <a:gd name="T17" fmla="*/ 0 h 119"/>
                <a:gd name="T18" fmla="*/ 91 w 80"/>
                <a:gd name="T19" fmla="*/ 6 h 119"/>
                <a:gd name="T20" fmla="*/ 117 w 80"/>
                <a:gd name="T21" fmla="*/ 6 h 119"/>
                <a:gd name="T22" fmla="*/ 91 w 80"/>
                <a:gd name="T23" fmla="*/ 6 h 119"/>
                <a:gd name="T24" fmla="*/ 91 w 80"/>
                <a:gd name="T25" fmla="*/ 8 h 119"/>
                <a:gd name="T26" fmla="*/ 106 w 80"/>
                <a:gd name="T27" fmla="*/ 10 h 119"/>
                <a:gd name="T28" fmla="*/ 117 w 80"/>
                <a:gd name="T29" fmla="*/ 14 h 119"/>
                <a:gd name="T30" fmla="*/ 91 w 80"/>
                <a:gd name="T31" fmla="*/ 17 h 119"/>
                <a:gd name="T32" fmla="*/ 106 w 80"/>
                <a:gd name="T33" fmla="*/ 18 h 119"/>
                <a:gd name="T34" fmla="*/ 129 w 80"/>
                <a:gd name="T35" fmla="*/ 23 h 119"/>
                <a:gd name="T36" fmla="*/ 129 w 80"/>
                <a:gd name="T37" fmla="*/ 25 h 119"/>
                <a:gd name="T38" fmla="*/ 75 w 80"/>
                <a:gd name="T39" fmla="*/ 23 h 119"/>
                <a:gd name="T40" fmla="*/ 44 w 80"/>
                <a:gd name="T41" fmla="*/ 23 h 119"/>
                <a:gd name="T42" fmla="*/ 16 w 80"/>
                <a:gd name="T43" fmla="*/ 23 h 119"/>
                <a:gd name="T44" fmla="*/ 8 w 80"/>
                <a:gd name="T45" fmla="*/ 21 h 119"/>
                <a:gd name="T46" fmla="*/ 0 w 80"/>
                <a:gd name="T47" fmla="*/ 19 h 119"/>
                <a:gd name="T48" fmla="*/ 0 w 80"/>
                <a:gd name="T49" fmla="*/ 18 h 1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0"/>
                <a:gd name="T76" fmla="*/ 0 h 119"/>
                <a:gd name="T77" fmla="*/ 80 w 80"/>
                <a:gd name="T78" fmla="*/ 119 h 1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0" h="119">
                  <a:moveTo>
                    <a:pt x="0" y="87"/>
                  </a:moveTo>
                  <a:lnTo>
                    <a:pt x="16" y="63"/>
                  </a:lnTo>
                  <a:lnTo>
                    <a:pt x="24" y="71"/>
                  </a:lnTo>
                  <a:lnTo>
                    <a:pt x="32" y="63"/>
                  </a:lnTo>
                  <a:lnTo>
                    <a:pt x="48" y="48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72" y="32"/>
                  </a:lnTo>
                  <a:lnTo>
                    <a:pt x="56" y="32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72" y="63"/>
                  </a:lnTo>
                  <a:lnTo>
                    <a:pt x="56" y="79"/>
                  </a:lnTo>
                  <a:lnTo>
                    <a:pt x="64" y="87"/>
                  </a:lnTo>
                  <a:lnTo>
                    <a:pt x="80" y="111"/>
                  </a:lnTo>
                  <a:lnTo>
                    <a:pt x="80" y="119"/>
                  </a:lnTo>
                  <a:lnTo>
                    <a:pt x="48" y="111"/>
                  </a:lnTo>
                  <a:lnTo>
                    <a:pt x="24" y="111"/>
                  </a:lnTo>
                  <a:lnTo>
                    <a:pt x="16" y="111"/>
                  </a:lnTo>
                  <a:lnTo>
                    <a:pt x="8" y="103"/>
                  </a:lnTo>
                  <a:lnTo>
                    <a:pt x="0" y="9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98" name="Freeform 249"/>
            <p:cNvSpPr>
              <a:spLocks/>
            </p:cNvSpPr>
            <p:nvPr/>
          </p:nvSpPr>
          <p:spPr bwMode="auto">
            <a:xfrm>
              <a:off x="3585" y="2501"/>
              <a:ext cx="82" cy="110"/>
            </a:xfrm>
            <a:custGeom>
              <a:avLst/>
              <a:gdLst>
                <a:gd name="T0" fmla="*/ 0 w 80"/>
                <a:gd name="T1" fmla="*/ 18 h 119"/>
                <a:gd name="T2" fmla="*/ 16 w 80"/>
                <a:gd name="T3" fmla="*/ 14 h 119"/>
                <a:gd name="T4" fmla="*/ 44 w 80"/>
                <a:gd name="T5" fmla="*/ 15 h 119"/>
                <a:gd name="T6" fmla="*/ 52 w 80"/>
                <a:gd name="T7" fmla="*/ 14 h 119"/>
                <a:gd name="T8" fmla="*/ 75 w 80"/>
                <a:gd name="T9" fmla="*/ 10 h 119"/>
                <a:gd name="T10" fmla="*/ 91 w 80"/>
                <a:gd name="T11" fmla="*/ 6 h 119"/>
                <a:gd name="T12" fmla="*/ 91 w 80"/>
                <a:gd name="T13" fmla="*/ 6 h 119"/>
                <a:gd name="T14" fmla="*/ 91 w 80"/>
                <a:gd name="T15" fmla="*/ 6 h 119"/>
                <a:gd name="T16" fmla="*/ 91 w 80"/>
                <a:gd name="T17" fmla="*/ 0 h 119"/>
                <a:gd name="T18" fmla="*/ 91 w 80"/>
                <a:gd name="T19" fmla="*/ 6 h 119"/>
                <a:gd name="T20" fmla="*/ 117 w 80"/>
                <a:gd name="T21" fmla="*/ 6 h 119"/>
                <a:gd name="T22" fmla="*/ 91 w 80"/>
                <a:gd name="T23" fmla="*/ 6 h 119"/>
                <a:gd name="T24" fmla="*/ 91 w 80"/>
                <a:gd name="T25" fmla="*/ 8 h 119"/>
                <a:gd name="T26" fmla="*/ 106 w 80"/>
                <a:gd name="T27" fmla="*/ 10 h 119"/>
                <a:gd name="T28" fmla="*/ 117 w 80"/>
                <a:gd name="T29" fmla="*/ 14 h 119"/>
                <a:gd name="T30" fmla="*/ 91 w 80"/>
                <a:gd name="T31" fmla="*/ 17 h 119"/>
                <a:gd name="T32" fmla="*/ 106 w 80"/>
                <a:gd name="T33" fmla="*/ 18 h 119"/>
                <a:gd name="T34" fmla="*/ 129 w 80"/>
                <a:gd name="T35" fmla="*/ 23 h 119"/>
                <a:gd name="T36" fmla="*/ 129 w 80"/>
                <a:gd name="T37" fmla="*/ 25 h 119"/>
                <a:gd name="T38" fmla="*/ 75 w 80"/>
                <a:gd name="T39" fmla="*/ 23 h 119"/>
                <a:gd name="T40" fmla="*/ 44 w 80"/>
                <a:gd name="T41" fmla="*/ 23 h 119"/>
                <a:gd name="T42" fmla="*/ 16 w 80"/>
                <a:gd name="T43" fmla="*/ 23 h 119"/>
                <a:gd name="T44" fmla="*/ 8 w 80"/>
                <a:gd name="T45" fmla="*/ 21 h 119"/>
                <a:gd name="T46" fmla="*/ 0 w 80"/>
                <a:gd name="T47" fmla="*/ 19 h 119"/>
                <a:gd name="T48" fmla="*/ 0 w 80"/>
                <a:gd name="T49" fmla="*/ 18 h 1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0"/>
                <a:gd name="T76" fmla="*/ 0 h 119"/>
                <a:gd name="T77" fmla="*/ 80 w 80"/>
                <a:gd name="T78" fmla="*/ 119 h 1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0" h="119">
                  <a:moveTo>
                    <a:pt x="0" y="87"/>
                  </a:moveTo>
                  <a:lnTo>
                    <a:pt x="16" y="63"/>
                  </a:lnTo>
                  <a:lnTo>
                    <a:pt x="24" y="71"/>
                  </a:lnTo>
                  <a:lnTo>
                    <a:pt x="32" y="63"/>
                  </a:lnTo>
                  <a:lnTo>
                    <a:pt x="48" y="48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72" y="32"/>
                  </a:lnTo>
                  <a:lnTo>
                    <a:pt x="56" y="32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72" y="63"/>
                  </a:lnTo>
                  <a:lnTo>
                    <a:pt x="56" y="79"/>
                  </a:lnTo>
                  <a:lnTo>
                    <a:pt x="64" y="87"/>
                  </a:lnTo>
                  <a:lnTo>
                    <a:pt x="80" y="111"/>
                  </a:lnTo>
                  <a:lnTo>
                    <a:pt x="80" y="119"/>
                  </a:lnTo>
                  <a:lnTo>
                    <a:pt x="48" y="111"/>
                  </a:lnTo>
                  <a:lnTo>
                    <a:pt x="24" y="111"/>
                  </a:lnTo>
                  <a:lnTo>
                    <a:pt x="16" y="111"/>
                  </a:lnTo>
                  <a:lnTo>
                    <a:pt x="8" y="103"/>
                  </a:lnTo>
                  <a:lnTo>
                    <a:pt x="0" y="95"/>
                  </a:lnTo>
                  <a:lnTo>
                    <a:pt x="0" y="87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99" name="Freeform 250"/>
            <p:cNvSpPr>
              <a:spLocks/>
            </p:cNvSpPr>
            <p:nvPr/>
          </p:nvSpPr>
          <p:spPr bwMode="auto">
            <a:xfrm>
              <a:off x="3593" y="2605"/>
              <a:ext cx="17" cy="13"/>
            </a:xfrm>
            <a:custGeom>
              <a:avLst/>
              <a:gdLst>
                <a:gd name="T0" fmla="*/ 50 w 16"/>
                <a:gd name="T1" fmla="*/ 0 h 16"/>
                <a:gd name="T2" fmla="*/ 50 w 16"/>
                <a:gd name="T3" fmla="*/ 2 h 16"/>
                <a:gd name="T4" fmla="*/ 31 w 16"/>
                <a:gd name="T5" fmla="*/ 2 h 16"/>
                <a:gd name="T6" fmla="*/ 0 w 16"/>
                <a:gd name="T7" fmla="*/ 2 h 16"/>
                <a:gd name="T8" fmla="*/ 31 w 16"/>
                <a:gd name="T9" fmla="*/ 0 h 16"/>
                <a:gd name="T10" fmla="*/ 50 w 16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6"/>
                <a:gd name="T20" fmla="*/ 16 w 1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6">
                  <a:moveTo>
                    <a:pt x="16" y="0"/>
                  </a:move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00" name="Freeform 251"/>
            <p:cNvSpPr>
              <a:spLocks/>
            </p:cNvSpPr>
            <p:nvPr/>
          </p:nvSpPr>
          <p:spPr bwMode="auto">
            <a:xfrm>
              <a:off x="3593" y="2605"/>
              <a:ext cx="17" cy="13"/>
            </a:xfrm>
            <a:custGeom>
              <a:avLst/>
              <a:gdLst>
                <a:gd name="T0" fmla="*/ 50 w 16"/>
                <a:gd name="T1" fmla="*/ 0 h 16"/>
                <a:gd name="T2" fmla="*/ 50 w 16"/>
                <a:gd name="T3" fmla="*/ 2 h 16"/>
                <a:gd name="T4" fmla="*/ 31 w 16"/>
                <a:gd name="T5" fmla="*/ 2 h 16"/>
                <a:gd name="T6" fmla="*/ 0 w 16"/>
                <a:gd name="T7" fmla="*/ 2 h 16"/>
                <a:gd name="T8" fmla="*/ 31 w 16"/>
                <a:gd name="T9" fmla="*/ 0 h 16"/>
                <a:gd name="T10" fmla="*/ 50 w 16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6"/>
                <a:gd name="T20" fmla="*/ 16 w 1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6">
                  <a:moveTo>
                    <a:pt x="16" y="0"/>
                  </a:move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01" name="Freeform 252"/>
            <p:cNvSpPr>
              <a:spLocks/>
            </p:cNvSpPr>
            <p:nvPr/>
          </p:nvSpPr>
          <p:spPr bwMode="auto">
            <a:xfrm>
              <a:off x="3585" y="2605"/>
              <a:ext cx="57" cy="67"/>
            </a:xfrm>
            <a:custGeom>
              <a:avLst/>
              <a:gdLst>
                <a:gd name="T0" fmla="*/ 16 w 56"/>
                <a:gd name="T1" fmla="*/ 7 h 72"/>
                <a:gd name="T2" fmla="*/ 24 w 56"/>
                <a:gd name="T3" fmla="*/ 7 h 72"/>
                <a:gd name="T4" fmla="*/ 24 w 56"/>
                <a:gd name="T5" fmla="*/ 0 h 72"/>
                <a:gd name="T6" fmla="*/ 68 w 56"/>
                <a:gd name="T7" fmla="*/ 0 h 72"/>
                <a:gd name="T8" fmla="*/ 68 w 56"/>
                <a:gd name="T9" fmla="*/ 7 h 72"/>
                <a:gd name="T10" fmla="*/ 76 w 56"/>
                <a:gd name="T11" fmla="*/ 7 h 72"/>
                <a:gd name="T12" fmla="*/ 76 w 56"/>
                <a:gd name="T13" fmla="*/ 7 h 72"/>
                <a:gd name="T14" fmla="*/ 76 w 56"/>
                <a:gd name="T15" fmla="*/ 7 h 72"/>
                <a:gd name="T16" fmla="*/ 76 w 56"/>
                <a:gd name="T17" fmla="*/ 12 h 72"/>
                <a:gd name="T18" fmla="*/ 60 w 56"/>
                <a:gd name="T19" fmla="*/ 12 h 72"/>
                <a:gd name="T20" fmla="*/ 52 w 56"/>
                <a:gd name="T21" fmla="*/ 14 h 72"/>
                <a:gd name="T22" fmla="*/ 52 w 56"/>
                <a:gd name="T23" fmla="*/ 16 h 72"/>
                <a:gd name="T24" fmla="*/ 24 w 56"/>
                <a:gd name="T25" fmla="*/ 16 h 72"/>
                <a:gd name="T26" fmla="*/ 24 w 56"/>
                <a:gd name="T27" fmla="*/ 18 h 72"/>
                <a:gd name="T28" fmla="*/ 16 w 56"/>
                <a:gd name="T29" fmla="*/ 14 h 72"/>
                <a:gd name="T30" fmla="*/ 0 w 56"/>
                <a:gd name="T31" fmla="*/ 9 h 72"/>
                <a:gd name="T32" fmla="*/ 8 w 56"/>
                <a:gd name="T33" fmla="*/ 7 h 72"/>
                <a:gd name="T34" fmla="*/ 8 w 56"/>
                <a:gd name="T35" fmla="*/ 7 h 72"/>
                <a:gd name="T36" fmla="*/ 16 w 56"/>
                <a:gd name="T37" fmla="*/ 7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"/>
                <a:gd name="T58" fmla="*/ 0 h 72"/>
                <a:gd name="T59" fmla="*/ 56 w 56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" h="72">
                  <a:moveTo>
                    <a:pt x="16" y="16"/>
                  </a:moveTo>
                  <a:lnTo>
                    <a:pt x="24" y="16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48" y="16"/>
                  </a:lnTo>
                  <a:lnTo>
                    <a:pt x="56" y="8"/>
                  </a:lnTo>
                  <a:lnTo>
                    <a:pt x="56" y="16"/>
                  </a:lnTo>
                  <a:lnTo>
                    <a:pt x="56" y="24"/>
                  </a:lnTo>
                  <a:lnTo>
                    <a:pt x="56" y="48"/>
                  </a:lnTo>
                  <a:lnTo>
                    <a:pt x="40" y="48"/>
                  </a:lnTo>
                  <a:lnTo>
                    <a:pt x="32" y="56"/>
                  </a:lnTo>
                  <a:lnTo>
                    <a:pt x="32" y="64"/>
                  </a:lnTo>
                  <a:lnTo>
                    <a:pt x="24" y="64"/>
                  </a:lnTo>
                  <a:lnTo>
                    <a:pt x="24" y="72"/>
                  </a:lnTo>
                  <a:lnTo>
                    <a:pt x="16" y="56"/>
                  </a:lnTo>
                  <a:lnTo>
                    <a:pt x="0" y="40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02" name="Freeform 253"/>
            <p:cNvSpPr>
              <a:spLocks/>
            </p:cNvSpPr>
            <p:nvPr/>
          </p:nvSpPr>
          <p:spPr bwMode="auto">
            <a:xfrm>
              <a:off x="3585" y="2605"/>
              <a:ext cx="57" cy="67"/>
            </a:xfrm>
            <a:custGeom>
              <a:avLst/>
              <a:gdLst>
                <a:gd name="T0" fmla="*/ 16 w 56"/>
                <a:gd name="T1" fmla="*/ 7 h 72"/>
                <a:gd name="T2" fmla="*/ 24 w 56"/>
                <a:gd name="T3" fmla="*/ 7 h 72"/>
                <a:gd name="T4" fmla="*/ 24 w 56"/>
                <a:gd name="T5" fmla="*/ 0 h 72"/>
                <a:gd name="T6" fmla="*/ 68 w 56"/>
                <a:gd name="T7" fmla="*/ 0 h 72"/>
                <a:gd name="T8" fmla="*/ 68 w 56"/>
                <a:gd name="T9" fmla="*/ 7 h 72"/>
                <a:gd name="T10" fmla="*/ 76 w 56"/>
                <a:gd name="T11" fmla="*/ 7 h 72"/>
                <a:gd name="T12" fmla="*/ 76 w 56"/>
                <a:gd name="T13" fmla="*/ 7 h 72"/>
                <a:gd name="T14" fmla="*/ 76 w 56"/>
                <a:gd name="T15" fmla="*/ 7 h 72"/>
                <a:gd name="T16" fmla="*/ 76 w 56"/>
                <a:gd name="T17" fmla="*/ 12 h 72"/>
                <a:gd name="T18" fmla="*/ 60 w 56"/>
                <a:gd name="T19" fmla="*/ 12 h 72"/>
                <a:gd name="T20" fmla="*/ 52 w 56"/>
                <a:gd name="T21" fmla="*/ 14 h 72"/>
                <a:gd name="T22" fmla="*/ 52 w 56"/>
                <a:gd name="T23" fmla="*/ 16 h 72"/>
                <a:gd name="T24" fmla="*/ 24 w 56"/>
                <a:gd name="T25" fmla="*/ 16 h 72"/>
                <a:gd name="T26" fmla="*/ 24 w 56"/>
                <a:gd name="T27" fmla="*/ 18 h 72"/>
                <a:gd name="T28" fmla="*/ 16 w 56"/>
                <a:gd name="T29" fmla="*/ 14 h 72"/>
                <a:gd name="T30" fmla="*/ 0 w 56"/>
                <a:gd name="T31" fmla="*/ 9 h 72"/>
                <a:gd name="T32" fmla="*/ 8 w 56"/>
                <a:gd name="T33" fmla="*/ 7 h 72"/>
                <a:gd name="T34" fmla="*/ 8 w 56"/>
                <a:gd name="T35" fmla="*/ 7 h 72"/>
                <a:gd name="T36" fmla="*/ 16 w 56"/>
                <a:gd name="T37" fmla="*/ 7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"/>
                <a:gd name="T58" fmla="*/ 0 h 72"/>
                <a:gd name="T59" fmla="*/ 56 w 56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" h="72">
                  <a:moveTo>
                    <a:pt x="16" y="16"/>
                  </a:moveTo>
                  <a:lnTo>
                    <a:pt x="24" y="16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48" y="16"/>
                  </a:lnTo>
                  <a:lnTo>
                    <a:pt x="56" y="8"/>
                  </a:lnTo>
                  <a:lnTo>
                    <a:pt x="56" y="16"/>
                  </a:lnTo>
                  <a:lnTo>
                    <a:pt x="56" y="24"/>
                  </a:lnTo>
                  <a:lnTo>
                    <a:pt x="56" y="48"/>
                  </a:lnTo>
                  <a:lnTo>
                    <a:pt x="40" y="48"/>
                  </a:lnTo>
                  <a:lnTo>
                    <a:pt x="32" y="56"/>
                  </a:lnTo>
                  <a:lnTo>
                    <a:pt x="32" y="64"/>
                  </a:lnTo>
                  <a:lnTo>
                    <a:pt x="24" y="64"/>
                  </a:lnTo>
                  <a:lnTo>
                    <a:pt x="24" y="72"/>
                  </a:lnTo>
                  <a:lnTo>
                    <a:pt x="16" y="56"/>
                  </a:lnTo>
                  <a:lnTo>
                    <a:pt x="0" y="40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16" y="16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03" name="Freeform 254"/>
            <p:cNvSpPr>
              <a:spLocks/>
            </p:cNvSpPr>
            <p:nvPr/>
          </p:nvSpPr>
          <p:spPr bwMode="auto">
            <a:xfrm>
              <a:off x="3610" y="2598"/>
              <a:ext cx="82" cy="88"/>
            </a:xfrm>
            <a:custGeom>
              <a:avLst/>
              <a:gdLst>
                <a:gd name="T0" fmla="*/ 91 w 80"/>
                <a:gd name="T1" fmla="*/ 6 h 96"/>
                <a:gd name="T2" fmla="*/ 91 w 80"/>
                <a:gd name="T3" fmla="*/ 6 h 96"/>
                <a:gd name="T4" fmla="*/ 44 w 80"/>
                <a:gd name="T5" fmla="*/ 6 h 96"/>
                <a:gd name="T6" fmla="*/ 44 w 80"/>
                <a:gd name="T7" fmla="*/ 6 h 96"/>
                <a:gd name="T8" fmla="*/ 52 w 80"/>
                <a:gd name="T9" fmla="*/ 6 h 96"/>
                <a:gd name="T10" fmla="*/ 52 w 80"/>
                <a:gd name="T11" fmla="*/ 6 h 96"/>
                <a:gd name="T12" fmla="*/ 52 w 80"/>
                <a:gd name="T13" fmla="*/ 6 h 96"/>
                <a:gd name="T14" fmla="*/ 52 w 80"/>
                <a:gd name="T15" fmla="*/ 10 h 96"/>
                <a:gd name="T16" fmla="*/ 16 w 80"/>
                <a:gd name="T17" fmla="*/ 10 h 96"/>
                <a:gd name="T18" fmla="*/ 8 w 80"/>
                <a:gd name="T19" fmla="*/ 12 h 96"/>
                <a:gd name="T20" fmla="*/ 8 w 80"/>
                <a:gd name="T21" fmla="*/ 13 h 96"/>
                <a:gd name="T22" fmla="*/ 0 w 80"/>
                <a:gd name="T23" fmla="*/ 13 h 96"/>
                <a:gd name="T24" fmla="*/ 0 w 80"/>
                <a:gd name="T25" fmla="*/ 14 h 96"/>
                <a:gd name="T26" fmla="*/ 16 w 80"/>
                <a:gd name="T27" fmla="*/ 17 h 96"/>
                <a:gd name="T28" fmla="*/ 16 w 80"/>
                <a:gd name="T29" fmla="*/ 16 h 96"/>
                <a:gd name="T30" fmla="*/ 44 w 80"/>
                <a:gd name="T31" fmla="*/ 16 h 96"/>
                <a:gd name="T32" fmla="*/ 52 w 80"/>
                <a:gd name="T33" fmla="*/ 16 h 96"/>
                <a:gd name="T34" fmla="*/ 75 w 80"/>
                <a:gd name="T35" fmla="*/ 14 h 96"/>
                <a:gd name="T36" fmla="*/ 91 w 80"/>
                <a:gd name="T37" fmla="*/ 10 h 96"/>
                <a:gd name="T38" fmla="*/ 117 w 80"/>
                <a:gd name="T39" fmla="*/ 9 h 96"/>
                <a:gd name="T40" fmla="*/ 129 w 80"/>
                <a:gd name="T41" fmla="*/ 0 h 96"/>
                <a:gd name="T42" fmla="*/ 106 w 80"/>
                <a:gd name="T43" fmla="*/ 6 h 96"/>
                <a:gd name="T44" fmla="*/ 91 w 80"/>
                <a:gd name="T45" fmla="*/ 6 h 9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0"/>
                <a:gd name="T70" fmla="*/ 0 h 96"/>
                <a:gd name="T71" fmla="*/ 80 w 80"/>
                <a:gd name="T72" fmla="*/ 96 h 9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0" h="96">
                  <a:moveTo>
                    <a:pt x="56" y="8"/>
                  </a:moveTo>
                  <a:lnTo>
                    <a:pt x="56" y="16"/>
                  </a:lnTo>
                  <a:lnTo>
                    <a:pt x="24" y="8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32" y="56"/>
                  </a:lnTo>
                  <a:lnTo>
                    <a:pt x="16" y="56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16" y="96"/>
                  </a:lnTo>
                  <a:lnTo>
                    <a:pt x="16" y="88"/>
                  </a:lnTo>
                  <a:lnTo>
                    <a:pt x="24" y="88"/>
                  </a:lnTo>
                  <a:lnTo>
                    <a:pt x="32" y="88"/>
                  </a:lnTo>
                  <a:lnTo>
                    <a:pt x="48" y="80"/>
                  </a:lnTo>
                  <a:lnTo>
                    <a:pt x="56" y="56"/>
                  </a:lnTo>
                  <a:lnTo>
                    <a:pt x="72" y="48"/>
                  </a:lnTo>
                  <a:lnTo>
                    <a:pt x="80" y="0"/>
                  </a:lnTo>
                  <a:lnTo>
                    <a:pt x="64" y="8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04" name="Freeform 255"/>
            <p:cNvSpPr>
              <a:spLocks/>
            </p:cNvSpPr>
            <p:nvPr/>
          </p:nvSpPr>
          <p:spPr bwMode="auto">
            <a:xfrm>
              <a:off x="3610" y="2598"/>
              <a:ext cx="82" cy="88"/>
            </a:xfrm>
            <a:custGeom>
              <a:avLst/>
              <a:gdLst>
                <a:gd name="T0" fmla="*/ 91 w 80"/>
                <a:gd name="T1" fmla="*/ 6 h 96"/>
                <a:gd name="T2" fmla="*/ 91 w 80"/>
                <a:gd name="T3" fmla="*/ 6 h 96"/>
                <a:gd name="T4" fmla="*/ 44 w 80"/>
                <a:gd name="T5" fmla="*/ 6 h 96"/>
                <a:gd name="T6" fmla="*/ 44 w 80"/>
                <a:gd name="T7" fmla="*/ 6 h 96"/>
                <a:gd name="T8" fmla="*/ 52 w 80"/>
                <a:gd name="T9" fmla="*/ 6 h 96"/>
                <a:gd name="T10" fmla="*/ 52 w 80"/>
                <a:gd name="T11" fmla="*/ 6 h 96"/>
                <a:gd name="T12" fmla="*/ 52 w 80"/>
                <a:gd name="T13" fmla="*/ 6 h 96"/>
                <a:gd name="T14" fmla="*/ 52 w 80"/>
                <a:gd name="T15" fmla="*/ 10 h 96"/>
                <a:gd name="T16" fmla="*/ 16 w 80"/>
                <a:gd name="T17" fmla="*/ 10 h 96"/>
                <a:gd name="T18" fmla="*/ 8 w 80"/>
                <a:gd name="T19" fmla="*/ 12 h 96"/>
                <a:gd name="T20" fmla="*/ 8 w 80"/>
                <a:gd name="T21" fmla="*/ 13 h 96"/>
                <a:gd name="T22" fmla="*/ 0 w 80"/>
                <a:gd name="T23" fmla="*/ 13 h 96"/>
                <a:gd name="T24" fmla="*/ 0 w 80"/>
                <a:gd name="T25" fmla="*/ 14 h 96"/>
                <a:gd name="T26" fmla="*/ 16 w 80"/>
                <a:gd name="T27" fmla="*/ 17 h 96"/>
                <a:gd name="T28" fmla="*/ 16 w 80"/>
                <a:gd name="T29" fmla="*/ 16 h 96"/>
                <a:gd name="T30" fmla="*/ 44 w 80"/>
                <a:gd name="T31" fmla="*/ 16 h 96"/>
                <a:gd name="T32" fmla="*/ 52 w 80"/>
                <a:gd name="T33" fmla="*/ 16 h 96"/>
                <a:gd name="T34" fmla="*/ 75 w 80"/>
                <a:gd name="T35" fmla="*/ 14 h 96"/>
                <a:gd name="T36" fmla="*/ 91 w 80"/>
                <a:gd name="T37" fmla="*/ 10 h 96"/>
                <a:gd name="T38" fmla="*/ 117 w 80"/>
                <a:gd name="T39" fmla="*/ 9 h 96"/>
                <a:gd name="T40" fmla="*/ 129 w 80"/>
                <a:gd name="T41" fmla="*/ 0 h 96"/>
                <a:gd name="T42" fmla="*/ 106 w 80"/>
                <a:gd name="T43" fmla="*/ 6 h 96"/>
                <a:gd name="T44" fmla="*/ 91 w 80"/>
                <a:gd name="T45" fmla="*/ 6 h 9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0"/>
                <a:gd name="T70" fmla="*/ 0 h 96"/>
                <a:gd name="T71" fmla="*/ 80 w 80"/>
                <a:gd name="T72" fmla="*/ 96 h 9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0" h="96">
                  <a:moveTo>
                    <a:pt x="56" y="8"/>
                  </a:moveTo>
                  <a:lnTo>
                    <a:pt x="56" y="16"/>
                  </a:lnTo>
                  <a:lnTo>
                    <a:pt x="24" y="8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32" y="56"/>
                  </a:lnTo>
                  <a:lnTo>
                    <a:pt x="16" y="56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16" y="96"/>
                  </a:lnTo>
                  <a:lnTo>
                    <a:pt x="16" y="88"/>
                  </a:lnTo>
                  <a:lnTo>
                    <a:pt x="24" y="88"/>
                  </a:lnTo>
                  <a:lnTo>
                    <a:pt x="32" y="88"/>
                  </a:lnTo>
                  <a:lnTo>
                    <a:pt x="48" y="80"/>
                  </a:lnTo>
                  <a:lnTo>
                    <a:pt x="56" y="56"/>
                  </a:lnTo>
                  <a:lnTo>
                    <a:pt x="72" y="48"/>
                  </a:lnTo>
                  <a:lnTo>
                    <a:pt x="80" y="0"/>
                  </a:lnTo>
                  <a:lnTo>
                    <a:pt x="64" y="8"/>
                  </a:lnTo>
                  <a:lnTo>
                    <a:pt x="56" y="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05" name="Freeform 256"/>
            <p:cNvSpPr>
              <a:spLocks/>
            </p:cNvSpPr>
            <p:nvPr/>
          </p:nvSpPr>
          <p:spPr bwMode="auto">
            <a:xfrm>
              <a:off x="3626" y="2581"/>
              <a:ext cx="206" cy="187"/>
            </a:xfrm>
            <a:custGeom>
              <a:avLst/>
              <a:gdLst>
                <a:gd name="T0" fmla="*/ 317 w 199"/>
                <a:gd name="T1" fmla="*/ 0 h 200"/>
                <a:gd name="T2" fmla="*/ 220 w 199"/>
                <a:gd name="T3" fmla="*/ 0 h 200"/>
                <a:gd name="T4" fmla="*/ 206 w 199"/>
                <a:gd name="T5" fmla="*/ 7 h 200"/>
                <a:gd name="T6" fmla="*/ 172 w 199"/>
                <a:gd name="T7" fmla="*/ 7 h 200"/>
                <a:gd name="T8" fmla="*/ 158 w 199"/>
                <a:gd name="T9" fmla="*/ 0 h 200"/>
                <a:gd name="T10" fmla="*/ 143 w 199"/>
                <a:gd name="T11" fmla="*/ 0 h 200"/>
                <a:gd name="T12" fmla="*/ 126 w 199"/>
                <a:gd name="T13" fmla="*/ 7 h 200"/>
                <a:gd name="T14" fmla="*/ 110 w 199"/>
                <a:gd name="T15" fmla="*/ 18 h 200"/>
                <a:gd name="T16" fmla="*/ 79 w 199"/>
                <a:gd name="T17" fmla="*/ 19 h 200"/>
                <a:gd name="T18" fmla="*/ 61 w 199"/>
                <a:gd name="T19" fmla="*/ 26 h 200"/>
                <a:gd name="T20" fmla="*/ 36 w 199"/>
                <a:gd name="T21" fmla="*/ 28 h 200"/>
                <a:gd name="T22" fmla="*/ 8 w 199"/>
                <a:gd name="T23" fmla="*/ 28 h 200"/>
                <a:gd name="T24" fmla="*/ 0 w 199"/>
                <a:gd name="T25" fmla="*/ 30 h 200"/>
                <a:gd name="T26" fmla="*/ 0 w 199"/>
                <a:gd name="T27" fmla="*/ 32 h 200"/>
                <a:gd name="T28" fmla="*/ 36 w 199"/>
                <a:gd name="T29" fmla="*/ 30 h 200"/>
                <a:gd name="T30" fmla="*/ 79 w 199"/>
                <a:gd name="T31" fmla="*/ 30 h 200"/>
                <a:gd name="T32" fmla="*/ 96 w 199"/>
                <a:gd name="T33" fmla="*/ 30 h 200"/>
                <a:gd name="T34" fmla="*/ 96 w 199"/>
                <a:gd name="T35" fmla="*/ 34 h 200"/>
                <a:gd name="T36" fmla="*/ 110 w 199"/>
                <a:gd name="T37" fmla="*/ 38 h 200"/>
                <a:gd name="T38" fmla="*/ 143 w 199"/>
                <a:gd name="T39" fmla="*/ 36 h 200"/>
                <a:gd name="T40" fmla="*/ 143 w 199"/>
                <a:gd name="T41" fmla="*/ 34 h 200"/>
                <a:gd name="T42" fmla="*/ 172 w 199"/>
                <a:gd name="T43" fmla="*/ 34 h 200"/>
                <a:gd name="T44" fmla="*/ 189 w 199"/>
                <a:gd name="T45" fmla="*/ 36 h 200"/>
                <a:gd name="T46" fmla="*/ 189 w 199"/>
                <a:gd name="T47" fmla="*/ 42 h 200"/>
                <a:gd name="T48" fmla="*/ 206 w 199"/>
                <a:gd name="T49" fmla="*/ 42 h 200"/>
                <a:gd name="T50" fmla="*/ 189 w 199"/>
                <a:gd name="T51" fmla="*/ 44 h 200"/>
                <a:gd name="T52" fmla="*/ 189 w 199"/>
                <a:gd name="T53" fmla="*/ 47 h 200"/>
                <a:gd name="T54" fmla="*/ 236 w 199"/>
                <a:gd name="T55" fmla="*/ 44 h 200"/>
                <a:gd name="T56" fmla="*/ 285 w 199"/>
                <a:gd name="T57" fmla="*/ 48 h 200"/>
                <a:gd name="T58" fmla="*/ 301 w 199"/>
                <a:gd name="T59" fmla="*/ 47 h 200"/>
                <a:gd name="T60" fmla="*/ 334 w 199"/>
                <a:gd name="T61" fmla="*/ 50 h 200"/>
                <a:gd name="T62" fmla="*/ 349 w 199"/>
                <a:gd name="T63" fmla="*/ 52 h 200"/>
                <a:gd name="T64" fmla="*/ 349 w 199"/>
                <a:gd name="T65" fmla="*/ 48 h 200"/>
                <a:gd name="T66" fmla="*/ 334 w 199"/>
                <a:gd name="T67" fmla="*/ 48 h 200"/>
                <a:gd name="T68" fmla="*/ 334 w 199"/>
                <a:gd name="T69" fmla="*/ 47 h 200"/>
                <a:gd name="T70" fmla="*/ 334 w 199"/>
                <a:gd name="T71" fmla="*/ 39 h 200"/>
                <a:gd name="T72" fmla="*/ 334 w 199"/>
                <a:gd name="T73" fmla="*/ 38 h 200"/>
                <a:gd name="T74" fmla="*/ 382 w 199"/>
                <a:gd name="T75" fmla="*/ 38 h 200"/>
                <a:gd name="T76" fmla="*/ 349 w 199"/>
                <a:gd name="T77" fmla="*/ 32 h 200"/>
                <a:gd name="T78" fmla="*/ 349 w 199"/>
                <a:gd name="T79" fmla="*/ 28 h 200"/>
                <a:gd name="T80" fmla="*/ 349 w 199"/>
                <a:gd name="T81" fmla="*/ 22 h 200"/>
                <a:gd name="T82" fmla="*/ 349 w 199"/>
                <a:gd name="T83" fmla="*/ 21 h 200"/>
                <a:gd name="T84" fmla="*/ 334 w 199"/>
                <a:gd name="T85" fmla="*/ 21 h 200"/>
                <a:gd name="T86" fmla="*/ 349 w 199"/>
                <a:gd name="T87" fmla="*/ 19 h 200"/>
                <a:gd name="T88" fmla="*/ 364 w 199"/>
                <a:gd name="T89" fmla="*/ 13 h 200"/>
                <a:gd name="T90" fmla="*/ 382 w 199"/>
                <a:gd name="T91" fmla="*/ 11 h 200"/>
                <a:gd name="T92" fmla="*/ 398 w 199"/>
                <a:gd name="T93" fmla="*/ 7 h 200"/>
                <a:gd name="T94" fmla="*/ 382 w 199"/>
                <a:gd name="T95" fmla="*/ 7 h 200"/>
                <a:gd name="T96" fmla="*/ 382 w 199"/>
                <a:gd name="T97" fmla="*/ 7 h 200"/>
                <a:gd name="T98" fmla="*/ 364 w 199"/>
                <a:gd name="T99" fmla="*/ 7 h 200"/>
                <a:gd name="T100" fmla="*/ 334 w 199"/>
                <a:gd name="T101" fmla="*/ 7 h 200"/>
                <a:gd name="T102" fmla="*/ 317 w 199"/>
                <a:gd name="T103" fmla="*/ 0 h 2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9"/>
                <a:gd name="T157" fmla="*/ 0 h 200"/>
                <a:gd name="T158" fmla="*/ 199 w 199"/>
                <a:gd name="T159" fmla="*/ 200 h 2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9" h="200">
                  <a:moveTo>
                    <a:pt x="159" y="0"/>
                  </a:moveTo>
                  <a:lnTo>
                    <a:pt x="111" y="0"/>
                  </a:lnTo>
                  <a:lnTo>
                    <a:pt x="103" y="8"/>
                  </a:lnTo>
                  <a:lnTo>
                    <a:pt x="87" y="8"/>
                  </a:lnTo>
                  <a:lnTo>
                    <a:pt x="79" y="0"/>
                  </a:lnTo>
                  <a:lnTo>
                    <a:pt x="71" y="0"/>
                  </a:lnTo>
                  <a:lnTo>
                    <a:pt x="64" y="16"/>
                  </a:lnTo>
                  <a:lnTo>
                    <a:pt x="56" y="64"/>
                  </a:lnTo>
                  <a:lnTo>
                    <a:pt x="40" y="72"/>
                  </a:lnTo>
                  <a:lnTo>
                    <a:pt x="32" y="96"/>
                  </a:lnTo>
                  <a:lnTo>
                    <a:pt x="16" y="104"/>
                  </a:lnTo>
                  <a:lnTo>
                    <a:pt x="8" y="104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16" y="112"/>
                  </a:lnTo>
                  <a:lnTo>
                    <a:pt x="40" y="112"/>
                  </a:lnTo>
                  <a:lnTo>
                    <a:pt x="48" y="112"/>
                  </a:lnTo>
                  <a:lnTo>
                    <a:pt x="48" y="128"/>
                  </a:lnTo>
                  <a:lnTo>
                    <a:pt x="56" y="144"/>
                  </a:lnTo>
                  <a:lnTo>
                    <a:pt x="71" y="136"/>
                  </a:lnTo>
                  <a:lnTo>
                    <a:pt x="71" y="128"/>
                  </a:lnTo>
                  <a:lnTo>
                    <a:pt x="87" y="128"/>
                  </a:lnTo>
                  <a:lnTo>
                    <a:pt x="95" y="136"/>
                  </a:lnTo>
                  <a:lnTo>
                    <a:pt x="95" y="160"/>
                  </a:lnTo>
                  <a:lnTo>
                    <a:pt x="103" y="160"/>
                  </a:lnTo>
                  <a:lnTo>
                    <a:pt x="95" y="168"/>
                  </a:lnTo>
                  <a:lnTo>
                    <a:pt x="95" y="176"/>
                  </a:lnTo>
                  <a:lnTo>
                    <a:pt x="119" y="168"/>
                  </a:lnTo>
                  <a:lnTo>
                    <a:pt x="143" y="184"/>
                  </a:lnTo>
                  <a:lnTo>
                    <a:pt x="151" y="176"/>
                  </a:lnTo>
                  <a:lnTo>
                    <a:pt x="167" y="192"/>
                  </a:lnTo>
                  <a:lnTo>
                    <a:pt x="175" y="200"/>
                  </a:lnTo>
                  <a:lnTo>
                    <a:pt x="175" y="184"/>
                  </a:lnTo>
                  <a:lnTo>
                    <a:pt x="167" y="184"/>
                  </a:lnTo>
                  <a:lnTo>
                    <a:pt x="167" y="176"/>
                  </a:lnTo>
                  <a:lnTo>
                    <a:pt x="167" y="152"/>
                  </a:lnTo>
                  <a:lnTo>
                    <a:pt x="167" y="144"/>
                  </a:lnTo>
                  <a:lnTo>
                    <a:pt x="191" y="144"/>
                  </a:lnTo>
                  <a:lnTo>
                    <a:pt x="175" y="120"/>
                  </a:lnTo>
                  <a:lnTo>
                    <a:pt x="175" y="104"/>
                  </a:lnTo>
                  <a:lnTo>
                    <a:pt x="175" y="88"/>
                  </a:lnTo>
                  <a:lnTo>
                    <a:pt x="175" y="80"/>
                  </a:lnTo>
                  <a:lnTo>
                    <a:pt x="167" y="80"/>
                  </a:lnTo>
                  <a:lnTo>
                    <a:pt x="175" y="72"/>
                  </a:lnTo>
                  <a:lnTo>
                    <a:pt x="183" y="48"/>
                  </a:lnTo>
                  <a:lnTo>
                    <a:pt x="191" y="40"/>
                  </a:lnTo>
                  <a:lnTo>
                    <a:pt x="199" y="24"/>
                  </a:lnTo>
                  <a:lnTo>
                    <a:pt x="191" y="24"/>
                  </a:lnTo>
                  <a:lnTo>
                    <a:pt x="191" y="16"/>
                  </a:lnTo>
                  <a:lnTo>
                    <a:pt x="183" y="8"/>
                  </a:lnTo>
                  <a:lnTo>
                    <a:pt x="167" y="8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06" name="Freeform 257"/>
            <p:cNvSpPr>
              <a:spLocks/>
            </p:cNvSpPr>
            <p:nvPr/>
          </p:nvSpPr>
          <p:spPr bwMode="auto">
            <a:xfrm>
              <a:off x="3626" y="2581"/>
              <a:ext cx="206" cy="187"/>
            </a:xfrm>
            <a:custGeom>
              <a:avLst/>
              <a:gdLst>
                <a:gd name="T0" fmla="*/ 317 w 199"/>
                <a:gd name="T1" fmla="*/ 0 h 200"/>
                <a:gd name="T2" fmla="*/ 220 w 199"/>
                <a:gd name="T3" fmla="*/ 0 h 200"/>
                <a:gd name="T4" fmla="*/ 206 w 199"/>
                <a:gd name="T5" fmla="*/ 7 h 200"/>
                <a:gd name="T6" fmla="*/ 172 w 199"/>
                <a:gd name="T7" fmla="*/ 7 h 200"/>
                <a:gd name="T8" fmla="*/ 158 w 199"/>
                <a:gd name="T9" fmla="*/ 0 h 200"/>
                <a:gd name="T10" fmla="*/ 143 w 199"/>
                <a:gd name="T11" fmla="*/ 0 h 200"/>
                <a:gd name="T12" fmla="*/ 126 w 199"/>
                <a:gd name="T13" fmla="*/ 7 h 200"/>
                <a:gd name="T14" fmla="*/ 110 w 199"/>
                <a:gd name="T15" fmla="*/ 18 h 200"/>
                <a:gd name="T16" fmla="*/ 79 w 199"/>
                <a:gd name="T17" fmla="*/ 19 h 200"/>
                <a:gd name="T18" fmla="*/ 61 w 199"/>
                <a:gd name="T19" fmla="*/ 26 h 200"/>
                <a:gd name="T20" fmla="*/ 36 w 199"/>
                <a:gd name="T21" fmla="*/ 28 h 200"/>
                <a:gd name="T22" fmla="*/ 8 w 199"/>
                <a:gd name="T23" fmla="*/ 28 h 200"/>
                <a:gd name="T24" fmla="*/ 0 w 199"/>
                <a:gd name="T25" fmla="*/ 30 h 200"/>
                <a:gd name="T26" fmla="*/ 0 w 199"/>
                <a:gd name="T27" fmla="*/ 32 h 200"/>
                <a:gd name="T28" fmla="*/ 36 w 199"/>
                <a:gd name="T29" fmla="*/ 30 h 200"/>
                <a:gd name="T30" fmla="*/ 79 w 199"/>
                <a:gd name="T31" fmla="*/ 30 h 200"/>
                <a:gd name="T32" fmla="*/ 96 w 199"/>
                <a:gd name="T33" fmla="*/ 30 h 200"/>
                <a:gd name="T34" fmla="*/ 96 w 199"/>
                <a:gd name="T35" fmla="*/ 34 h 200"/>
                <a:gd name="T36" fmla="*/ 110 w 199"/>
                <a:gd name="T37" fmla="*/ 38 h 200"/>
                <a:gd name="T38" fmla="*/ 143 w 199"/>
                <a:gd name="T39" fmla="*/ 36 h 200"/>
                <a:gd name="T40" fmla="*/ 143 w 199"/>
                <a:gd name="T41" fmla="*/ 34 h 200"/>
                <a:gd name="T42" fmla="*/ 172 w 199"/>
                <a:gd name="T43" fmla="*/ 34 h 200"/>
                <a:gd name="T44" fmla="*/ 189 w 199"/>
                <a:gd name="T45" fmla="*/ 36 h 200"/>
                <a:gd name="T46" fmla="*/ 189 w 199"/>
                <a:gd name="T47" fmla="*/ 42 h 200"/>
                <a:gd name="T48" fmla="*/ 206 w 199"/>
                <a:gd name="T49" fmla="*/ 42 h 200"/>
                <a:gd name="T50" fmla="*/ 189 w 199"/>
                <a:gd name="T51" fmla="*/ 44 h 200"/>
                <a:gd name="T52" fmla="*/ 189 w 199"/>
                <a:gd name="T53" fmla="*/ 47 h 200"/>
                <a:gd name="T54" fmla="*/ 236 w 199"/>
                <a:gd name="T55" fmla="*/ 44 h 200"/>
                <a:gd name="T56" fmla="*/ 285 w 199"/>
                <a:gd name="T57" fmla="*/ 48 h 200"/>
                <a:gd name="T58" fmla="*/ 301 w 199"/>
                <a:gd name="T59" fmla="*/ 47 h 200"/>
                <a:gd name="T60" fmla="*/ 334 w 199"/>
                <a:gd name="T61" fmla="*/ 50 h 200"/>
                <a:gd name="T62" fmla="*/ 349 w 199"/>
                <a:gd name="T63" fmla="*/ 52 h 200"/>
                <a:gd name="T64" fmla="*/ 349 w 199"/>
                <a:gd name="T65" fmla="*/ 48 h 200"/>
                <a:gd name="T66" fmla="*/ 334 w 199"/>
                <a:gd name="T67" fmla="*/ 48 h 200"/>
                <a:gd name="T68" fmla="*/ 334 w 199"/>
                <a:gd name="T69" fmla="*/ 47 h 200"/>
                <a:gd name="T70" fmla="*/ 334 w 199"/>
                <a:gd name="T71" fmla="*/ 39 h 200"/>
                <a:gd name="T72" fmla="*/ 334 w 199"/>
                <a:gd name="T73" fmla="*/ 38 h 200"/>
                <a:gd name="T74" fmla="*/ 382 w 199"/>
                <a:gd name="T75" fmla="*/ 38 h 200"/>
                <a:gd name="T76" fmla="*/ 349 w 199"/>
                <a:gd name="T77" fmla="*/ 32 h 200"/>
                <a:gd name="T78" fmla="*/ 349 w 199"/>
                <a:gd name="T79" fmla="*/ 28 h 200"/>
                <a:gd name="T80" fmla="*/ 349 w 199"/>
                <a:gd name="T81" fmla="*/ 22 h 200"/>
                <a:gd name="T82" fmla="*/ 349 w 199"/>
                <a:gd name="T83" fmla="*/ 21 h 200"/>
                <a:gd name="T84" fmla="*/ 334 w 199"/>
                <a:gd name="T85" fmla="*/ 21 h 200"/>
                <a:gd name="T86" fmla="*/ 349 w 199"/>
                <a:gd name="T87" fmla="*/ 19 h 200"/>
                <a:gd name="T88" fmla="*/ 364 w 199"/>
                <a:gd name="T89" fmla="*/ 13 h 200"/>
                <a:gd name="T90" fmla="*/ 382 w 199"/>
                <a:gd name="T91" fmla="*/ 11 h 200"/>
                <a:gd name="T92" fmla="*/ 398 w 199"/>
                <a:gd name="T93" fmla="*/ 7 h 200"/>
                <a:gd name="T94" fmla="*/ 382 w 199"/>
                <a:gd name="T95" fmla="*/ 7 h 200"/>
                <a:gd name="T96" fmla="*/ 382 w 199"/>
                <a:gd name="T97" fmla="*/ 7 h 200"/>
                <a:gd name="T98" fmla="*/ 364 w 199"/>
                <a:gd name="T99" fmla="*/ 7 h 200"/>
                <a:gd name="T100" fmla="*/ 334 w 199"/>
                <a:gd name="T101" fmla="*/ 7 h 200"/>
                <a:gd name="T102" fmla="*/ 317 w 199"/>
                <a:gd name="T103" fmla="*/ 0 h 2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9"/>
                <a:gd name="T157" fmla="*/ 0 h 200"/>
                <a:gd name="T158" fmla="*/ 199 w 199"/>
                <a:gd name="T159" fmla="*/ 200 h 2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9" h="200">
                  <a:moveTo>
                    <a:pt x="159" y="0"/>
                  </a:moveTo>
                  <a:lnTo>
                    <a:pt x="111" y="0"/>
                  </a:lnTo>
                  <a:lnTo>
                    <a:pt x="103" y="8"/>
                  </a:lnTo>
                  <a:lnTo>
                    <a:pt x="87" y="8"/>
                  </a:lnTo>
                  <a:lnTo>
                    <a:pt x="79" y="0"/>
                  </a:lnTo>
                  <a:lnTo>
                    <a:pt x="71" y="0"/>
                  </a:lnTo>
                  <a:lnTo>
                    <a:pt x="64" y="16"/>
                  </a:lnTo>
                  <a:lnTo>
                    <a:pt x="56" y="64"/>
                  </a:lnTo>
                  <a:lnTo>
                    <a:pt x="40" y="72"/>
                  </a:lnTo>
                  <a:lnTo>
                    <a:pt x="32" y="96"/>
                  </a:lnTo>
                  <a:lnTo>
                    <a:pt x="16" y="104"/>
                  </a:lnTo>
                  <a:lnTo>
                    <a:pt x="8" y="104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16" y="112"/>
                  </a:lnTo>
                  <a:lnTo>
                    <a:pt x="40" y="112"/>
                  </a:lnTo>
                  <a:lnTo>
                    <a:pt x="48" y="112"/>
                  </a:lnTo>
                  <a:lnTo>
                    <a:pt x="48" y="128"/>
                  </a:lnTo>
                  <a:lnTo>
                    <a:pt x="56" y="144"/>
                  </a:lnTo>
                  <a:lnTo>
                    <a:pt x="71" y="136"/>
                  </a:lnTo>
                  <a:lnTo>
                    <a:pt x="71" y="128"/>
                  </a:lnTo>
                  <a:lnTo>
                    <a:pt x="87" y="128"/>
                  </a:lnTo>
                  <a:lnTo>
                    <a:pt x="95" y="136"/>
                  </a:lnTo>
                  <a:lnTo>
                    <a:pt x="95" y="160"/>
                  </a:lnTo>
                  <a:lnTo>
                    <a:pt x="103" y="160"/>
                  </a:lnTo>
                  <a:lnTo>
                    <a:pt x="95" y="168"/>
                  </a:lnTo>
                  <a:lnTo>
                    <a:pt x="95" y="176"/>
                  </a:lnTo>
                  <a:lnTo>
                    <a:pt x="119" y="168"/>
                  </a:lnTo>
                  <a:lnTo>
                    <a:pt x="143" y="184"/>
                  </a:lnTo>
                  <a:lnTo>
                    <a:pt x="151" y="176"/>
                  </a:lnTo>
                  <a:lnTo>
                    <a:pt x="167" y="192"/>
                  </a:lnTo>
                  <a:lnTo>
                    <a:pt x="175" y="200"/>
                  </a:lnTo>
                  <a:lnTo>
                    <a:pt x="175" y="184"/>
                  </a:lnTo>
                  <a:lnTo>
                    <a:pt x="167" y="184"/>
                  </a:lnTo>
                  <a:lnTo>
                    <a:pt x="167" y="176"/>
                  </a:lnTo>
                  <a:lnTo>
                    <a:pt x="167" y="152"/>
                  </a:lnTo>
                  <a:lnTo>
                    <a:pt x="167" y="144"/>
                  </a:lnTo>
                  <a:lnTo>
                    <a:pt x="191" y="144"/>
                  </a:lnTo>
                  <a:lnTo>
                    <a:pt x="175" y="120"/>
                  </a:lnTo>
                  <a:lnTo>
                    <a:pt x="175" y="104"/>
                  </a:lnTo>
                  <a:lnTo>
                    <a:pt x="175" y="88"/>
                  </a:lnTo>
                  <a:lnTo>
                    <a:pt x="175" y="80"/>
                  </a:lnTo>
                  <a:lnTo>
                    <a:pt x="167" y="80"/>
                  </a:lnTo>
                  <a:lnTo>
                    <a:pt x="175" y="72"/>
                  </a:lnTo>
                  <a:lnTo>
                    <a:pt x="183" y="48"/>
                  </a:lnTo>
                  <a:lnTo>
                    <a:pt x="191" y="40"/>
                  </a:lnTo>
                  <a:lnTo>
                    <a:pt x="199" y="24"/>
                  </a:lnTo>
                  <a:lnTo>
                    <a:pt x="191" y="24"/>
                  </a:lnTo>
                  <a:lnTo>
                    <a:pt x="191" y="16"/>
                  </a:lnTo>
                  <a:lnTo>
                    <a:pt x="183" y="8"/>
                  </a:lnTo>
                  <a:lnTo>
                    <a:pt x="167" y="8"/>
                  </a:lnTo>
                  <a:lnTo>
                    <a:pt x="159" y="0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07" name="Freeform 258"/>
            <p:cNvSpPr>
              <a:spLocks/>
            </p:cNvSpPr>
            <p:nvPr/>
          </p:nvSpPr>
          <p:spPr bwMode="auto">
            <a:xfrm>
              <a:off x="3798" y="2641"/>
              <a:ext cx="25" cy="16"/>
            </a:xfrm>
            <a:custGeom>
              <a:avLst/>
              <a:gdLst>
                <a:gd name="T0" fmla="*/ 52 w 24"/>
                <a:gd name="T1" fmla="*/ 16 h 16"/>
                <a:gd name="T2" fmla="*/ 8 w 24"/>
                <a:gd name="T3" fmla="*/ 16 h 16"/>
                <a:gd name="T4" fmla="*/ 0 w 24"/>
                <a:gd name="T5" fmla="*/ 16 h 16"/>
                <a:gd name="T6" fmla="*/ 8 w 24"/>
                <a:gd name="T7" fmla="*/ 8 h 16"/>
                <a:gd name="T8" fmla="*/ 52 w 24"/>
                <a:gd name="T9" fmla="*/ 0 h 16"/>
                <a:gd name="T10" fmla="*/ 52 w 24"/>
                <a:gd name="T11" fmla="*/ 8 h 16"/>
                <a:gd name="T12" fmla="*/ 52 w 24"/>
                <a:gd name="T13" fmla="*/ 16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6"/>
                <a:gd name="T23" fmla="*/ 24 w 24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6">
                  <a:moveTo>
                    <a:pt x="24" y="16"/>
                  </a:moveTo>
                  <a:lnTo>
                    <a:pt x="8" y="16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08" name="Freeform 259"/>
            <p:cNvSpPr>
              <a:spLocks/>
            </p:cNvSpPr>
            <p:nvPr/>
          </p:nvSpPr>
          <p:spPr bwMode="auto">
            <a:xfrm>
              <a:off x="3798" y="2641"/>
              <a:ext cx="25" cy="16"/>
            </a:xfrm>
            <a:custGeom>
              <a:avLst/>
              <a:gdLst>
                <a:gd name="T0" fmla="*/ 52 w 24"/>
                <a:gd name="T1" fmla="*/ 16 h 16"/>
                <a:gd name="T2" fmla="*/ 8 w 24"/>
                <a:gd name="T3" fmla="*/ 16 h 16"/>
                <a:gd name="T4" fmla="*/ 0 w 24"/>
                <a:gd name="T5" fmla="*/ 16 h 16"/>
                <a:gd name="T6" fmla="*/ 8 w 24"/>
                <a:gd name="T7" fmla="*/ 8 h 16"/>
                <a:gd name="T8" fmla="*/ 52 w 24"/>
                <a:gd name="T9" fmla="*/ 0 h 16"/>
                <a:gd name="T10" fmla="*/ 52 w 24"/>
                <a:gd name="T11" fmla="*/ 8 h 16"/>
                <a:gd name="T12" fmla="*/ 52 w 24"/>
                <a:gd name="T13" fmla="*/ 16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6"/>
                <a:gd name="T23" fmla="*/ 24 w 24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6">
                  <a:moveTo>
                    <a:pt x="24" y="16"/>
                  </a:moveTo>
                  <a:lnTo>
                    <a:pt x="8" y="16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24" y="16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09" name="Freeform 260"/>
            <p:cNvSpPr>
              <a:spLocks/>
            </p:cNvSpPr>
            <p:nvPr/>
          </p:nvSpPr>
          <p:spPr bwMode="auto">
            <a:xfrm>
              <a:off x="3806" y="2657"/>
              <a:ext cx="17" cy="21"/>
            </a:xfrm>
            <a:custGeom>
              <a:avLst/>
              <a:gdLst>
                <a:gd name="T0" fmla="*/ 50 w 16"/>
                <a:gd name="T1" fmla="*/ 0 h 24"/>
                <a:gd name="T2" fmla="*/ 50 w 16"/>
                <a:gd name="T3" fmla="*/ 4 h 24"/>
                <a:gd name="T4" fmla="*/ 0 w 16"/>
                <a:gd name="T5" fmla="*/ 4 h 24"/>
                <a:gd name="T6" fmla="*/ 0 w 16"/>
                <a:gd name="T7" fmla="*/ 4 h 24"/>
                <a:gd name="T8" fmla="*/ 0 w 16"/>
                <a:gd name="T9" fmla="*/ 0 h 24"/>
                <a:gd name="T10" fmla="*/ 50 w 16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4"/>
                <a:gd name="T20" fmla="*/ 16 w 16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4">
                  <a:moveTo>
                    <a:pt x="16" y="0"/>
                  </a:moveTo>
                  <a:lnTo>
                    <a:pt x="16" y="8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10" name="Freeform 261"/>
            <p:cNvSpPr>
              <a:spLocks/>
            </p:cNvSpPr>
            <p:nvPr/>
          </p:nvSpPr>
          <p:spPr bwMode="auto">
            <a:xfrm>
              <a:off x="3806" y="2657"/>
              <a:ext cx="17" cy="21"/>
            </a:xfrm>
            <a:custGeom>
              <a:avLst/>
              <a:gdLst>
                <a:gd name="T0" fmla="*/ 50 w 16"/>
                <a:gd name="T1" fmla="*/ 0 h 24"/>
                <a:gd name="T2" fmla="*/ 50 w 16"/>
                <a:gd name="T3" fmla="*/ 4 h 24"/>
                <a:gd name="T4" fmla="*/ 0 w 16"/>
                <a:gd name="T5" fmla="*/ 4 h 24"/>
                <a:gd name="T6" fmla="*/ 0 w 16"/>
                <a:gd name="T7" fmla="*/ 4 h 24"/>
                <a:gd name="T8" fmla="*/ 0 w 16"/>
                <a:gd name="T9" fmla="*/ 0 h 24"/>
                <a:gd name="T10" fmla="*/ 50 w 16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4"/>
                <a:gd name="T20" fmla="*/ 16 w 16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4">
                  <a:moveTo>
                    <a:pt x="16" y="0"/>
                  </a:moveTo>
                  <a:lnTo>
                    <a:pt x="16" y="8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11" name="Freeform 262"/>
            <p:cNvSpPr>
              <a:spLocks/>
            </p:cNvSpPr>
            <p:nvPr/>
          </p:nvSpPr>
          <p:spPr bwMode="auto">
            <a:xfrm>
              <a:off x="3806" y="2641"/>
              <a:ext cx="116" cy="104"/>
            </a:xfrm>
            <a:custGeom>
              <a:avLst/>
              <a:gdLst>
                <a:gd name="T0" fmla="*/ 82 w 112"/>
                <a:gd name="T1" fmla="*/ 22 h 112"/>
                <a:gd name="T2" fmla="*/ 46 w 112"/>
                <a:gd name="T3" fmla="*/ 19 h 112"/>
                <a:gd name="T4" fmla="*/ 36 w 112"/>
                <a:gd name="T5" fmla="*/ 19 h 112"/>
                <a:gd name="T6" fmla="*/ 0 w 112"/>
                <a:gd name="T7" fmla="*/ 14 h 112"/>
                <a:gd name="T8" fmla="*/ 0 w 112"/>
                <a:gd name="T9" fmla="*/ 9 h 112"/>
                <a:gd name="T10" fmla="*/ 36 w 112"/>
                <a:gd name="T11" fmla="*/ 7 h 112"/>
                <a:gd name="T12" fmla="*/ 36 w 112"/>
                <a:gd name="T13" fmla="*/ 7 h 112"/>
                <a:gd name="T14" fmla="*/ 36 w 112"/>
                <a:gd name="T15" fmla="*/ 7 h 112"/>
                <a:gd name="T16" fmla="*/ 36 w 112"/>
                <a:gd name="T17" fmla="*/ 0 h 112"/>
                <a:gd name="T18" fmla="*/ 62 w 112"/>
                <a:gd name="T19" fmla="*/ 0 h 112"/>
                <a:gd name="T20" fmla="*/ 97 w 112"/>
                <a:gd name="T21" fmla="*/ 0 h 112"/>
                <a:gd name="T22" fmla="*/ 112 w 112"/>
                <a:gd name="T23" fmla="*/ 0 h 112"/>
                <a:gd name="T24" fmla="*/ 176 w 112"/>
                <a:gd name="T25" fmla="*/ 7 h 112"/>
                <a:gd name="T26" fmla="*/ 176 w 112"/>
                <a:gd name="T27" fmla="*/ 7 h 112"/>
                <a:gd name="T28" fmla="*/ 226 w 112"/>
                <a:gd name="T29" fmla="*/ 9 h 112"/>
                <a:gd name="T30" fmla="*/ 210 w 112"/>
                <a:gd name="T31" fmla="*/ 12 h 112"/>
                <a:gd name="T32" fmla="*/ 226 w 112"/>
                <a:gd name="T33" fmla="*/ 16 h 112"/>
                <a:gd name="T34" fmla="*/ 226 w 112"/>
                <a:gd name="T35" fmla="*/ 20 h 112"/>
                <a:gd name="T36" fmla="*/ 226 w 112"/>
                <a:gd name="T37" fmla="*/ 22 h 112"/>
                <a:gd name="T38" fmla="*/ 210 w 112"/>
                <a:gd name="T39" fmla="*/ 26 h 112"/>
                <a:gd name="T40" fmla="*/ 147 w 112"/>
                <a:gd name="T41" fmla="*/ 26 h 112"/>
                <a:gd name="T42" fmla="*/ 128 w 112"/>
                <a:gd name="T43" fmla="*/ 26 h 112"/>
                <a:gd name="T44" fmla="*/ 112 w 112"/>
                <a:gd name="T45" fmla="*/ 22 h 112"/>
                <a:gd name="T46" fmla="*/ 97 w 112"/>
                <a:gd name="T47" fmla="*/ 22 h 112"/>
                <a:gd name="T48" fmla="*/ 82 w 112"/>
                <a:gd name="T49" fmla="*/ 22 h 1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2"/>
                <a:gd name="T76" fmla="*/ 0 h 112"/>
                <a:gd name="T77" fmla="*/ 112 w 112"/>
                <a:gd name="T78" fmla="*/ 112 h 1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2" h="112">
                  <a:moveTo>
                    <a:pt x="40" y="96"/>
                  </a:moveTo>
                  <a:lnTo>
                    <a:pt x="24" y="80"/>
                  </a:lnTo>
                  <a:lnTo>
                    <a:pt x="16" y="80"/>
                  </a:lnTo>
                  <a:lnTo>
                    <a:pt x="0" y="56"/>
                  </a:lnTo>
                  <a:lnTo>
                    <a:pt x="0" y="40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88" y="16"/>
                  </a:lnTo>
                  <a:lnTo>
                    <a:pt x="88" y="32"/>
                  </a:lnTo>
                  <a:lnTo>
                    <a:pt x="112" y="40"/>
                  </a:lnTo>
                  <a:lnTo>
                    <a:pt x="104" y="48"/>
                  </a:lnTo>
                  <a:lnTo>
                    <a:pt x="112" y="64"/>
                  </a:lnTo>
                  <a:lnTo>
                    <a:pt x="112" y="88"/>
                  </a:lnTo>
                  <a:lnTo>
                    <a:pt x="112" y="96"/>
                  </a:lnTo>
                  <a:lnTo>
                    <a:pt x="104" y="112"/>
                  </a:lnTo>
                  <a:lnTo>
                    <a:pt x="72" y="112"/>
                  </a:lnTo>
                  <a:lnTo>
                    <a:pt x="64" y="112"/>
                  </a:lnTo>
                  <a:lnTo>
                    <a:pt x="56" y="96"/>
                  </a:lnTo>
                  <a:lnTo>
                    <a:pt x="48" y="96"/>
                  </a:lnTo>
                  <a:lnTo>
                    <a:pt x="40" y="9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12" name="Freeform 263"/>
            <p:cNvSpPr>
              <a:spLocks/>
            </p:cNvSpPr>
            <p:nvPr/>
          </p:nvSpPr>
          <p:spPr bwMode="auto">
            <a:xfrm>
              <a:off x="3806" y="2641"/>
              <a:ext cx="116" cy="104"/>
            </a:xfrm>
            <a:custGeom>
              <a:avLst/>
              <a:gdLst>
                <a:gd name="T0" fmla="*/ 82 w 112"/>
                <a:gd name="T1" fmla="*/ 22 h 112"/>
                <a:gd name="T2" fmla="*/ 46 w 112"/>
                <a:gd name="T3" fmla="*/ 19 h 112"/>
                <a:gd name="T4" fmla="*/ 36 w 112"/>
                <a:gd name="T5" fmla="*/ 19 h 112"/>
                <a:gd name="T6" fmla="*/ 0 w 112"/>
                <a:gd name="T7" fmla="*/ 14 h 112"/>
                <a:gd name="T8" fmla="*/ 0 w 112"/>
                <a:gd name="T9" fmla="*/ 9 h 112"/>
                <a:gd name="T10" fmla="*/ 36 w 112"/>
                <a:gd name="T11" fmla="*/ 7 h 112"/>
                <a:gd name="T12" fmla="*/ 36 w 112"/>
                <a:gd name="T13" fmla="*/ 7 h 112"/>
                <a:gd name="T14" fmla="*/ 36 w 112"/>
                <a:gd name="T15" fmla="*/ 7 h 112"/>
                <a:gd name="T16" fmla="*/ 36 w 112"/>
                <a:gd name="T17" fmla="*/ 0 h 112"/>
                <a:gd name="T18" fmla="*/ 62 w 112"/>
                <a:gd name="T19" fmla="*/ 0 h 112"/>
                <a:gd name="T20" fmla="*/ 97 w 112"/>
                <a:gd name="T21" fmla="*/ 0 h 112"/>
                <a:gd name="T22" fmla="*/ 112 w 112"/>
                <a:gd name="T23" fmla="*/ 0 h 112"/>
                <a:gd name="T24" fmla="*/ 176 w 112"/>
                <a:gd name="T25" fmla="*/ 7 h 112"/>
                <a:gd name="T26" fmla="*/ 176 w 112"/>
                <a:gd name="T27" fmla="*/ 7 h 112"/>
                <a:gd name="T28" fmla="*/ 226 w 112"/>
                <a:gd name="T29" fmla="*/ 9 h 112"/>
                <a:gd name="T30" fmla="*/ 210 w 112"/>
                <a:gd name="T31" fmla="*/ 12 h 112"/>
                <a:gd name="T32" fmla="*/ 226 w 112"/>
                <a:gd name="T33" fmla="*/ 16 h 112"/>
                <a:gd name="T34" fmla="*/ 226 w 112"/>
                <a:gd name="T35" fmla="*/ 20 h 112"/>
                <a:gd name="T36" fmla="*/ 226 w 112"/>
                <a:gd name="T37" fmla="*/ 22 h 112"/>
                <a:gd name="T38" fmla="*/ 210 w 112"/>
                <a:gd name="T39" fmla="*/ 26 h 112"/>
                <a:gd name="T40" fmla="*/ 147 w 112"/>
                <a:gd name="T41" fmla="*/ 26 h 112"/>
                <a:gd name="T42" fmla="*/ 128 w 112"/>
                <a:gd name="T43" fmla="*/ 26 h 112"/>
                <a:gd name="T44" fmla="*/ 112 w 112"/>
                <a:gd name="T45" fmla="*/ 22 h 112"/>
                <a:gd name="T46" fmla="*/ 97 w 112"/>
                <a:gd name="T47" fmla="*/ 22 h 112"/>
                <a:gd name="T48" fmla="*/ 82 w 112"/>
                <a:gd name="T49" fmla="*/ 22 h 1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2"/>
                <a:gd name="T76" fmla="*/ 0 h 112"/>
                <a:gd name="T77" fmla="*/ 112 w 112"/>
                <a:gd name="T78" fmla="*/ 112 h 1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2" h="112">
                  <a:moveTo>
                    <a:pt x="40" y="96"/>
                  </a:moveTo>
                  <a:lnTo>
                    <a:pt x="24" y="80"/>
                  </a:lnTo>
                  <a:lnTo>
                    <a:pt x="16" y="80"/>
                  </a:lnTo>
                  <a:lnTo>
                    <a:pt x="0" y="56"/>
                  </a:lnTo>
                  <a:lnTo>
                    <a:pt x="0" y="40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88" y="16"/>
                  </a:lnTo>
                  <a:lnTo>
                    <a:pt x="88" y="32"/>
                  </a:lnTo>
                  <a:lnTo>
                    <a:pt x="112" y="40"/>
                  </a:lnTo>
                  <a:lnTo>
                    <a:pt x="104" y="48"/>
                  </a:lnTo>
                  <a:lnTo>
                    <a:pt x="112" y="64"/>
                  </a:lnTo>
                  <a:lnTo>
                    <a:pt x="112" y="88"/>
                  </a:lnTo>
                  <a:lnTo>
                    <a:pt x="112" y="96"/>
                  </a:lnTo>
                  <a:lnTo>
                    <a:pt x="104" y="112"/>
                  </a:lnTo>
                  <a:lnTo>
                    <a:pt x="72" y="112"/>
                  </a:lnTo>
                  <a:lnTo>
                    <a:pt x="64" y="112"/>
                  </a:lnTo>
                  <a:lnTo>
                    <a:pt x="56" y="96"/>
                  </a:lnTo>
                  <a:lnTo>
                    <a:pt x="48" y="96"/>
                  </a:lnTo>
                  <a:lnTo>
                    <a:pt x="40" y="96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13" name="Freeform 264"/>
            <p:cNvSpPr>
              <a:spLocks/>
            </p:cNvSpPr>
            <p:nvPr/>
          </p:nvSpPr>
          <p:spPr bwMode="auto">
            <a:xfrm>
              <a:off x="3724" y="2716"/>
              <a:ext cx="132" cy="97"/>
            </a:xfrm>
            <a:custGeom>
              <a:avLst/>
              <a:gdLst>
                <a:gd name="T0" fmla="*/ 44 w 128"/>
                <a:gd name="T1" fmla="*/ 7 h 104"/>
                <a:gd name="T2" fmla="*/ 90 w 128"/>
                <a:gd name="T3" fmla="*/ 10 h 104"/>
                <a:gd name="T4" fmla="*/ 103 w 128"/>
                <a:gd name="T5" fmla="*/ 7 h 104"/>
                <a:gd name="T6" fmla="*/ 131 w 128"/>
                <a:gd name="T7" fmla="*/ 13 h 104"/>
                <a:gd name="T8" fmla="*/ 147 w 128"/>
                <a:gd name="T9" fmla="*/ 15 h 104"/>
                <a:gd name="T10" fmla="*/ 147 w 128"/>
                <a:gd name="T11" fmla="*/ 10 h 104"/>
                <a:gd name="T12" fmla="*/ 131 w 128"/>
                <a:gd name="T13" fmla="*/ 10 h 104"/>
                <a:gd name="T14" fmla="*/ 131 w 128"/>
                <a:gd name="T15" fmla="*/ 7 h 104"/>
                <a:gd name="T16" fmla="*/ 131 w 128"/>
                <a:gd name="T17" fmla="*/ 7 h 104"/>
                <a:gd name="T18" fmla="*/ 131 w 128"/>
                <a:gd name="T19" fmla="*/ 0 h 104"/>
                <a:gd name="T20" fmla="*/ 176 w 128"/>
                <a:gd name="T21" fmla="*/ 0 h 104"/>
                <a:gd name="T22" fmla="*/ 192 w 128"/>
                <a:gd name="T23" fmla="*/ 0 h 104"/>
                <a:gd name="T24" fmla="*/ 222 w 128"/>
                <a:gd name="T25" fmla="*/ 7 h 104"/>
                <a:gd name="T26" fmla="*/ 235 w 128"/>
                <a:gd name="T27" fmla="*/ 7 h 104"/>
                <a:gd name="T28" fmla="*/ 222 w 128"/>
                <a:gd name="T29" fmla="*/ 7 h 104"/>
                <a:gd name="T30" fmla="*/ 222 w 128"/>
                <a:gd name="T31" fmla="*/ 10 h 104"/>
                <a:gd name="T32" fmla="*/ 207 w 128"/>
                <a:gd name="T33" fmla="*/ 15 h 104"/>
                <a:gd name="T34" fmla="*/ 222 w 128"/>
                <a:gd name="T35" fmla="*/ 17 h 104"/>
                <a:gd name="T36" fmla="*/ 162 w 128"/>
                <a:gd name="T37" fmla="*/ 18 h 104"/>
                <a:gd name="T38" fmla="*/ 162 w 128"/>
                <a:gd name="T39" fmla="*/ 20 h 104"/>
                <a:gd name="T40" fmla="*/ 131 w 128"/>
                <a:gd name="T41" fmla="*/ 20 h 104"/>
                <a:gd name="T42" fmla="*/ 131 w 128"/>
                <a:gd name="T43" fmla="*/ 21 h 104"/>
                <a:gd name="T44" fmla="*/ 103 w 128"/>
                <a:gd name="T45" fmla="*/ 26 h 104"/>
                <a:gd name="T46" fmla="*/ 55 w 128"/>
                <a:gd name="T47" fmla="*/ 26 h 104"/>
                <a:gd name="T48" fmla="*/ 44 w 128"/>
                <a:gd name="T49" fmla="*/ 24 h 104"/>
                <a:gd name="T50" fmla="*/ 36 w 128"/>
                <a:gd name="T51" fmla="*/ 26 h 104"/>
                <a:gd name="T52" fmla="*/ 0 w 128"/>
                <a:gd name="T53" fmla="*/ 21 h 104"/>
                <a:gd name="T54" fmla="*/ 0 w 128"/>
                <a:gd name="T55" fmla="*/ 15 h 104"/>
                <a:gd name="T56" fmla="*/ 55 w 128"/>
                <a:gd name="T57" fmla="*/ 13 h 104"/>
                <a:gd name="T58" fmla="*/ 44 w 128"/>
                <a:gd name="T59" fmla="*/ 7 h 10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8"/>
                <a:gd name="T91" fmla="*/ 0 h 104"/>
                <a:gd name="T92" fmla="*/ 128 w 128"/>
                <a:gd name="T93" fmla="*/ 104 h 10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8" h="104">
                  <a:moveTo>
                    <a:pt x="24" y="24"/>
                  </a:moveTo>
                  <a:lnTo>
                    <a:pt x="48" y="40"/>
                  </a:lnTo>
                  <a:lnTo>
                    <a:pt x="56" y="32"/>
                  </a:lnTo>
                  <a:lnTo>
                    <a:pt x="72" y="48"/>
                  </a:lnTo>
                  <a:lnTo>
                    <a:pt x="80" y="56"/>
                  </a:lnTo>
                  <a:lnTo>
                    <a:pt x="80" y="40"/>
                  </a:lnTo>
                  <a:lnTo>
                    <a:pt x="72" y="40"/>
                  </a:lnTo>
                  <a:lnTo>
                    <a:pt x="72" y="32"/>
                  </a:lnTo>
                  <a:lnTo>
                    <a:pt x="72" y="8"/>
                  </a:lnTo>
                  <a:lnTo>
                    <a:pt x="72" y="0"/>
                  </a:lnTo>
                  <a:lnTo>
                    <a:pt x="96" y="0"/>
                  </a:lnTo>
                  <a:lnTo>
                    <a:pt x="104" y="0"/>
                  </a:lnTo>
                  <a:lnTo>
                    <a:pt x="120" y="16"/>
                  </a:lnTo>
                  <a:lnTo>
                    <a:pt x="128" y="24"/>
                  </a:lnTo>
                  <a:lnTo>
                    <a:pt x="120" y="32"/>
                  </a:lnTo>
                  <a:lnTo>
                    <a:pt x="120" y="40"/>
                  </a:lnTo>
                  <a:lnTo>
                    <a:pt x="112" y="56"/>
                  </a:lnTo>
                  <a:lnTo>
                    <a:pt x="120" y="64"/>
                  </a:lnTo>
                  <a:lnTo>
                    <a:pt x="88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72" y="88"/>
                  </a:lnTo>
                  <a:lnTo>
                    <a:pt x="56" y="104"/>
                  </a:lnTo>
                  <a:lnTo>
                    <a:pt x="32" y="104"/>
                  </a:lnTo>
                  <a:lnTo>
                    <a:pt x="24" y="96"/>
                  </a:lnTo>
                  <a:lnTo>
                    <a:pt x="16" y="104"/>
                  </a:lnTo>
                  <a:lnTo>
                    <a:pt x="0" y="88"/>
                  </a:lnTo>
                  <a:lnTo>
                    <a:pt x="0" y="56"/>
                  </a:lnTo>
                  <a:lnTo>
                    <a:pt x="32" y="4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14" name="Freeform 265"/>
            <p:cNvSpPr>
              <a:spLocks/>
            </p:cNvSpPr>
            <p:nvPr/>
          </p:nvSpPr>
          <p:spPr bwMode="auto">
            <a:xfrm>
              <a:off x="3724" y="2716"/>
              <a:ext cx="132" cy="97"/>
            </a:xfrm>
            <a:custGeom>
              <a:avLst/>
              <a:gdLst>
                <a:gd name="T0" fmla="*/ 44 w 128"/>
                <a:gd name="T1" fmla="*/ 7 h 104"/>
                <a:gd name="T2" fmla="*/ 90 w 128"/>
                <a:gd name="T3" fmla="*/ 10 h 104"/>
                <a:gd name="T4" fmla="*/ 103 w 128"/>
                <a:gd name="T5" fmla="*/ 7 h 104"/>
                <a:gd name="T6" fmla="*/ 131 w 128"/>
                <a:gd name="T7" fmla="*/ 13 h 104"/>
                <a:gd name="T8" fmla="*/ 147 w 128"/>
                <a:gd name="T9" fmla="*/ 15 h 104"/>
                <a:gd name="T10" fmla="*/ 147 w 128"/>
                <a:gd name="T11" fmla="*/ 10 h 104"/>
                <a:gd name="T12" fmla="*/ 131 w 128"/>
                <a:gd name="T13" fmla="*/ 10 h 104"/>
                <a:gd name="T14" fmla="*/ 131 w 128"/>
                <a:gd name="T15" fmla="*/ 7 h 104"/>
                <a:gd name="T16" fmla="*/ 131 w 128"/>
                <a:gd name="T17" fmla="*/ 7 h 104"/>
                <a:gd name="T18" fmla="*/ 131 w 128"/>
                <a:gd name="T19" fmla="*/ 0 h 104"/>
                <a:gd name="T20" fmla="*/ 176 w 128"/>
                <a:gd name="T21" fmla="*/ 0 h 104"/>
                <a:gd name="T22" fmla="*/ 192 w 128"/>
                <a:gd name="T23" fmla="*/ 0 h 104"/>
                <a:gd name="T24" fmla="*/ 222 w 128"/>
                <a:gd name="T25" fmla="*/ 7 h 104"/>
                <a:gd name="T26" fmla="*/ 235 w 128"/>
                <a:gd name="T27" fmla="*/ 7 h 104"/>
                <a:gd name="T28" fmla="*/ 222 w 128"/>
                <a:gd name="T29" fmla="*/ 7 h 104"/>
                <a:gd name="T30" fmla="*/ 222 w 128"/>
                <a:gd name="T31" fmla="*/ 10 h 104"/>
                <a:gd name="T32" fmla="*/ 207 w 128"/>
                <a:gd name="T33" fmla="*/ 15 h 104"/>
                <a:gd name="T34" fmla="*/ 222 w 128"/>
                <a:gd name="T35" fmla="*/ 17 h 104"/>
                <a:gd name="T36" fmla="*/ 162 w 128"/>
                <a:gd name="T37" fmla="*/ 18 h 104"/>
                <a:gd name="T38" fmla="*/ 162 w 128"/>
                <a:gd name="T39" fmla="*/ 20 h 104"/>
                <a:gd name="T40" fmla="*/ 131 w 128"/>
                <a:gd name="T41" fmla="*/ 20 h 104"/>
                <a:gd name="T42" fmla="*/ 131 w 128"/>
                <a:gd name="T43" fmla="*/ 21 h 104"/>
                <a:gd name="T44" fmla="*/ 103 w 128"/>
                <a:gd name="T45" fmla="*/ 26 h 104"/>
                <a:gd name="T46" fmla="*/ 55 w 128"/>
                <a:gd name="T47" fmla="*/ 26 h 104"/>
                <a:gd name="T48" fmla="*/ 44 w 128"/>
                <a:gd name="T49" fmla="*/ 24 h 104"/>
                <a:gd name="T50" fmla="*/ 36 w 128"/>
                <a:gd name="T51" fmla="*/ 26 h 104"/>
                <a:gd name="T52" fmla="*/ 0 w 128"/>
                <a:gd name="T53" fmla="*/ 21 h 104"/>
                <a:gd name="T54" fmla="*/ 0 w 128"/>
                <a:gd name="T55" fmla="*/ 15 h 104"/>
                <a:gd name="T56" fmla="*/ 55 w 128"/>
                <a:gd name="T57" fmla="*/ 13 h 104"/>
                <a:gd name="T58" fmla="*/ 44 w 128"/>
                <a:gd name="T59" fmla="*/ 7 h 10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8"/>
                <a:gd name="T91" fmla="*/ 0 h 104"/>
                <a:gd name="T92" fmla="*/ 128 w 128"/>
                <a:gd name="T93" fmla="*/ 104 h 10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8" h="104">
                  <a:moveTo>
                    <a:pt x="24" y="24"/>
                  </a:moveTo>
                  <a:lnTo>
                    <a:pt x="48" y="40"/>
                  </a:lnTo>
                  <a:lnTo>
                    <a:pt x="56" y="32"/>
                  </a:lnTo>
                  <a:lnTo>
                    <a:pt x="72" y="48"/>
                  </a:lnTo>
                  <a:lnTo>
                    <a:pt x="80" y="56"/>
                  </a:lnTo>
                  <a:lnTo>
                    <a:pt x="80" y="40"/>
                  </a:lnTo>
                  <a:lnTo>
                    <a:pt x="72" y="40"/>
                  </a:lnTo>
                  <a:lnTo>
                    <a:pt x="72" y="32"/>
                  </a:lnTo>
                  <a:lnTo>
                    <a:pt x="72" y="8"/>
                  </a:lnTo>
                  <a:lnTo>
                    <a:pt x="72" y="0"/>
                  </a:lnTo>
                  <a:lnTo>
                    <a:pt x="96" y="0"/>
                  </a:lnTo>
                  <a:lnTo>
                    <a:pt x="104" y="0"/>
                  </a:lnTo>
                  <a:lnTo>
                    <a:pt x="120" y="16"/>
                  </a:lnTo>
                  <a:lnTo>
                    <a:pt x="128" y="24"/>
                  </a:lnTo>
                  <a:lnTo>
                    <a:pt x="120" y="32"/>
                  </a:lnTo>
                  <a:lnTo>
                    <a:pt x="120" y="40"/>
                  </a:lnTo>
                  <a:lnTo>
                    <a:pt x="112" y="56"/>
                  </a:lnTo>
                  <a:lnTo>
                    <a:pt x="120" y="64"/>
                  </a:lnTo>
                  <a:lnTo>
                    <a:pt x="88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72" y="88"/>
                  </a:lnTo>
                  <a:lnTo>
                    <a:pt x="56" y="104"/>
                  </a:lnTo>
                  <a:lnTo>
                    <a:pt x="32" y="104"/>
                  </a:lnTo>
                  <a:lnTo>
                    <a:pt x="24" y="96"/>
                  </a:lnTo>
                  <a:lnTo>
                    <a:pt x="16" y="104"/>
                  </a:lnTo>
                  <a:lnTo>
                    <a:pt x="0" y="88"/>
                  </a:lnTo>
                  <a:lnTo>
                    <a:pt x="0" y="56"/>
                  </a:lnTo>
                  <a:lnTo>
                    <a:pt x="32" y="48"/>
                  </a:lnTo>
                  <a:lnTo>
                    <a:pt x="24" y="24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15" name="Freeform 266"/>
            <p:cNvSpPr>
              <a:spLocks/>
            </p:cNvSpPr>
            <p:nvPr/>
          </p:nvSpPr>
          <p:spPr bwMode="auto">
            <a:xfrm>
              <a:off x="3617" y="2805"/>
              <a:ext cx="140" cy="126"/>
            </a:xfrm>
            <a:custGeom>
              <a:avLst/>
              <a:gdLst>
                <a:gd name="T0" fmla="*/ 99 w 135"/>
                <a:gd name="T1" fmla="*/ 30 h 136"/>
                <a:gd name="T2" fmla="*/ 84 w 135"/>
                <a:gd name="T3" fmla="*/ 26 h 136"/>
                <a:gd name="T4" fmla="*/ 47 w 135"/>
                <a:gd name="T5" fmla="*/ 18 h 136"/>
                <a:gd name="T6" fmla="*/ 47 w 135"/>
                <a:gd name="T7" fmla="*/ 15 h 136"/>
                <a:gd name="T8" fmla="*/ 0 w 135"/>
                <a:gd name="T9" fmla="*/ 6 h 136"/>
                <a:gd name="T10" fmla="*/ 0 w 135"/>
                <a:gd name="T11" fmla="*/ 0 h 136"/>
                <a:gd name="T12" fmla="*/ 36 w 135"/>
                <a:gd name="T13" fmla="*/ 0 h 136"/>
                <a:gd name="T14" fmla="*/ 47 w 135"/>
                <a:gd name="T15" fmla="*/ 0 h 136"/>
                <a:gd name="T16" fmla="*/ 133 w 135"/>
                <a:gd name="T17" fmla="*/ 6 h 136"/>
                <a:gd name="T18" fmla="*/ 162 w 135"/>
                <a:gd name="T19" fmla="*/ 6 h 136"/>
                <a:gd name="T20" fmla="*/ 213 w 135"/>
                <a:gd name="T21" fmla="*/ 6 h 136"/>
                <a:gd name="T22" fmla="*/ 246 w 135"/>
                <a:gd name="T23" fmla="*/ 6 h 136"/>
                <a:gd name="T24" fmla="*/ 263 w 135"/>
                <a:gd name="T25" fmla="*/ 0 h 136"/>
                <a:gd name="T26" fmla="*/ 279 w 135"/>
                <a:gd name="T27" fmla="*/ 6 h 136"/>
                <a:gd name="T28" fmla="*/ 263 w 135"/>
                <a:gd name="T29" fmla="*/ 6 h 136"/>
                <a:gd name="T30" fmla="*/ 246 w 135"/>
                <a:gd name="T31" fmla="*/ 6 h 136"/>
                <a:gd name="T32" fmla="*/ 213 w 135"/>
                <a:gd name="T33" fmla="*/ 6 h 136"/>
                <a:gd name="T34" fmla="*/ 198 w 135"/>
                <a:gd name="T35" fmla="*/ 13 h 136"/>
                <a:gd name="T36" fmla="*/ 179 w 135"/>
                <a:gd name="T37" fmla="*/ 15 h 136"/>
                <a:gd name="T38" fmla="*/ 179 w 135"/>
                <a:gd name="T39" fmla="*/ 19 h 136"/>
                <a:gd name="T40" fmla="*/ 179 w 135"/>
                <a:gd name="T41" fmla="*/ 28 h 136"/>
                <a:gd name="T42" fmla="*/ 149 w 135"/>
                <a:gd name="T43" fmla="*/ 30 h 136"/>
                <a:gd name="T44" fmla="*/ 133 w 135"/>
                <a:gd name="T45" fmla="*/ 30 h 136"/>
                <a:gd name="T46" fmla="*/ 115 w 135"/>
                <a:gd name="T47" fmla="*/ 28 h 136"/>
                <a:gd name="T48" fmla="*/ 99 w 135"/>
                <a:gd name="T49" fmla="*/ 30 h 1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5"/>
                <a:gd name="T76" fmla="*/ 0 h 136"/>
                <a:gd name="T77" fmla="*/ 135 w 135"/>
                <a:gd name="T78" fmla="*/ 136 h 1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5" h="136">
                  <a:moveTo>
                    <a:pt x="48" y="136"/>
                  </a:moveTo>
                  <a:lnTo>
                    <a:pt x="40" y="120"/>
                  </a:lnTo>
                  <a:lnTo>
                    <a:pt x="24" y="80"/>
                  </a:lnTo>
                  <a:lnTo>
                    <a:pt x="24" y="64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64" y="8"/>
                  </a:lnTo>
                  <a:lnTo>
                    <a:pt x="79" y="8"/>
                  </a:lnTo>
                  <a:lnTo>
                    <a:pt x="103" y="16"/>
                  </a:lnTo>
                  <a:lnTo>
                    <a:pt x="119" y="8"/>
                  </a:lnTo>
                  <a:lnTo>
                    <a:pt x="127" y="0"/>
                  </a:lnTo>
                  <a:lnTo>
                    <a:pt x="135" y="8"/>
                  </a:lnTo>
                  <a:lnTo>
                    <a:pt x="127" y="16"/>
                  </a:lnTo>
                  <a:lnTo>
                    <a:pt x="119" y="16"/>
                  </a:lnTo>
                  <a:lnTo>
                    <a:pt x="103" y="16"/>
                  </a:lnTo>
                  <a:lnTo>
                    <a:pt x="95" y="56"/>
                  </a:lnTo>
                  <a:lnTo>
                    <a:pt x="87" y="64"/>
                  </a:lnTo>
                  <a:lnTo>
                    <a:pt x="87" y="88"/>
                  </a:lnTo>
                  <a:lnTo>
                    <a:pt x="87" y="128"/>
                  </a:lnTo>
                  <a:lnTo>
                    <a:pt x="72" y="136"/>
                  </a:lnTo>
                  <a:lnTo>
                    <a:pt x="64" y="136"/>
                  </a:lnTo>
                  <a:lnTo>
                    <a:pt x="56" y="128"/>
                  </a:lnTo>
                  <a:lnTo>
                    <a:pt x="48" y="13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16" name="Freeform 267"/>
            <p:cNvSpPr>
              <a:spLocks/>
            </p:cNvSpPr>
            <p:nvPr/>
          </p:nvSpPr>
          <p:spPr bwMode="auto">
            <a:xfrm>
              <a:off x="3617" y="2805"/>
              <a:ext cx="140" cy="126"/>
            </a:xfrm>
            <a:custGeom>
              <a:avLst/>
              <a:gdLst>
                <a:gd name="T0" fmla="*/ 99 w 135"/>
                <a:gd name="T1" fmla="*/ 30 h 136"/>
                <a:gd name="T2" fmla="*/ 84 w 135"/>
                <a:gd name="T3" fmla="*/ 26 h 136"/>
                <a:gd name="T4" fmla="*/ 47 w 135"/>
                <a:gd name="T5" fmla="*/ 18 h 136"/>
                <a:gd name="T6" fmla="*/ 47 w 135"/>
                <a:gd name="T7" fmla="*/ 15 h 136"/>
                <a:gd name="T8" fmla="*/ 0 w 135"/>
                <a:gd name="T9" fmla="*/ 6 h 136"/>
                <a:gd name="T10" fmla="*/ 0 w 135"/>
                <a:gd name="T11" fmla="*/ 0 h 136"/>
                <a:gd name="T12" fmla="*/ 36 w 135"/>
                <a:gd name="T13" fmla="*/ 0 h 136"/>
                <a:gd name="T14" fmla="*/ 47 w 135"/>
                <a:gd name="T15" fmla="*/ 0 h 136"/>
                <a:gd name="T16" fmla="*/ 133 w 135"/>
                <a:gd name="T17" fmla="*/ 6 h 136"/>
                <a:gd name="T18" fmla="*/ 162 w 135"/>
                <a:gd name="T19" fmla="*/ 6 h 136"/>
                <a:gd name="T20" fmla="*/ 213 w 135"/>
                <a:gd name="T21" fmla="*/ 6 h 136"/>
                <a:gd name="T22" fmla="*/ 246 w 135"/>
                <a:gd name="T23" fmla="*/ 6 h 136"/>
                <a:gd name="T24" fmla="*/ 263 w 135"/>
                <a:gd name="T25" fmla="*/ 0 h 136"/>
                <a:gd name="T26" fmla="*/ 279 w 135"/>
                <a:gd name="T27" fmla="*/ 6 h 136"/>
                <a:gd name="T28" fmla="*/ 263 w 135"/>
                <a:gd name="T29" fmla="*/ 6 h 136"/>
                <a:gd name="T30" fmla="*/ 246 w 135"/>
                <a:gd name="T31" fmla="*/ 6 h 136"/>
                <a:gd name="T32" fmla="*/ 213 w 135"/>
                <a:gd name="T33" fmla="*/ 6 h 136"/>
                <a:gd name="T34" fmla="*/ 198 w 135"/>
                <a:gd name="T35" fmla="*/ 13 h 136"/>
                <a:gd name="T36" fmla="*/ 179 w 135"/>
                <a:gd name="T37" fmla="*/ 15 h 136"/>
                <a:gd name="T38" fmla="*/ 179 w 135"/>
                <a:gd name="T39" fmla="*/ 19 h 136"/>
                <a:gd name="T40" fmla="*/ 179 w 135"/>
                <a:gd name="T41" fmla="*/ 28 h 136"/>
                <a:gd name="T42" fmla="*/ 149 w 135"/>
                <a:gd name="T43" fmla="*/ 30 h 136"/>
                <a:gd name="T44" fmla="*/ 133 w 135"/>
                <a:gd name="T45" fmla="*/ 30 h 136"/>
                <a:gd name="T46" fmla="*/ 115 w 135"/>
                <a:gd name="T47" fmla="*/ 28 h 136"/>
                <a:gd name="T48" fmla="*/ 99 w 135"/>
                <a:gd name="T49" fmla="*/ 30 h 1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5"/>
                <a:gd name="T76" fmla="*/ 0 h 136"/>
                <a:gd name="T77" fmla="*/ 135 w 135"/>
                <a:gd name="T78" fmla="*/ 136 h 1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5" h="136">
                  <a:moveTo>
                    <a:pt x="48" y="136"/>
                  </a:moveTo>
                  <a:lnTo>
                    <a:pt x="40" y="120"/>
                  </a:lnTo>
                  <a:lnTo>
                    <a:pt x="24" y="80"/>
                  </a:lnTo>
                  <a:lnTo>
                    <a:pt x="24" y="64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64" y="8"/>
                  </a:lnTo>
                  <a:lnTo>
                    <a:pt x="79" y="8"/>
                  </a:lnTo>
                  <a:lnTo>
                    <a:pt x="103" y="16"/>
                  </a:lnTo>
                  <a:lnTo>
                    <a:pt x="119" y="8"/>
                  </a:lnTo>
                  <a:lnTo>
                    <a:pt x="127" y="0"/>
                  </a:lnTo>
                  <a:lnTo>
                    <a:pt x="135" y="8"/>
                  </a:lnTo>
                  <a:lnTo>
                    <a:pt x="127" y="16"/>
                  </a:lnTo>
                  <a:lnTo>
                    <a:pt x="119" y="16"/>
                  </a:lnTo>
                  <a:lnTo>
                    <a:pt x="103" y="16"/>
                  </a:lnTo>
                  <a:lnTo>
                    <a:pt x="95" y="56"/>
                  </a:lnTo>
                  <a:lnTo>
                    <a:pt x="87" y="64"/>
                  </a:lnTo>
                  <a:lnTo>
                    <a:pt x="87" y="88"/>
                  </a:lnTo>
                  <a:lnTo>
                    <a:pt x="87" y="128"/>
                  </a:lnTo>
                  <a:lnTo>
                    <a:pt x="72" y="136"/>
                  </a:lnTo>
                  <a:lnTo>
                    <a:pt x="64" y="136"/>
                  </a:lnTo>
                  <a:lnTo>
                    <a:pt x="56" y="128"/>
                  </a:lnTo>
                  <a:lnTo>
                    <a:pt x="48" y="136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17" name="Freeform 268"/>
            <p:cNvSpPr>
              <a:spLocks/>
            </p:cNvSpPr>
            <p:nvPr/>
          </p:nvSpPr>
          <p:spPr bwMode="auto">
            <a:xfrm>
              <a:off x="3617" y="2686"/>
              <a:ext cx="140" cy="134"/>
            </a:xfrm>
            <a:custGeom>
              <a:avLst/>
              <a:gdLst>
                <a:gd name="T0" fmla="*/ 0 w 135"/>
                <a:gd name="T1" fmla="*/ 31 h 144"/>
                <a:gd name="T2" fmla="*/ 36 w 135"/>
                <a:gd name="T3" fmla="*/ 31 h 144"/>
                <a:gd name="T4" fmla="*/ 47 w 135"/>
                <a:gd name="T5" fmla="*/ 31 h 144"/>
                <a:gd name="T6" fmla="*/ 133 w 135"/>
                <a:gd name="T7" fmla="*/ 32 h 144"/>
                <a:gd name="T8" fmla="*/ 162 w 135"/>
                <a:gd name="T9" fmla="*/ 32 h 144"/>
                <a:gd name="T10" fmla="*/ 213 w 135"/>
                <a:gd name="T11" fmla="*/ 34 h 144"/>
                <a:gd name="T12" fmla="*/ 246 w 135"/>
                <a:gd name="T13" fmla="*/ 32 h 144"/>
                <a:gd name="T14" fmla="*/ 213 w 135"/>
                <a:gd name="T15" fmla="*/ 29 h 144"/>
                <a:gd name="T16" fmla="*/ 213 w 135"/>
                <a:gd name="T17" fmla="*/ 20 h 144"/>
                <a:gd name="T18" fmla="*/ 279 w 135"/>
                <a:gd name="T19" fmla="*/ 19 h 144"/>
                <a:gd name="T20" fmla="*/ 263 w 135"/>
                <a:gd name="T21" fmla="*/ 14 h 144"/>
                <a:gd name="T22" fmla="*/ 213 w 135"/>
                <a:gd name="T23" fmla="*/ 16 h 144"/>
                <a:gd name="T24" fmla="*/ 213 w 135"/>
                <a:gd name="T25" fmla="*/ 14 h 144"/>
                <a:gd name="T26" fmla="*/ 229 w 135"/>
                <a:gd name="T27" fmla="*/ 12 h 144"/>
                <a:gd name="T28" fmla="*/ 213 w 135"/>
                <a:gd name="T29" fmla="*/ 12 h 144"/>
                <a:gd name="T30" fmla="*/ 213 w 135"/>
                <a:gd name="T31" fmla="*/ 7 h 144"/>
                <a:gd name="T32" fmla="*/ 198 w 135"/>
                <a:gd name="T33" fmla="*/ 7 h 144"/>
                <a:gd name="T34" fmla="*/ 162 w 135"/>
                <a:gd name="T35" fmla="*/ 7 h 144"/>
                <a:gd name="T36" fmla="*/ 162 w 135"/>
                <a:gd name="T37" fmla="*/ 7 h 144"/>
                <a:gd name="T38" fmla="*/ 133 w 135"/>
                <a:gd name="T39" fmla="*/ 7 h 144"/>
                <a:gd name="T40" fmla="*/ 115 w 135"/>
                <a:gd name="T41" fmla="*/ 7 h 144"/>
                <a:gd name="T42" fmla="*/ 115 w 135"/>
                <a:gd name="T43" fmla="*/ 0 h 144"/>
                <a:gd name="T44" fmla="*/ 99 w 135"/>
                <a:gd name="T45" fmla="*/ 0 h 144"/>
                <a:gd name="T46" fmla="*/ 47 w 135"/>
                <a:gd name="T47" fmla="*/ 0 h 144"/>
                <a:gd name="T48" fmla="*/ 8 w 135"/>
                <a:gd name="T49" fmla="*/ 7 h 144"/>
                <a:gd name="T50" fmla="*/ 36 w 135"/>
                <a:gd name="T51" fmla="*/ 7 h 144"/>
                <a:gd name="T52" fmla="*/ 36 w 135"/>
                <a:gd name="T53" fmla="*/ 9 h 144"/>
                <a:gd name="T54" fmla="*/ 47 w 135"/>
                <a:gd name="T55" fmla="*/ 16 h 144"/>
                <a:gd name="T56" fmla="*/ 47 w 135"/>
                <a:gd name="T57" fmla="*/ 19 h 144"/>
                <a:gd name="T58" fmla="*/ 8 w 135"/>
                <a:gd name="T59" fmla="*/ 20 h 144"/>
                <a:gd name="T60" fmla="*/ 0 w 135"/>
                <a:gd name="T61" fmla="*/ 27 h 144"/>
                <a:gd name="T62" fmla="*/ 0 w 135"/>
                <a:gd name="T63" fmla="*/ 31 h 1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5"/>
                <a:gd name="T97" fmla="*/ 0 h 144"/>
                <a:gd name="T98" fmla="*/ 135 w 135"/>
                <a:gd name="T99" fmla="*/ 144 h 1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5" h="144">
                  <a:moveTo>
                    <a:pt x="0" y="128"/>
                  </a:moveTo>
                  <a:lnTo>
                    <a:pt x="16" y="128"/>
                  </a:lnTo>
                  <a:lnTo>
                    <a:pt x="24" y="128"/>
                  </a:lnTo>
                  <a:lnTo>
                    <a:pt x="64" y="136"/>
                  </a:lnTo>
                  <a:lnTo>
                    <a:pt x="79" y="136"/>
                  </a:lnTo>
                  <a:lnTo>
                    <a:pt x="103" y="144"/>
                  </a:lnTo>
                  <a:lnTo>
                    <a:pt x="119" y="136"/>
                  </a:lnTo>
                  <a:lnTo>
                    <a:pt x="103" y="120"/>
                  </a:lnTo>
                  <a:lnTo>
                    <a:pt x="103" y="88"/>
                  </a:lnTo>
                  <a:lnTo>
                    <a:pt x="135" y="80"/>
                  </a:lnTo>
                  <a:lnTo>
                    <a:pt x="127" y="56"/>
                  </a:lnTo>
                  <a:lnTo>
                    <a:pt x="103" y="64"/>
                  </a:lnTo>
                  <a:lnTo>
                    <a:pt x="103" y="56"/>
                  </a:lnTo>
                  <a:lnTo>
                    <a:pt x="111" y="48"/>
                  </a:lnTo>
                  <a:lnTo>
                    <a:pt x="103" y="48"/>
                  </a:lnTo>
                  <a:lnTo>
                    <a:pt x="103" y="24"/>
                  </a:lnTo>
                  <a:lnTo>
                    <a:pt x="95" y="16"/>
                  </a:lnTo>
                  <a:lnTo>
                    <a:pt x="79" y="16"/>
                  </a:lnTo>
                  <a:lnTo>
                    <a:pt x="79" y="24"/>
                  </a:lnTo>
                  <a:lnTo>
                    <a:pt x="64" y="32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8" y="8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24" y="64"/>
                  </a:lnTo>
                  <a:lnTo>
                    <a:pt x="24" y="80"/>
                  </a:lnTo>
                  <a:lnTo>
                    <a:pt x="8" y="88"/>
                  </a:lnTo>
                  <a:lnTo>
                    <a:pt x="0" y="112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18" name="Freeform 269"/>
            <p:cNvSpPr>
              <a:spLocks/>
            </p:cNvSpPr>
            <p:nvPr/>
          </p:nvSpPr>
          <p:spPr bwMode="auto">
            <a:xfrm>
              <a:off x="3617" y="2686"/>
              <a:ext cx="140" cy="134"/>
            </a:xfrm>
            <a:custGeom>
              <a:avLst/>
              <a:gdLst>
                <a:gd name="T0" fmla="*/ 0 w 135"/>
                <a:gd name="T1" fmla="*/ 31 h 144"/>
                <a:gd name="T2" fmla="*/ 36 w 135"/>
                <a:gd name="T3" fmla="*/ 31 h 144"/>
                <a:gd name="T4" fmla="*/ 47 w 135"/>
                <a:gd name="T5" fmla="*/ 31 h 144"/>
                <a:gd name="T6" fmla="*/ 133 w 135"/>
                <a:gd name="T7" fmla="*/ 32 h 144"/>
                <a:gd name="T8" fmla="*/ 162 w 135"/>
                <a:gd name="T9" fmla="*/ 32 h 144"/>
                <a:gd name="T10" fmla="*/ 213 w 135"/>
                <a:gd name="T11" fmla="*/ 34 h 144"/>
                <a:gd name="T12" fmla="*/ 246 w 135"/>
                <a:gd name="T13" fmla="*/ 32 h 144"/>
                <a:gd name="T14" fmla="*/ 213 w 135"/>
                <a:gd name="T15" fmla="*/ 29 h 144"/>
                <a:gd name="T16" fmla="*/ 213 w 135"/>
                <a:gd name="T17" fmla="*/ 20 h 144"/>
                <a:gd name="T18" fmla="*/ 279 w 135"/>
                <a:gd name="T19" fmla="*/ 19 h 144"/>
                <a:gd name="T20" fmla="*/ 263 w 135"/>
                <a:gd name="T21" fmla="*/ 14 h 144"/>
                <a:gd name="T22" fmla="*/ 213 w 135"/>
                <a:gd name="T23" fmla="*/ 16 h 144"/>
                <a:gd name="T24" fmla="*/ 213 w 135"/>
                <a:gd name="T25" fmla="*/ 14 h 144"/>
                <a:gd name="T26" fmla="*/ 229 w 135"/>
                <a:gd name="T27" fmla="*/ 12 h 144"/>
                <a:gd name="T28" fmla="*/ 213 w 135"/>
                <a:gd name="T29" fmla="*/ 12 h 144"/>
                <a:gd name="T30" fmla="*/ 213 w 135"/>
                <a:gd name="T31" fmla="*/ 7 h 144"/>
                <a:gd name="T32" fmla="*/ 198 w 135"/>
                <a:gd name="T33" fmla="*/ 7 h 144"/>
                <a:gd name="T34" fmla="*/ 162 w 135"/>
                <a:gd name="T35" fmla="*/ 7 h 144"/>
                <a:gd name="T36" fmla="*/ 162 w 135"/>
                <a:gd name="T37" fmla="*/ 7 h 144"/>
                <a:gd name="T38" fmla="*/ 133 w 135"/>
                <a:gd name="T39" fmla="*/ 7 h 144"/>
                <a:gd name="T40" fmla="*/ 115 w 135"/>
                <a:gd name="T41" fmla="*/ 7 h 144"/>
                <a:gd name="T42" fmla="*/ 115 w 135"/>
                <a:gd name="T43" fmla="*/ 0 h 144"/>
                <a:gd name="T44" fmla="*/ 99 w 135"/>
                <a:gd name="T45" fmla="*/ 0 h 144"/>
                <a:gd name="T46" fmla="*/ 47 w 135"/>
                <a:gd name="T47" fmla="*/ 0 h 144"/>
                <a:gd name="T48" fmla="*/ 8 w 135"/>
                <a:gd name="T49" fmla="*/ 7 h 144"/>
                <a:gd name="T50" fmla="*/ 36 w 135"/>
                <a:gd name="T51" fmla="*/ 7 h 144"/>
                <a:gd name="T52" fmla="*/ 36 w 135"/>
                <a:gd name="T53" fmla="*/ 9 h 144"/>
                <a:gd name="T54" fmla="*/ 47 w 135"/>
                <a:gd name="T55" fmla="*/ 16 h 144"/>
                <a:gd name="T56" fmla="*/ 47 w 135"/>
                <a:gd name="T57" fmla="*/ 19 h 144"/>
                <a:gd name="T58" fmla="*/ 8 w 135"/>
                <a:gd name="T59" fmla="*/ 20 h 144"/>
                <a:gd name="T60" fmla="*/ 0 w 135"/>
                <a:gd name="T61" fmla="*/ 27 h 144"/>
                <a:gd name="T62" fmla="*/ 0 w 135"/>
                <a:gd name="T63" fmla="*/ 31 h 1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5"/>
                <a:gd name="T97" fmla="*/ 0 h 144"/>
                <a:gd name="T98" fmla="*/ 135 w 135"/>
                <a:gd name="T99" fmla="*/ 144 h 1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5" h="144">
                  <a:moveTo>
                    <a:pt x="0" y="128"/>
                  </a:moveTo>
                  <a:lnTo>
                    <a:pt x="16" y="128"/>
                  </a:lnTo>
                  <a:lnTo>
                    <a:pt x="24" y="128"/>
                  </a:lnTo>
                  <a:lnTo>
                    <a:pt x="64" y="136"/>
                  </a:lnTo>
                  <a:lnTo>
                    <a:pt x="79" y="136"/>
                  </a:lnTo>
                  <a:lnTo>
                    <a:pt x="103" y="144"/>
                  </a:lnTo>
                  <a:lnTo>
                    <a:pt x="119" y="136"/>
                  </a:lnTo>
                  <a:lnTo>
                    <a:pt x="103" y="120"/>
                  </a:lnTo>
                  <a:lnTo>
                    <a:pt x="103" y="88"/>
                  </a:lnTo>
                  <a:lnTo>
                    <a:pt x="135" y="80"/>
                  </a:lnTo>
                  <a:lnTo>
                    <a:pt x="127" y="56"/>
                  </a:lnTo>
                  <a:lnTo>
                    <a:pt x="103" y="64"/>
                  </a:lnTo>
                  <a:lnTo>
                    <a:pt x="103" y="56"/>
                  </a:lnTo>
                  <a:lnTo>
                    <a:pt x="111" y="48"/>
                  </a:lnTo>
                  <a:lnTo>
                    <a:pt x="103" y="48"/>
                  </a:lnTo>
                  <a:lnTo>
                    <a:pt x="103" y="24"/>
                  </a:lnTo>
                  <a:lnTo>
                    <a:pt x="95" y="16"/>
                  </a:lnTo>
                  <a:lnTo>
                    <a:pt x="79" y="16"/>
                  </a:lnTo>
                  <a:lnTo>
                    <a:pt x="79" y="24"/>
                  </a:lnTo>
                  <a:lnTo>
                    <a:pt x="64" y="32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8" y="8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24" y="64"/>
                  </a:lnTo>
                  <a:lnTo>
                    <a:pt x="24" y="80"/>
                  </a:lnTo>
                  <a:lnTo>
                    <a:pt x="8" y="88"/>
                  </a:lnTo>
                  <a:lnTo>
                    <a:pt x="0" y="112"/>
                  </a:lnTo>
                  <a:lnTo>
                    <a:pt x="0" y="12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19" name="Freeform 270"/>
            <p:cNvSpPr>
              <a:spLocks/>
            </p:cNvSpPr>
            <p:nvPr/>
          </p:nvSpPr>
          <p:spPr bwMode="auto">
            <a:xfrm>
              <a:off x="3626" y="2678"/>
              <a:ext cx="9" cy="8"/>
            </a:xfrm>
            <a:custGeom>
              <a:avLst/>
              <a:gdLst>
                <a:gd name="T0" fmla="*/ 78 w 8"/>
                <a:gd name="T1" fmla="*/ 0 h 8"/>
                <a:gd name="T2" fmla="*/ 0 w 8"/>
                <a:gd name="T3" fmla="*/ 8 h 8"/>
                <a:gd name="T4" fmla="*/ 0 w 8"/>
                <a:gd name="T5" fmla="*/ 0 h 8"/>
                <a:gd name="T6" fmla="*/ 78 w 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8" y="0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20" name="Freeform 271"/>
            <p:cNvSpPr>
              <a:spLocks/>
            </p:cNvSpPr>
            <p:nvPr/>
          </p:nvSpPr>
          <p:spPr bwMode="auto">
            <a:xfrm>
              <a:off x="3626" y="2678"/>
              <a:ext cx="9" cy="8"/>
            </a:xfrm>
            <a:custGeom>
              <a:avLst/>
              <a:gdLst>
                <a:gd name="T0" fmla="*/ 78 w 8"/>
                <a:gd name="T1" fmla="*/ 0 h 8"/>
                <a:gd name="T2" fmla="*/ 0 w 8"/>
                <a:gd name="T3" fmla="*/ 8 h 8"/>
                <a:gd name="T4" fmla="*/ 0 w 8"/>
                <a:gd name="T5" fmla="*/ 0 h 8"/>
                <a:gd name="T6" fmla="*/ 78 w 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8" y="0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21" name="Freeform 272"/>
            <p:cNvSpPr>
              <a:spLocks/>
            </p:cNvSpPr>
            <p:nvPr/>
          </p:nvSpPr>
          <p:spPr bwMode="auto">
            <a:xfrm>
              <a:off x="3667" y="2857"/>
              <a:ext cx="173" cy="141"/>
            </a:xfrm>
            <a:custGeom>
              <a:avLst/>
              <a:gdLst>
                <a:gd name="T0" fmla="*/ 322 w 167"/>
                <a:gd name="T1" fmla="*/ 6 h 152"/>
                <a:gd name="T2" fmla="*/ 338 w 167"/>
                <a:gd name="T3" fmla="*/ 11 h 152"/>
                <a:gd name="T4" fmla="*/ 322 w 167"/>
                <a:gd name="T5" fmla="*/ 11 h 152"/>
                <a:gd name="T6" fmla="*/ 306 w 167"/>
                <a:gd name="T7" fmla="*/ 13 h 152"/>
                <a:gd name="T8" fmla="*/ 322 w 167"/>
                <a:gd name="T9" fmla="*/ 13 h 152"/>
                <a:gd name="T10" fmla="*/ 338 w 167"/>
                <a:gd name="T11" fmla="*/ 13 h 152"/>
                <a:gd name="T12" fmla="*/ 338 w 167"/>
                <a:gd name="T13" fmla="*/ 18 h 152"/>
                <a:gd name="T14" fmla="*/ 322 w 167"/>
                <a:gd name="T15" fmla="*/ 19 h 152"/>
                <a:gd name="T16" fmla="*/ 289 w 167"/>
                <a:gd name="T17" fmla="*/ 23 h 152"/>
                <a:gd name="T18" fmla="*/ 259 w 167"/>
                <a:gd name="T19" fmla="*/ 29 h 152"/>
                <a:gd name="T20" fmla="*/ 225 w 167"/>
                <a:gd name="T21" fmla="*/ 32 h 152"/>
                <a:gd name="T22" fmla="*/ 175 w 167"/>
                <a:gd name="T23" fmla="*/ 32 h 152"/>
                <a:gd name="T24" fmla="*/ 158 w 167"/>
                <a:gd name="T25" fmla="*/ 32 h 152"/>
                <a:gd name="T26" fmla="*/ 110 w 167"/>
                <a:gd name="T27" fmla="*/ 32 h 152"/>
                <a:gd name="T28" fmla="*/ 79 w 167"/>
                <a:gd name="T29" fmla="*/ 33 h 152"/>
                <a:gd name="T30" fmla="*/ 60 w 167"/>
                <a:gd name="T31" fmla="*/ 33 h 152"/>
                <a:gd name="T32" fmla="*/ 46 w 167"/>
                <a:gd name="T33" fmla="*/ 32 h 152"/>
                <a:gd name="T34" fmla="*/ 36 w 167"/>
                <a:gd name="T35" fmla="*/ 29 h 152"/>
                <a:gd name="T36" fmla="*/ 36 w 167"/>
                <a:gd name="T37" fmla="*/ 27 h 152"/>
                <a:gd name="T38" fmla="*/ 8 w 167"/>
                <a:gd name="T39" fmla="*/ 18 h 152"/>
                <a:gd name="T40" fmla="*/ 0 w 167"/>
                <a:gd name="T41" fmla="*/ 18 h 152"/>
                <a:gd name="T42" fmla="*/ 8 w 167"/>
                <a:gd name="T43" fmla="*/ 17 h 152"/>
                <a:gd name="T44" fmla="*/ 36 w 167"/>
                <a:gd name="T45" fmla="*/ 18 h 152"/>
                <a:gd name="T46" fmla="*/ 46 w 167"/>
                <a:gd name="T47" fmla="*/ 18 h 152"/>
                <a:gd name="T48" fmla="*/ 79 w 167"/>
                <a:gd name="T49" fmla="*/ 17 h 152"/>
                <a:gd name="T50" fmla="*/ 79 w 167"/>
                <a:gd name="T51" fmla="*/ 6 h 152"/>
                <a:gd name="T52" fmla="*/ 95 w 167"/>
                <a:gd name="T53" fmla="*/ 9 h 152"/>
                <a:gd name="T54" fmla="*/ 95 w 167"/>
                <a:gd name="T55" fmla="*/ 13 h 152"/>
                <a:gd name="T56" fmla="*/ 110 w 167"/>
                <a:gd name="T57" fmla="*/ 13 h 152"/>
                <a:gd name="T58" fmla="*/ 158 w 167"/>
                <a:gd name="T59" fmla="*/ 9 h 152"/>
                <a:gd name="T60" fmla="*/ 175 w 167"/>
                <a:gd name="T61" fmla="*/ 11 h 152"/>
                <a:gd name="T62" fmla="*/ 175 w 167"/>
                <a:gd name="T63" fmla="*/ 9 h 152"/>
                <a:gd name="T64" fmla="*/ 241 w 167"/>
                <a:gd name="T65" fmla="*/ 6 h 152"/>
                <a:gd name="T66" fmla="*/ 273 w 167"/>
                <a:gd name="T67" fmla="*/ 0 h 152"/>
                <a:gd name="T68" fmla="*/ 306 w 167"/>
                <a:gd name="T69" fmla="*/ 6 h 152"/>
                <a:gd name="T70" fmla="*/ 322 w 167"/>
                <a:gd name="T71" fmla="*/ 6 h 1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7"/>
                <a:gd name="T109" fmla="*/ 0 h 152"/>
                <a:gd name="T110" fmla="*/ 167 w 167"/>
                <a:gd name="T111" fmla="*/ 152 h 1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7" h="152">
                  <a:moveTo>
                    <a:pt x="159" y="8"/>
                  </a:moveTo>
                  <a:lnTo>
                    <a:pt x="167" y="48"/>
                  </a:lnTo>
                  <a:lnTo>
                    <a:pt x="159" y="48"/>
                  </a:lnTo>
                  <a:lnTo>
                    <a:pt x="151" y="56"/>
                  </a:lnTo>
                  <a:lnTo>
                    <a:pt x="159" y="56"/>
                  </a:lnTo>
                  <a:lnTo>
                    <a:pt x="167" y="56"/>
                  </a:lnTo>
                  <a:lnTo>
                    <a:pt x="167" y="80"/>
                  </a:lnTo>
                  <a:lnTo>
                    <a:pt x="159" y="88"/>
                  </a:lnTo>
                  <a:lnTo>
                    <a:pt x="143" y="104"/>
                  </a:lnTo>
                  <a:lnTo>
                    <a:pt x="127" y="128"/>
                  </a:lnTo>
                  <a:lnTo>
                    <a:pt x="111" y="144"/>
                  </a:lnTo>
                  <a:lnTo>
                    <a:pt x="87" y="144"/>
                  </a:lnTo>
                  <a:lnTo>
                    <a:pt x="79" y="144"/>
                  </a:lnTo>
                  <a:lnTo>
                    <a:pt x="55" y="144"/>
                  </a:lnTo>
                  <a:lnTo>
                    <a:pt x="39" y="152"/>
                  </a:lnTo>
                  <a:lnTo>
                    <a:pt x="31" y="152"/>
                  </a:lnTo>
                  <a:lnTo>
                    <a:pt x="24" y="144"/>
                  </a:lnTo>
                  <a:lnTo>
                    <a:pt x="16" y="128"/>
                  </a:lnTo>
                  <a:lnTo>
                    <a:pt x="16" y="120"/>
                  </a:lnTo>
                  <a:lnTo>
                    <a:pt x="8" y="80"/>
                  </a:lnTo>
                  <a:lnTo>
                    <a:pt x="0" y="80"/>
                  </a:lnTo>
                  <a:lnTo>
                    <a:pt x="8" y="72"/>
                  </a:lnTo>
                  <a:lnTo>
                    <a:pt x="16" y="80"/>
                  </a:lnTo>
                  <a:lnTo>
                    <a:pt x="24" y="80"/>
                  </a:lnTo>
                  <a:lnTo>
                    <a:pt x="39" y="72"/>
                  </a:lnTo>
                  <a:lnTo>
                    <a:pt x="39" y="32"/>
                  </a:lnTo>
                  <a:lnTo>
                    <a:pt x="47" y="40"/>
                  </a:lnTo>
                  <a:lnTo>
                    <a:pt x="47" y="56"/>
                  </a:lnTo>
                  <a:lnTo>
                    <a:pt x="55" y="56"/>
                  </a:lnTo>
                  <a:lnTo>
                    <a:pt x="79" y="40"/>
                  </a:lnTo>
                  <a:lnTo>
                    <a:pt x="87" y="48"/>
                  </a:lnTo>
                  <a:lnTo>
                    <a:pt x="87" y="40"/>
                  </a:lnTo>
                  <a:lnTo>
                    <a:pt x="119" y="8"/>
                  </a:lnTo>
                  <a:lnTo>
                    <a:pt x="135" y="0"/>
                  </a:lnTo>
                  <a:lnTo>
                    <a:pt x="151" y="8"/>
                  </a:lnTo>
                  <a:lnTo>
                    <a:pt x="159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22" name="Freeform 273"/>
            <p:cNvSpPr>
              <a:spLocks/>
            </p:cNvSpPr>
            <p:nvPr/>
          </p:nvSpPr>
          <p:spPr bwMode="auto">
            <a:xfrm>
              <a:off x="3707" y="2813"/>
              <a:ext cx="99" cy="95"/>
            </a:xfrm>
            <a:custGeom>
              <a:avLst/>
              <a:gdLst>
                <a:gd name="T0" fmla="*/ 0 w 96"/>
                <a:gd name="T1" fmla="*/ 14 h 104"/>
                <a:gd name="T2" fmla="*/ 8 w 96"/>
                <a:gd name="T3" fmla="*/ 15 h 104"/>
                <a:gd name="T4" fmla="*/ 8 w 96"/>
                <a:gd name="T5" fmla="*/ 16 h 104"/>
                <a:gd name="T6" fmla="*/ 36 w 96"/>
                <a:gd name="T7" fmla="*/ 16 h 104"/>
                <a:gd name="T8" fmla="*/ 72 w 96"/>
                <a:gd name="T9" fmla="*/ 15 h 104"/>
                <a:gd name="T10" fmla="*/ 92 w 96"/>
                <a:gd name="T11" fmla="*/ 16 h 104"/>
                <a:gd name="T12" fmla="*/ 92 w 96"/>
                <a:gd name="T13" fmla="*/ 15 h 104"/>
                <a:gd name="T14" fmla="*/ 150 w 96"/>
                <a:gd name="T15" fmla="*/ 10 h 104"/>
                <a:gd name="T16" fmla="*/ 176 w 96"/>
                <a:gd name="T17" fmla="*/ 8 h 104"/>
                <a:gd name="T18" fmla="*/ 162 w 96"/>
                <a:gd name="T19" fmla="*/ 8 h 104"/>
                <a:gd name="T20" fmla="*/ 150 w 96"/>
                <a:gd name="T21" fmla="*/ 5 h 104"/>
                <a:gd name="T22" fmla="*/ 117 w 96"/>
                <a:gd name="T23" fmla="*/ 5 h 104"/>
                <a:gd name="T24" fmla="*/ 92 w 96"/>
                <a:gd name="T25" fmla="*/ 0 h 104"/>
                <a:gd name="T26" fmla="*/ 72 w 96"/>
                <a:gd name="T27" fmla="*/ 5 h 104"/>
                <a:gd name="T28" fmla="*/ 56 w 96"/>
                <a:gd name="T29" fmla="*/ 5 h 104"/>
                <a:gd name="T30" fmla="*/ 36 w 96"/>
                <a:gd name="T31" fmla="*/ 5 h 104"/>
                <a:gd name="T32" fmla="*/ 8 w 96"/>
                <a:gd name="T33" fmla="*/ 8 h 104"/>
                <a:gd name="T34" fmla="*/ 0 w 96"/>
                <a:gd name="T35" fmla="*/ 10 h 104"/>
                <a:gd name="T36" fmla="*/ 0 w 96"/>
                <a:gd name="T37" fmla="*/ 14 h 1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"/>
                <a:gd name="T58" fmla="*/ 0 h 104"/>
                <a:gd name="T59" fmla="*/ 96 w 96"/>
                <a:gd name="T60" fmla="*/ 104 h 1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" h="104">
                  <a:moveTo>
                    <a:pt x="0" y="80"/>
                  </a:moveTo>
                  <a:lnTo>
                    <a:pt x="8" y="88"/>
                  </a:lnTo>
                  <a:lnTo>
                    <a:pt x="8" y="10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80" y="56"/>
                  </a:lnTo>
                  <a:lnTo>
                    <a:pt x="96" y="48"/>
                  </a:lnTo>
                  <a:lnTo>
                    <a:pt x="88" y="48"/>
                  </a:lnTo>
                  <a:lnTo>
                    <a:pt x="80" y="32"/>
                  </a:lnTo>
                  <a:lnTo>
                    <a:pt x="64" y="16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16" y="8"/>
                  </a:lnTo>
                  <a:lnTo>
                    <a:pt x="8" y="48"/>
                  </a:lnTo>
                  <a:lnTo>
                    <a:pt x="0" y="56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23" name="Freeform 274"/>
            <p:cNvSpPr>
              <a:spLocks/>
            </p:cNvSpPr>
            <p:nvPr/>
          </p:nvSpPr>
          <p:spPr bwMode="auto">
            <a:xfrm>
              <a:off x="3707" y="2813"/>
              <a:ext cx="99" cy="95"/>
            </a:xfrm>
            <a:custGeom>
              <a:avLst/>
              <a:gdLst>
                <a:gd name="T0" fmla="*/ 0 w 96"/>
                <a:gd name="T1" fmla="*/ 14 h 104"/>
                <a:gd name="T2" fmla="*/ 8 w 96"/>
                <a:gd name="T3" fmla="*/ 15 h 104"/>
                <a:gd name="T4" fmla="*/ 8 w 96"/>
                <a:gd name="T5" fmla="*/ 16 h 104"/>
                <a:gd name="T6" fmla="*/ 36 w 96"/>
                <a:gd name="T7" fmla="*/ 16 h 104"/>
                <a:gd name="T8" fmla="*/ 72 w 96"/>
                <a:gd name="T9" fmla="*/ 15 h 104"/>
                <a:gd name="T10" fmla="*/ 92 w 96"/>
                <a:gd name="T11" fmla="*/ 16 h 104"/>
                <a:gd name="T12" fmla="*/ 92 w 96"/>
                <a:gd name="T13" fmla="*/ 15 h 104"/>
                <a:gd name="T14" fmla="*/ 150 w 96"/>
                <a:gd name="T15" fmla="*/ 10 h 104"/>
                <a:gd name="T16" fmla="*/ 176 w 96"/>
                <a:gd name="T17" fmla="*/ 8 h 104"/>
                <a:gd name="T18" fmla="*/ 162 w 96"/>
                <a:gd name="T19" fmla="*/ 8 h 104"/>
                <a:gd name="T20" fmla="*/ 150 w 96"/>
                <a:gd name="T21" fmla="*/ 5 h 104"/>
                <a:gd name="T22" fmla="*/ 117 w 96"/>
                <a:gd name="T23" fmla="*/ 5 h 104"/>
                <a:gd name="T24" fmla="*/ 92 w 96"/>
                <a:gd name="T25" fmla="*/ 0 h 104"/>
                <a:gd name="T26" fmla="*/ 72 w 96"/>
                <a:gd name="T27" fmla="*/ 5 h 104"/>
                <a:gd name="T28" fmla="*/ 56 w 96"/>
                <a:gd name="T29" fmla="*/ 5 h 104"/>
                <a:gd name="T30" fmla="*/ 36 w 96"/>
                <a:gd name="T31" fmla="*/ 5 h 104"/>
                <a:gd name="T32" fmla="*/ 8 w 96"/>
                <a:gd name="T33" fmla="*/ 8 h 104"/>
                <a:gd name="T34" fmla="*/ 0 w 96"/>
                <a:gd name="T35" fmla="*/ 10 h 104"/>
                <a:gd name="T36" fmla="*/ 0 w 96"/>
                <a:gd name="T37" fmla="*/ 14 h 1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"/>
                <a:gd name="T58" fmla="*/ 0 h 104"/>
                <a:gd name="T59" fmla="*/ 96 w 96"/>
                <a:gd name="T60" fmla="*/ 104 h 1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" h="104">
                  <a:moveTo>
                    <a:pt x="0" y="80"/>
                  </a:moveTo>
                  <a:lnTo>
                    <a:pt x="8" y="88"/>
                  </a:lnTo>
                  <a:lnTo>
                    <a:pt x="8" y="10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80" y="56"/>
                  </a:lnTo>
                  <a:lnTo>
                    <a:pt x="96" y="48"/>
                  </a:lnTo>
                  <a:lnTo>
                    <a:pt x="88" y="48"/>
                  </a:lnTo>
                  <a:lnTo>
                    <a:pt x="80" y="32"/>
                  </a:lnTo>
                  <a:lnTo>
                    <a:pt x="64" y="16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16" y="8"/>
                  </a:lnTo>
                  <a:lnTo>
                    <a:pt x="8" y="48"/>
                  </a:lnTo>
                  <a:lnTo>
                    <a:pt x="0" y="56"/>
                  </a:lnTo>
                  <a:lnTo>
                    <a:pt x="0" y="80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24" name="Freeform 275"/>
            <p:cNvSpPr>
              <a:spLocks/>
            </p:cNvSpPr>
            <p:nvPr/>
          </p:nvSpPr>
          <p:spPr bwMode="auto">
            <a:xfrm>
              <a:off x="3757" y="2789"/>
              <a:ext cx="90" cy="75"/>
            </a:xfrm>
            <a:custGeom>
              <a:avLst/>
              <a:gdLst>
                <a:gd name="T0" fmla="*/ 86 w 88"/>
                <a:gd name="T1" fmla="*/ 0 h 80"/>
                <a:gd name="T2" fmla="*/ 60 w 88"/>
                <a:gd name="T3" fmla="*/ 0 h 80"/>
                <a:gd name="T4" fmla="*/ 60 w 88"/>
                <a:gd name="T5" fmla="*/ 8 h 80"/>
                <a:gd name="T6" fmla="*/ 44 w 88"/>
                <a:gd name="T7" fmla="*/ 8 h 80"/>
                <a:gd name="T8" fmla="*/ 0 w 88"/>
                <a:gd name="T9" fmla="*/ 8 h 80"/>
                <a:gd name="T10" fmla="*/ 16 w 88"/>
                <a:gd name="T11" fmla="*/ 11 h 80"/>
                <a:gd name="T12" fmla="*/ 52 w 88"/>
                <a:gd name="T13" fmla="*/ 16 h 80"/>
                <a:gd name="T14" fmla="*/ 60 w 88"/>
                <a:gd name="T15" fmla="*/ 20 h 80"/>
                <a:gd name="T16" fmla="*/ 70 w 88"/>
                <a:gd name="T17" fmla="*/ 20 h 80"/>
                <a:gd name="T18" fmla="*/ 102 w 88"/>
                <a:gd name="T19" fmla="*/ 22 h 80"/>
                <a:gd name="T20" fmla="*/ 113 w 88"/>
                <a:gd name="T21" fmla="*/ 22 h 80"/>
                <a:gd name="T22" fmla="*/ 124 w 88"/>
                <a:gd name="T23" fmla="*/ 14 h 80"/>
                <a:gd name="T24" fmla="*/ 136 w 88"/>
                <a:gd name="T25" fmla="*/ 8 h 80"/>
                <a:gd name="T26" fmla="*/ 124 w 88"/>
                <a:gd name="T27" fmla="*/ 8 h 80"/>
                <a:gd name="T28" fmla="*/ 113 w 88"/>
                <a:gd name="T29" fmla="*/ 0 h 80"/>
                <a:gd name="T30" fmla="*/ 86 w 88"/>
                <a:gd name="T31" fmla="*/ 0 h 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8"/>
                <a:gd name="T49" fmla="*/ 0 h 80"/>
                <a:gd name="T50" fmla="*/ 88 w 88"/>
                <a:gd name="T51" fmla="*/ 80 h 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8" h="80">
                  <a:moveTo>
                    <a:pt x="56" y="0"/>
                  </a:moveTo>
                  <a:lnTo>
                    <a:pt x="40" y="0"/>
                  </a:lnTo>
                  <a:lnTo>
                    <a:pt x="40" y="8"/>
                  </a:lnTo>
                  <a:lnTo>
                    <a:pt x="24" y="24"/>
                  </a:lnTo>
                  <a:lnTo>
                    <a:pt x="0" y="24"/>
                  </a:lnTo>
                  <a:lnTo>
                    <a:pt x="16" y="40"/>
                  </a:lnTo>
                  <a:lnTo>
                    <a:pt x="32" y="56"/>
                  </a:lnTo>
                  <a:lnTo>
                    <a:pt x="40" y="72"/>
                  </a:lnTo>
                  <a:lnTo>
                    <a:pt x="48" y="72"/>
                  </a:lnTo>
                  <a:lnTo>
                    <a:pt x="64" y="80"/>
                  </a:lnTo>
                  <a:lnTo>
                    <a:pt x="72" y="80"/>
                  </a:lnTo>
                  <a:lnTo>
                    <a:pt x="80" y="48"/>
                  </a:lnTo>
                  <a:lnTo>
                    <a:pt x="88" y="24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25" name="Freeform 276"/>
            <p:cNvSpPr>
              <a:spLocks/>
            </p:cNvSpPr>
            <p:nvPr/>
          </p:nvSpPr>
          <p:spPr bwMode="auto">
            <a:xfrm>
              <a:off x="3757" y="2789"/>
              <a:ext cx="90" cy="75"/>
            </a:xfrm>
            <a:custGeom>
              <a:avLst/>
              <a:gdLst>
                <a:gd name="T0" fmla="*/ 86 w 88"/>
                <a:gd name="T1" fmla="*/ 0 h 80"/>
                <a:gd name="T2" fmla="*/ 60 w 88"/>
                <a:gd name="T3" fmla="*/ 0 h 80"/>
                <a:gd name="T4" fmla="*/ 60 w 88"/>
                <a:gd name="T5" fmla="*/ 8 h 80"/>
                <a:gd name="T6" fmla="*/ 44 w 88"/>
                <a:gd name="T7" fmla="*/ 8 h 80"/>
                <a:gd name="T8" fmla="*/ 0 w 88"/>
                <a:gd name="T9" fmla="*/ 8 h 80"/>
                <a:gd name="T10" fmla="*/ 16 w 88"/>
                <a:gd name="T11" fmla="*/ 11 h 80"/>
                <a:gd name="T12" fmla="*/ 52 w 88"/>
                <a:gd name="T13" fmla="*/ 16 h 80"/>
                <a:gd name="T14" fmla="*/ 60 w 88"/>
                <a:gd name="T15" fmla="*/ 20 h 80"/>
                <a:gd name="T16" fmla="*/ 70 w 88"/>
                <a:gd name="T17" fmla="*/ 20 h 80"/>
                <a:gd name="T18" fmla="*/ 102 w 88"/>
                <a:gd name="T19" fmla="*/ 22 h 80"/>
                <a:gd name="T20" fmla="*/ 113 w 88"/>
                <a:gd name="T21" fmla="*/ 22 h 80"/>
                <a:gd name="T22" fmla="*/ 124 w 88"/>
                <a:gd name="T23" fmla="*/ 14 h 80"/>
                <a:gd name="T24" fmla="*/ 136 w 88"/>
                <a:gd name="T25" fmla="*/ 8 h 80"/>
                <a:gd name="T26" fmla="*/ 124 w 88"/>
                <a:gd name="T27" fmla="*/ 8 h 80"/>
                <a:gd name="T28" fmla="*/ 113 w 88"/>
                <a:gd name="T29" fmla="*/ 0 h 80"/>
                <a:gd name="T30" fmla="*/ 86 w 88"/>
                <a:gd name="T31" fmla="*/ 0 h 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8"/>
                <a:gd name="T49" fmla="*/ 0 h 80"/>
                <a:gd name="T50" fmla="*/ 88 w 88"/>
                <a:gd name="T51" fmla="*/ 80 h 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8" h="80">
                  <a:moveTo>
                    <a:pt x="56" y="0"/>
                  </a:moveTo>
                  <a:lnTo>
                    <a:pt x="40" y="0"/>
                  </a:lnTo>
                  <a:lnTo>
                    <a:pt x="40" y="8"/>
                  </a:lnTo>
                  <a:lnTo>
                    <a:pt x="24" y="24"/>
                  </a:lnTo>
                  <a:lnTo>
                    <a:pt x="0" y="24"/>
                  </a:lnTo>
                  <a:lnTo>
                    <a:pt x="16" y="40"/>
                  </a:lnTo>
                  <a:lnTo>
                    <a:pt x="32" y="56"/>
                  </a:lnTo>
                  <a:lnTo>
                    <a:pt x="40" y="72"/>
                  </a:lnTo>
                  <a:lnTo>
                    <a:pt x="48" y="72"/>
                  </a:lnTo>
                  <a:lnTo>
                    <a:pt x="64" y="80"/>
                  </a:lnTo>
                  <a:lnTo>
                    <a:pt x="72" y="80"/>
                  </a:lnTo>
                  <a:lnTo>
                    <a:pt x="80" y="48"/>
                  </a:lnTo>
                  <a:lnTo>
                    <a:pt x="88" y="24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56" y="0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26" name="Freeform 277"/>
            <p:cNvSpPr>
              <a:spLocks/>
            </p:cNvSpPr>
            <p:nvPr/>
          </p:nvSpPr>
          <p:spPr bwMode="auto">
            <a:xfrm>
              <a:off x="3814" y="2731"/>
              <a:ext cx="116" cy="177"/>
            </a:xfrm>
            <a:custGeom>
              <a:avLst/>
              <a:gdLst>
                <a:gd name="T0" fmla="*/ 46 w 112"/>
                <a:gd name="T1" fmla="*/ 38 h 192"/>
                <a:gd name="T2" fmla="*/ 46 w 112"/>
                <a:gd name="T3" fmla="*/ 37 h 192"/>
                <a:gd name="T4" fmla="*/ 46 w 112"/>
                <a:gd name="T5" fmla="*/ 34 h 192"/>
                <a:gd name="T6" fmla="*/ 112 w 112"/>
                <a:gd name="T7" fmla="*/ 33 h 192"/>
                <a:gd name="T8" fmla="*/ 128 w 112"/>
                <a:gd name="T9" fmla="*/ 31 h 192"/>
                <a:gd name="T10" fmla="*/ 128 w 112"/>
                <a:gd name="T11" fmla="*/ 29 h 192"/>
                <a:gd name="T12" fmla="*/ 97 w 112"/>
                <a:gd name="T13" fmla="*/ 22 h 192"/>
                <a:gd name="T14" fmla="*/ 147 w 112"/>
                <a:gd name="T15" fmla="*/ 17 h 192"/>
                <a:gd name="T16" fmla="*/ 194 w 112"/>
                <a:gd name="T17" fmla="*/ 16 h 192"/>
                <a:gd name="T18" fmla="*/ 226 w 112"/>
                <a:gd name="T19" fmla="*/ 12 h 192"/>
                <a:gd name="T20" fmla="*/ 210 w 112"/>
                <a:gd name="T21" fmla="*/ 0 h 192"/>
                <a:gd name="T22" fmla="*/ 194 w 112"/>
                <a:gd name="T23" fmla="*/ 6 h 192"/>
                <a:gd name="T24" fmla="*/ 128 w 112"/>
                <a:gd name="T25" fmla="*/ 6 h 192"/>
                <a:gd name="T26" fmla="*/ 112 w 112"/>
                <a:gd name="T27" fmla="*/ 6 h 192"/>
                <a:gd name="T28" fmla="*/ 97 w 112"/>
                <a:gd name="T29" fmla="*/ 6 h 192"/>
                <a:gd name="T30" fmla="*/ 112 w 112"/>
                <a:gd name="T31" fmla="*/ 8 h 192"/>
                <a:gd name="T32" fmla="*/ 128 w 112"/>
                <a:gd name="T33" fmla="*/ 10 h 192"/>
                <a:gd name="T34" fmla="*/ 128 w 112"/>
                <a:gd name="T35" fmla="*/ 13 h 192"/>
                <a:gd name="T36" fmla="*/ 112 w 112"/>
                <a:gd name="T37" fmla="*/ 16 h 192"/>
                <a:gd name="T38" fmla="*/ 97 w 112"/>
                <a:gd name="T39" fmla="*/ 13 h 192"/>
                <a:gd name="T40" fmla="*/ 97 w 112"/>
                <a:gd name="T41" fmla="*/ 10 h 192"/>
                <a:gd name="T42" fmla="*/ 82 w 112"/>
                <a:gd name="T43" fmla="*/ 10 h 192"/>
                <a:gd name="T44" fmla="*/ 62 w 112"/>
                <a:gd name="T45" fmla="*/ 10 h 192"/>
                <a:gd name="T46" fmla="*/ 0 w 112"/>
                <a:gd name="T47" fmla="*/ 12 h 192"/>
                <a:gd name="T48" fmla="*/ 0 w 112"/>
                <a:gd name="T49" fmla="*/ 13 h 192"/>
                <a:gd name="T50" fmla="*/ 36 w 112"/>
                <a:gd name="T51" fmla="*/ 13 h 192"/>
                <a:gd name="T52" fmla="*/ 46 w 112"/>
                <a:gd name="T53" fmla="*/ 15 h 192"/>
                <a:gd name="T54" fmla="*/ 62 w 112"/>
                <a:gd name="T55" fmla="*/ 17 h 192"/>
                <a:gd name="T56" fmla="*/ 46 w 112"/>
                <a:gd name="T57" fmla="*/ 22 h 192"/>
                <a:gd name="T58" fmla="*/ 36 w 112"/>
                <a:gd name="T59" fmla="*/ 29 h 192"/>
                <a:gd name="T60" fmla="*/ 46 w 112"/>
                <a:gd name="T61" fmla="*/ 37 h 192"/>
                <a:gd name="T62" fmla="*/ 46 w 112"/>
                <a:gd name="T63" fmla="*/ 38 h 1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2"/>
                <a:gd name="T97" fmla="*/ 0 h 192"/>
                <a:gd name="T98" fmla="*/ 112 w 112"/>
                <a:gd name="T99" fmla="*/ 192 h 19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2" h="192">
                  <a:moveTo>
                    <a:pt x="24" y="192"/>
                  </a:moveTo>
                  <a:lnTo>
                    <a:pt x="24" y="184"/>
                  </a:lnTo>
                  <a:lnTo>
                    <a:pt x="24" y="176"/>
                  </a:lnTo>
                  <a:lnTo>
                    <a:pt x="56" y="168"/>
                  </a:lnTo>
                  <a:lnTo>
                    <a:pt x="64" y="160"/>
                  </a:lnTo>
                  <a:lnTo>
                    <a:pt x="64" y="144"/>
                  </a:lnTo>
                  <a:lnTo>
                    <a:pt x="48" y="112"/>
                  </a:lnTo>
                  <a:lnTo>
                    <a:pt x="72" y="88"/>
                  </a:lnTo>
                  <a:lnTo>
                    <a:pt x="96" y="80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96" y="16"/>
                  </a:lnTo>
                  <a:lnTo>
                    <a:pt x="64" y="16"/>
                  </a:lnTo>
                  <a:lnTo>
                    <a:pt x="56" y="16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64" y="64"/>
                  </a:lnTo>
                  <a:lnTo>
                    <a:pt x="56" y="80"/>
                  </a:lnTo>
                  <a:lnTo>
                    <a:pt x="48" y="64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16" y="64"/>
                  </a:lnTo>
                  <a:lnTo>
                    <a:pt x="24" y="72"/>
                  </a:lnTo>
                  <a:lnTo>
                    <a:pt x="32" y="88"/>
                  </a:lnTo>
                  <a:lnTo>
                    <a:pt x="24" y="112"/>
                  </a:lnTo>
                  <a:lnTo>
                    <a:pt x="16" y="144"/>
                  </a:lnTo>
                  <a:lnTo>
                    <a:pt x="24" y="184"/>
                  </a:lnTo>
                  <a:lnTo>
                    <a:pt x="24" y="19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27" name="Freeform 278"/>
            <p:cNvSpPr>
              <a:spLocks/>
            </p:cNvSpPr>
            <p:nvPr/>
          </p:nvSpPr>
          <p:spPr bwMode="auto">
            <a:xfrm>
              <a:off x="3814" y="2731"/>
              <a:ext cx="116" cy="177"/>
            </a:xfrm>
            <a:custGeom>
              <a:avLst/>
              <a:gdLst>
                <a:gd name="T0" fmla="*/ 46 w 112"/>
                <a:gd name="T1" fmla="*/ 38 h 192"/>
                <a:gd name="T2" fmla="*/ 46 w 112"/>
                <a:gd name="T3" fmla="*/ 37 h 192"/>
                <a:gd name="T4" fmla="*/ 46 w 112"/>
                <a:gd name="T5" fmla="*/ 34 h 192"/>
                <a:gd name="T6" fmla="*/ 112 w 112"/>
                <a:gd name="T7" fmla="*/ 33 h 192"/>
                <a:gd name="T8" fmla="*/ 128 w 112"/>
                <a:gd name="T9" fmla="*/ 31 h 192"/>
                <a:gd name="T10" fmla="*/ 128 w 112"/>
                <a:gd name="T11" fmla="*/ 29 h 192"/>
                <a:gd name="T12" fmla="*/ 97 w 112"/>
                <a:gd name="T13" fmla="*/ 22 h 192"/>
                <a:gd name="T14" fmla="*/ 147 w 112"/>
                <a:gd name="T15" fmla="*/ 17 h 192"/>
                <a:gd name="T16" fmla="*/ 194 w 112"/>
                <a:gd name="T17" fmla="*/ 16 h 192"/>
                <a:gd name="T18" fmla="*/ 226 w 112"/>
                <a:gd name="T19" fmla="*/ 12 h 192"/>
                <a:gd name="T20" fmla="*/ 210 w 112"/>
                <a:gd name="T21" fmla="*/ 0 h 192"/>
                <a:gd name="T22" fmla="*/ 194 w 112"/>
                <a:gd name="T23" fmla="*/ 6 h 192"/>
                <a:gd name="T24" fmla="*/ 128 w 112"/>
                <a:gd name="T25" fmla="*/ 6 h 192"/>
                <a:gd name="T26" fmla="*/ 112 w 112"/>
                <a:gd name="T27" fmla="*/ 6 h 192"/>
                <a:gd name="T28" fmla="*/ 97 w 112"/>
                <a:gd name="T29" fmla="*/ 6 h 192"/>
                <a:gd name="T30" fmla="*/ 112 w 112"/>
                <a:gd name="T31" fmla="*/ 8 h 192"/>
                <a:gd name="T32" fmla="*/ 128 w 112"/>
                <a:gd name="T33" fmla="*/ 10 h 192"/>
                <a:gd name="T34" fmla="*/ 128 w 112"/>
                <a:gd name="T35" fmla="*/ 13 h 192"/>
                <a:gd name="T36" fmla="*/ 112 w 112"/>
                <a:gd name="T37" fmla="*/ 16 h 192"/>
                <a:gd name="T38" fmla="*/ 97 w 112"/>
                <a:gd name="T39" fmla="*/ 13 h 192"/>
                <a:gd name="T40" fmla="*/ 97 w 112"/>
                <a:gd name="T41" fmla="*/ 10 h 192"/>
                <a:gd name="T42" fmla="*/ 82 w 112"/>
                <a:gd name="T43" fmla="*/ 10 h 192"/>
                <a:gd name="T44" fmla="*/ 62 w 112"/>
                <a:gd name="T45" fmla="*/ 10 h 192"/>
                <a:gd name="T46" fmla="*/ 0 w 112"/>
                <a:gd name="T47" fmla="*/ 12 h 192"/>
                <a:gd name="T48" fmla="*/ 0 w 112"/>
                <a:gd name="T49" fmla="*/ 13 h 192"/>
                <a:gd name="T50" fmla="*/ 36 w 112"/>
                <a:gd name="T51" fmla="*/ 13 h 192"/>
                <a:gd name="T52" fmla="*/ 46 w 112"/>
                <a:gd name="T53" fmla="*/ 15 h 192"/>
                <a:gd name="T54" fmla="*/ 62 w 112"/>
                <a:gd name="T55" fmla="*/ 17 h 192"/>
                <a:gd name="T56" fmla="*/ 46 w 112"/>
                <a:gd name="T57" fmla="*/ 22 h 192"/>
                <a:gd name="T58" fmla="*/ 36 w 112"/>
                <a:gd name="T59" fmla="*/ 29 h 192"/>
                <a:gd name="T60" fmla="*/ 46 w 112"/>
                <a:gd name="T61" fmla="*/ 37 h 192"/>
                <a:gd name="T62" fmla="*/ 46 w 112"/>
                <a:gd name="T63" fmla="*/ 38 h 1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2"/>
                <a:gd name="T97" fmla="*/ 0 h 192"/>
                <a:gd name="T98" fmla="*/ 112 w 112"/>
                <a:gd name="T99" fmla="*/ 192 h 19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2" h="192">
                  <a:moveTo>
                    <a:pt x="24" y="192"/>
                  </a:moveTo>
                  <a:lnTo>
                    <a:pt x="24" y="184"/>
                  </a:lnTo>
                  <a:lnTo>
                    <a:pt x="24" y="176"/>
                  </a:lnTo>
                  <a:lnTo>
                    <a:pt x="56" y="168"/>
                  </a:lnTo>
                  <a:lnTo>
                    <a:pt x="64" y="160"/>
                  </a:lnTo>
                  <a:lnTo>
                    <a:pt x="64" y="144"/>
                  </a:lnTo>
                  <a:lnTo>
                    <a:pt x="48" y="112"/>
                  </a:lnTo>
                  <a:lnTo>
                    <a:pt x="72" y="88"/>
                  </a:lnTo>
                  <a:lnTo>
                    <a:pt x="96" y="80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96" y="16"/>
                  </a:lnTo>
                  <a:lnTo>
                    <a:pt x="64" y="16"/>
                  </a:lnTo>
                  <a:lnTo>
                    <a:pt x="56" y="16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64" y="64"/>
                  </a:lnTo>
                  <a:lnTo>
                    <a:pt x="56" y="80"/>
                  </a:lnTo>
                  <a:lnTo>
                    <a:pt x="48" y="64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16" y="64"/>
                  </a:lnTo>
                  <a:lnTo>
                    <a:pt x="24" y="72"/>
                  </a:lnTo>
                  <a:lnTo>
                    <a:pt x="32" y="88"/>
                  </a:lnTo>
                  <a:lnTo>
                    <a:pt x="24" y="112"/>
                  </a:lnTo>
                  <a:lnTo>
                    <a:pt x="16" y="144"/>
                  </a:lnTo>
                  <a:lnTo>
                    <a:pt x="24" y="184"/>
                  </a:lnTo>
                  <a:lnTo>
                    <a:pt x="24" y="192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28" name="Freeform 279"/>
            <p:cNvSpPr>
              <a:spLocks/>
            </p:cNvSpPr>
            <p:nvPr/>
          </p:nvSpPr>
          <p:spPr bwMode="auto">
            <a:xfrm>
              <a:off x="3840" y="2731"/>
              <a:ext cx="41" cy="74"/>
            </a:xfrm>
            <a:custGeom>
              <a:avLst/>
              <a:gdLst>
                <a:gd name="T0" fmla="*/ 8 w 40"/>
                <a:gd name="T1" fmla="*/ 11 h 80"/>
                <a:gd name="T2" fmla="*/ 0 w 40"/>
                <a:gd name="T3" fmla="*/ 8 h 80"/>
                <a:gd name="T4" fmla="*/ 8 w 40"/>
                <a:gd name="T5" fmla="*/ 6 h 80"/>
                <a:gd name="T6" fmla="*/ 8 w 40"/>
                <a:gd name="T7" fmla="*/ 6 h 80"/>
                <a:gd name="T8" fmla="*/ 16 w 40"/>
                <a:gd name="T9" fmla="*/ 6 h 80"/>
                <a:gd name="T10" fmla="*/ 8 w 40"/>
                <a:gd name="T11" fmla="*/ 0 h 80"/>
                <a:gd name="T12" fmla="*/ 16 w 40"/>
                <a:gd name="T13" fmla="*/ 0 h 80"/>
                <a:gd name="T14" fmla="*/ 44 w 40"/>
                <a:gd name="T15" fmla="*/ 0 h 80"/>
                <a:gd name="T16" fmla="*/ 52 w 40"/>
                <a:gd name="T17" fmla="*/ 6 h 80"/>
                <a:gd name="T18" fmla="*/ 44 w 40"/>
                <a:gd name="T19" fmla="*/ 6 h 80"/>
                <a:gd name="T20" fmla="*/ 52 w 40"/>
                <a:gd name="T21" fmla="*/ 8 h 80"/>
                <a:gd name="T22" fmla="*/ 60 w 40"/>
                <a:gd name="T23" fmla="*/ 11 h 80"/>
                <a:gd name="T24" fmla="*/ 60 w 40"/>
                <a:gd name="T25" fmla="*/ 14 h 80"/>
                <a:gd name="T26" fmla="*/ 52 w 40"/>
                <a:gd name="T27" fmla="*/ 17 h 80"/>
                <a:gd name="T28" fmla="*/ 44 w 40"/>
                <a:gd name="T29" fmla="*/ 14 h 80"/>
                <a:gd name="T30" fmla="*/ 44 w 40"/>
                <a:gd name="T31" fmla="*/ 11 h 80"/>
                <a:gd name="T32" fmla="*/ 16 w 40"/>
                <a:gd name="T33" fmla="*/ 11 h 80"/>
                <a:gd name="T34" fmla="*/ 8 w 40"/>
                <a:gd name="T35" fmla="*/ 11 h 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"/>
                <a:gd name="T55" fmla="*/ 0 h 80"/>
                <a:gd name="T56" fmla="*/ 40 w 40"/>
                <a:gd name="T57" fmla="*/ 80 h 8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" h="80">
                  <a:moveTo>
                    <a:pt x="8" y="48"/>
                  </a:moveTo>
                  <a:lnTo>
                    <a:pt x="0" y="40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32" y="40"/>
                  </a:lnTo>
                  <a:lnTo>
                    <a:pt x="40" y="48"/>
                  </a:lnTo>
                  <a:lnTo>
                    <a:pt x="40" y="64"/>
                  </a:lnTo>
                  <a:lnTo>
                    <a:pt x="32" y="80"/>
                  </a:lnTo>
                  <a:lnTo>
                    <a:pt x="24" y="64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8" y="4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29" name="Freeform 280"/>
            <p:cNvSpPr>
              <a:spLocks/>
            </p:cNvSpPr>
            <p:nvPr/>
          </p:nvSpPr>
          <p:spPr bwMode="auto">
            <a:xfrm>
              <a:off x="3840" y="2731"/>
              <a:ext cx="41" cy="74"/>
            </a:xfrm>
            <a:custGeom>
              <a:avLst/>
              <a:gdLst>
                <a:gd name="T0" fmla="*/ 8 w 40"/>
                <a:gd name="T1" fmla="*/ 11 h 80"/>
                <a:gd name="T2" fmla="*/ 0 w 40"/>
                <a:gd name="T3" fmla="*/ 8 h 80"/>
                <a:gd name="T4" fmla="*/ 8 w 40"/>
                <a:gd name="T5" fmla="*/ 6 h 80"/>
                <a:gd name="T6" fmla="*/ 8 w 40"/>
                <a:gd name="T7" fmla="*/ 6 h 80"/>
                <a:gd name="T8" fmla="*/ 16 w 40"/>
                <a:gd name="T9" fmla="*/ 6 h 80"/>
                <a:gd name="T10" fmla="*/ 8 w 40"/>
                <a:gd name="T11" fmla="*/ 0 h 80"/>
                <a:gd name="T12" fmla="*/ 16 w 40"/>
                <a:gd name="T13" fmla="*/ 0 h 80"/>
                <a:gd name="T14" fmla="*/ 44 w 40"/>
                <a:gd name="T15" fmla="*/ 0 h 80"/>
                <a:gd name="T16" fmla="*/ 52 w 40"/>
                <a:gd name="T17" fmla="*/ 6 h 80"/>
                <a:gd name="T18" fmla="*/ 44 w 40"/>
                <a:gd name="T19" fmla="*/ 6 h 80"/>
                <a:gd name="T20" fmla="*/ 52 w 40"/>
                <a:gd name="T21" fmla="*/ 8 h 80"/>
                <a:gd name="T22" fmla="*/ 60 w 40"/>
                <a:gd name="T23" fmla="*/ 11 h 80"/>
                <a:gd name="T24" fmla="*/ 60 w 40"/>
                <a:gd name="T25" fmla="*/ 14 h 80"/>
                <a:gd name="T26" fmla="*/ 52 w 40"/>
                <a:gd name="T27" fmla="*/ 17 h 80"/>
                <a:gd name="T28" fmla="*/ 44 w 40"/>
                <a:gd name="T29" fmla="*/ 14 h 80"/>
                <a:gd name="T30" fmla="*/ 44 w 40"/>
                <a:gd name="T31" fmla="*/ 11 h 80"/>
                <a:gd name="T32" fmla="*/ 16 w 40"/>
                <a:gd name="T33" fmla="*/ 11 h 80"/>
                <a:gd name="T34" fmla="*/ 8 w 40"/>
                <a:gd name="T35" fmla="*/ 11 h 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"/>
                <a:gd name="T55" fmla="*/ 0 h 80"/>
                <a:gd name="T56" fmla="*/ 40 w 40"/>
                <a:gd name="T57" fmla="*/ 80 h 8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" h="80">
                  <a:moveTo>
                    <a:pt x="8" y="48"/>
                  </a:moveTo>
                  <a:lnTo>
                    <a:pt x="0" y="40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32" y="40"/>
                  </a:lnTo>
                  <a:lnTo>
                    <a:pt x="40" y="48"/>
                  </a:lnTo>
                  <a:lnTo>
                    <a:pt x="40" y="64"/>
                  </a:lnTo>
                  <a:lnTo>
                    <a:pt x="32" y="80"/>
                  </a:lnTo>
                  <a:lnTo>
                    <a:pt x="24" y="64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8" y="4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30" name="Freeform 281"/>
            <p:cNvSpPr>
              <a:spLocks/>
            </p:cNvSpPr>
            <p:nvPr/>
          </p:nvSpPr>
          <p:spPr bwMode="auto">
            <a:xfrm>
              <a:off x="2578" y="2390"/>
              <a:ext cx="107" cy="45"/>
            </a:xfrm>
            <a:custGeom>
              <a:avLst/>
              <a:gdLst>
                <a:gd name="T0" fmla="*/ 0 w 104"/>
                <a:gd name="T1" fmla="*/ 8 h 48"/>
                <a:gd name="T2" fmla="*/ 16 w 104"/>
                <a:gd name="T3" fmla="*/ 8 h 48"/>
                <a:gd name="T4" fmla="*/ 52 w 104"/>
                <a:gd name="T5" fmla="*/ 8 h 48"/>
                <a:gd name="T6" fmla="*/ 44 w 104"/>
                <a:gd name="T7" fmla="*/ 8 h 48"/>
                <a:gd name="T8" fmla="*/ 52 w 104"/>
                <a:gd name="T9" fmla="*/ 8 h 48"/>
                <a:gd name="T10" fmla="*/ 100 w 104"/>
                <a:gd name="T11" fmla="*/ 8 h 48"/>
                <a:gd name="T12" fmla="*/ 112 w 104"/>
                <a:gd name="T13" fmla="*/ 12 h 48"/>
                <a:gd name="T14" fmla="*/ 140 w 104"/>
                <a:gd name="T15" fmla="*/ 12 h 48"/>
                <a:gd name="T16" fmla="*/ 124 w 104"/>
                <a:gd name="T17" fmla="*/ 14 h 48"/>
                <a:gd name="T18" fmla="*/ 183 w 104"/>
                <a:gd name="T19" fmla="*/ 14 h 48"/>
                <a:gd name="T20" fmla="*/ 169 w 104"/>
                <a:gd name="T21" fmla="*/ 12 h 48"/>
                <a:gd name="T22" fmla="*/ 156 w 104"/>
                <a:gd name="T23" fmla="*/ 12 h 48"/>
                <a:gd name="T24" fmla="*/ 156 w 104"/>
                <a:gd name="T25" fmla="*/ 8 h 48"/>
                <a:gd name="T26" fmla="*/ 112 w 104"/>
                <a:gd name="T27" fmla="*/ 8 h 48"/>
                <a:gd name="T28" fmla="*/ 52 w 104"/>
                <a:gd name="T29" fmla="*/ 0 h 48"/>
                <a:gd name="T30" fmla="*/ 8 w 104"/>
                <a:gd name="T31" fmla="*/ 8 h 48"/>
                <a:gd name="T32" fmla="*/ 0 w 104"/>
                <a:gd name="T33" fmla="*/ 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4"/>
                <a:gd name="T52" fmla="*/ 0 h 48"/>
                <a:gd name="T53" fmla="*/ 104 w 104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4" h="48">
                  <a:moveTo>
                    <a:pt x="0" y="24"/>
                  </a:moveTo>
                  <a:lnTo>
                    <a:pt x="16" y="8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56" y="24"/>
                  </a:lnTo>
                  <a:lnTo>
                    <a:pt x="64" y="40"/>
                  </a:lnTo>
                  <a:lnTo>
                    <a:pt x="80" y="40"/>
                  </a:lnTo>
                  <a:lnTo>
                    <a:pt x="72" y="48"/>
                  </a:lnTo>
                  <a:lnTo>
                    <a:pt x="104" y="48"/>
                  </a:lnTo>
                  <a:lnTo>
                    <a:pt x="96" y="40"/>
                  </a:lnTo>
                  <a:lnTo>
                    <a:pt x="88" y="40"/>
                  </a:lnTo>
                  <a:lnTo>
                    <a:pt x="88" y="32"/>
                  </a:lnTo>
                  <a:lnTo>
                    <a:pt x="64" y="16"/>
                  </a:lnTo>
                  <a:lnTo>
                    <a:pt x="32" y="0"/>
                  </a:lnTo>
                  <a:lnTo>
                    <a:pt x="8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31" name="Freeform 282"/>
            <p:cNvSpPr>
              <a:spLocks/>
            </p:cNvSpPr>
            <p:nvPr/>
          </p:nvSpPr>
          <p:spPr bwMode="auto">
            <a:xfrm>
              <a:off x="2578" y="2390"/>
              <a:ext cx="107" cy="45"/>
            </a:xfrm>
            <a:custGeom>
              <a:avLst/>
              <a:gdLst>
                <a:gd name="T0" fmla="*/ 0 w 104"/>
                <a:gd name="T1" fmla="*/ 8 h 48"/>
                <a:gd name="T2" fmla="*/ 16 w 104"/>
                <a:gd name="T3" fmla="*/ 8 h 48"/>
                <a:gd name="T4" fmla="*/ 52 w 104"/>
                <a:gd name="T5" fmla="*/ 8 h 48"/>
                <a:gd name="T6" fmla="*/ 44 w 104"/>
                <a:gd name="T7" fmla="*/ 8 h 48"/>
                <a:gd name="T8" fmla="*/ 52 w 104"/>
                <a:gd name="T9" fmla="*/ 8 h 48"/>
                <a:gd name="T10" fmla="*/ 100 w 104"/>
                <a:gd name="T11" fmla="*/ 8 h 48"/>
                <a:gd name="T12" fmla="*/ 112 w 104"/>
                <a:gd name="T13" fmla="*/ 12 h 48"/>
                <a:gd name="T14" fmla="*/ 140 w 104"/>
                <a:gd name="T15" fmla="*/ 12 h 48"/>
                <a:gd name="T16" fmla="*/ 124 w 104"/>
                <a:gd name="T17" fmla="*/ 14 h 48"/>
                <a:gd name="T18" fmla="*/ 183 w 104"/>
                <a:gd name="T19" fmla="*/ 14 h 48"/>
                <a:gd name="T20" fmla="*/ 169 w 104"/>
                <a:gd name="T21" fmla="*/ 12 h 48"/>
                <a:gd name="T22" fmla="*/ 156 w 104"/>
                <a:gd name="T23" fmla="*/ 12 h 48"/>
                <a:gd name="T24" fmla="*/ 156 w 104"/>
                <a:gd name="T25" fmla="*/ 8 h 48"/>
                <a:gd name="T26" fmla="*/ 112 w 104"/>
                <a:gd name="T27" fmla="*/ 8 h 48"/>
                <a:gd name="T28" fmla="*/ 52 w 104"/>
                <a:gd name="T29" fmla="*/ 0 h 48"/>
                <a:gd name="T30" fmla="*/ 8 w 104"/>
                <a:gd name="T31" fmla="*/ 8 h 48"/>
                <a:gd name="T32" fmla="*/ 0 w 104"/>
                <a:gd name="T33" fmla="*/ 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4"/>
                <a:gd name="T52" fmla="*/ 0 h 48"/>
                <a:gd name="T53" fmla="*/ 104 w 104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4" h="48">
                  <a:moveTo>
                    <a:pt x="0" y="24"/>
                  </a:moveTo>
                  <a:lnTo>
                    <a:pt x="16" y="8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56" y="24"/>
                  </a:lnTo>
                  <a:lnTo>
                    <a:pt x="64" y="40"/>
                  </a:lnTo>
                  <a:lnTo>
                    <a:pt x="80" y="40"/>
                  </a:lnTo>
                  <a:lnTo>
                    <a:pt x="72" y="48"/>
                  </a:lnTo>
                  <a:lnTo>
                    <a:pt x="104" y="48"/>
                  </a:lnTo>
                  <a:lnTo>
                    <a:pt x="96" y="40"/>
                  </a:lnTo>
                  <a:lnTo>
                    <a:pt x="88" y="40"/>
                  </a:lnTo>
                  <a:lnTo>
                    <a:pt x="88" y="32"/>
                  </a:lnTo>
                  <a:lnTo>
                    <a:pt x="64" y="16"/>
                  </a:lnTo>
                  <a:lnTo>
                    <a:pt x="32" y="0"/>
                  </a:lnTo>
                  <a:lnTo>
                    <a:pt x="8" y="8"/>
                  </a:lnTo>
                  <a:lnTo>
                    <a:pt x="0" y="24"/>
                  </a:ln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32" name="Freeform 283"/>
            <p:cNvSpPr>
              <a:spLocks/>
            </p:cNvSpPr>
            <p:nvPr/>
          </p:nvSpPr>
          <p:spPr bwMode="auto">
            <a:xfrm>
              <a:off x="2543" y="1745"/>
              <a:ext cx="76" cy="74"/>
            </a:xfrm>
            <a:custGeom>
              <a:avLst/>
              <a:gdLst>
                <a:gd name="T0" fmla="*/ 0 w 72"/>
                <a:gd name="T1" fmla="*/ 14 h 80"/>
                <a:gd name="T2" fmla="*/ 44 w 72"/>
                <a:gd name="T3" fmla="*/ 14 h 80"/>
                <a:gd name="T4" fmla="*/ 44 w 72"/>
                <a:gd name="T5" fmla="*/ 17 h 80"/>
                <a:gd name="T6" fmla="*/ 94 w 72"/>
                <a:gd name="T7" fmla="*/ 17 h 80"/>
                <a:gd name="T8" fmla="*/ 116 w 72"/>
                <a:gd name="T9" fmla="*/ 13 h 80"/>
                <a:gd name="T10" fmla="*/ 141 w 72"/>
                <a:gd name="T11" fmla="*/ 13 h 80"/>
                <a:gd name="T12" fmla="*/ 188 w 72"/>
                <a:gd name="T13" fmla="*/ 16 h 80"/>
                <a:gd name="T14" fmla="*/ 209 w 72"/>
                <a:gd name="T15" fmla="*/ 13 h 80"/>
                <a:gd name="T16" fmla="*/ 188 w 72"/>
                <a:gd name="T17" fmla="*/ 13 h 80"/>
                <a:gd name="T18" fmla="*/ 141 w 72"/>
                <a:gd name="T19" fmla="*/ 8 h 80"/>
                <a:gd name="T20" fmla="*/ 94 w 72"/>
                <a:gd name="T21" fmla="*/ 6 h 80"/>
                <a:gd name="T22" fmla="*/ 68 w 72"/>
                <a:gd name="T23" fmla="*/ 0 h 80"/>
                <a:gd name="T24" fmla="*/ 44 w 72"/>
                <a:gd name="T25" fmla="*/ 6 h 80"/>
                <a:gd name="T26" fmla="*/ 8 w 72"/>
                <a:gd name="T27" fmla="*/ 6 h 80"/>
                <a:gd name="T28" fmla="*/ 44 w 72"/>
                <a:gd name="T29" fmla="*/ 13 h 80"/>
                <a:gd name="T30" fmla="*/ 0 w 72"/>
                <a:gd name="T31" fmla="*/ 14 h 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2"/>
                <a:gd name="T49" fmla="*/ 0 h 80"/>
                <a:gd name="T50" fmla="*/ 72 w 72"/>
                <a:gd name="T51" fmla="*/ 80 h 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2" h="80">
                  <a:moveTo>
                    <a:pt x="0" y="64"/>
                  </a:moveTo>
                  <a:lnTo>
                    <a:pt x="16" y="64"/>
                  </a:lnTo>
                  <a:lnTo>
                    <a:pt x="16" y="80"/>
                  </a:lnTo>
                  <a:lnTo>
                    <a:pt x="32" y="80"/>
                  </a:lnTo>
                  <a:lnTo>
                    <a:pt x="40" y="56"/>
                  </a:lnTo>
                  <a:lnTo>
                    <a:pt x="48" y="56"/>
                  </a:lnTo>
                  <a:lnTo>
                    <a:pt x="64" y="72"/>
                  </a:lnTo>
                  <a:lnTo>
                    <a:pt x="72" y="56"/>
                  </a:lnTo>
                  <a:lnTo>
                    <a:pt x="64" y="56"/>
                  </a:lnTo>
                  <a:lnTo>
                    <a:pt x="48" y="40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16" y="56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33" name="Freeform 284"/>
            <p:cNvSpPr>
              <a:spLocks/>
            </p:cNvSpPr>
            <p:nvPr/>
          </p:nvSpPr>
          <p:spPr bwMode="auto">
            <a:xfrm>
              <a:off x="2543" y="1745"/>
              <a:ext cx="76" cy="74"/>
            </a:xfrm>
            <a:custGeom>
              <a:avLst/>
              <a:gdLst>
                <a:gd name="T0" fmla="*/ 0 w 72"/>
                <a:gd name="T1" fmla="*/ 14 h 80"/>
                <a:gd name="T2" fmla="*/ 44 w 72"/>
                <a:gd name="T3" fmla="*/ 14 h 80"/>
                <a:gd name="T4" fmla="*/ 44 w 72"/>
                <a:gd name="T5" fmla="*/ 17 h 80"/>
                <a:gd name="T6" fmla="*/ 94 w 72"/>
                <a:gd name="T7" fmla="*/ 17 h 80"/>
                <a:gd name="T8" fmla="*/ 116 w 72"/>
                <a:gd name="T9" fmla="*/ 13 h 80"/>
                <a:gd name="T10" fmla="*/ 141 w 72"/>
                <a:gd name="T11" fmla="*/ 13 h 80"/>
                <a:gd name="T12" fmla="*/ 188 w 72"/>
                <a:gd name="T13" fmla="*/ 16 h 80"/>
                <a:gd name="T14" fmla="*/ 209 w 72"/>
                <a:gd name="T15" fmla="*/ 13 h 80"/>
                <a:gd name="T16" fmla="*/ 188 w 72"/>
                <a:gd name="T17" fmla="*/ 13 h 80"/>
                <a:gd name="T18" fmla="*/ 141 w 72"/>
                <a:gd name="T19" fmla="*/ 8 h 80"/>
                <a:gd name="T20" fmla="*/ 94 w 72"/>
                <a:gd name="T21" fmla="*/ 6 h 80"/>
                <a:gd name="T22" fmla="*/ 68 w 72"/>
                <a:gd name="T23" fmla="*/ 0 h 80"/>
                <a:gd name="T24" fmla="*/ 44 w 72"/>
                <a:gd name="T25" fmla="*/ 6 h 80"/>
                <a:gd name="T26" fmla="*/ 8 w 72"/>
                <a:gd name="T27" fmla="*/ 6 h 80"/>
                <a:gd name="T28" fmla="*/ 44 w 72"/>
                <a:gd name="T29" fmla="*/ 13 h 80"/>
                <a:gd name="T30" fmla="*/ 0 w 72"/>
                <a:gd name="T31" fmla="*/ 14 h 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2"/>
                <a:gd name="T49" fmla="*/ 0 h 80"/>
                <a:gd name="T50" fmla="*/ 72 w 72"/>
                <a:gd name="T51" fmla="*/ 80 h 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2" h="80">
                  <a:moveTo>
                    <a:pt x="0" y="64"/>
                  </a:moveTo>
                  <a:lnTo>
                    <a:pt x="16" y="64"/>
                  </a:lnTo>
                  <a:lnTo>
                    <a:pt x="16" y="80"/>
                  </a:lnTo>
                  <a:lnTo>
                    <a:pt x="32" y="80"/>
                  </a:lnTo>
                  <a:lnTo>
                    <a:pt x="40" y="56"/>
                  </a:lnTo>
                  <a:lnTo>
                    <a:pt x="48" y="56"/>
                  </a:lnTo>
                  <a:lnTo>
                    <a:pt x="64" y="72"/>
                  </a:lnTo>
                  <a:lnTo>
                    <a:pt x="72" y="56"/>
                  </a:lnTo>
                  <a:lnTo>
                    <a:pt x="64" y="56"/>
                  </a:lnTo>
                  <a:lnTo>
                    <a:pt x="48" y="40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16" y="56"/>
                  </a:lnTo>
                  <a:lnTo>
                    <a:pt x="0" y="64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34" name="Freeform 285"/>
            <p:cNvSpPr>
              <a:spLocks/>
            </p:cNvSpPr>
            <p:nvPr/>
          </p:nvSpPr>
          <p:spPr bwMode="auto">
            <a:xfrm>
              <a:off x="2661" y="1692"/>
              <a:ext cx="17" cy="30"/>
            </a:xfrm>
            <a:custGeom>
              <a:avLst/>
              <a:gdLst>
                <a:gd name="T0" fmla="*/ 0 w 16"/>
                <a:gd name="T1" fmla="*/ 8 h 32"/>
                <a:gd name="T2" fmla="*/ 0 w 16"/>
                <a:gd name="T3" fmla="*/ 8 h 32"/>
                <a:gd name="T4" fmla="*/ 31 w 16"/>
                <a:gd name="T5" fmla="*/ 8 h 32"/>
                <a:gd name="T6" fmla="*/ 50 w 16"/>
                <a:gd name="T7" fmla="*/ 8 h 32"/>
                <a:gd name="T8" fmla="*/ 50 w 16"/>
                <a:gd name="T9" fmla="*/ 8 h 32"/>
                <a:gd name="T10" fmla="*/ 50 w 16"/>
                <a:gd name="T11" fmla="*/ 0 h 32"/>
                <a:gd name="T12" fmla="*/ 0 w 16"/>
                <a:gd name="T13" fmla="*/ 0 h 32"/>
                <a:gd name="T14" fmla="*/ 0 w 16"/>
                <a:gd name="T15" fmla="*/ 8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32"/>
                <a:gd name="T26" fmla="*/ 16 w 16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32">
                  <a:moveTo>
                    <a:pt x="0" y="16"/>
                  </a:moveTo>
                  <a:lnTo>
                    <a:pt x="0" y="32"/>
                  </a:lnTo>
                  <a:lnTo>
                    <a:pt x="8" y="2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35" name="Freeform 286"/>
            <p:cNvSpPr>
              <a:spLocks/>
            </p:cNvSpPr>
            <p:nvPr/>
          </p:nvSpPr>
          <p:spPr bwMode="auto">
            <a:xfrm>
              <a:off x="2661" y="1692"/>
              <a:ext cx="17" cy="30"/>
            </a:xfrm>
            <a:custGeom>
              <a:avLst/>
              <a:gdLst>
                <a:gd name="T0" fmla="*/ 0 w 16"/>
                <a:gd name="T1" fmla="*/ 8 h 32"/>
                <a:gd name="T2" fmla="*/ 0 w 16"/>
                <a:gd name="T3" fmla="*/ 8 h 32"/>
                <a:gd name="T4" fmla="*/ 31 w 16"/>
                <a:gd name="T5" fmla="*/ 8 h 32"/>
                <a:gd name="T6" fmla="*/ 50 w 16"/>
                <a:gd name="T7" fmla="*/ 8 h 32"/>
                <a:gd name="T8" fmla="*/ 50 w 16"/>
                <a:gd name="T9" fmla="*/ 8 h 32"/>
                <a:gd name="T10" fmla="*/ 50 w 16"/>
                <a:gd name="T11" fmla="*/ 0 h 32"/>
                <a:gd name="T12" fmla="*/ 0 w 16"/>
                <a:gd name="T13" fmla="*/ 0 h 32"/>
                <a:gd name="T14" fmla="*/ 0 w 16"/>
                <a:gd name="T15" fmla="*/ 8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32"/>
                <a:gd name="T26" fmla="*/ 16 w 16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32">
                  <a:moveTo>
                    <a:pt x="0" y="16"/>
                  </a:moveTo>
                  <a:lnTo>
                    <a:pt x="0" y="32"/>
                  </a:lnTo>
                  <a:lnTo>
                    <a:pt x="8" y="2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36" name="Freeform 287"/>
            <p:cNvSpPr>
              <a:spLocks/>
            </p:cNvSpPr>
            <p:nvPr/>
          </p:nvSpPr>
          <p:spPr bwMode="auto">
            <a:xfrm>
              <a:off x="2520" y="1522"/>
              <a:ext cx="305" cy="319"/>
            </a:xfrm>
            <a:custGeom>
              <a:avLst/>
              <a:gdLst>
                <a:gd name="T0" fmla="*/ 44 w 296"/>
                <a:gd name="T1" fmla="*/ 29 h 343"/>
                <a:gd name="T2" fmla="*/ 145 w 296"/>
                <a:gd name="T3" fmla="*/ 31 h 343"/>
                <a:gd name="T4" fmla="*/ 188 w 296"/>
                <a:gd name="T5" fmla="*/ 33 h 343"/>
                <a:gd name="T6" fmla="*/ 218 w 296"/>
                <a:gd name="T7" fmla="*/ 29 h 343"/>
                <a:gd name="T8" fmla="*/ 261 w 296"/>
                <a:gd name="T9" fmla="*/ 35 h 343"/>
                <a:gd name="T10" fmla="*/ 277 w 296"/>
                <a:gd name="T11" fmla="*/ 38 h 343"/>
                <a:gd name="T12" fmla="*/ 320 w 296"/>
                <a:gd name="T13" fmla="*/ 45 h 343"/>
                <a:gd name="T14" fmla="*/ 291 w 296"/>
                <a:gd name="T15" fmla="*/ 56 h 343"/>
                <a:gd name="T16" fmla="*/ 291 w 296"/>
                <a:gd name="T17" fmla="*/ 61 h 343"/>
                <a:gd name="T18" fmla="*/ 232 w 296"/>
                <a:gd name="T19" fmla="*/ 64 h 343"/>
                <a:gd name="T20" fmla="*/ 218 w 296"/>
                <a:gd name="T21" fmla="*/ 68 h 343"/>
                <a:gd name="T22" fmla="*/ 261 w 296"/>
                <a:gd name="T23" fmla="*/ 68 h 343"/>
                <a:gd name="T24" fmla="*/ 337 w 296"/>
                <a:gd name="T25" fmla="*/ 70 h 343"/>
                <a:gd name="T26" fmla="*/ 394 w 296"/>
                <a:gd name="T27" fmla="*/ 76 h 343"/>
                <a:gd name="T28" fmla="*/ 454 w 296"/>
                <a:gd name="T29" fmla="*/ 80 h 343"/>
                <a:gd name="T30" fmla="*/ 394 w 296"/>
                <a:gd name="T31" fmla="*/ 73 h 343"/>
                <a:gd name="T32" fmla="*/ 468 w 296"/>
                <a:gd name="T33" fmla="*/ 76 h 343"/>
                <a:gd name="T34" fmla="*/ 482 w 296"/>
                <a:gd name="T35" fmla="*/ 70 h 343"/>
                <a:gd name="T36" fmla="*/ 468 w 296"/>
                <a:gd name="T37" fmla="*/ 68 h 343"/>
                <a:gd name="T38" fmla="*/ 420 w 296"/>
                <a:gd name="T39" fmla="*/ 59 h 343"/>
                <a:gd name="T40" fmla="*/ 468 w 296"/>
                <a:gd name="T41" fmla="*/ 59 h 343"/>
                <a:gd name="T42" fmla="*/ 497 w 296"/>
                <a:gd name="T43" fmla="*/ 64 h 343"/>
                <a:gd name="T44" fmla="*/ 524 w 296"/>
                <a:gd name="T45" fmla="*/ 60 h 343"/>
                <a:gd name="T46" fmla="*/ 468 w 296"/>
                <a:gd name="T47" fmla="*/ 45 h 343"/>
                <a:gd name="T48" fmla="*/ 407 w 296"/>
                <a:gd name="T49" fmla="*/ 41 h 343"/>
                <a:gd name="T50" fmla="*/ 436 w 296"/>
                <a:gd name="T51" fmla="*/ 35 h 343"/>
                <a:gd name="T52" fmla="*/ 420 w 296"/>
                <a:gd name="T53" fmla="*/ 31 h 343"/>
                <a:gd name="T54" fmla="*/ 380 w 296"/>
                <a:gd name="T55" fmla="*/ 25 h 343"/>
                <a:gd name="T56" fmla="*/ 320 w 296"/>
                <a:gd name="T57" fmla="*/ 19 h 343"/>
                <a:gd name="T58" fmla="*/ 291 w 296"/>
                <a:gd name="T59" fmla="*/ 12 h 343"/>
                <a:gd name="T60" fmla="*/ 232 w 296"/>
                <a:gd name="T61" fmla="*/ 9 h 343"/>
                <a:gd name="T62" fmla="*/ 174 w 296"/>
                <a:gd name="T63" fmla="*/ 12 h 343"/>
                <a:gd name="T64" fmla="*/ 174 w 296"/>
                <a:gd name="T65" fmla="*/ 9 h 343"/>
                <a:gd name="T66" fmla="*/ 160 w 296"/>
                <a:gd name="T67" fmla="*/ 7 h 343"/>
                <a:gd name="T68" fmla="*/ 129 w 296"/>
                <a:gd name="T69" fmla="*/ 0 h 343"/>
                <a:gd name="T70" fmla="*/ 70 w 296"/>
                <a:gd name="T71" fmla="*/ 14 h 343"/>
                <a:gd name="T72" fmla="*/ 54 w 296"/>
                <a:gd name="T73" fmla="*/ 16 h 343"/>
                <a:gd name="T74" fmla="*/ 87 w 296"/>
                <a:gd name="T75" fmla="*/ 7 h 343"/>
                <a:gd name="T76" fmla="*/ 44 w 296"/>
                <a:gd name="T77" fmla="*/ 0 h 343"/>
                <a:gd name="T78" fmla="*/ 0 w 296"/>
                <a:gd name="T79" fmla="*/ 14 h 3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6"/>
                <a:gd name="T121" fmla="*/ 0 h 343"/>
                <a:gd name="T122" fmla="*/ 296 w 296"/>
                <a:gd name="T123" fmla="*/ 343 h 3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6" h="343">
                  <a:moveTo>
                    <a:pt x="0" y="71"/>
                  </a:moveTo>
                  <a:lnTo>
                    <a:pt x="24" y="119"/>
                  </a:lnTo>
                  <a:lnTo>
                    <a:pt x="40" y="127"/>
                  </a:lnTo>
                  <a:lnTo>
                    <a:pt x="80" y="135"/>
                  </a:lnTo>
                  <a:lnTo>
                    <a:pt x="88" y="135"/>
                  </a:lnTo>
                  <a:lnTo>
                    <a:pt x="104" y="143"/>
                  </a:lnTo>
                  <a:lnTo>
                    <a:pt x="112" y="143"/>
                  </a:lnTo>
                  <a:lnTo>
                    <a:pt x="120" y="119"/>
                  </a:lnTo>
                  <a:lnTo>
                    <a:pt x="128" y="135"/>
                  </a:lnTo>
                  <a:lnTo>
                    <a:pt x="144" y="151"/>
                  </a:lnTo>
                  <a:lnTo>
                    <a:pt x="136" y="167"/>
                  </a:lnTo>
                  <a:lnTo>
                    <a:pt x="152" y="159"/>
                  </a:lnTo>
                  <a:lnTo>
                    <a:pt x="160" y="175"/>
                  </a:lnTo>
                  <a:lnTo>
                    <a:pt x="176" y="191"/>
                  </a:lnTo>
                  <a:lnTo>
                    <a:pt x="176" y="207"/>
                  </a:lnTo>
                  <a:lnTo>
                    <a:pt x="160" y="239"/>
                  </a:lnTo>
                  <a:lnTo>
                    <a:pt x="168" y="255"/>
                  </a:lnTo>
                  <a:lnTo>
                    <a:pt x="160" y="263"/>
                  </a:lnTo>
                  <a:lnTo>
                    <a:pt x="128" y="255"/>
                  </a:lnTo>
                  <a:lnTo>
                    <a:pt x="128" y="271"/>
                  </a:lnTo>
                  <a:lnTo>
                    <a:pt x="120" y="271"/>
                  </a:lnTo>
                  <a:lnTo>
                    <a:pt x="120" y="287"/>
                  </a:lnTo>
                  <a:lnTo>
                    <a:pt x="136" y="287"/>
                  </a:lnTo>
                  <a:lnTo>
                    <a:pt x="144" y="287"/>
                  </a:lnTo>
                  <a:lnTo>
                    <a:pt x="160" y="287"/>
                  </a:lnTo>
                  <a:lnTo>
                    <a:pt x="184" y="303"/>
                  </a:lnTo>
                  <a:lnTo>
                    <a:pt x="184" y="311"/>
                  </a:lnTo>
                  <a:lnTo>
                    <a:pt x="216" y="327"/>
                  </a:lnTo>
                  <a:lnTo>
                    <a:pt x="224" y="335"/>
                  </a:lnTo>
                  <a:lnTo>
                    <a:pt x="248" y="343"/>
                  </a:lnTo>
                  <a:lnTo>
                    <a:pt x="248" y="335"/>
                  </a:lnTo>
                  <a:lnTo>
                    <a:pt x="216" y="311"/>
                  </a:lnTo>
                  <a:lnTo>
                    <a:pt x="216" y="295"/>
                  </a:lnTo>
                  <a:lnTo>
                    <a:pt x="256" y="327"/>
                  </a:lnTo>
                  <a:lnTo>
                    <a:pt x="264" y="327"/>
                  </a:lnTo>
                  <a:lnTo>
                    <a:pt x="264" y="303"/>
                  </a:lnTo>
                  <a:lnTo>
                    <a:pt x="256" y="295"/>
                  </a:lnTo>
                  <a:lnTo>
                    <a:pt x="256" y="287"/>
                  </a:lnTo>
                  <a:lnTo>
                    <a:pt x="240" y="263"/>
                  </a:lnTo>
                  <a:lnTo>
                    <a:pt x="232" y="247"/>
                  </a:lnTo>
                  <a:lnTo>
                    <a:pt x="240" y="239"/>
                  </a:lnTo>
                  <a:lnTo>
                    <a:pt x="256" y="247"/>
                  </a:lnTo>
                  <a:lnTo>
                    <a:pt x="256" y="263"/>
                  </a:lnTo>
                  <a:lnTo>
                    <a:pt x="272" y="271"/>
                  </a:lnTo>
                  <a:lnTo>
                    <a:pt x="272" y="255"/>
                  </a:lnTo>
                  <a:lnTo>
                    <a:pt x="288" y="255"/>
                  </a:lnTo>
                  <a:lnTo>
                    <a:pt x="296" y="231"/>
                  </a:lnTo>
                  <a:lnTo>
                    <a:pt x="256" y="191"/>
                  </a:lnTo>
                  <a:lnTo>
                    <a:pt x="240" y="191"/>
                  </a:lnTo>
                  <a:lnTo>
                    <a:pt x="224" y="175"/>
                  </a:lnTo>
                  <a:lnTo>
                    <a:pt x="224" y="159"/>
                  </a:lnTo>
                  <a:lnTo>
                    <a:pt x="240" y="151"/>
                  </a:lnTo>
                  <a:lnTo>
                    <a:pt x="224" y="143"/>
                  </a:lnTo>
                  <a:lnTo>
                    <a:pt x="232" y="135"/>
                  </a:lnTo>
                  <a:lnTo>
                    <a:pt x="224" y="111"/>
                  </a:lnTo>
                  <a:lnTo>
                    <a:pt x="208" y="103"/>
                  </a:lnTo>
                  <a:lnTo>
                    <a:pt x="192" y="87"/>
                  </a:lnTo>
                  <a:lnTo>
                    <a:pt x="176" y="79"/>
                  </a:lnTo>
                  <a:lnTo>
                    <a:pt x="168" y="71"/>
                  </a:lnTo>
                  <a:lnTo>
                    <a:pt x="160" y="47"/>
                  </a:lnTo>
                  <a:lnTo>
                    <a:pt x="144" y="47"/>
                  </a:lnTo>
                  <a:lnTo>
                    <a:pt x="128" y="39"/>
                  </a:lnTo>
                  <a:lnTo>
                    <a:pt x="112" y="47"/>
                  </a:lnTo>
                  <a:lnTo>
                    <a:pt x="96" y="47"/>
                  </a:lnTo>
                  <a:lnTo>
                    <a:pt x="88" y="55"/>
                  </a:lnTo>
                  <a:lnTo>
                    <a:pt x="96" y="39"/>
                  </a:lnTo>
                  <a:lnTo>
                    <a:pt x="88" y="23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48" y="31"/>
                  </a:lnTo>
                  <a:lnTo>
                    <a:pt x="40" y="55"/>
                  </a:lnTo>
                  <a:lnTo>
                    <a:pt x="48" y="79"/>
                  </a:lnTo>
                  <a:lnTo>
                    <a:pt x="32" y="63"/>
                  </a:lnTo>
                  <a:lnTo>
                    <a:pt x="32" y="31"/>
                  </a:lnTo>
                  <a:lnTo>
                    <a:pt x="48" y="8"/>
                  </a:lnTo>
                  <a:lnTo>
                    <a:pt x="56" y="0"/>
                  </a:lnTo>
                  <a:lnTo>
                    <a:pt x="24" y="0"/>
                  </a:lnTo>
                  <a:lnTo>
                    <a:pt x="8" y="23"/>
                  </a:lnTo>
                  <a:lnTo>
                    <a:pt x="0" y="55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37" name="Freeform 288"/>
            <p:cNvSpPr>
              <a:spLocks/>
            </p:cNvSpPr>
            <p:nvPr/>
          </p:nvSpPr>
          <p:spPr bwMode="auto">
            <a:xfrm>
              <a:off x="2520" y="1522"/>
              <a:ext cx="305" cy="319"/>
            </a:xfrm>
            <a:custGeom>
              <a:avLst/>
              <a:gdLst>
                <a:gd name="T0" fmla="*/ 44 w 296"/>
                <a:gd name="T1" fmla="*/ 29 h 343"/>
                <a:gd name="T2" fmla="*/ 145 w 296"/>
                <a:gd name="T3" fmla="*/ 31 h 343"/>
                <a:gd name="T4" fmla="*/ 188 w 296"/>
                <a:gd name="T5" fmla="*/ 33 h 343"/>
                <a:gd name="T6" fmla="*/ 218 w 296"/>
                <a:gd name="T7" fmla="*/ 29 h 343"/>
                <a:gd name="T8" fmla="*/ 261 w 296"/>
                <a:gd name="T9" fmla="*/ 35 h 343"/>
                <a:gd name="T10" fmla="*/ 277 w 296"/>
                <a:gd name="T11" fmla="*/ 38 h 343"/>
                <a:gd name="T12" fmla="*/ 320 w 296"/>
                <a:gd name="T13" fmla="*/ 45 h 343"/>
                <a:gd name="T14" fmla="*/ 291 w 296"/>
                <a:gd name="T15" fmla="*/ 56 h 343"/>
                <a:gd name="T16" fmla="*/ 291 w 296"/>
                <a:gd name="T17" fmla="*/ 61 h 343"/>
                <a:gd name="T18" fmla="*/ 232 w 296"/>
                <a:gd name="T19" fmla="*/ 64 h 343"/>
                <a:gd name="T20" fmla="*/ 218 w 296"/>
                <a:gd name="T21" fmla="*/ 68 h 343"/>
                <a:gd name="T22" fmla="*/ 261 w 296"/>
                <a:gd name="T23" fmla="*/ 68 h 343"/>
                <a:gd name="T24" fmla="*/ 337 w 296"/>
                <a:gd name="T25" fmla="*/ 70 h 343"/>
                <a:gd name="T26" fmla="*/ 394 w 296"/>
                <a:gd name="T27" fmla="*/ 76 h 343"/>
                <a:gd name="T28" fmla="*/ 454 w 296"/>
                <a:gd name="T29" fmla="*/ 80 h 343"/>
                <a:gd name="T30" fmla="*/ 394 w 296"/>
                <a:gd name="T31" fmla="*/ 73 h 343"/>
                <a:gd name="T32" fmla="*/ 468 w 296"/>
                <a:gd name="T33" fmla="*/ 76 h 343"/>
                <a:gd name="T34" fmla="*/ 482 w 296"/>
                <a:gd name="T35" fmla="*/ 70 h 343"/>
                <a:gd name="T36" fmla="*/ 468 w 296"/>
                <a:gd name="T37" fmla="*/ 68 h 343"/>
                <a:gd name="T38" fmla="*/ 420 w 296"/>
                <a:gd name="T39" fmla="*/ 59 h 343"/>
                <a:gd name="T40" fmla="*/ 468 w 296"/>
                <a:gd name="T41" fmla="*/ 59 h 343"/>
                <a:gd name="T42" fmla="*/ 497 w 296"/>
                <a:gd name="T43" fmla="*/ 64 h 343"/>
                <a:gd name="T44" fmla="*/ 524 w 296"/>
                <a:gd name="T45" fmla="*/ 60 h 343"/>
                <a:gd name="T46" fmla="*/ 468 w 296"/>
                <a:gd name="T47" fmla="*/ 45 h 343"/>
                <a:gd name="T48" fmla="*/ 407 w 296"/>
                <a:gd name="T49" fmla="*/ 41 h 343"/>
                <a:gd name="T50" fmla="*/ 436 w 296"/>
                <a:gd name="T51" fmla="*/ 35 h 343"/>
                <a:gd name="T52" fmla="*/ 420 w 296"/>
                <a:gd name="T53" fmla="*/ 31 h 343"/>
                <a:gd name="T54" fmla="*/ 380 w 296"/>
                <a:gd name="T55" fmla="*/ 25 h 343"/>
                <a:gd name="T56" fmla="*/ 320 w 296"/>
                <a:gd name="T57" fmla="*/ 19 h 343"/>
                <a:gd name="T58" fmla="*/ 291 w 296"/>
                <a:gd name="T59" fmla="*/ 12 h 343"/>
                <a:gd name="T60" fmla="*/ 232 w 296"/>
                <a:gd name="T61" fmla="*/ 9 h 343"/>
                <a:gd name="T62" fmla="*/ 174 w 296"/>
                <a:gd name="T63" fmla="*/ 12 h 343"/>
                <a:gd name="T64" fmla="*/ 174 w 296"/>
                <a:gd name="T65" fmla="*/ 9 h 343"/>
                <a:gd name="T66" fmla="*/ 160 w 296"/>
                <a:gd name="T67" fmla="*/ 7 h 343"/>
                <a:gd name="T68" fmla="*/ 129 w 296"/>
                <a:gd name="T69" fmla="*/ 0 h 343"/>
                <a:gd name="T70" fmla="*/ 70 w 296"/>
                <a:gd name="T71" fmla="*/ 14 h 343"/>
                <a:gd name="T72" fmla="*/ 54 w 296"/>
                <a:gd name="T73" fmla="*/ 16 h 343"/>
                <a:gd name="T74" fmla="*/ 87 w 296"/>
                <a:gd name="T75" fmla="*/ 7 h 343"/>
                <a:gd name="T76" fmla="*/ 44 w 296"/>
                <a:gd name="T77" fmla="*/ 0 h 343"/>
                <a:gd name="T78" fmla="*/ 0 w 296"/>
                <a:gd name="T79" fmla="*/ 14 h 3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6"/>
                <a:gd name="T121" fmla="*/ 0 h 343"/>
                <a:gd name="T122" fmla="*/ 296 w 296"/>
                <a:gd name="T123" fmla="*/ 343 h 3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6" h="343">
                  <a:moveTo>
                    <a:pt x="0" y="71"/>
                  </a:moveTo>
                  <a:lnTo>
                    <a:pt x="24" y="119"/>
                  </a:lnTo>
                  <a:lnTo>
                    <a:pt x="40" y="127"/>
                  </a:lnTo>
                  <a:lnTo>
                    <a:pt x="80" y="135"/>
                  </a:lnTo>
                  <a:lnTo>
                    <a:pt x="88" y="135"/>
                  </a:lnTo>
                  <a:lnTo>
                    <a:pt x="104" y="143"/>
                  </a:lnTo>
                  <a:lnTo>
                    <a:pt x="112" y="143"/>
                  </a:lnTo>
                  <a:lnTo>
                    <a:pt x="120" y="119"/>
                  </a:lnTo>
                  <a:lnTo>
                    <a:pt x="128" y="135"/>
                  </a:lnTo>
                  <a:lnTo>
                    <a:pt x="144" y="151"/>
                  </a:lnTo>
                  <a:lnTo>
                    <a:pt x="136" y="167"/>
                  </a:lnTo>
                  <a:lnTo>
                    <a:pt x="152" y="159"/>
                  </a:lnTo>
                  <a:lnTo>
                    <a:pt x="160" y="175"/>
                  </a:lnTo>
                  <a:lnTo>
                    <a:pt x="176" y="191"/>
                  </a:lnTo>
                  <a:lnTo>
                    <a:pt x="176" y="207"/>
                  </a:lnTo>
                  <a:lnTo>
                    <a:pt x="160" y="239"/>
                  </a:lnTo>
                  <a:lnTo>
                    <a:pt x="168" y="255"/>
                  </a:lnTo>
                  <a:lnTo>
                    <a:pt x="160" y="263"/>
                  </a:lnTo>
                  <a:lnTo>
                    <a:pt x="128" y="255"/>
                  </a:lnTo>
                  <a:lnTo>
                    <a:pt x="128" y="271"/>
                  </a:lnTo>
                  <a:lnTo>
                    <a:pt x="120" y="271"/>
                  </a:lnTo>
                  <a:lnTo>
                    <a:pt x="120" y="287"/>
                  </a:lnTo>
                  <a:lnTo>
                    <a:pt x="136" y="287"/>
                  </a:lnTo>
                  <a:lnTo>
                    <a:pt x="144" y="287"/>
                  </a:lnTo>
                  <a:lnTo>
                    <a:pt x="160" y="287"/>
                  </a:lnTo>
                  <a:lnTo>
                    <a:pt x="184" y="303"/>
                  </a:lnTo>
                  <a:lnTo>
                    <a:pt x="184" y="311"/>
                  </a:lnTo>
                  <a:lnTo>
                    <a:pt x="216" y="327"/>
                  </a:lnTo>
                  <a:lnTo>
                    <a:pt x="224" y="335"/>
                  </a:lnTo>
                  <a:lnTo>
                    <a:pt x="248" y="343"/>
                  </a:lnTo>
                  <a:lnTo>
                    <a:pt x="248" y="335"/>
                  </a:lnTo>
                  <a:lnTo>
                    <a:pt x="216" y="311"/>
                  </a:lnTo>
                  <a:lnTo>
                    <a:pt x="216" y="295"/>
                  </a:lnTo>
                  <a:lnTo>
                    <a:pt x="256" y="327"/>
                  </a:lnTo>
                  <a:lnTo>
                    <a:pt x="264" y="327"/>
                  </a:lnTo>
                  <a:lnTo>
                    <a:pt x="264" y="303"/>
                  </a:lnTo>
                  <a:lnTo>
                    <a:pt x="256" y="295"/>
                  </a:lnTo>
                  <a:lnTo>
                    <a:pt x="256" y="287"/>
                  </a:lnTo>
                  <a:lnTo>
                    <a:pt x="240" y="263"/>
                  </a:lnTo>
                  <a:lnTo>
                    <a:pt x="232" y="247"/>
                  </a:lnTo>
                  <a:lnTo>
                    <a:pt x="240" y="239"/>
                  </a:lnTo>
                  <a:lnTo>
                    <a:pt x="256" y="247"/>
                  </a:lnTo>
                  <a:lnTo>
                    <a:pt x="256" y="263"/>
                  </a:lnTo>
                  <a:lnTo>
                    <a:pt x="272" y="271"/>
                  </a:lnTo>
                  <a:lnTo>
                    <a:pt x="272" y="255"/>
                  </a:lnTo>
                  <a:lnTo>
                    <a:pt x="288" y="255"/>
                  </a:lnTo>
                  <a:lnTo>
                    <a:pt x="296" y="231"/>
                  </a:lnTo>
                  <a:lnTo>
                    <a:pt x="256" y="191"/>
                  </a:lnTo>
                  <a:lnTo>
                    <a:pt x="240" y="191"/>
                  </a:lnTo>
                  <a:lnTo>
                    <a:pt x="224" y="175"/>
                  </a:lnTo>
                  <a:lnTo>
                    <a:pt x="224" y="159"/>
                  </a:lnTo>
                  <a:lnTo>
                    <a:pt x="240" y="151"/>
                  </a:lnTo>
                  <a:lnTo>
                    <a:pt x="224" y="143"/>
                  </a:lnTo>
                  <a:lnTo>
                    <a:pt x="232" y="135"/>
                  </a:lnTo>
                  <a:lnTo>
                    <a:pt x="224" y="111"/>
                  </a:lnTo>
                  <a:lnTo>
                    <a:pt x="208" y="103"/>
                  </a:lnTo>
                  <a:lnTo>
                    <a:pt x="192" y="87"/>
                  </a:lnTo>
                  <a:lnTo>
                    <a:pt x="176" y="79"/>
                  </a:lnTo>
                  <a:lnTo>
                    <a:pt x="168" y="71"/>
                  </a:lnTo>
                  <a:lnTo>
                    <a:pt x="160" y="47"/>
                  </a:lnTo>
                  <a:lnTo>
                    <a:pt x="144" y="47"/>
                  </a:lnTo>
                  <a:lnTo>
                    <a:pt x="128" y="39"/>
                  </a:lnTo>
                  <a:lnTo>
                    <a:pt x="112" y="47"/>
                  </a:lnTo>
                  <a:lnTo>
                    <a:pt x="96" y="47"/>
                  </a:lnTo>
                  <a:lnTo>
                    <a:pt x="88" y="55"/>
                  </a:lnTo>
                  <a:lnTo>
                    <a:pt x="96" y="39"/>
                  </a:lnTo>
                  <a:lnTo>
                    <a:pt x="88" y="23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48" y="31"/>
                  </a:lnTo>
                  <a:lnTo>
                    <a:pt x="40" y="55"/>
                  </a:lnTo>
                  <a:lnTo>
                    <a:pt x="48" y="79"/>
                  </a:lnTo>
                  <a:lnTo>
                    <a:pt x="32" y="63"/>
                  </a:lnTo>
                  <a:lnTo>
                    <a:pt x="32" y="31"/>
                  </a:lnTo>
                  <a:lnTo>
                    <a:pt x="48" y="8"/>
                  </a:lnTo>
                  <a:lnTo>
                    <a:pt x="56" y="0"/>
                  </a:lnTo>
                  <a:lnTo>
                    <a:pt x="24" y="0"/>
                  </a:lnTo>
                  <a:lnTo>
                    <a:pt x="8" y="23"/>
                  </a:lnTo>
                  <a:lnTo>
                    <a:pt x="0" y="55"/>
                  </a:lnTo>
                  <a:lnTo>
                    <a:pt x="0" y="71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38" name="Freeform 289"/>
            <p:cNvSpPr>
              <a:spLocks/>
            </p:cNvSpPr>
            <p:nvPr/>
          </p:nvSpPr>
          <p:spPr bwMode="auto">
            <a:xfrm>
              <a:off x="2619" y="1522"/>
              <a:ext cx="42" cy="29"/>
            </a:xfrm>
            <a:custGeom>
              <a:avLst/>
              <a:gdLst>
                <a:gd name="T0" fmla="*/ 0 w 40"/>
                <a:gd name="T1" fmla="*/ 0 h 31"/>
                <a:gd name="T2" fmla="*/ 0 w 40"/>
                <a:gd name="T3" fmla="*/ 7 h 31"/>
                <a:gd name="T4" fmla="*/ 0 w 40"/>
                <a:gd name="T5" fmla="*/ 7 h 31"/>
                <a:gd name="T6" fmla="*/ 41 w 40"/>
                <a:gd name="T7" fmla="*/ 7 h 31"/>
                <a:gd name="T8" fmla="*/ 60 w 40"/>
                <a:gd name="T9" fmla="*/ 7 h 31"/>
                <a:gd name="T10" fmla="*/ 104 w 40"/>
                <a:gd name="T11" fmla="*/ 7 h 31"/>
                <a:gd name="T12" fmla="*/ 104 w 40"/>
                <a:gd name="T13" fmla="*/ 7 h 31"/>
                <a:gd name="T14" fmla="*/ 104 w 40"/>
                <a:gd name="T15" fmla="*/ 7 h 31"/>
                <a:gd name="T16" fmla="*/ 86 w 40"/>
                <a:gd name="T17" fmla="*/ 0 h 31"/>
                <a:gd name="T18" fmla="*/ 8 w 40"/>
                <a:gd name="T19" fmla="*/ 0 h 31"/>
                <a:gd name="T20" fmla="*/ 0 w 40"/>
                <a:gd name="T21" fmla="*/ 0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31"/>
                <a:gd name="T35" fmla="*/ 40 w 40"/>
                <a:gd name="T36" fmla="*/ 31 h 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31">
                  <a:moveTo>
                    <a:pt x="0" y="0"/>
                  </a:moveTo>
                  <a:lnTo>
                    <a:pt x="0" y="8"/>
                  </a:lnTo>
                  <a:lnTo>
                    <a:pt x="0" y="31"/>
                  </a:lnTo>
                  <a:lnTo>
                    <a:pt x="16" y="31"/>
                  </a:lnTo>
                  <a:lnTo>
                    <a:pt x="24" y="31"/>
                  </a:lnTo>
                  <a:lnTo>
                    <a:pt x="40" y="31"/>
                  </a:lnTo>
                  <a:lnTo>
                    <a:pt x="40" y="23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39" name="Freeform 290"/>
            <p:cNvSpPr>
              <a:spLocks/>
            </p:cNvSpPr>
            <p:nvPr/>
          </p:nvSpPr>
          <p:spPr bwMode="auto">
            <a:xfrm>
              <a:off x="2619" y="1522"/>
              <a:ext cx="42" cy="29"/>
            </a:xfrm>
            <a:custGeom>
              <a:avLst/>
              <a:gdLst>
                <a:gd name="T0" fmla="*/ 0 w 40"/>
                <a:gd name="T1" fmla="*/ 0 h 31"/>
                <a:gd name="T2" fmla="*/ 0 w 40"/>
                <a:gd name="T3" fmla="*/ 7 h 31"/>
                <a:gd name="T4" fmla="*/ 0 w 40"/>
                <a:gd name="T5" fmla="*/ 7 h 31"/>
                <a:gd name="T6" fmla="*/ 41 w 40"/>
                <a:gd name="T7" fmla="*/ 7 h 31"/>
                <a:gd name="T8" fmla="*/ 60 w 40"/>
                <a:gd name="T9" fmla="*/ 7 h 31"/>
                <a:gd name="T10" fmla="*/ 104 w 40"/>
                <a:gd name="T11" fmla="*/ 7 h 31"/>
                <a:gd name="T12" fmla="*/ 104 w 40"/>
                <a:gd name="T13" fmla="*/ 7 h 31"/>
                <a:gd name="T14" fmla="*/ 104 w 40"/>
                <a:gd name="T15" fmla="*/ 7 h 31"/>
                <a:gd name="T16" fmla="*/ 86 w 40"/>
                <a:gd name="T17" fmla="*/ 0 h 31"/>
                <a:gd name="T18" fmla="*/ 8 w 40"/>
                <a:gd name="T19" fmla="*/ 0 h 31"/>
                <a:gd name="T20" fmla="*/ 0 w 40"/>
                <a:gd name="T21" fmla="*/ 0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31"/>
                <a:gd name="T35" fmla="*/ 40 w 40"/>
                <a:gd name="T36" fmla="*/ 31 h 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31">
                  <a:moveTo>
                    <a:pt x="0" y="0"/>
                  </a:moveTo>
                  <a:lnTo>
                    <a:pt x="0" y="8"/>
                  </a:lnTo>
                  <a:lnTo>
                    <a:pt x="0" y="31"/>
                  </a:lnTo>
                  <a:lnTo>
                    <a:pt x="16" y="31"/>
                  </a:lnTo>
                  <a:lnTo>
                    <a:pt x="24" y="31"/>
                  </a:lnTo>
                  <a:lnTo>
                    <a:pt x="40" y="31"/>
                  </a:lnTo>
                  <a:lnTo>
                    <a:pt x="40" y="23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40" name="Freeform 291"/>
            <p:cNvSpPr>
              <a:spLocks/>
            </p:cNvSpPr>
            <p:nvPr/>
          </p:nvSpPr>
          <p:spPr bwMode="auto">
            <a:xfrm>
              <a:off x="2700" y="981"/>
              <a:ext cx="662" cy="905"/>
            </a:xfrm>
            <a:custGeom>
              <a:avLst/>
              <a:gdLst>
                <a:gd name="T0" fmla="*/ 62 w 639"/>
                <a:gd name="T1" fmla="*/ 91 h 974"/>
                <a:gd name="T2" fmla="*/ 36 w 639"/>
                <a:gd name="T3" fmla="*/ 103 h 974"/>
                <a:gd name="T4" fmla="*/ 82 w 639"/>
                <a:gd name="T5" fmla="*/ 112 h 974"/>
                <a:gd name="T6" fmla="*/ 243 w 639"/>
                <a:gd name="T7" fmla="*/ 112 h 974"/>
                <a:gd name="T8" fmla="*/ 340 w 639"/>
                <a:gd name="T9" fmla="*/ 128 h 974"/>
                <a:gd name="T10" fmla="*/ 357 w 639"/>
                <a:gd name="T11" fmla="*/ 144 h 974"/>
                <a:gd name="T12" fmla="*/ 372 w 639"/>
                <a:gd name="T13" fmla="*/ 153 h 974"/>
                <a:gd name="T14" fmla="*/ 422 w 639"/>
                <a:gd name="T15" fmla="*/ 155 h 974"/>
                <a:gd name="T16" fmla="*/ 406 w 639"/>
                <a:gd name="T17" fmla="*/ 158 h 974"/>
                <a:gd name="T18" fmla="*/ 406 w 639"/>
                <a:gd name="T19" fmla="*/ 168 h 974"/>
                <a:gd name="T20" fmla="*/ 486 w 639"/>
                <a:gd name="T21" fmla="*/ 168 h 974"/>
                <a:gd name="T22" fmla="*/ 406 w 639"/>
                <a:gd name="T23" fmla="*/ 177 h 974"/>
                <a:gd name="T24" fmla="*/ 454 w 639"/>
                <a:gd name="T25" fmla="*/ 200 h 974"/>
                <a:gd name="T26" fmla="*/ 565 w 639"/>
                <a:gd name="T27" fmla="*/ 220 h 974"/>
                <a:gd name="T28" fmla="*/ 647 w 639"/>
                <a:gd name="T29" fmla="*/ 214 h 974"/>
                <a:gd name="T30" fmla="*/ 696 w 639"/>
                <a:gd name="T31" fmla="*/ 200 h 974"/>
                <a:gd name="T32" fmla="*/ 714 w 639"/>
                <a:gd name="T33" fmla="*/ 193 h 974"/>
                <a:gd name="T34" fmla="*/ 875 w 639"/>
                <a:gd name="T35" fmla="*/ 177 h 974"/>
                <a:gd name="T36" fmla="*/ 1056 w 639"/>
                <a:gd name="T37" fmla="*/ 166 h 974"/>
                <a:gd name="T38" fmla="*/ 989 w 639"/>
                <a:gd name="T39" fmla="*/ 164 h 974"/>
                <a:gd name="T40" fmla="*/ 1003 w 639"/>
                <a:gd name="T41" fmla="*/ 155 h 974"/>
                <a:gd name="T42" fmla="*/ 1056 w 639"/>
                <a:gd name="T43" fmla="*/ 162 h 974"/>
                <a:gd name="T44" fmla="*/ 1034 w 639"/>
                <a:gd name="T45" fmla="*/ 144 h 974"/>
                <a:gd name="T46" fmla="*/ 1056 w 639"/>
                <a:gd name="T47" fmla="*/ 140 h 974"/>
                <a:gd name="T48" fmla="*/ 1117 w 639"/>
                <a:gd name="T49" fmla="*/ 133 h 974"/>
                <a:gd name="T50" fmla="*/ 1149 w 639"/>
                <a:gd name="T51" fmla="*/ 125 h 974"/>
                <a:gd name="T52" fmla="*/ 1117 w 639"/>
                <a:gd name="T53" fmla="*/ 112 h 974"/>
                <a:gd name="T54" fmla="*/ 1117 w 639"/>
                <a:gd name="T55" fmla="*/ 103 h 974"/>
                <a:gd name="T56" fmla="*/ 1135 w 639"/>
                <a:gd name="T57" fmla="*/ 91 h 974"/>
                <a:gd name="T58" fmla="*/ 1217 w 639"/>
                <a:gd name="T59" fmla="*/ 59 h 974"/>
                <a:gd name="T60" fmla="*/ 1197 w 639"/>
                <a:gd name="T61" fmla="*/ 37 h 974"/>
                <a:gd name="T62" fmla="*/ 1068 w 639"/>
                <a:gd name="T63" fmla="*/ 50 h 974"/>
                <a:gd name="T64" fmla="*/ 1102 w 639"/>
                <a:gd name="T65" fmla="*/ 37 h 974"/>
                <a:gd name="T66" fmla="*/ 1034 w 639"/>
                <a:gd name="T67" fmla="*/ 38 h 974"/>
                <a:gd name="T68" fmla="*/ 906 w 639"/>
                <a:gd name="T69" fmla="*/ 31 h 974"/>
                <a:gd name="T70" fmla="*/ 1084 w 639"/>
                <a:gd name="T71" fmla="*/ 28 h 974"/>
                <a:gd name="T72" fmla="*/ 1034 w 639"/>
                <a:gd name="T73" fmla="*/ 16 h 974"/>
                <a:gd name="T74" fmla="*/ 795 w 639"/>
                <a:gd name="T75" fmla="*/ 0 h 974"/>
                <a:gd name="T76" fmla="*/ 548 w 639"/>
                <a:gd name="T77" fmla="*/ 26 h 974"/>
                <a:gd name="T78" fmla="*/ 406 w 639"/>
                <a:gd name="T79" fmla="*/ 28 h 974"/>
                <a:gd name="T80" fmla="*/ 243 w 639"/>
                <a:gd name="T81" fmla="*/ 43 h 974"/>
                <a:gd name="T82" fmla="*/ 128 w 639"/>
                <a:gd name="T83" fmla="*/ 58 h 974"/>
                <a:gd name="T84" fmla="*/ 177 w 639"/>
                <a:gd name="T85" fmla="*/ 69 h 974"/>
                <a:gd name="T86" fmla="*/ 0 w 639"/>
                <a:gd name="T87" fmla="*/ 83 h 9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39"/>
                <a:gd name="T133" fmla="*/ 0 h 974"/>
                <a:gd name="T134" fmla="*/ 639 w 639"/>
                <a:gd name="T135" fmla="*/ 974 h 9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39" h="974">
                  <a:moveTo>
                    <a:pt x="0" y="391"/>
                  </a:moveTo>
                  <a:lnTo>
                    <a:pt x="16" y="407"/>
                  </a:lnTo>
                  <a:lnTo>
                    <a:pt x="32" y="399"/>
                  </a:lnTo>
                  <a:lnTo>
                    <a:pt x="32" y="415"/>
                  </a:lnTo>
                  <a:lnTo>
                    <a:pt x="48" y="431"/>
                  </a:lnTo>
                  <a:lnTo>
                    <a:pt x="16" y="447"/>
                  </a:lnTo>
                  <a:lnTo>
                    <a:pt x="40" y="463"/>
                  </a:lnTo>
                  <a:lnTo>
                    <a:pt x="40" y="471"/>
                  </a:lnTo>
                  <a:lnTo>
                    <a:pt x="40" y="487"/>
                  </a:lnTo>
                  <a:lnTo>
                    <a:pt x="72" y="495"/>
                  </a:lnTo>
                  <a:lnTo>
                    <a:pt x="80" y="487"/>
                  </a:lnTo>
                  <a:lnTo>
                    <a:pt x="120" y="487"/>
                  </a:lnTo>
                  <a:lnTo>
                    <a:pt x="160" y="503"/>
                  </a:lnTo>
                  <a:lnTo>
                    <a:pt x="160" y="519"/>
                  </a:lnTo>
                  <a:lnTo>
                    <a:pt x="168" y="551"/>
                  </a:lnTo>
                  <a:lnTo>
                    <a:pt x="168" y="575"/>
                  </a:lnTo>
                  <a:lnTo>
                    <a:pt x="184" y="591"/>
                  </a:lnTo>
                  <a:lnTo>
                    <a:pt x="176" y="630"/>
                  </a:lnTo>
                  <a:lnTo>
                    <a:pt x="184" y="638"/>
                  </a:lnTo>
                  <a:lnTo>
                    <a:pt x="184" y="654"/>
                  </a:lnTo>
                  <a:lnTo>
                    <a:pt x="184" y="670"/>
                  </a:lnTo>
                  <a:lnTo>
                    <a:pt x="200" y="670"/>
                  </a:lnTo>
                  <a:lnTo>
                    <a:pt x="200" y="654"/>
                  </a:lnTo>
                  <a:lnTo>
                    <a:pt x="208" y="678"/>
                  </a:lnTo>
                  <a:lnTo>
                    <a:pt x="224" y="678"/>
                  </a:lnTo>
                  <a:lnTo>
                    <a:pt x="232" y="694"/>
                  </a:lnTo>
                  <a:lnTo>
                    <a:pt x="200" y="686"/>
                  </a:lnTo>
                  <a:lnTo>
                    <a:pt x="192" y="702"/>
                  </a:lnTo>
                  <a:lnTo>
                    <a:pt x="192" y="726"/>
                  </a:lnTo>
                  <a:lnTo>
                    <a:pt x="200" y="734"/>
                  </a:lnTo>
                  <a:lnTo>
                    <a:pt x="216" y="726"/>
                  </a:lnTo>
                  <a:lnTo>
                    <a:pt x="232" y="718"/>
                  </a:lnTo>
                  <a:lnTo>
                    <a:pt x="239" y="734"/>
                  </a:lnTo>
                  <a:lnTo>
                    <a:pt x="232" y="758"/>
                  </a:lnTo>
                  <a:lnTo>
                    <a:pt x="216" y="758"/>
                  </a:lnTo>
                  <a:lnTo>
                    <a:pt x="200" y="774"/>
                  </a:lnTo>
                  <a:lnTo>
                    <a:pt x="200" y="822"/>
                  </a:lnTo>
                  <a:lnTo>
                    <a:pt x="216" y="838"/>
                  </a:lnTo>
                  <a:lnTo>
                    <a:pt x="224" y="870"/>
                  </a:lnTo>
                  <a:lnTo>
                    <a:pt x="247" y="942"/>
                  </a:lnTo>
                  <a:lnTo>
                    <a:pt x="263" y="958"/>
                  </a:lnTo>
                  <a:lnTo>
                    <a:pt x="279" y="958"/>
                  </a:lnTo>
                  <a:lnTo>
                    <a:pt x="303" y="974"/>
                  </a:lnTo>
                  <a:lnTo>
                    <a:pt x="311" y="966"/>
                  </a:lnTo>
                  <a:lnTo>
                    <a:pt x="319" y="926"/>
                  </a:lnTo>
                  <a:lnTo>
                    <a:pt x="319" y="910"/>
                  </a:lnTo>
                  <a:lnTo>
                    <a:pt x="335" y="894"/>
                  </a:lnTo>
                  <a:lnTo>
                    <a:pt x="343" y="870"/>
                  </a:lnTo>
                  <a:lnTo>
                    <a:pt x="335" y="854"/>
                  </a:lnTo>
                  <a:lnTo>
                    <a:pt x="343" y="854"/>
                  </a:lnTo>
                  <a:lnTo>
                    <a:pt x="351" y="838"/>
                  </a:lnTo>
                  <a:lnTo>
                    <a:pt x="375" y="838"/>
                  </a:lnTo>
                  <a:lnTo>
                    <a:pt x="391" y="822"/>
                  </a:lnTo>
                  <a:lnTo>
                    <a:pt x="431" y="774"/>
                  </a:lnTo>
                  <a:lnTo>
                    <a:pt x="447" y="774"/>
                  </a:lnTo>
                  <a:lnTo>
                    <a:pt x="471" y="758"/>
                  </a:lnTo>
                  <a:lnTo>
                    <a:pt x="519" y="726"/>
                  </a:lnTo>
                  <a:lnTo>
                    <a:pt x="527" y="710"/>
                  </a:lnTo>
                  <a:lnTo>
                    <a:pt x="503" y="702"/>
                  </a:lnTo>
                  <a:lnTo>
                    <a:pt x="487" y="710"/>
                  </a:lnTo>
                  <a:lnTo>
                    <a:pt x="487" y="702"/>
                  </a:lnTo>
                  <a:lnTo>
                    <a:pt x="503" y="686"/>
                  </a:lnTo>
                  <a:lnTo>
                    <a:pt x="495" y="678"/>
                  </a:lnTo>
                  <a:lnTo>
                    <a:pt x="511" y="670"/>
                  </a:lnTo>
                  <a:lnTo>
                    <a:pt x="511" y="694"/>
                  </a:lnTo>
                  <a:lnTo>
                    <a:pt x="519" y="702"/>
                  </a:lnTo>
                  <a:lnTo>
                    <a:pt x="535" y="694"/>
                  </a:lnTo>
                  <a:lnTo>
                    <a:pt x="535" y="670"/>
                  </a:lnTo>
                  <a:lnTo>
                    <a:pt x="511" y="630"/>
                  </a:lnTo>
                  <a:lnTo>
                    <a:pt x="535" y="638"/>
                  </a:lnTo>
                  <a:lnTo>
                    <a:pt x="535" y="614"/>
                  </a:lnTo>
                  <a:lnTo>
                    <a:pt x="519" y="606"/>
                  </a:lnTo>
                  <a:lnTo>
                    <a:pt x="543" y="591"/>
                  </a:lnTo>
                  <a:lnTo>
                    <a:pt x="551" y="591"/>
                  </a:lnTo>
                  <a:lnTo>
                    <a:pt x="551" y="583"/>
                  </a:lnTo>
                  <a:lnTo>
                    <a:pt x="543" y="575"/>
                  </a:lnTo>
                  <a:lnTo>
                    <a:pt x="559" y="567"/>
                  </a:lnTo>
                  <a:lnTo>
                    <a:pt x="567" y="543"/>
                  </a:lnTo>
                  <a:lnTo>
                    <a:pt x="551" y="543"/>
                  </a:lnTo>
                  <a:lnTo>
                    <a:pt x="559" y="527"/>
                  </a:lnTo>
                  <a:lnTo>
                    <a:pt x="551" y="487"/>
                  </a:lnTo>
                  <a:lnTo>
                    <a:pt x="543" y="479"/>
                  </a:lnTo>
                  <a:lnTo>
                    <a:pt x="543" y="455"/>
                  </a:lnTo>
                  <a:lnTo>
                    <a:pt x="551" y="447"/>
                  </a:lnTo>
                  <a:lnTo>
                    <a:pt x="567" y="455"/>
                  </a:lnTo>
                  <a:lnTo>
                    <a:pt x="575" y="447"/>
                  </a:lnTo>
                  <a:lnTo>
                    <a:pt x="559" y="399"/>
                  </a:lnTo>
                  <a:lnTo>
                    <a:pt x="559" y="375"/>
                  </a:lnTo>
                  <a:lnTo>
                    <a:pt x="559" y="351"/>
                  </a:lnTo>
                  <a:lnTo>
                    <a:pt x="599" y="255"/>
                  </a:lnTo>
                  <a:lnTo>
                    <a:pt x="639" y="191"/>
                  </a:lnTo>
                  <a:lnTo>
                    <a:pt x="631" y="175"/>
                  </a:lnTo>
                  <a:lnTo>
                    <a:pt x="591" y="159"/>
                  </a:lnTo>
                  <a:lnTo>
                    <a:pt x="575" y="183"/>
                  </a:lnTo>
                  <a:lnTo>
                    <a:pt x="559" y="175"/>
                  </a:lnTo>
                  <a:lnTo>
                    <a:pt x="527" y="215"/>
                  </a:lnTo>
                  <a:lnTo>
                    <a:pt x="503" y="223"/>
                  </a:lnTo>
                  <a:lnTo>
                    <a:pt x="511" y="191"/>
                  </a:lnTo>
                  <a:lnTo>
                    <a:pt x="543" y="159"/>
                  </a:lnTo>
                  <a:lnTo>
                    <a:pt x="535" y="135"/>
                  </a:lnTo>
                  <a:lnTo>
                    <a:pt x="511" y="143"/>
                  </a:lnTo>
                  <a:lnTo>
                    <a:pt x="511" y="167"/>
                  </a:lnTo>
                  <a:lnTo>
                    <a:pt x="503" y="175"/>
                  </a:lnTo>
                  <a:lnTo>
                    <a:pt x="503" y="135"/>
                  </a:lnTo>
                  <a:lnTo>
                    <a:pt x="447" y="135"/>
                  </a:lnTo>
                  <a:lnTo>
                    <a:pt x="471" y="127"/>
                  </a:lnTo>
                  <a:lnTo>
                    <a:pt x="495" y="127"/>
                  </a:lnTo>
                  <a:lnTo>
                    <a:pt x="535" y="119"/>
                  </a:lnTo>
                  <a:lnTo>
                    <a:pt x="551" y="95"/>
                  </a:lnTo>
                  <a:lnTo>
                    <a:pt x="535" y="79"/>
                  </a:lnTo>
                  <a:lnTo>
                    <a:pt x="511" y="63"/>
                  </a:lnTo>
                  <a:lnTo>
                    <a:pt x="503" y="40"/>
                  </a:lnTo>
                  <a:lnTo>
                    <a:pt x="471" y="16"/>
                  </a:lnTo>
                  <a:lnTo>
                    <a:pt x="391" y="0"/>
                  </a:lnTo>
                  <a:lnTo>
                    <a:pt x="303" y="40"/>
                  </a:lnTo>
                  <a:lnTo>
                    <a:pt x="279" y="79"/>
                  </a:lnTo>
                  <a:lnTo>
                    <a:pt x="271" y="111"/>
                  </a:lnTo>
                  <a:lnTo>
                    <a:pt x="239" y="111"/>
                  </a:lnTo>
                  <a:lnTo>
                    <a:pt x="232" y="143"/>
                  </a:lnTo>
                  <a:lnTo>
                    <a:pt x="200" y="119"/>
                  </a:lnTo>
                  <a:lnTo>
                    <a:pt x="144" y="135"/>
                  </a:lnTo>
                  <a:lnTo>
                    <a:pt x="120" y="167"/>
                  </a:lnTo>
                  <a:lnTo>
                    <a:pt x="120" y="183"/>
                  </a:lnTo>
                  <a:lnTo>
                    <a:pt x="120" y="207"/>
                  </a:lnTo>
                  <a:lnTo>
                    <a:pt x="96" y="207"/>
                  </a:lnTo>
                  <a:lnTo>
                    <a:pt x="64" y="247"/>
                  </a:lnTo>
                  <a:lnTo>
                    <a:pt x="56" y="279"/>
                  </a:lnTo>
                  <a:lnTo>
                    <a:pt x="80" y="279"/>
                  </a:lnTo>
                  <a:lnTo>
                    <a:pt x="88" y="303"/>
                  </a:lnTo>
                  <a:lnTo>
                    <a:pt x="80" y="327"/>
                  </a:lnTo>
                  <a:lnTo>
                    <a:pt x="40" y="343"/>
                  </a:lnTo>
                  <a:lnTo>
                    <a:pt x="0" y="359"/>
                  </a:lnTo>
                  <a:lnTo>
                    <a:pt x="0" y="391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41" name="Freeform 292"/>
            <p:cNvSpPr>
              <a:spLocks/>
            </p:cNvSpPr>
            <p:nvPr/>
          </p:nvSpPr>
          <p:spPr bwMode="auto">
            <a:xfrm>
              <a:off x="2700" y="981"/>
              <a:ext cx="662" cy="905"/>
            </a:xfrm>
            <a:custGeom>
              <a:avLst/>
              <a:gdLst>
                <a:gd name="T0" fmla="*/ 62 w 639"/>
                <a:gd name="T1" fmla="*/ 91 h 974"/>
                <a:gd name="T2" fmla="*/ 36 w 639"/>
                <a:gd name="T3" fmla="*/ 103 h 974"/>
                <a:gd name="T4" fmla="*/ 82 w 639"/>
                <a:gd name="T5" fmla="*/ 112 h 974"/>
                <a:gd name="T6" fmla="*/ 243 w 639"/>
                <a:gd name="T7" fmla="*/ 112 h 974"/>
                <a:gd name="T8" fmla="*/ 340 w 639"/>
                <a:gd name="T9" fmla="*/ 128 h 974"/>
                <a:gd name="T10" fmla="*/ 357 w 639"/>
                <a:gd name="T11" fmla="*/ 144 h 974"/>
                <a:gd name="T12" fmla="*/ 372 w 639"/>
                <a:gd name="T13" fmla="*/ 153 h 974"/>
                <a:gd name="T14" fmla="*/ 422 w 639"/>
                <a:gd name="T15" fmla="*/ 155 h 974"/>
                <a:gd name="T16" fmla="*/ 406 w 639"/>
                <a:gd name="T17" fmla="*/ 158 h 974"/>
                <a:gd name="T18" fmla="*/ 406 w 639"/>
                <a:gd name="T19" fmla="*/ 168 h 974"/>
                <a:gd name="T20" fmla="*/ 486 w 639"/>
                <a:gd name="T21" fmla="*/ 168 h 974"/>
                <a:gd name="T22" fmla="*/ 406 w 639"/>
                <a:gd name="T23" fmla="*/ 177 h 974"/>
                <a:gd name="T24" fmla="*/ 454 w 639"/>
                <a:gd name="T25" fmla="*/ 200 h 974"/>
                <a:gd name="T26" fmla="*/ 565 w 639"/>
                <a:gd name="T27" fmla="*/ 220 h 974"/>
                <a:gd name="T28" fmla="*/ 647 w 639"/>
                <a:gd name="T29" fmla="*/ 214 h 974"/>
                <a:gd name="T30" fmla="*/ 696 w 639"/>
                <a:gd name="T31" fmla="*/ 200 h 974"/>
                <a:gd name="T32" fmla="*/ 714 w 639"/>
                <a:gd name="T33" fmla="*/ 193 h 974"/>
                <a:gd name="T34" fmla="*/ 875 w 639"/>
                <a:gd name="T35" fmla="*/ 177 h 974"/>
                <a:gd name="T36" fmla="*/ 1056 w 639"/>
                <a:gd name="T37" fmla="*/ 166 h 974"/>
                <a:gd name="T38" fmla="*/ 989 w 639"/>
                <a:gd name="T39" fmla="*/ 164 h 974"/>
                <a:gd name="T40" fmla="*/ 1003 w 639"/>
                <a:gd name="T41" fmla="*/ 155 h 974"/>
                <a:gd name="T42" fmla="*/ 1056 w 639"/>
                <a:gd name="T43" fmla="*/ 162 h 974"/>
                <a:gd name="T44" fmla="*/ 1034 w 639"/>
                <a:gd name="T45" fmla="*/ 144 h 974"/>
                <a:gd name="T46" fmla="*/ 1056 w 639"/>
                <a:gd name="T47" fmla="*/ 140 h 974"/>
                <a:gd name="T48" fmla="*/ 1117 w 639"/>
                <a:gd name="T49" fmla="*/ 133 h 974"/>
                <a:gd name="T50" fmla="*/ 1149 w 639"/>
                <a:gd name="T51" fmla="*/ 125 h 974"/>
                <a:gd name="T52" fmla="*/ 1117 w 639"/>
                <a:gd name="T53" fmla="*/ 112 h 974"/>
                <a:gd name="T54" fmla="*/ 1117 w 639"/>
                <a:gd name="T55" fmla="*/ 103 h 974"/>
                <a:gd name="T56" fmla="*/ 1135 w 639"/>
                <a:gd name="T57" fmla="*/ 91 h 974"/>
                <a:gd name="T58" fmla="*/ 1217 w 639"/>
                <a:gd name="T59" fmla="*/ 59 h 974"/>
                <a:gd name="T60" fmla="*/ 1197 w 639"/>
                <a:gd name="T61" fmla="*/ 37 h 974"/>
                <a:gd name="T62" fmla="*/ 1068 w 639"/>
                <a:gd name="T63" fmla="*/ 50 h 974"/>
                <a:gd name="T64" fmla="*/ 1102 w 639"/>
                <a:gd name="T65" fmla="*/ 37 h 974"/>
                <a:gd name="T66" fmla="*/ 1034 w 639"/>
                <a:gd name="T67" fmla="*/ 38 h 974"/>
                <a:gd name="T68" fmla="*/ 906 w 639"/>
                <a:gd name="T69" fmla="*/ 31 h 974"/>
                <a:gd name="T70" fmla="*/ 1084 w 639"/>
                <a:gd name="T71" fmla="*/ 28 h 974"/>
                <a:gd name="T72" fmla="*/ 1034 w 639"/>
                <a:gd name="T73" fmla="*/ 16 h 974"/>
                <a:gd name="T74" fmla="*/ 795 w 639"/>
                <a:gd name="T75" fmla="*/ 0 h 974"/>
                <a:gd name="T76" fmla="*/ 548 w 639"/>
                <a:gd name="T77" fmla="*/ 26 h 974"/>
                <a:gd name="T78" fmla="*/ 406 w 639"/>
                <a:gd name="T79" fmla="*/ 28 h 974"/>
                <a:gd name="T80" fmla="*/ 243 w 639"/>
                <a:gd name="T81" fmla="*/ 43 h 974"/>
                <a:gd name="T82" fmla="*/ 128 w 639"/>
                <a:gd name="T83" fmla="*/ 58 h 974"/>
                <a:gd name="T84" fmla="*/ 177 w 639"/>
                <a:gd name="T85" fmla="*/ 69 h 974"/>
                <a:gd name="T86" fmla="*/ 0 w 639"/>
                <a:gd name="T87" fmla="*/ 83 h 9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39"/>
                <a:gd name="T133" fmla="*/ 0 h 974"/>
                <a:gd name="T134" fmla="*/ 639 w 639"/>
                <a:gd name="T135" fmla="*/ 974 h 9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39" h="974">
                  <a:moveTo>
                    <a:pt x="0" y="391"/>
                  </a:moveTo>
                  <a:lnTo>
                    <a:pt x="16" y="407"/>
                  </a:lnTo>
                  <a:lnTo>
                    <a:pt x="32" y="399"/>
                  </a:lnTo>
                  <a:lnTo>
                    <a:pt x="32" y="415"/>
                  </a:lnTo>
                  <a:lnTo>
                    <a:pt x="48" y="431"/>
                  </a:lnTo>
                  <a:lnTo>
                    <a:pt x="16" y="447"/>
                  </a:lnTo>
                  <a:lnTo>
                    <a:pt x="40" y="463"/>
                  </a:lnTo>
                  <a:lnTo>
                    <a:pt x="40" y="471"/>
                  </a:lnTo>
                  <a:lnTo>
                    <a:pt x="40" y="487"/>
                  </a:lnTo>
                  <a:lnTo>
                    <a:pt x="72" y="495"/>
                  </a:lnTo>
                  <a:lnTo>
                    <a:pt x="80" y="487"/>
                  </a:lnTo>
                  <a:lnTo>
                    <a:pt x="120" y="487"/>
                  </a:lnTo>
                  <a:lnTo>
                    <a:pt x="160" y="503"/>
                  </a:lnTo>
                  <a:lnTo>
                    <a:pt x="160" y="519"/>
                  </a:lnTo>
                  <a:lnTo>
                    <a:pt x="168" y="551"/>
                  </a:lnTo>
                  <a:lnTo>
                    <a:pt x="168" y="575"/>
                  </a:lnTo>
                  <a:lnTo>
                    <a:pt x="184" y="591"/>
                  </a:lnTo>
                  <a:lnTo>
                    <a:pt x="176" y="630"/>
                  </a:lnTo>
                  <a:lnTo>
                    <a:pt x="184" y="638"/>
                  </a:lnTo>
                  <a:lnTo>
                    <a:pt x="184" y="654"/>
                  </a:lnTo>
                  <a:lnTo>
                    <a:pt x="184" y="670"/>
                  </a:lnTo>
                  <a:lnTo>
                    <a:pt x="200" y="670"/>
                  </a:lnTo>
                  <a:lnTo>
                    <a:pt x="200" y="654"/>
                  </a:lnTo>
                  <a:lnTo>
                    <a:pt x="208" y="678"/>
                  </a:lnTo>
                  <a:lnTo>
                    <a:pt x="224" y="678"/>
                  </a:lnTo>
                  <a:lnTo>
                    <a:pt x="232" y="694"/>
                  </a:lnTo>
                  <a:lnTo>
                    <a:pt x="200" y="686"/>
                  </a:lnTo>
                  <a:lnTo>
                    <a:pt x="192" y="702"/>
                  </a:lnTo>
                  <a:lnTo>
                    <a:pt x="192" y="726"/>
                  </a:lnTo>
                  <a:lnTo>
                    <a:pt x="200" y="734"/>
                  </a:lnTo>
                  <a:lnTo>
                    <a:pt x="216" y="726"/>
                  </a:lnTo>
                  <a:lnTo>
                    <a:pt x="232" y="718"/>
                  </a:lnTo>
                  <a:lnTo>
                    <a:pt x="239" y="734"/>
                  </a:lnTo>
                  <a:lnTo>
                    <a:pt x="232" y="758"/>
                  </a:lnTo>
                  <a:lnTo>
                    <a:pt x="216" y="758"/>
                  </a:lnTo>
                  <a:lnTo>
                    <a:pt x="200" y="774"/>
                  </a:lnTo>
                  <a:lnTo>
                    <a:pt x="200" y="822"/>
                  </a:lnTo>
                  <a:lnTo>
                    <a:pt x="216" y="838"/>
                  </a:lnTo>
                  <a:lnTo>
                    <a:pt x="224" y="870"/>
                  </a:lnTo>
                  <a:lnTo>
                    <a:pt x="247" y="942"/>
                  </a:lnTo>
                  <a:lnTo>
                    <a:pt x="263" y="958"/>
                  </a:lnTo>
                  <a:lnTo>
                    <a:pt x="279" y="958"/>
                  </a:lnTo>
                  <a:lnTo>
                    <a:pt x="303" y="974"/>
                  </a:lnTo>
                  <a:lnTo>
                    <a:pt x="311" y="966"/>
                  </a:lnTo>
                  <a:lnTo>
                    <a:pt x="319" y="926"/>
                  </a:lnTo>
                  <a:lnTo>
                    <a:pt x="319" y="910"/>
                  </a:lnTo>
                  <a:lnTo>
                    <a:pt x="335" y="894"/>
                  </a:lnTo>
                  <a:lnTo>
                    <a:pt x="343" y="870"/>
                  </a:lnTo>
                  <a:lnTo>
                    <a:pt x="335" y="854"/>
                  </a:lnTo>
                  <a:lnTo>
                    <a:pt x="343" y="854"/>
                  </a:lnTo>
                  <a:lnTo>
                    <a:pt x="351" y="838"/>
                  </a:lnTo>
                  <a:lnTo>
                    <a:pt x="375" y="838"/>
                  </a:lnTo>
                  <a:lnTo>
                    <a:pt x="391" y="822"/>
                  </a:lnTo>
                  <a:lnTo>
                    <a:pt x="431" y="774"/>
                  </a:lnTo>
                  <a:lnTo>
                    <a:pt x="447" y="774"/>
                  </a:lnTo>
                  <a:lnTo>
                    <a:pt x="471" y="758"/>
                  </a:lnTo>
                  <a:lnTo>
                    <a:pt x="519" y="726"/>
                  </a:lnTo>
                  <a:lnTo>
                    <a:pt x="527" y="710"/>
                  </a:lnTo>
                  <a:lnTo>
                    <a:pt x="503" y="702"/>
                  </a:lnTo>
                  <a:lnTo>
                    <a:pt x="487" y="710"/>
                  </a:lnTo>
                  <a:lnTo>
                    <a:pt x="487" y="702"/>
                  </a:lnTo>
                  <a:lnTo>
                    <a:pt x="503" y="686"/>
                  </a:lnTo>
                  <a:lnTo>
                    <a:pt x="495" y="678"/>
                  </a:lnTo>
                  <a:lnTo>
                    <a:pt x="511" y="670"/>
                  </a:lnTo>
                  <a:lnTo>
                    <a:pt x="511" y="694"/>
                  </a:lnTo>
                  <a:lnTo>
                    <a:pt x="519" y="702"/>
                  </a:lnTo>
                  <a:lnTo>
                    <a:pt x="535" y="694"/>
                  </a:lnTo>
                  <a:lnTo>
                    <a:pt x="535" y="670"/>
                  </a:lnTo>
                  <a:lnTo>
                    <a:pt x="511" y="630"/>
                  </a:lnTo>
                  <a:lnTo>
                    <a:pt x="535" y="638"/>
                  </a:lnTo>
                  <a:lnTo>
                    <a:pt x="535" y="614"/>
                  </a:lnTo>
                  <a:lnTo>
                    <a:pt x="519" y="606"/>
                  </a:lnTo>
                  <a:lnTo>
                    <a:pt x="543" y="591"/>
                  </a:lnTo>
                  <a:lnTo>
                    <a:pt x="551" y="591"/>
                  </a:lnTo>
                  <a:lnTo>
                    <a:pt x="551" y="583"/>
                  </a:lnTo>
                  <a:lnTo>
                    <a:pt x="543" y="575"/>
                  </a:lnTo>
                  <a:lnTo>
                    <a:pt x="559" y="567"/>
                  </a:lnTo>
                  <a:lnTo>
                    <a:pt x="567" y="543"/>
                  </a:lnTo>
                  <a:lnTo>
                    <a:pt x="551" y="543"/>
                  </a:lnTo>
                  <a:lnTo>
                    <a:pt x="559" y="527"/>
                  </a:lnTo>
                  <a:lnTo>
                    <a:pt x="551" y="487"/>
                  </a:lnTo>
                  <a:lnTo>
                    <a:pt x="543" y="479"/>
                  </a:lnTo>
                  <a:lnTo>
                    <a:pt x="543" y="455"/>
                  </a:lnTo>
                  <a:lnTo>
                    <a:pt x="551" y="447"/>
                  </a:lnTo>
                  <a:lnTo>
                    <a:pt x="567" y="455"/>
                  </a:lnTo>
                  <a:lnTo>
                    <a:pt x="575" y="447"/>
                  </a:lnTo>
                  <a:lnTo>
                    <a:pt x="559" y="399"/>
                  </a:lnTo>
                  <a:lnTo>
                    <a:pt x="559" y="375"/>
                  </a:lnTo>
                  <a:lnTo>
                    <a:pt x="559" y="351"/>
                  </a:lnTo>
                  <a:lnTo>
                    <a:pt x="599" y="255"/>
                  </a:lnTo>
                  <a:lnTo>
                    <a:pt x="639" y="191"/>
                  </a:lnTo>
                  <a:lnTo>
                    <a:pt x="631" y="175"/>
                  </a:lnTo>
                  <a:lnTo>
                    <a:pt x="591" y="159"/>
                  </a:lnTo>
                  <a:lnTo>
                    <a:pt x="575" y="183"/>
                  </a:lnTo>
                  <a:lnTo>
                    <a:pt x="559" y="175"/>
                  </a:lnTo>
                  <a:lnTo>
                    <a:pt x="527" y="215"/>
                  </a:lnTo>
                  <a:lnTo>
                    <a:pt x="503" y="223"/>
                  </a:lnTo>
                  <a:lnTo>
                    <a:pt x="511" y="191"/>
                  </a:lnTo>
                  <a:lnTo>
                    <a:pt x="543" y="159"/>
                  </a:lnTo>
                  <a:lnTo>
                    <a:pt x="535" y="135"/>
                  </a:lnTo>
                  <a:lnTo>
                    <a:pt x="511" y="143"/>
                  </a:lnTo>
                  <a:lnTo>
                    <a:pt x="511" y="167"/>
                  </a:lnTo>
                  <a:lnTo>
                    <a:pt x="503" y="175"/>
                  </a:lnTo>
                  <a:lnTo>
                    <a:pt x="503" y="135"/>
                  </a:lnTo>
                  <a:lnTo>
                    <a:pt x="447" y="135"/>
                  </a:lnTo>
                  <a:lnTo>
                    <a:pt x="471" y="127"/>
                  </a:lnTo>
                  <a:lnTo>
                    <a:pt x="495" y="127"/>
                  </a:lnTo>
                  <a:lnTo>
                    <a:pt x="535" y="119"/>
                  </a:lnTo>
                  <a:lnTo>
                    <a:pt x="551" y="95"/>
                  </a:lnTo>
                  <a:lnTo>
                    <a:pt x="535" y="79"/>
                  </a:lnTo>
                  <a:lnTo>
                    <a:pt x="511" y="63"/>
                  </a:lnTo>
                  <a:lnTo>
                    <a:pt x="503" y="40"/>
                  </a:lnTo>
                  <a:lnTo>
                    <a:pt x="471" y="16"/>
                  </a:lnTo>
                  <a:lnTo>
                    <a:pt x="391" y="0"/>
                  </a:lnTo>
                  <a:lnTo>
                    <a:pt x="303" y="40"/>
                  </a:lnTo>
                  <a:lnTo>
                    <a:pt x="279" y="79"/>
                  </a:lnTo>
                  <a:lnTo>
                    <a:pt x="271" y="111"/>
                  </a:lnTo>
                  <a:lnTo>
                    <a:pt x="239" y="111"/>
                  </a:lnTo>
                  <a:lnTo>
                    <a:pt x="232" y="143"/>
                  </a:lnTo>
                  <a:lnTo>
                    <a:pt x="200" y="119"/>
                  </a:lnTo>
                  <a:lnTo>
                    <a:pt x="144" y="135"/>
                  </a:lnTo>
                  <a:lnTo>
                    <a:pt x="120" y="167"/>
                  </a:lnTo>
                  <a:lnTo>
                    <a:pt x="120" y="183"/>
                  </a:lnTo>
                  <a:lnTo>
                    <a:pt x="120" y="207"/>
                  </a:lnTo>
                  <a:lnTo>
                    <a:pt x="96" y="207"/>
                  </a:lnTo>
                  <a:lnTo>
                    <a:pt x="64" y="247"/>
                  </a:lnTo>
                  <a:lnTo>
                    <a:pt x="56" y="279"/>
                  </a:lnTo>
                  <a:lnTo>
                    <a:pt x="80" y="279"/>
                  </a:lnTo>
                  <a:lnTo>
                    <a:pt x="88" y="303"/>
                  </a:lnTo>
                  <a:lnTo>
                    <a:pt x="80" y="327"/>
                  </a:lnTo>
                  <a:lnTo>
                    <a:pt x="40" y="343"/>
                  </a:lnTo>
                  <a:lnTo>
                    <a:pt x="0" y="359"/>
                  </a:lnTo>
                  <a:lnTo>
                    <a:pt x="0" y="391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42" name="Freeform 293"/>
            <p:cNvSpPr>
              <a:spLocks/>
            </p:cNvSpPr>
            <p:nvPr/>
          </p:nvSpPr>
          <p:spPr bwMode="auto">
            <a:xfrm>
              <a:off x="2446" y="1456"/>
              <a:ext cx="33" cy="30"/>
            </a:xfrm>
            <a:custGeom>
              <a:avLst/>
              <a:gdLst>
                <a:gd name="T0" fmla="*/ 0 w 32"/>
                <a:gd name="T1" fmla="*/ 8 h 32"/>
                <a:gd name="T2" fmla="*/ 55 w 32"/>
                <a:gd name="T3" fmla="*/ 8 h 32"/>
                <a:gd name="T4" fmla="*/ 55 w 32"/>
                <a:gd name="T5" fmla="*/ 8 h 32"/>
                <a:gd name="T6" fmla="*/ 36 w 32"/>
                <a:gd name="T7" fmla="*/ 0 h 32"/>
                <a:gd name="T8" fmla="*/ 8 w 32"/>
                <a:gd name="T9" fmla="*/ 0 h 32"/>
                <a:gd name="T10" fmla="*/ 0 w 32"/>
                <a:gd name="T11" fmla="*/ 8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2"/>
                <a:gd name="T20" fmla="*/ 32 w 32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2">
                  <a:moveTo>
                    <a:pt x="0" y="24"/>
                  </a:moveTo>
                  <a:lnTo>
                    <a:pt x="32" y="32"/>
                  </a:lnTo>
                  <a:lnTo>
                    <a:pt x="32" y="16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43" name="Freeform 294"/>
            <p:cNvSpPr>
              <a:spLocks/>
            </p:cNvSpPr>
            <p:nvPr/>
          </p:nvSpPr>
          <p:spPr bwMode="auto">
            <a:xfrm>
              <a:off x="2446" y="1456"/>
              <a:ext cx="33" cy="30"/>
            </a:xfrm>
            <a:custGeom>
              <a:avLst/>
              <a:gdLst>
                <a:gd name="T0" fmla="*/ 0 w 32"/>
                <a:gd name="T1" fmla="*/ 8 h 32"/>
                <a:gd name="T2" fmla="*/ 55 w 32"/>
                <a:gd name="T3" fmla="*/ 8 h 32"/>
                <a:gd name="T4" fmla="*/ 55 w 32"/>
                <a:gd name="T5" fmla="*/ 8 h 32"/>
                <a:gd name="T6" fmla="*/ 36 w 32"/>
                <a:gd name="T7" fmla="*/ 0 h 32"/>
                <a:gd name="T8" fmla="*/ 8 w 32"/>
                <a:gd name="T9" fmla="*/ 0 h 32"/>
                <a:gd name="T10" fmla="*/ 0 w 32"/>
                <a:gd name="T11" fmla="*/ 8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2"/>
                <a:gd name="T20" fmla="*/ 32 w 32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2">
                  <a:moveTo>
                    <a:pt x="0" y="24"/>
                  </a:moveTo>
                  <a:lnTo>
                    <a:pt x="32" y="32"/>
                  </a:lnTo>
                  <a:lnTo>
                    <a:pt x="32" y="16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24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44" name="Freeform 295"/>
            <p:cNvSpPr>
              <a:spLocks/>
            </p:cNvSpPr>
            <p:nvPr/>
          </p:nvSpPr>
          <p:spPr bwMode="auto">
            <a:xfrm>
              <a:off x="2454" y="1397"/>
              <a:ext cx="174" cy="103"/>
            </a:xfrm>
            <a:custGeom>
              <a:avLst/>
              <a:gdLst>
                <a:gd name="T0" fmla="*/ 0 w 168"/>
                <a:gd name="T1" fmla="*/ 0 h 112"/>
                <a:gd name="T2" fmla="*/ 0 w 168"/>
                <a:gd name="T3" fmla="*/ 6 h 112"/>
                <a:gd name="T4" fmla="*/ 8 w 168"/>
                <a:gd name="T5" fmla="*/ 6 h 112"/>
                <a:gd name="T6" fmla="*/ 46 w 168"/>
                <a:gd name="T7" fmla="*/ 6 h 112"/>
                <a:gd name="T8" fmla="*/ 82 w 168"/>
                <a:gd name="T9" fmla="*/ 7 h 112"/>
                <a:gd name="T10" fmla="*/ 82 w 168"/>
                <a:gd name="T11" fmla="*/ 17 h 112"/>
                <a:gd name="T12" fmla="*/ 194 w 168"/>
                <a:gd name="T13" fmla="*/ 21 h 112"/>
                <a:gd name="T14" fmla="*/ 240 w 168"/>
                <a:gd name="T15" fmla="*/ 21 h 112"/>
                <a:gd name="T16" fmla="*/ 258 w 168"/>
                <a:gd name="T17" fmla="*/ 17 h 112"/>
                <a:gd name="T18" fmla="*/ 291 w 168"/>
                <a:gd name="T19" fmla="*/ 19 h 112"/>
                <a:gd name="T20" fmla="*/ 323 w 168"/>
                <a:gd name="T21" fmla="*/ 17 h 112"/>
                <a:gd name="T22" fmla="*/ 337 w 168"/>
                <a:gd name="T23" fmla="*/ 13 h 112"/>
                <a:gd name="T24" fmla="*/ 307 w 168"/>
                <a:gd name="T25" fmla="*/ 11 h 112"/>
                <a:gd name="T26" fmla="*/ 240 w 168"/>
                <a:gd name="T27" fmla="*/ 9 h 112"/>
                <a:gd name="T28" fmla="*/ 194 w 168"/>
                <a:gd name="T29" fmla="*/ 13 h 112"/>
                <a:gd name="T30" fmla="*/ 160 w 168"/>
                <a:gd name="T31" fmla="*/ 11 h 112"/>
                <a:gd name="T32" fmla="*/ 112 w 168"/>
                <a:gd name="T33" fmla="*/ 9 h 112"/>
                <a:gd name="T34" fmla="*/ 128 w 168"/>
                <a:gd name="T35" fmla="*/ 7 h 112"/>
                <a:gd name="T36" fmla="*/ 97 w 168"/>
                <a:gd name="T37" fmla="*/ 6 h 112"/>
                <a:gd name="T38" fmla="*/ 62 w 168"/>
                <a:gd name="T39" fmla="*/ 6 h 112"/>
                <a:gd name="T40" fmla="*/ 36 w 168"/>
                <a:gd name="T41" fmla="*/ 0 h 112"/>
                <a:gd name="T42" fmla="*/ 0 w 168"/>
                <a:gd name="T43" fmla="*/ 0 h 1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8"/>
                <a:gd name="T67" fmla="*/ 0 h 112"/>
                <a:gd name="T68" fmla="*/ 168 w 168"/>
                <a:gd name="T69" fmla="*/ 112 h 1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8" h="112">
                  <a:moveTo>
                    <a:pt x="0" y="0"/>
                  </a:moveTo>
                  <a:lnTo>
                    <a:pt x="0" y="8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40" y="40"/>
                  </a:lnTo>
                  <a:lnTo>
                    <a:pt x="40" y="96"/>
                  </a:lnTo>
                  <a:lnTo>
                    <a:pt x="96" y="112"/>
                  </a:lnTo>
                  <a:lnTo>
                    <a:pt x="120" y="112"/>
                  </a:lnTo>
                  <a:lnTo>
                    <a:pt x="128" y="96"/>
                  </a:lnTo>
                  <a:lnTo>
                    <a:pt x="144" y="104"/>
                  </a:lnTo>
                  <a:lnTo>
                    <a:pt x="160" y="96"/>
                  </a:lnTo>
                  <a:lnTo>
                    <a:pt x="168" y="64"/>
                  </a:lnTo>
                  <a:lnTo>
                    <a:pt x="152" y="56"/>
                  </a:lnTo>
                  <a:lnTo>
                    <a:pt x="120" y="48"/>
                  </a:lnTo>
                  <a:lnTo>
                    <a:pt x="96" y="64"/>
                  </a:lnTo>
                  <a:lnTo>
                    <a:pt x="80" y="56"/>
                  </a:lnTo>
                  <a:lnTo>
                    <a:pt x="56" y="48"/>
                  </a:lnTo>
                  <a:lnTo>
                    <a:pt x="64" y="40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45" name="Freeform 296"/>
            <p:cNvSpPr>
              <a:spLocks/>
            </p:cNvSpPr>
            <p:nvPr/>
          </p:nvSpPr>
          <p:spPr bwMode="auto">
            <a:xfrm>
              <a:off x="2454" y="1397"/>
              <a:ext cx="174" cy="103"/>
            </a:xfrm>
            <a:custGeom>
              <a:avLst/>
              <a:gdLst>
                <a:gd name="T0" fmla="*/ 0 w 168"/>
                <a:gd name="T1" fmla="*/ 0 h 112"/>
                <a:gd name="T2" fmla="*/ 0 w 168"/>
                <a:gd name="T3" fmla="*/ 6 h 112"/>
                <a:gd name="T4" fmla="*/ 8 w 168"/>
                <a:gd name="T5" fmla="*/ 6 h 112"/>
                <a:gd name="T6" fmla="*/ 46 w 168"/>
                <a:gd name="T7" fmla="*/ 6 h 112"/>
                <a:gd name="T8" fmla="*/ 82 w 168"/>
                <a:gd name="T9" fmla="*/ 7 h 112"/>
                <a:gd name="T10" fmla="*/ 82 w 168"/>
                <a:gd name="T11" fmla="*/ 17 h 112"/>
                <a:gd name="T12" fmla="*/ 194 w 168"/>
                <a:gd name="T13" fmla="*/ 21 h 112"/>
                <a:gd name="T14" fmla="*/ 240 w 168"/>
                <a:gd name="T15" fmla="*/ 21 h 112"/>
                <a:gd name="T16" fmla="*/ 258 w 168"/>
                <a:gd name="T17" fmla="*/ 17 h 112"/>
                <a:gd name="T18" fmla="*/ 291 w 168"/>
                <a:gd name="T19" fmla="*/ 19 h 112"/>
                <a:gd name="T20" fmla="*/ 323 w 168"/>
                <a:gd name="T21" fmla="*/ 17 h 112"/>
                <a:gd name="T22" fmla="*/ 337 w 168"/>
                <a:gd name="T23" fmla="*/ 13 h 112"/>
                <a:gd name="T24" fmla="*/ 307 w 168"/>
                <a:gd name="T25" fmla="*/ 11 h 112"/>
                <a:gd name="T26" fmla="*/ 240 w 168"/>
                <a:gd name="T27" fmla="*/ 9 h 112"/>
                <a:gd name="T28" fmla="*/ 194 w 168"/>
                <a:gd name="T29" fmla="*/ 13 h 112"/>
                <a:gd name="T30" fmla="*/ 160 w 168"/>
                <a:gd name="T31" fmla="*/ 11 h 112"/>
                <a:gd name="T32" fmla="*/ 112 w 168"/>
                <a:gd name="T33" fmla="*/ 9 h 112"/>
                <a:gd name="T34" fmla="*/ 128 w 168"/>
                <a:gd name="T35" fmla="*/ 7 h 112"/>
                <a:gd name="T36" fmla="*/ 97 w 168"/>
                <a:gd name="T37" fmla="*/ 6 h 112"/>
                <a:gd name="T38" fmla="*/ 62 w 168"/>
                <a:gd name="T39" fmla="*/ 6 h 112"/>
                <a:gd name="T40" fmla="*/ 36 w 168"/>
                <a:gd name="T41" fmla="*/ 0 h 112"/>
                <a:gd name="T42" fmla="*/ 0 w 168"/>
                <a:gd name="T43" fmla="*/ 0 h 1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8"/>
                <a:gd name="T67" fmla="*/ 0 h 112"/>
                <a:gd name="T68" fmla="*/ 168 w 168"/>
                <a:gd name="T69" fmla="*/ 112 h 1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8" h="112">
                  <a:moveTo>
                    <a:pt x="0" y="0"/>
                  </a:moveTo>
                  <a:lnTo>
                    <a:pt x="0" y="8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40" y="40"/>
                  </a:lnTo>
                  <a:lnTo>
                    <a:pt x="40" y="96"/>
                  </a:lnTo>
                  <a:lnTo>
                    <a:pt x="96" y="112"/>
                  </a:lnTo>
                  <a:lnTo>
                    <a:pt x="120" y="112"/>
                  </a:lnTo>
                  <a:lnTo>
                    <a:pt x="128" y="96"/>
                  </a:lnTo>
                  <a:lnTo>
                    <a:pt x="144" y="104"/>
                  </a:lnTo>
                  <a:lnTo>
                    <a:pt x="160" y="96"/>
                  </a:lnTo>
                  <a:lnTo>
                    <a:pt x="168" y="64"/>
                  </a:lnTo>
                  <a:lnTo>
                    <a:pt x="152" y="56"/>
                  </a:lnTo>
                  <a:lnTo>
                    <a:pt x="120" y="48"/>
                  </a:lnTo>
                  <a:lnTo>
                    <a:pt x="96" y="64"/>
                  </a:lnTo>
                  <a:lnTo>
                    <a:pt x="80" y="56"/>
                  </a:lnTo>
                  <a:lnTo>
                    <a:pt x="56" y="48"/>
                  </a:lnTo>
                  <a:lnTo>
                    <a:pt x="64" y="40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46" name="Freeform 297"/>
            <p:cNvSpPr>
              <a:spLocks/>
            </p:cNvSpPr>
            <p:nvPr/>
          </p:nvSpPr>
          <p:spPr bwMode="auto">
            <a:xfrm>
              <a:off x="2462" y="1165"/>
              <a:ext cx="99" cy="179"/>
            </a:xfrm>
            <a:custGeom>
              <a:avLst/>
              <a:gdLst>
                <a:gd name="T0" fmla="*/ 0 w 96"/>
                <a:gd name="T1" fmla="*/ 20 h 192"/>
                <a:gd name="T2" fmla="*/ 44 w 96"/>
                <a:gd name="T3" fmla="*/ 30 h 192"/>
                <a:gd name="T4" fmla="*/ 36 w 96"/>
                <a:gd name="T5" fmla="*/ 35 h 192"/>
                <a:gd name="T6" fmla="*/ 36 w 96"/>
                <a:gd name="T7" fmla="*/ 42 h 192"/>
                <a:gd name="T8" fmla="*/ 56 w 96"/>
                <a:gd name="T9" fmla="*/ 47 h 192"/>
                <a:gd name="T10" fmla="*/ 117 w 96"/>
                <a:gd name="T11" fmla="*/ 47 h 192"/>
                <a:gd name="T12" fmla="*/ 150 w 96"/>
                <a:gd name="T13" fmla="*/ 35 h 192"/>
                <a:gd name="T14" fmla="*/ 176 w 96"/>
                <a:gd name="T15" fmla="*/ 32 h 192"/>
                <a:gd name="T16" fmla="*/ 176 w 96"/>
                <a:gd name="T17" fmla="*/ 28 h 192"/>
                <a:gd name="T18" fmla="*/ 133 w 96"/>
                <a:gd name="T19" fmla="*/ 26 h 192"/>
                <a:gd name="T20" fmla="*/ 150 w 96"/>
                <a:gd name="T21" fmla="*/ 18 h 192"/>
                <a:gd name="T22" fmla="*/ 133 w 96"/>
                <a:gd name="T23" fmla="*/ 15 h 192"/>
                <a:gd name="T24" fmla="*/ 92 w 96"/>
                <a:gd name="T25" fmla="*/ 15 h 192"/>
                <a:gd name="T26" fmla="*/ 56 w 96"/>
                <a:gd name="T27" fmla="*/ 7 h 192"/>
                <a:gd name="T28" fmla="*/ 56 w 96"/>
                <a:gd name="T29" fmla="*/ 0 h 192"/>
                <a:gd name="T30" fmla="*/ 36 w 96"/>
                <a:gd name="T31" fmla="*/ 0 h 192"/>
                <a:gd name="T32" fmla="*/ 36 w 96"/>
                <a:gd name="T33" fmla="*/ 7 h 192"/>
                <a:gd name="T34" fmla="*/ 0 w 96"/>
                <a:gd name="T35" fmla="*/ 15 h 192"/>
                <a:gd name="T36" fmla="*/ 0 w 96"/>
                <a:gd name="T37" fmla="*/ 20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"/>
                <a:gd name="T58" fmla="*/ 0 h 192"/>
                <a:gd name="T59" fmla="*/ 96 w 9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" h="192">
                  <a:moveTo>
                    <a:pt x="0" y="80"/>
                  </a:moveTo>
                  <a:lnTo>
                    <a:pt x="24" y="120"/>
                  </a:lnTo>
                  <a:lnTo>
                    <a:pt x="16" y="144"/>
                  </a:lnTo>
                  <a:lnTo>
                    <a:pt x="16" y="168"/>
                  </a:lnTo>
                  <a:lnTo>
                    <a:pt x="32" y="192"/>
                  </a:lnTo>
                  <a:lnTo>
                    <a:pt x="64" y="192"/>
                  </a:lnTo>
                  <a:lnTo>
                    <a:pt x="80" y="144"/>
                  </a:lnTo>
                  <a:lnTo>
                    <a:pt x="96" y="128"/>
                  </a:lnTo>
                  <a:lnTo>
                    <a:pt x="96" y="112"/>
                  </a:lnTo>
                  <a:lnTo>
                    <a:pt x="72" y="104"/>
                  </a:lnTo>
                  <a:lnTo>
                    <a:pt x="80" y="72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32" y="32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16" y="32"/>
                  </a:lnTo>
                  <a:lnTo>
                    <a:pt x="0" y="56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47" name="Freeform 298"/>
            <p:cNvSpPr>
              <a:spLocks/>
            </p:cNvSpPr>
            <p:nvPr/>
          </p:nvSpPr>
          <p:spPr bwMode="auto">
            <a:xfrm>
              <a:off x="2462" y="1165"/>
              <a:ext cx="99" cy="179"/>
            </a:xfrm>
            <a:custGeom>
              <a:avLst/>
              <a:gdLst>
                <a:gd name="T0" fmla="*/ 0 w 96"/>
                <a:gd name="T1" fmla="*/ 20 h 192"/>
                <a:gd name="T2" fmla="*/ 44 w 96"/>
                <a:gd name="T3" fmla="*/ 30 h 192"/>
                <a:gd name="T4" fmla="*/ 36 w 96"/>
                <a:gd name="T5" fmla="*/ 35 h 192"/>
                <a:gd name="T6" fmla="*/ 36 w 96"/>
                <a:gd name="T7" fmla="*/ 42 h 192"/>
                <a:gd name="T8" fmla="*/ 56 w 96"/>
                <a:gd name="T9" fmla="*/ 47 h 192"/>
                <a:gd name="T10" fmla="*/ 117 w 96"/>
                <a:gd name="T11" fmla="*/ 47 h 192"/>
                <a:gd name="T12" fmla="*/ 150 w 96"/>
                <a:gd name="T13" fmla="*/ 35 h 192"/>
                <a:gd name="T14" fmla="*/ 176 w 96"/>
                <a:gd name="T15" fmla="*/ 32 h 192"/>
                <a:gd name="T16" fmla="*/ 176 w 96"/>
                <a:gd name="T17" fmla="*/ 28 h 192"/>
                <a:gd name="T18" fmla="*/ 133 w 96"/>
                <a:gd name="T19" fmla="*/ 26 h 192"/>
                <a:gd name="T20" fmla="*/ 150 w 96"/>
                <a:gd name="T21" fmla="*/ 18 h 192"/>
                <a:gd name="T22" fmla="*/ 133 w 96"/>
                <a:gd name="T23" fmla="*/ 15 h 192"/>
                <a:gd name="T24" fmla="*/ 92 w 96"/>
                <a:gd name="T25" fmla="*/ 15 h 192"/>
                <a:gd name="T26" fmla="*/ 56 w 96"/>
                <a:gd name="T27" fmla="*/ 7 h 192"/>
                <a:gd name="T28" fmla="*/ 56 w 96"/>
                <a:gd name="T29" fmla="*/ 0 h 192"/>
                <a:gd name="T30" fmla="*/ 36 w 96"/>
                <a:gd name="T31" fmla="*/ 0 h 192"/>
                <a:gd name="T32" fmla="*/ 36 w 96"/>
                <a:gd name="T33" fmla="*/ 7 h 192"/>
                <a:gd name="T34" fmla="*/ 0 w 96"/>
                <a:gd name="T35" fmla="*/ 15 h 192"/>
                <a:gd name="T36" fmla="*/ 0 w 96"/>
                <a:gd name="T37" fmla="*/ 20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"/>
                <a:gd name="T58" fmla="*/ 0 h 192"/>
                <a:gd name="T59" fmla="*/ 96 w 9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" h="192">
                  <a:moveTo>
                    <a:pt x="0" y="80"/>
                  </a:moveTo>
                  <a:lnTo>
                    <a:pt x="24" y="120"/>
                  </a:lnTo>
                  <a:lnTo>
                    <a:pt x="16" y="144"/>
                  </a:lnTo>
                  <a:lnTo>
                    <a:pt x="16" y="168"/>
                  </a:lnTo>
                  <a:lnTo>
                    <a:pt x="32" y="192"/>
                  </a:lnTo>
                  <a:lnTo>
                    <a:pt x="64" y="192"/>
                  </a:lnTo>
                  <a:lnTo>
                    <a:pt x="80" y="144"/>
                  </a:lnTo>
                  <a:lnTo>
                    <a:pt x="96" y="128"/>
                  </a:lnTo>
                  <a:lnTo>
                    <a:pt x="96" y="112"/>
                  </a:lnTo>
                  <a:lnTo>
                    <a:pt x="72" y="104"/>
                  </a:lnTo>
                  <a:lnTo>
                    <a:pt x="80" y="72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32" y="32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16" y="32"/>
                  </a:lnTo>
                  <a:lnTo>
                    <a:pt x="0" y="56"/>
                  </a:lnTo>
                  <a:lnTo>
                    <a:pt x="0" y="8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48" name="Freeform 299"/>
            <p:cNvSpPr>
              <a:spLocks/>
            </p:cNvSpPr>
            <p:nvPr/>
          </p:nvSpPr>
          <p:spPr bwMode="auto">
            <a:xfrm>
              <a:off x="2337" y="1277"/>
              <a:ext cx="117" cy="83"/>
            </a:xfrm>
            <a:custGeom>
              <a:avLst/>
              <a:gdLst>
                <a:gd name="T0" fmla="*/ 0 w 112"/>
                <a:gd name="T1" fmla="*/ 8 h 88"/>
                <a:gd name="T2" fmla="*/ 0 w 112"/>
                <a:gd name="T3" fmla="*/ 8 h 88"/>
                <a:gd name="T4" fmla="*/ 54 w 112"/>
                <a:gd name="T5" fmla="*/ 9 h 88"/>
                <a:gd name="T6" fmla="*/ 38 w 112"/>
                <a:gd name="T7" fmla="*/ 16 h 88"/>
                <a:gd name="T8" fmla="*/ 54 w 112"/>
                <a:gd name="T9" fmla="*/ 21 h 88"/>
                <a:gd name="T10" fmla="*/ 134 w 112"/>
                <a:gd name="T11" fmla="*/ 23 h 88"/>
                <a:gd name="T12" fmla="*/ 171 w 112"/>
                <a:gd name="T13" fmla="*/ 27 h 88"/>
                <a:gd name="T14" fmla="*/ 193 w 112"/>
                <a:gd name="T15" fmla="*/ 25 h 88"/>
                <a:gd name="T16" fmla="*/ 266 w 112"/>
                <a:gd name="T17" fmla="*/ 25 h 88"/>
                <a:gd name="T18" fmla="*/ 266 w 112"/>
                <a:gd name="T19" fmla="*/ 21 h 88"/>
                <a:gd name="T20" fmla="*/ 266 w 112"/>
                <a:gd name="T21" fmla="*/ 16 h 88"/>
                <a:gd name="T22" fmla="*/ 211 w 112"/>
                <a:gd name="T23" fmla="*/ 9 h 88"/>
                <a:gd name="T24" fmla="*/ 193 w 112"/>
                <a:gd name="T25" fmla="*/ 23 h 88"/>
                <a:gd name="T26" fmla="*/ 171 w 112"/>
                <a:gd name="T27" fmla="*/ 23 h 88"/>
                <a:gd name="T28" fmla="*/ 171 w 112"/>
                <a:gd name="T29" fmla="*/ 9 h 88"/>
                <a:gd name="T30" fmla="*/ 134 w 112"/>
                <a:gd name="T31" fmla="*/ 8 h 88"/>
                <a:gd name="T32" fmla="*/ 8 w 112"/>
                <a:gd name="T33" fmla="*/ 0 h 88"/>
                <a:gd name="T34" fmla="*/ 0 w 112"/>
                <a:gd name="T35" fmla="*/ 8 h 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88"/>
                <a:gd name="T56" fmla="*/ 112 w 112"/>
                <a:gd name="T57" fmla="*/ 88 h 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88">
                  <a:moveTo>
                    <a:pt x="0" y="8"/>
                  </a:moveTo>
                  <a:lnTo>
                    <a:pt x="0" y="24"/>
                  </a:lnTo>
                  <a:lnTo>
                    <a:pt x="24" y="32"/>
                  </a:lnTo>
                  <a:lnTo>
                    <a:pt x="16" y="48"/>
                  </a:lnTo>
                  <a:lnTo>
                    <a:pt x="24" y="64"/>
                  </a:lnTo>
                  <a:lnTo>
                    <a:pt x="56" y="72"/>
                  </a:lnTo>
                  <a:lnTo>
                    <a:pt x="72" y="88"/>
                  </a:lnTo>
                  <a:lnTo>
                    <a:pt x="80" y="80"/>
                  </a:lnTo>
                  <a:lnTo>
                    <a:pt x="112" y="80"/>
                  </a:lnTo>
                  <a:lnTo>
                    <a:pt x="112" y="64"/>
                  </a:lnTo>
                  <a:lnTo>
                    <a:pt x="112" y="48"/>
                  </a:lnTo>
                  <a:lnTo>
                    <a:pt x="88" y="32"/>
                  </a:lnTo>
                  <a:lnTo>
                    <a:pt x="80" y="72"/>
                  </a:lnTo>
                  <a:lnTo>
                    <a:pt x="72" y="72"/>
                  </a:lnTo>
                  <a:lnTo>
                    <a:pt x="72" y="32"/>
                  </a:lnTo>
                  <a:lnTo>
                    <a:pt x="56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49" name="Freeform 300"/>
            <p:cNvSpPr>
              <a:spLocks/>
            </p:cNvSpPr>
            <p:nvPr/>
          </p:nvSpPr>
          <p:spPr bwMode="auto">
            <a:xfrm>
              <a:off x="2337" y="1277"/>
              <a:ext cx="117" cy="83"/>
            </a:xfrm>
            <a:custGeom>
              <a:avLst/>
              <a:gdLst>
                <a:gd name="T0" fmla="*/ 0 w 112"/>
                <a:gd name="T1" fmla="*/ 8 h 88"/>
                <a:gd name="T2" fmla="*/ 0 w 112"/>
                <a:gd name="T3" fmla="*/ 8 h 88"/>
                <a:gd name="T4" fmla="*/ 54 w 112"/>
                <a:gd name="T5" fmla="*/ 9 h 88"/>
                <a:gd name="T6" fmla="*/ 38 w 112"/>
                <a:gd name="T7" fmla="*/ 16 h 88"/>
                <a:gd name="T8" fmla="*/ 54 w 112"/>
                <a:gd name="T9" fmla="*/ 21 h 88"/>
                <a:gd name="T10" fmla="*/ 134 w 112"/>
                <a:gd name="T11" fmla="*/ 23 h 88"/>
                <a:gd name="T12" fmla="*/ 171 w 112"/>
                <a:gd name="T13" fmla="*/ 27 h 88"/>
                <a:gd name="T14" fmla="*/ 193 w 112"/>
                <a:gd name="T15" fmla="*/ 25 h 88"/>
                <a:gd name="T16" fmla="*/ 266 w 112"/>
                <a:gd name="T17" fmla="*/ 25 h 88"/>
                <a:gd name="T18" fmla="*/ 266 w 112"/>
                <a:gd name="T19" fmla="*/ 21 h 88"/>
                <a:gd name="T20" fmla="*/ 266 w 112"/>
                <a:gd name="T21" fmla="*/ 16 h 88"/>
                <a:gd name="T22" fmla="*/ 211 w 112"/>
                <a:gd name="T23" fmla="*/ 9 h 88"/>
                <a:gd name="T24" fmla="*/ 193 w 112"/>
                <a:gd name="T25" fmla="*/ 23 h 88"/>
                <a:gd name="T26" fmla="*/ 171 w 112"/>
                <a:gd name="T27" fmla="*/ 23 h 88"/>
                <a:gd name="T28" fmla="*/ 171 w 112"/>
                <a:gd name="T29" fmla="*/ 9 h 88"/>
                <a:gd name="T30" fmla="*/ 134 w 112"/>
                <a:gd name="T31" fmla="*/ 8 h 88"/>
                <a:gd name="T32" fmla="*/ 8 w 112"/>
                <a:gd name="T33" fmla="*/ 0 h 88"/>
                <a:gd name="T34" fmla="*/ 0 w 112"/>
                <a:gd name="T35" fmla="*/ 8 h 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88"/>
                <a:gd name="T56" fmla="*/ 112 w 112"/>
                <a:gd name="T57" fmla="*/ 88 h 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88">
                  <a:moveTo>
                    <a:pt x="0" y="8"/>
                  </a:moveTo>
                  <a:lnTo>
                    <a:pt x="0" y="24"/>
                  </a:lnTo>
                  <a:lnTo>
                    <a:pt x="24" y="32"/>
                  </a:lnTo>
                  <a:lnTo>
                    <a:pt x="16" y="48"/>
                  </a:lnTo>
                  <a:lnTo>
                    <a:pt x="24" y="64"/>
                  </a:lnTo>
                  <a:lnTo>
                    <a:pt x="56" y="72"/>
                  </a:lnTo>
                  <a:lnTo>
                    <a:pt x="72" y="88"/>
                  </a:lnTo>
                  <a:lnTo>
                    <a:pt x="80" y="80"/>
                  </a:lnTo>
                  <a:lnTo>
                    <a:pt x="112" y="80"/>
                  </a:lnTo>
                  <a:lnTo>
                    <a:pt x="112" y="64"/>
                  </a:lnTo>
                  <a:lnTo>
                    <a:pt x="112" y="48"/>
                  </a:lnTo>
                  <a:lnTo>
                    <a:pt x="88" y="32"/>
                  </a:lnTo>
                  <a:lnTo>
                    <a:pt x="80" y="72"/>
                  </a:lnTo>
                  <a:lnTo>
                    <a:pt x="72" y="72"/>
                  </a:lnTo>
                  <a:lnTo>
                    <a:pt x="72" y="32"/>
                  </a:lnTo>
                  <a:lnTo>
                    <a:pt x="56" y="8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50" name="Freeform 301"/>
            <p:cNvSpPr>
              <a:spLocks/>
            </p:cNvSpPr>
            <p:nvPr/>
          </p:nvSpPr>
          <p:spPr bwMode="auto">
            <a:xfrm>
              <a:off x="2446" y="1360"/>
              <a:ext cx="49" cy="22"/>
            </a:xfrm>
            <a:custGeom>
              <a:avLst/>
              <a:gdLst>
                <a:gd name="T0" fmla="*/ 0 w 48"/>
                <a:gd name="T1" fmla="*/ 0 h 24"/>
                <a:gd name="T2" fmla="*/ 60 w 48"/>
                <a:gd name="T3" fmla="*/ 6 h 24"/>
                <a:gd name="T4" fmla="*/ 68 w 48"/>
                <a:gd name="T5" fmla="*/ 6 h 24"/>
                <a:gd name="T6" fmla="*/ 68 w 48"/>
                <a:gd name="T7" fmla="*/ 0 h 24"/>
                <a:gd name="T8" fmla="*/ 16 w 48"/>
                <a:gd name="T9" fmla="*/ 0 h 24"/>
                <a:gd name="T10" fmla="*/ 0 w 4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24"/>
                <a:gd name="T20" fmla="*/ 48 w 48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24">
                  <a:moveTo>
                    <a:pt x="0" y="0"/>
                  </a:moveTo>
                  <a:lnTo>
                    <a:pt x="40" y="24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51" name="Freeform 302"/>
            <p:cNvSpPr>
              <a:spLocks/>
            </p:cNvSpPr>
            <p:nvPr/>
          </p:nvSpPr>
          <p:spPr bwMode="auto">
            <a:xfrm>
              <a:off x="2446" y="1360"/>
              <a:ext cx="49" cy="22"/>
            </a:xfrm>
            <a:custGeom>
              <a:avLst/>
              <a:gdLst>
                <a:gd name="T0" fmla="*/ 0 w 48"/>
                <a:gd name="T1" fmla="*/ 0 h 24"/>
                <a:gd name="T2" fmla="*/ 60 w 48"/>
                <a:gd name="T3" fmla="*/ 6 h 24"/>
                <a:gd name="T4" fmla="*/ 68 w 48"/>
                <a:gd name="T5" fmla="*/ 6 h 24"/>
                <a:gd name="T6" fmla="*/ 68 w 48"/>
                <a:gd name="T7" fmla="*/ 0 h 24"/>
                <a:gd name="T8" fmla="*/ 16 w 48"/>
                <a:gd name="T9" fmla="*/ 0 h 24"/>
                <a:gd name="T10" fmla="*/ 0 w 4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24"/>
                <a:gd name="T20" fmla="*/ 48 w 48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24">
                  <a:moveTo>
                    <a:pt x="0" y="0"/>
                  </a:moveTo>
                  <a:lnTo>
                    <a:pt x="40" y="24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52" name="Freeform 303"/>
            <p:cNvSpPr>
              <a:spLocks/>
            </p:cNvSpPr>
            <p:nvPr/>
          </p:nvSpPr>
          <p:spPr bwMode="auto">
            <a:xfrm>
              <a:off x="2346" y="1360"/>
              <a:ext cx="25" cy="37"/>
            </a:xfrm>
            <a:custGeom>
              <a:avLst/>
              <a:gdLst>
                <a:gd name="T0" fmla="*/ 0 w 24"/>
                <a:gd name="T1" fmla="*/ 0 h 40"/>
                <a:gd name="T2" fmla="*/ 0 w 24"/>
                <a:gd name="T3" fmla="*/ 6 h 40"/>
                <a:gd name="T4" fmla="*/ 52 w 24"/>
                <a:gd name="T5" fmla="*/ 8 h 40"/>
                <a:gd name="T6" fmla="*/ 8 w 24"/>
                <a:gd name="T7" fmla="*/ 0 h 40"/>
                <a:gd name="T8" fmla="*/ 0 w 24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0"/>
                <a:gd name="T17" fmla="*/ 24 w 24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0">
                  <a:moveTo>
                    <a:pt x="0" y="0"/>
                  </a:moveTo>
                  <a:lnTo>
                    <a:pt x="0" y="32"/>
                  </a:lnTo>
                  <a:lnTo>
                    <a:pt x="24" y="4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53" name="Freeform 304"/>
            <p:cNvSpPr>
              <a:spLocks/>
            </p:cNvSpPr>
            <p:nvPr/>
          </p:nvSpPr>
          <p:spPr bwMode="auto">
            <a:xfrm>
              <a:off x="2346" y="1360"/>
              <a:ext cx="25" cy="37"/>
            </a:xfrm>
            <a:custGeom>
              <a:avLst/>
              <a:gdLst>
                <a:gd name="T0" fmla="*/ 0 w 24"/>
                <a:gd name="T1" fmla="*/ 0 h 40"/>
                <a:gd name="T2" fmla="*/ 0 w 24"/>
                <a:gd name="T3" fmla="*/ 6 h 40"/>
                <a:gd name="T4" fmla="*/ 52 w 24"/>
                <a:gd name="T5" fmla="*/ 8 h 40"/>
                <a:gd name="T6" fmla="*/ 8 w 24"/>
                <a:gd name="T7" fmla="*/ 0 h 40"/>
                <a:gd name="T8" fmla="*/ 0 w 24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0"/>
                <a:gd name="T17" fmla="*/ 24 w 24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0">
                  <a:moveTo>
                    <a:pt x="0" y="0"/>
                  </a:moveTo>
                  <a:lnTo>
                    <a:pt x="0" y="32"/>
                  </a:lnTo>
                  <a:lnTo>
                    <a:pt x="24" y="4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54" name="Freeform 305"/>
            <p:cNvSpPr>
              <a:spLocks/>
            </p:cNvSpPr>
            <p:nvPr/>
          </p:nvSpPr>
          <p:spPr bwMode="auto">
            <a:xfrm>
              <a:off x="2355" y="1404"/>
              <a:ext cx="74" cy="74"/>
            </a:xfrm>
            <a:custGeom>
              <a:avLst/>
              <a:gdLst>
                <a:gd name="T0" fmla="*/ 0 w 72"/>
                <a:gd name="T1" fmla="*/ 6 h 80"/>
                <a:gd name="T2" fmla="*/ 16 w 72"/>
                <a:gd name="T3" fmla="*/ 14 h 80"/>
                <a:gd name="T4" fmla="*/ 52 w 72"/>
                <a:gd name="T5" fmla="*/ 11 h 80"/>
                <a:gd name="T6" fmla="*/ 81 w 72"/>
                <a:gd name="T7" fmla="*/ 17 h 80"/>
                <a:gd name="T8" fmla="*/ 110 w 72"/>
                <a:gd name="T9" fmla="*/ 17 h 80"/>
                <a:gd name="T10" fmla="*/ 122 w 72"/>
                <a:gd name="T11" fmla="*/ 13 h 80"/>
                <a:gd name="T12" fmla="*/ 122 w 72"/>
                <a:gd name="T13" fmla="*/ 6 h 80"/>
                <a:gd name="T14" fmla="*/ 98 w 72"/>
                <a:gd name="T15" fmla="*/ 0 h 80"/>
                <a:gd name="T16" fmla="*/ 65 w 72"/>
                <a:gd name="T17" fmla="*/ 0 h 80"/>
                <a:gd name="T18" fmla="*/ 52 w 72"/>
                <a:gd name="T19" fmla="*/ 8 h 80"/>
                <a:gd name="T20" fmla="*/ 16 w 72"/>
                <a:gd name="T21" fmla="*/ 6 h 80"/>
                <a:gd name="T22" fmla="*/ 0 w 72"/>
                <a:gd name="T23" fmla="*/ 6 h 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2"/>
                <a:gd name="T37" fmla="*/ 0 h 80"/>
                <a:gd name="T38" fmla="*/ 72 w 72"/>
                <a:gd name="T39" fmla="*/ 80 h 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2" h="80">
                  <a:moveTo>
                    <a:pt x="0" y="8"/>
                  </a:moveTo>
                  <a:lnTo>
                    <a:pt x="16" y="64"/>
                  </a:lnTo>
                  <a:lnTo>
                    <a:pt x="32" y="48"/>
                  </a:lnTo>
                  <a:lnTo>
                    <a:pt x="48" y="80"/>
                  </a:lnTo>
                  <a:lnTo>
                    <a:pt x="64" y="80"/>
                  </a:lnTo>
                  <a:lnTo>
                    <a:pt x="72" y="56"/>
                  </a:lnTo>
                  <a:lnTo>
                    <a:pt x="72" y="16"/>
                  </a:lnTo>
                  <a:lnTo>
                    <a:pt x="56" y="0"/>
                  </a:lnTo>
                  <a:lnTo>
                    <a:pt x="40" y="0"/>
                  </a:lnTo>
                  <a:lnTo>
                    <a:pt x="32" y="40"/>
                  </a:lnTo>
                  <a:lnTo>
                    <a:pt x="16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55" name="Freeform 306"/>
            <p:cNvSpPr>
              <a:spLocks/>
            </p:cNvSpPr>
            <p:nvPr/>
          </p:nvSpPr>
          <p:spPr bwMode="auto">
            <a:xfrm>
              <a:off x="2355" y="1404"/>
              <a:ext cx="74" cy="74"/>
            </a:xfrm>
            <a:custGeom>
              <a:avLst/>
              <a:gdLst>
                <a:gd name="T0" fmla="*/ 0 w 72"/>
                <a:gd name="T1" fmla="*/ 6 h 80"/>
                <a:gd name="T2" fmla="*/ 16 w 72"/>
                <a:gd name="T3" fmla="*/ 14 h 80"/>
                <a:gd name="T4" fmla="*/ 52 w 72"/>
                <a:gd name="T5" fmla="*/ 11 h 80"/>
                <a:gd name="T6" fmla="*/ 81 w 72"/>
                <a:gd name="T7" fmla="*/ 17 h 80"/>
                <a:gd name="T8" fmla="*/ 110 w 72"/>
                <a:gd name="T9" fmla="*/ 17 h 80"/>
                <a:gd name="T10" fmla="*/ 122 w 72"/>
                <a:gd name="T11" fmla="*/ 13 h 80"/>
                <a:gd name="T12" fmla="*/ 122 w 72"/>
                <a:gd name="T13" fmla="*/ 6 h 80"/>
                <a:gd name="T14" fmla="*/ 98 w 72"/>
                <a:gd name="T15" fmla="*/ 0 h 80"/>
                <a:gd name="T16" fmla="*/ 65 w 72"/>
                <a:gd name="T17" fmla="*/ 0 h 80"/>
                <a:gd name="T18" fmla="*/ 52 w 72"/>
                <a:gd name="T19" fmla="*/ 8 h 80"/>
                <a:gd name="T20" fmla="*/ 16 w 72"/>
                <a:gd name="T21" fmla="*/ 6 h 80"/>
                <a:gd name="T22" fmla="*/ 0 w 72"/>
                <a:gd name="T23" fmla="*/ 6 h 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2"/>
                <a:gd name="T37" fmla="*/ 0 h 80"/>
                <a:gd name="T38" fmla="*/ 72 w 72"/>
                <a:gd name="T39" fmla="*/ 80 h 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2" h="80">
                  <a:moveTo>
                    <a:pt x="0" y="8"/>
                  </a:moveTo>
                  <a:lnTo>
                    <a:pt x="16" y="64"/>
                  </a:lnTo>
                  <a:lnTo>
                    <a:pt x="32" y="48"/>
                  </a:lnTo>
                  <a:lnTo>
                    <a:pt x="48" y="80"/>
                  </a:lnTo>
                  <a:lnTo>
                    <a:pt x="64" y="80"/>
                  </a:lnTo>
                  <a:lnTo>
                    <a:pt x="72" y="56"/>
                  </a:lnTo>
                  <a:lnTo>
                    <a:pt x="72" y="16"/>
                  </a:lnTo>
                  <a:lnTo>
                    <a:pt x="56" y="0"/>
                  </a:lnTo>
                  <a:lnTo>
                    <a:pt x="40" y="0"/>
                  </a:lnTo>
                  <a:lnTo>
                    <a:pt x="32" y="40"/>
                  </a:lnTo>
                  <a:lnTo>
                    <a:pt x="16" y="8"/>
                  </a:lnTo>
                  <a:lnTo>
                    <a:pt x="0" y="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56" name="Freeform 307"/>
            <p:cNvSpPr>
              <a:spLocks/>
            </p:cNvSpPr>
            <p:nvPr/>
          </p:nvSpPr>
          <p:spPr bwMode="auto">
            <a:xfrm>
              <a:off x="2257" y="1314"/>
              <a:ext cx="55" cy="22"/>
            </a:xfrm>
            <a:custGeom>
              <a:avLst/>
              <a:gdLst>
                <a:gd name="T0" fmla="*/ 0 w 56"/>
                <a:gd name="T1" fmla="*/ 6 h 24"/>
                <a:gd name="T2" fmla="*/ 28 w 56"/>
                <a:gd name="T3" fmla="*/ 6 h 24"/>
                <a:gd name="T4" fmla="*/ 36 w 56"/>
                <a:gd name="T5" fmla="*/ 6 h 24"/>
                <a:gd name="T6" fmla="*/ 28 w 56"/>
                <a:gd name="T7" fmla="*/ 0 h 24"/>
                <a:gd name="T8" fmla="*/ 8 w 56"/>
                <a:gd name="T9" fmla="*/ 6 h 24"/>
                <a:gd name="T10" fmla="*/ 0 w 56"/>
                <a:gd name="T11" fmla="*/ 6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"/>
                <a:gd name="T19" fmla="*/ 0 h 24"/>
                <a:gd name="T20" fmla="*/ 56 w 56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" h="24">
                  <a:moveTo>
                    <a:pt x="0" y="24"/>
                  </a:moveTo>
                  <a:lnTo>
                    <a:pt x="48" y="24"/>
                  </a:lnTo>
                  <a:lnTo>
                    <a:pt x="56" y="16"/>
                  </a:lnTo>
                  <a:lnTo>
                    <a:pt x="32" y="0"/>
                  </a:lnTo>
                  <a:lnTo>
                    <a:pt x="8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57" name="Freeform 308"/>
            <p:cNvSpPr>
              <a:spLocks/>
            </p:cNvSpPr>
            <p:nvPr/>
          </p:nvSpPr>
          <p:spPr bwMode="auto">
            <a:xfrm>
              <a:off x="2257" y="1314"/>
              <a:ext cx="55" cy="22"/>
            </a:xfrm>
            <a:custGeom>
              <a:avLst/>
              <a:gdLst>
                <a:gd name="T0" fmla="*/ 0 w 56"/>
                <a:gd name="T1" fmla="*/ 6 h 24"/>
                <a:gd name="T2" fmla="*/ 28 w 56"/>
                <a:gd name="T3" fmla="*/ 6 h 24"/>
                <a:gd name="T4" fmla="*/ 36 w 56"/>
                <a:gd name="T5" fmla="*/ 6 h 24"/>
                <a:gd name="T6" fmla="*/ 28 w 56"/>
                <a:gd name="T7" fmla="*/ 0 h 24"/>
                <a:gd name="T8" fmla="*/ 8 w 56"/>
                <a:gd name="T9" fmla="*/ 6 h 24"/>
                <a:gd name="T10" fmla="*/ 0 w 56"/>
                <a:gd name="T11" fmla="*/ 6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"/>
                <a:gd name="T19" fmla="*/ 0 h 24"/>
                <a:gd name="T20" fmla="*/ 56 w 56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" h="24">
                  <a:moveTo>
                    <a:pt x="0" y="24"/>
                  </a:moveTo>
                  <a:lnTo>
                    <a:pt x="48" y="24"/>
                  </a:lnTo>
                  <a:lnTo>
                    <a:pt x="56" y="16"/>
                  </a:lnTo>
                  <a:lnTo>
                    <a:pt x="32" y="0"/>
                  </a:lnTo>
                  <a:lnTo>
                    <a:pt x="8" y="8"/>
                  </a:lnTo>
                  <a:lnTo>
                    <a:pt x="0" y="24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58" name="Freeform 309"/>
            <p:cNvSpPr>
              <a:spLocks/>
            </p:cNvSpPr>
            <p:nvPr/>
          </p:nvSpPr>
          <p:spPr bwMode="auto">
            <a:xfrm>
              <a:off x="2239" y="1344"/>
              <a:ext cx="18" cy="16"/>
            </a:xfrm>
            <a:custGeom>
              <a:avLst/>
              <a:gdLst>
                <a:gd name="T0" fmla="*/ 0 w 16"/>
                <a:gd name="T1" fmla="*/ 8 h 16"/>
                <a:gd name="T2" fmla="*/ 78 w 16"/>
                <a:gd name="T3" fmla="*/ 16 h 16"/>
                <a:gd name="T4" fmla="*/ 160 w 16"/>
                <a:gd name="T5" fmla="*/ 16 h 16"/>
                <a:gd name="T6" fmla="*/ 160 w 16"/>
                <a:gd name="T7" fmla="*/ 0 h 16"/>
                <a:gd name="T8" fmla="*/ 0 w 16"/>
                <a:gd name="T9" fmla="*/ 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0" y="8"/>
                  </a:moveTo>
                  <a:lnTo>
                    <a:pt x="8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59" name="Freeform 310"/>
            <p:cNvSpPr>
              <a:spLocks/>
            </p:cNvSpPr>
            <p:nvPr/>
          </p:nvSpPr>
          <p:spPr bwMode="auto">
            <a:xfrm>
              <a:off x="2239" y="1344"/>
              <a:ext cx="18" cy="16"/>
            </a:xfrm>
            <a:custGeom>
              <a:avLst/>
              <a:gdLst>
                <a:gd name="T0" fmla="*/ 0 w 16"/>
                <a:gd name="T1" fmla="*/ 8 h 16"/>
                <a:gd name="T2" fmla="*/ 78 w 16"/>
                <a:gd name="T3" fmla="*/ 16 h 16"/>
                <a:gd name="T4" fmla="*/ 160 w 16"/>
                <a:gd name="T5" fmla="*/ 16 h 16"/>
                <a:gd name="T6" fmla="*/ 160 w 16"/>
                <a:gd name="T7" fmla="*/ 0 h 16"/>
                <a:gd name="T8" fmla="*/ 0 w 16"/>
                <a:gd name="T9" fmla="*/ 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0" y="8"/>
                  </a:moveTo>
                  <a:lnTo>
                    <a:pt x="8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8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60" name="Freeform 311"/>
            <p:cNvSpPr>
              <a:spLocks/>
            </p:cNvSpPr>
            <p:nvPr/>
          </p:nvSpPr>
          <p:spPr bwMode="auto">
            <a:xfrm>
              <a:off x="2257" y="1351"/>
              <a:ext cx="40" cy="31"/>
            </a:xfrm>
            <a:custGeom>
              <a:avLst/>
              <a:gdLst>
                <a:gd name="T0" fmla="*/ 0 w 40"/>
                <a:gd name="T1" fmla="*/ 8 h 32"/>
                <a:gd name="T2" fmla="*/ 8 w 40"/>
                <a:gd name="T3" fmla="*/ 16 h 32"/>
                <a:gd name="T4" fmla="*/ 24 w 40"/>
                <a:gd name="T5" fmla="*/ 16 h 32"/>
                <a:gd name="T6" fmla="*/ 40 w 40"/>
                <a:gd name="T7" fmla="*/ 16 h 32"/>
                <a:gd name="T8" fmla="*/ 40 w 40"/>
                <a:gd name="T9" fmla="*/ 0 h 32"/>
                <a:gd name="T10" fmla="*/ 0 w 40"/>
                <a:gd name="T11" fmla="*/ 8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32"/>
                <a:gd name="T20" fmla="*/ 40 w 40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32">
                  <a:moveTo>
                    <a:pt x="0" y="8"/>
                  </a:moveTo>
                  <a:lnTo>
                    <a:pt x="8" y="24"/>
                  </a:lnTo>
                  <a:lnTo>
                    <a:pt x="24" y="32"/>
                  </a:lnTo>
                  <a:lnTo>
                    <a:pt x="40" y="16"/>
                  </a:lnTo>
                  <a:lnTo>
                    <a:pt x="4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61" name="Freeform 312"/>
            <p:cNvSpPr>
              <a:spLocks/>
            </p:cNvSpPr>
            <p:nvPr/>
          </p:nvSpPr>
          <p:spPr bwMode="auto">
            <a:xfrm>
              <a:off x="2257" y="1351"/>
              <a:ext cx="40" cy="31"/>
            </a:xfrm>
            <a:custGeom>
              <a:avLst/>
              <a:gdLst>
                <a:gd name="T0" fmla="*/ 0 w 40"/>
                <a:gd name="T1" fmla="*/ 8 h 32"/>
                <a:gd name="T2" fmla="*/ 8 w 40"/>
                <a:gd name="T3" fmla="*/ 16 h 32"/>
                <a:gd name="T4" fmla="*/ 24 w 40"/>
                <a:gd name="T5" fmla="*/ 16 h 32"/>
                <a:gd name="T6" fmla="*/ 40 w 40"/>
                <a:gd name="T7" fmla="*/ 16 h 32"/>
                <a:gd name="T8" fmla="*/ 40 w 40"/>
                <a:gd name="T9" fmla="*/ 0 h 32"/>
                <a:gd name="T10" fmla="*/ 0 w 40"/>
                <a:gd name="T11" fmla="*/ 8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32"/>
                <a:gd name="T20" fmla="*/ 40 w 40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32">
                  <a:moveTo>
                    <a:pt x="0" y="8"/>
                  </a:moveTo>
                  <a:lnTo>
                    <a:pt x="8" y="24"/>
                  </a:lnTo>
                  <a:lnTo>
                    <a:pt x="24" y="32"/>
                  </a:lnTo>
                  <a:lnTo>
                    <a:pt x="40" y="16"/>
                  </a:lnTo>
                  <a:lnTo>
                    <a:pt x="40" y="0"/>
                  </a:lnTo>
                  <a:lnTo>
                    <a:pt x="0" y="8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62" name="Freeform 313"/>
            <p:cNvSpPr>
              <a:spLocks/>
            </p:cNvSpPr>
            <p:nvPr/>
          </p:nvSpPr>
          <p:spPr bwMode="auto">
            <a:xfrm>
              <a:off x="2148" y="1367"/>
              <a:ext cx="91" cy="73"/>
            </a:xfrm>
            <a:custGeom>
              <a:avLst/>
              <a:gdLst>
                <a:gd name="T0" fmla="*/ 0 w 87"/>
                <a:gd name="T1" fmla="*/ 11 h 80"/>
                <a:gd name="T2" fmla="*/ 8 w 87"/>
                <a:gd name="T3" fmla="*/ 14 h 80"/>
                <a:gd name="T4" fmla="*/ 79 w 87"/>
                <a:gd name="T5" fmla="*/ 14 h 80"/>
                <a:gd name="T6" fmla="*/ 136 w 87"/>
                <a:gd name="T7" fmla="*/ 10 h 80"/>
                <a:gd name="T8" fmla="*/ 154 w 87"/>
                <a:gd name="T9" fmla="*/ 11 h 80"/>
                <a:gd name="T10" fmla="*/ 195 w 87"/>
                <a:gd name="T11" fmla="*/ 6 h 80"/>
                <a:gd name="T12" fmla="*/ 195 w 87"/>
                <a:gd name="T13" fmla="*/ 5 h 80"/>
                <a:gd name="T14" fmla="*/ 213 w 87"/>
                <a:gd name="T15" fmla="*/ 5 h 80"/>
                <a:gd name="T16" fmla="*/ 174 w 87"/>
                <a:gd name="T17" fmla="*/ 0 h 80"/>
                <a:gd name="T18" fmla="*/ 154 w 87"/>
                <a:gd name="T19" fmla="*/ 5 h 80"/>
                <a:gd name="T20" fmla="*/ 114 w 87"/>
                <a:gd name="T21" fmla="*/ 5 h 80"/>
                <a:gd name="T22" fmla="*/ 0 w 87"/>
                <a:gd name="T23" fmla="*/ 11 h 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7"/>
                <a:gd name="T37" fmla="*/ 0 h 80"/>
                <a:gd name="T38" fmla="*/ 87 w 87"/>
                <a:gd name="T39" fmla="*/ 80 h 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7" h="80">
                  <a:moveTo>
                    <a:pt x="0" y="64"/>
                  </a:moveTo>
                  <a:lnTo>
                    <a:pt x="8" y="80"/>
                  </a:lnTo>
                  <a:lnTo>
                    <a:pt x="32" y="80"/>
                  </a:lnTo>
                  <a:lnTo>
                    <a:pt x="55" y="56"/>
                  </a:lnTo>
                  <a:lnTo>
                    <a:pt x="63" y="64"/>
                  </a:lnTo>
                  <a:lnTo>
                    <a:pt x="79" y="40"/>
                  </a:lnTo>
                  <a:lnTo>
                    <a:pt x="79" y="32"/>
                  </a:lnTo>
                  <a:lnTo>
                    <a:pt x="87" y="16"/>
                  </a:lnTo>
                  <a:lnTo>
                    <a:pt x="71" y="0"/>
                  </a:lnTo>
                  <a:lnTo>
                    <a:pt x="63" y="16"/>
                  </a:lnTo>
                  <a:lnTo>
                    <a:pt x="47" y="16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63" name="Freeform 314"/>
            <p:cNvSpPr>
              <a:spLocks/>
            </p:cNvSpPr>
            <p:nvPr/>
          </p:nvSpPr>
          <p:spPr bwMode="auto">
            <a:xfrm>
              <a:off x="2148" y="1367"/>
              <a:ext cx="91" cy="73"/>
            </a:xfrm>
            <a:custGeom>
              <a:avLst/>
              <a:gdLst>
                <a:gd name="T0" fmla="*/ 0 w 87"/>
                <a:gd name="T1" fmla="*/ 11 h 80"/>
                <a:gd name="T2" fmla="*/ 8 w 87"/>
                <a:gd name="T3" fmla="*/ 14 h 80"/>
                <a:gd name="T4" fmla="*/ 79 w 87"/>
                <a:gd name="T5" fmla="*/ 14 h 80"/>
                <a:gd name="T6" fmla="*/ 136 w 87"/>
                <a:gd name="T7" fmla="*/ 10 h 80"/>
                <a:gd name="T8" fmla="*/ 154 w 87"/>
                <a:gd name="T9" fmla="*/ 11 h 80"/>
                <a:gd name="T10" fmla="*/ 195 w 87"/>
                <a:gd name="T11" fmla="*/ 6 h 80"/>
                <a:gd name="T12" fmla="*/ 195 w 87"/>
                <a:gd name="T13" fmla="*/ 5 h 80"/>
                <a:gd name="T14" fmla="*/ 213 w 87"/>
                <a:gd name="T15" fmla="*/ 5 h 80"/>
                <a:gd name="T16" fmla="*/ 174 w 87"/>
                <a:gd name="T17" fmla="*/ 0 h 80"/>
                <a:gd name="T18" fmla="*/ 154 w 87"/>
                <a:gd name="T19" fmla="*/ 5 h 80"/>
                <a:gd name="T20" fmla="*/ 114 w 87"/>
                <a:gd name="T21" fmla="*/ 5 h 80"/>
                <a:gd name="T22" fmla="*/ 0 w 87"/>
                <a:gd name="T23" fmla="*/ 11 h 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7"/>
                <a:gd name="T37" fmla="*/ 0 h 80"/>
                <a:gd name="T38" fmla="*/ 87 w 87"/>
                <a:gd name="T39" fmla="*/ 80 h 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7" h="80">
                  <a:moveTo>
                    <a:pt x="0" y="64"/>
                  </a:moveTo>
                  <a:lnTo>
                    <a:pt x="8" y="80"/>
                  </a:lnTo>
                  <a:lnTo>
                    <a:pt x="32" y="80"/>
                  </a:lnTo>
                  <a:lnTo>
                    <a:pt x="55" y="56"/>
                  </a:lnTo>
                  <a:lnTo>
                    <a:pt x="63" y="64"/>
                  </a:lnTo>
                  <a:lnTo>
                    <a:pt x="79" y="40"/>
                  </a:lnTo>
                  <a:lnTo>
                    <a:pt x="79" y="32"/>
                  </a:lnTo>
                  <a:lnTo>
                    <a:pt x="87" y="16"/>
                  </a:lnTo>
                  <a:lnTo>
                    <a:pt x="71" y="0"/>
                  </a:lnTo>
                  <a:lnTo>
                    <a:pt x="63" y="16"/>
                  </a:lnTo>
                  <a:lnTo>
                    <a:pt x="47" y="16"/>
                  </a:lnTo>
                  <a:lnTo>
                    <a:pt x="0" y="6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64" name="Freeform 315"/>
            <p:cNvSpPr>
              <a:spLocks/>
            </p:cNvSpPr>
            <p:nvPr/>
          </p:nvSpPr>
          <p:spPr bwMode="auto">
            <a:xfrm>
              <a:off x="2213" y="1404"/>
              <a:ext cx="133" cy="96"/>
            </a:xfrm>
            <a:custGeom>
              <a:avLst/>
              <a:gdLst>
                <a:gd name="T0" fmla="*/ 0 w 128"/>
                <a:gd name="T1" fmla="*/ 15 h 104"/>
                <a:gd name="T2" fmla="*/ 65 w 128"/>
                <a:gd name="T3" fmla="*/ 16 h 104"/>
                <a:gd name="T4" fmla="*/ 88 w 128"/>
                <a:gd name="T5" fmla="*/ 15 h 104"/>
                <a:gd name="T6" fmla="*/ 103 w 128"/>
                <a:gd name="T7" fmla="*/ 17 h 104"/>
                <a:gd name="T8" fmla="*/ 88 w 128"/>
                <a:gd name="T9" fmla="*/ 17 h 104"/>
                <a:gd name="T10" fmla="*/ 88 w 128"/>
                <a:gd name="T11" fmla="*/ 19 h 104"/>
                <a:gd name="T12" fmla="*/ 119 w 128"/>
                <a:gd name="T13" fmla="*/ 21 h 104"/>
                <a:gd name="T14" fmla="*/ 189 w 128"/>
                <a:gd name="T15" fmla="*/ 16 h 104"/>
                <a:gd name="T16" fmla="*/ 258 w 128"/>
                <a:gd name="T17" fmla="*/ 16 h 104"/>
                <a:gd name="T18" fmla="*/ 276 w 128"/>
                <a:gd name="T19" fmla="*/ 8 h 104"/>
                <a:gd name="T20" fmla="*/ 208 w 128"/>
                <a:gd name="T21" fmla="*/ 6 h 104"/>
                <a:gd name="T22" fmla="*/ 189 w 128"/>
                <a:gd name="T23" fmla="*/ 0 h 104"/>
                <a:gd name="T24" fmla="*/ 155 w 128"/>
                <a:gd name="T25" fmla="*/ 6 h 104"/>
                <a:gd name="T26" fmla="*/ 171 w 128"/>
                <a:gd name="T27" fmla="*/ 6 h 104"/>
                <a:gd name="T28" fmla="*/ 171 w 128"/>
                <a:gd name="T29" fmla="*/ 8 h 104"/>
                <a:gd name="T30" fmla="*/ 189 w 128"/>
                <a:gd name="T31" fmla="*/ 12 h 104"/>
                <a:gd name="T32" fmla="*/ 155 w 128"/>
                <a:gd name="T33" fmla="*/ 12 h 104"/>
                <a:gd name="T34" fmla="*/ 119 w 128"/>
                <a:gd name="T35" fmla="*/ 6 h 104"/>
                <a:gd name="T36" fmla="*/ 49 w 128"/>
                <a:gd name="T37" fmla="*/ 6 h 104"/>
                <a:gd name="T38" fmla="*/ 0 w 128"/>
                <a:gd name="T39" fmla="*/ 15 h 1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8"/>
                <a:gd name="T61" fmla="*/ 0 h 104"/>
                <a:gd name="T62" fmla="*/ 128 w 128"/>
                <a:gd name="T63" fmla="*/ 104 h 1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8" h="104">
                  <a:moveTo>
                    <a:pt x="0" y="72"/>
                  </a:moveTo>
                  <a:lnTo>
                    <a:pt x="32" y="80"/>
                  </a:lnTo>
                  <a:lnTo>
                    <a:pt x="40" y="72"/>
                  </a:lnTo>
                  <a:lnTo>
                    <a:pt x="48" y="88"/>
                  </a:lnTo>
                  <a:lnTo>
                    <a:pt x="40" y="88"/>
                  </a:lnTo>
                  <a:lnTo>
                    <a:pt x="40" y="96"/>
                  </a:lnTo>
                  <a:lnTo>
                    <a:pt x="56" y="104"/>
                  </a:lnTo>
                  <a:lnTo>
                    <a:pt x="88" y="80"/>
                  </a:lnTo>
                  <a:lnTo>
                    <a:pt x="120" y="80"/>
                  </a:lnTo>
                  <a:lnTo>
                    <a:pt x="128" y="40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24"/>
                  </a:lnTo>
                  <a:lnTo>
                    <a:pt x="80" y="32"/>
                  </a:lnTo>
                  <a:lnTo>
                    <a:pt x="80" y="40"/>
                  </a:lnTo>
                  <a:lnTo>
                    <a:pt x="88" y="56"/>
                  </a:lnTo>
                  <a:lnTo>
                    <a:pt x="72" y="56"/>
                  </a:lnTo>
                  <a:lnTo>
                    <a:pt x="56" y="32"/>
                  </a:lnTo>
                  <a:lnTo>
                    <a:pt x="24" y="16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65" name="Freeform 316"/>
            <p:cNvSpPr>
              <a:spLocks/>
            </p:cNvSpPr>
            <p:nvPr/>
          </p:nvSpPr>
          <p:spPr bwMode="auto">
            <a:xfrm>
              <a:off x="2213" y="1404"/>
              <a:ext cx="133" cy="96"/>
            </a:xfrm>
            <a:custGeom>
              <a:avLst/>
              <a:gdLst>
                <a:gd name="T0" fmla="*/ 0 w 128"/>
                <a:gd name="T1" fmla="*/ 15 h 104"/>
                <a:gd name="T2" fmla="*/ 65 w 128"/>
                <a:gd name="T3" fmla="*/ 16 h 104"/>
                <a:gd name="T4" fmla="*/ 88 w 128"/>
                <a:gd name="T5" fmla="*/ 15 h 104"/>
                <a:gd name="T6" fmla="*/ 103 w 128"/>
                <a:gd name="T7" fmla="*/ 17 h 104"/>
                <a:gd name="T8" fmla="*/ 88 w 128"/>
                <a:gd name="T9" fmla="*/ 17 h 104"/>
                <a:gd name="T10" fmla="*/ 88 w 128"/>
                <a:gd name="T11" fmla="*/ 19 h 104"/>
                <a:gd name="T12" fmla="*/ 119 w 128"/>
                <a:gd name="T13" fmla="*/ 21 h 104"/>
                <a:gd name="T14" fmla="*/ 189 w 128"/>
                <a:gd name="T15" fmla="*/ 16 h 104"/>
                <a:gd name="T16" fmla="*/ 258 w 128"/>
                <a:gd name="T17" fmla="*/ 16 h 104"/>
                <a:gd name="T18" fmla="*/ 276 w 128"/>
                <a:gd name="T19" fmla="*/ 8 h 104"/>
                <a:gd name="T20" fmla="*/ 208 w 128"/>
                <a:gd name="T21" fmla="*/ 6 h 104"/>
                <a:gd name="T22" fmla="*/ 189 w 128"/>
                <a:gd name="T23" fmla="*/ 0 h 104"/>
                <a:gd name="T24" fmla="*/ 155 w 128"/>
                <a:gd name="T25" fmla="*/ 6 h 104"/>
                <a:gd name="T26" fmla="*/ 171 w 128"/>
                <a:gd name="T27" fmla="*/ 6 h 104"/>
                <a:gd name="T28" fmla="*/ 171 w 128"/>
                <a:gd name="T29" fmla="*/ 8 h 104"/>
                <a:gd name="T30" fmla="*/ 189 w 128"/>
                <a:gd name="T31" fmla="*/ 12 h 104"/>
                <a:gd name="T32" fmla="*/ 155 w 128"/>
                <a:gd name="T33" fmla="*/ 12 h 104"/>
                <a:gd name="T34" fmla="*/ 119 w 128"/>
                <a:gd name="T35" fmla="*/ 6 h 104"/>
                <a:gd name="T36" fmla="*/ 49 w 128"/>
                <a:gd name="T37" fmla="*/ 6 h 104"/>
                <a:gd name="T38" fmla="*/ 0 w 128"/>
                <a:gd name="T39" fmla="*/ 15 h 1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8"/>
                <a:gd name="T61" fmla="*/ 0 h 104"/>
                <a:gd name="T62" fmla="*/ 128 w 128"/>
                <a:gd name="T63" fmla="*/ 104 h 1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8" h="104">
                  <a:moveTo>
                    <a:pt x="0" y="72"/>
                  </a:moveTo>
                  <a:lnTo>
                    <a:pt x="32" y="80"/>
                  </a:lnTo>
                  <a:lnTo>
                    <a:pt x="40" y="72"/>
                  </a:lnTo>
                  <a:lnTo>
                    <a:pt x="48" y="88"/>
                  </a:lnTo>
                  <a:lnTo>
                    <a:pt x="40" y="88"/>
                  </a:lnTo>
                  <a:lnTo>
                    <a:pt x="40" y="96"/>
                  </a:lnTo>
                  <a:lnTo>
                    <a:pt x="56" y="104"/>
                  </a:lnTo>
                  <a:lnTo>
                    <a:pt x="88" y="80"/>
                  </a:lnTo>
                  <a:lnTo>
                    <a:pt x="120" y="80"/>
                  </a:lnTo>
                  <a:lnTo>
                    <a:pt x="128" y="40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24"/>
                  </a:lnTo>
                  <a:lnTo>
                    <a:pt x="80" y="32"/>
                  </a:lnTo>
                  <a:lnTo>
                    <a:pt x="80" y="40"/>
                  </a:lnTo>
                  <a:lnTo>
                    <a:pt x="88" y="56"/>
                  </a:lnTo>
                  <a:lnTo>
                    <a:pt x="72" y="56"/>
                  </a:lnTo>
                  <a:lnTo>
                    <a:pt x="56" y="32"/>
                  </a:lnTo>
                  <a:lnTo>
                    <a:pt x="24" y="16"/>
                  </a:lnTo>
                  <a:lnTo>
                    <a:pt x="0" y="7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66" name="Freeform 317"/>
            <p:cNvSpPr>
              <a:spLocks/>
            </p:cNvSpPr>
            <p:nvPr/>
          </p:nvSpPr>
          <p:spPr bwMode="auto">
            <a:xfrm>
              <a:off x="2371" y="1507"/>
              <a:ext cx="83" cy="96"/>
            </a:xfrm>
            <a:custGeom>
              <a:avLst/>
              <a:gdLst>
                <a:gd name="T0" fmla="*/ 0 w 80"/>
                <a:gd name="T1" fmla="*/ 12 h 103"/>
                <a:gd name="T2" fmla="*/ 36 w 80"/>
                <a:gd name="T3" fmla="*/ 18 h 103"/>
                <a:gd name="T4" fmla="*/ 48 w 80"/>
                <a:gd name="T5" fmla="*/ 18 h 103"/>
                <a:gd name="T6" fmla="*/ 86 w 80"/>
                <a:gd name="T7" fmla="*/ 25 h 103"/>
                <a:gd name="T8" fmla="*/ 115 w 80"/>
                <a:gd name="T9" fmla="*/ 23 h 103"/>
                <a:gd name="T10" fmla="*/ 149 w 80"/>
                <a:gd name="T11" fmla="*/ 21 h 103"/>
                <a:gd name="T12" fmla="*/ 166 w 80"/>
                <a:gd name="T13" fmla="*/ 18 h 103"/>
                <a:gd name="T14" fmla="*/ 149 w 80"/>
                <a:gd name="T15" fmla="*/ 12 h 103"/>
                <a:gd name="T16" fmla="*/ 115 w 80"/>
                <a:gd name="T17" fmla="*/ 10 h 103"/>
                <a:gd name="T18" fmla="*/ 133 w 80"/>
                <a:gd name="T19" fmla="*/ 7 h 103"/>
                <a:gd name="T20" fmla="*/ 115 w 80"/>
                <a:gd name="T21" fmla="*/ 0 h 103"/>
                <a:gd name="T22" fmla="*/ 99 w 80"/>
                <a:gd name="T23" fmla="*/ 7 h 103"/>
                <a:gd name="T24" fmla="*/ 64 w 80"/>
                <a:gd name="T25" fmla="*/ 7 h 103"/>
                <a:gd name="T26" fmla="*/ 48 w 80"/>
                <a:gd name="T27" fmla="*/ 7 h 103"/>
                <a:gd name="T28" fmla="*/ 36 w 80"/>
                <a:gd name="T29" fmla="*/ 7 h 103"/>
                <a:gd name="T30" fmla="*/ 64 w 80"/>
                <a:gd name="T31" fmla="*/ 10 h 103"/>
                <a:gd name="T32" fmla="*/ 36 w 80"/>
                <a:gd name="T33" fmla="*/ 10 h 103"/>
                <a:gd name="T34" fmla="*/ 0 w 80"/>
                <a:gd name="T35" fmla="*/ 12 h 1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103"/>
                <a:gd name="T56" fmla="*/ 80 w 80"/>
                <a:gd name="T57" fmla="*/ 103 h 1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103">
                  <a:moveTo>
                    <a:pt x="0" y="47"/>
                  </a:moveTo>
                  <a:lnTo>
                    <a:pt x="16" y="71"/>
                  </a:lnTo>
                  <a:lnTo>
                    <a:pt x="24" y="71"/>
                  </a:lnTo>
                  <a:lnTo>
                    <a:pt x="40" y="103"/>
                  </a:lnTo>
                  <a:lnTo>
                    <a:pt x="56" y="95"/>
                  </a:lnTo>
                  <a:lnTo>
                    <a:pt x="72" y="87"/>
                  </a:lnTo>
                  <a:lnTo>
                    <a:pt x="80" y="71"/>
                  </a:lnTo>
                  <a:lnTo>
                    <a:pt x="72" y="47"/>
                  </a:lnTo>
                  <a:lnTo>
                    <a:pt x="56" y="39"/>
                  </a:lnTo>
                  <a:lnTo>
                    <a:pt x="64" y="24"/>
                  </a:lnTo>
                  <a:lnTo>
                    <a:pt x="56" y="0"/>
                  </a:lnTo>
                  <a:lnTo>
                    <a:pt x="48" y="16"/>
                  </a:lnTo>
                  <a:lnTo>
                    <a:pt x="32" y="8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32" y="39"/>
                  </a:lnTo>
                  <a:lnTo>
                    <a:pt x="16" y="39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67" name="Freeform 318"/>
            <p:cNvSpPr>
              <a:spLocks/>
            </p:cNvSpPr>
            <p:nvPr/>
          </p:nvSpPr>
          <p:spPr bwMode="auto">
            <a:xfrm>
              <a:off x="2371" y="1507"/>
              <a:ext cx="83" cy="96"/>
            </a:xfrm>
            <a:custGeom>
              <a:avLst/>
              <a:gdLst>
                <a:gd name="T0" fmla="*/ 0 w 80"/>
                <a:gd name="T1" fmla="*/ 12 h 103"/>
                <a:gd name="T2" fmla="*/ 36 w 80"/>
                <a:gd name="T3" fmla="*/ 18 h 103"/>
                <a:gd name="T4" fmla="*/ 48 w 80"/>
                <a:gd name="T5" fmla="*/ 18 h 103"/>
                <a:gd name="T6" fmla="*/ 86 w 80"/>
                <a:gd name="T7" fmla="*/ 25 h 103"/>
                <a:gd name="T8" fmla="*/ 115 w 80"/>
                <a:gd name="T9" fmla="*/ 23 h 103"/>
                <a:gd name="T10" fmla="*/ 149 w 80"/>
                <a:gd name="T11" fmla="*/ 21 h 103"/>
                <a:gd name="T12" fmla="*/ 166 w 80"/>
                <a:gd name="T13" fmla="*/ 18 h 103"/>
                <a:gd name="T14" fmla="*/ 149 w 80"/>
                <a:gd name="T15" fmla="*/ 12 h 103"/>
                <a:gd name="T16" fmla="*/ 115 w 80"/>
                <a:gd name="T17" fmla="*/ 10 h 103"/>
                <a:gd name="T18" fmla="*/ 133 w 80"/>
                <a:gd name="T19" fmla="*/ 7 h 103"/>
                <a:gd name="T20" fmla="*/ 115 w 80"/>
                <a:gd name="T21" fmla="*/ 0 h 103"/>
                <a:gd name="T22" fmla="*/ 99 w 80"/>
                <a:gd name="T23" fmla="*/ 7 h 103"/>
                <a:gd name="T24" fmla="*/ 64 w 80"/>
                <a:gd name="T25" fmla="*/ 7 h 103"/>
                <a:gd name="T26" fmla="*/ 48 w 80"/>
                <a:gd name="T27" fmla="*/ 7 h 103"/>
                <a:gd name="T28" fmla="*/ 36 w 80"/>
                <a:gd name="T29" fmla="*/ 7 h 103"/>
                <a:gd name="T30" fmla="*/ 64 w 80"/>
                <a:gd name="T31" fmla="*/ 10 h 103"/>
                <a:gd name="T32" fmla="*/ 36 w 80"/>
                <a:gd name="T33" fmla="*/ 10 h 103"/>
                <a:gd name="T34" fmla="*/ 0 w 80"/>
                <a:gd name="T35" fmla="*/ 12 h 1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103"/>
                <a:gd name="T56" fmla="*/ 80 w 80"/>
                <a:gd name="T57" fmla="*/ 103 h 1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103">
                  <a:moveTo>
                    <a:pt x="0" y="47"/>
                  </a:moveTo>
                  <a:lnTo>
                    <a:pt x="16" y="71"/>
                  </a:lnTo>
                  <a:lnTo>
                    <a:pt x="24" y="71"/>
                  </a:lnTo>
                  <a:lnTo>
                    <a:pt x="40" y="103"/>
                  </a:lnTo>
                  <a:lnTo>
                    <a:pt x="56" y="95"/>
                  </a:lnTo>
                  <a:lnTo>
                    <a:pt x="72" y="87"/>
                  </a:lnTo>
                  <a:lnTo>
                    <a:pt x="80" y="71"/>
                  </a:lnTo>
                  <a:lnTo>
                    <a:pt x="72" y="47"/>
                  </a:lnTo>
                  <a:lnTo>
                    <a:pt x="56" y="39"/>
                  </a:lnTo>
                  <a:lnTo>
                    <a:pt x="64" y="24"/>
                  </a:lnTo>
                  <a:lnTo>
                    <a:pt x="56" y="0"/>
                  </a:lnTo>
                  <a:lnTo>
                    <a:pt x="48" y="16"/>
                  </a:lnTo>
                  <a:lnTo>
                    <a:pt x="32" y="8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32" y="39"/>
                  </a:lnTo>
                  <a:lnTo>
                    <a:pt x="16" y="39"/>
                  </a:lnTo>
                  <a:lnTo>
                    <a:pt x="0" y="4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68" name="Freeform 319"/>
            <p:cNvSpPr>
              <a:spLocks/>
            </p:cNvSpPr>
            <p:nvPr/>
          </p:nvSpPr>
          <p:spPr bwMode="auto">
            <a:xfrm>
              <a:off x="2206" y="1530"/>
              <a:ext cx="198" cy="156"/>
            </a:xfrm>
            <a:custGeom>
              <a:avLst/>
              <a:gdLst>
                <a:gd name="T0" fmla="*/ 0 w 192"/>
                <a:gd name="T1" fmla="*/ 18 h 167"/>
                <a:gd name="T2" fmla="*/ 8 w 192"/>
                <a:gd name="T3" fmla="*/ 20 h 167"/>
                <a:gd name="T4" fmla="*/ 8 w 192"/>
                <a:gd name="T5" fmla="*/ 21 h 167"/>
                <a:gd name="T6" fmla="*/ 36 w 192"/>
                <a:gd name="T7" fmla="*/ 25 h 167"/>
                <a:gd name="T8" fmla="*/ 92 w 192"/>
                <a:gd name="T9" fmla="*/ 25 h 167"/>
                <a:gd name="T10" fmla="*/ 117 w 192"/>
                <a:gd name="T11" fmla="*/ 29 h 167"/>
                <a:gd name="T12" fmla="*/ 92 w 192"/>
                <a:gd name="T13" fmla="*/ 31 h 167"/>
                <a:gd name="T14" fmla="*/ 36 w 192"/>
                <a:gd name="T15" fmla="*/ 31 h 167"/>
                <a:gd name="T16" fmla="*/ 44 w 192"/>
                <a:gd name="T17" fmla="*/ 35 h 167"/>
                <a:gd name="T18" fmla="*/ 72 w 192"/>
                <a:gd name="T19" fmla="*/ 37 h 167"/>
                <a:gd name="T20" fmla="*/ 92 w 192"/>
                <a:gd name="T21" fmla="*/ 37 h 167"/>
                <a:gd name="T22" fmla="*/ 104 w 192"/>
                <a:gd name="T23" fmla="*/ 43 h 167"/>
                <a:gd name="T24" fmla="*/ 162 w 192"/>
                <a:gd name="T25" fmla="*/ 41 h 167"/>
                <a:gd name="T26" fmla="*/ 223 w 192"/>
                <a:gd name="T27" fmla="*/ 37 h 167"/>
                <a:gd name="T28" fmla="*/ 237 w 192"/>
                <a:gd name="T29" fmla="*/ 35 h 167"/>
                <a:gd name="T30" fmla="*/ 295 w 192"/>
                <a:gd name="T31" fmla="*/ 41 h 167"/>
                <a:gd name="T32" fmla="*/ 310 w 192"/>
                <a:gd name="T33" fmla="*/ 38 h 167"/>
                <a:gd name="T34" fmla="*/ 326 w 192"/>
                <a:gd name="T35" fmla="*/ 37 h 167"/>
                <a:gd name="T36" fmla="*/ 326 w 192"/>
                <a:gd name="T37" fmla="*/ 35 h 167"/>
                <a:gd name="T38" fmla="*/ 340 w 192"/>
                <a:gd name="T39" fmla="*/ 35 h 167"/>
                <a:gd name="T40" fmla="*/ 355 w 192"/>
                <a:gd name="T41" fmla="*/ 31 h 167"/>
                <a:gd name="T42" fmla="*/ 295 w 192"/>
                <a:gd name="T43" fmla="*/ 25 h 167"/>
                <a:gd name="T44" fmla="*/ 268 w 192"/>
                <a:gd name="T45" fmla="*/ 21 h 167"/>
                <a:gd name="T46" fmla="*/ 268 w 192"/>
                <a:gd name="T47" fmla="*/ 18 h 167"/>
                <a:gd name="T48" fmla="*/ 252 w 192"/>
                <a:gd name="T49" fmla="*/ 10 h 167"/>
                <a:gd name="T50" fmla="*/ 282 w 192"/>
                <a:gd name="T51" fmla="*/ 0 h 167"/>
                <a:gd name="T52" fmla="*/ 268 w 192"/>
                <a:gd name="T53" fmla="*/ 0 h 167"/>
                <a:gd name="T54" fmla="*/ 223 w 192"/>
                <a:gd name="T55" fmla="*/ 0 h 167"/>
                <a:gd name="T56" fmla="*/ 207 w 192"/>
                <a:gd name="T57" fmla="*/ 7 h 167"/>
                <a:gd name="T58" fmla="*/ 176 w 192"/>
                <a:gd name="T59" fmla="*/ 7 h 167"/>
                <a:gd name="T60" fmla="*/ 150 w 192"/>
                <a:gd name="T61" fmla="*/ 7 h 167"/>
                <a:gd name="T62" fmla="*/ 133 w 192"/>
                <a:gd name="T63" fmla="*/ 7 h 167"/>
                <a:gd name="T64" fmla="*/ 104 w 192"/>
                <a:gd name="T65" fmla="*/ 7 h 167"/>
                <a:gd name="T66" fmla="*/ 92 w 192"/>
                <a:gd name="T67" fmla="*/ 7 h 167"/>
                <a:gd name="T68" fmla="*/ 72 w 192"/>
                <a:gd name="T69" fmla="*/ 7 h 167"/>
                <a:gd name="T70" fmla="*/ 8 w 192"/>
                <a:gd name="T71" fmla="*/ 10 h 167"/>
                <a:gd name="T72" fmla="*/ 8 w 192"/>
                <a:gd name="T73" fmla="*/ 12 h 167"/>
                <a:gd name="T74" fmla="*/ 0 w 192"/>
                <a:gd name="T75" fmla="*/ 15 h 167"/>
                <a:gd name="T76" fmla="*/ 0 w 192"/>
                <a:gd name="T77" fmla="*/ 18 h 16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2"/>
                <a:gd name="T118" fmla="*/ 0 h 167"/>
                <a:gd name="T119" fmla="*/ 192 w 192"/>
                <a:gd name="T120" fmla="*/ 167 h 16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2" h="167">
                  <a:moveTo>
                    <a:pt x="0" y="71"/>
                  </a:moveTo>
                  <a:lnTo>
                    <a:pt x="8" y="79"/>
                  </a:lnTo>
                  <a:lnTo>
                    <a:pt x="8" y="87"/>
                  </a:lnTo>
                  <a:lnTo>
                    <a:pt x="16" y="95"/>
                  </a:lnTo>
                  <a:lnTo>
                    <a:pt x="48" y="95"/>
                  </a:lnTo>
                  <a:lnTo>
                    <a:pt x="64" y="111"/>
                  </a:lnTo>
                  <a:lnTo>
                    <a:pt x="48" y="119"/>
                  </a:lnTo>
                  <a:lnTo>
                    <a:pt x="16" y="119"/>
                  </a:lnTo>
                  <a:lnTo>
                    <a:pt x="24" y="135"/>
                  </a:lnTo>
                  <a:lnTo>
                    <a:pt x="40" y="143"/>
                  </a:lnTo>
                  <a:lnTo>
                    <a:pt x="48" y="143"/>
                  </a:lnTo>
                  <a:lnTo>
                    <a:pt x="56" y="167"/>
                  </a:lnTo>
                  <a:lnTo>
                    <a:pt x="88" y="159"/>
                  </a:lnTo>
                  <a:lnTo>
                    <a:pt x="120" y="143"/>
                  </a:lnTo>
                  <a:lnTo>
                    <a:pt x="128" y="135"/>
                  </a:lnTo>
                  <a:lnTo>
                    <a:pt x="160" y="159"/>
                  </a:lnTo>
                  <a:lnTo>
                    <a:pt x="168" y="151"/>
                  </a:lnTo>
                  <a:lnTo>
                    <a:pt x="176" y="143"/>
                  </a:lnTo>
                  <a:lnTo>
                    <a:pt x="176" y="135"/>
                  </a:lnTo>
                  <a:lnTo>
                    <a:pt x="184" y="135"/>
                  </a:lnTo>
                  <a:lnTo>
                    <a:pt x="192" y="119"/>
                  </a:lnTo>
                  <a:lnTo>
                    <a:pt x="160" y="95"/>
                  </a:lnTo>
                  <a:lnTo>
                    <a:pt x="144" y="87"/>
                  </a:lnTo>
                  <a:lnTo>
                    <a:pt x="144" y="71"/>
                  </a:lnTo>
                  <a:lnTo>
                    <a:pt x="136" y="39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20" y="0"/>
                  </a:lnTo>
                  <a:lnTo>
                    <a:pt x="112" y="31"/>
                  </a:lnTo>
                  <a:lnTo>
                    <a:pt x="96" y="23"/>
                  </a:lnTo>
                  <a:lnTo>
                    <a:pt x="80" y="23"/>
                  </a:lnTo>
                  <a:lnTo>
                    <a:pt x="72" y="15"/>
                  </a:lnTo>
                  <a:lnTo>
                    <a:pt x="56" y="31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8" y="39"/>
                  </a:lnTo>
                  <a:lnTo>
                    <a:pt x="8" y="47"/>
                  </a:lnTo>
                  <a:lnTo>
                    <a:pt x="0" y="55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69" name="Freeform 320"/>
            <p:cNvSpPr>
              <a:spLocks/>
            </p:cNvSpPr>
            <p:nvPr/>
          </p:nvSpPr>
          <p:spPr bwMode="auto">
            <a:xfrm>
              <a:off x="2206" y="1530"/>
              <a:ext cx="198" cy="156"/>
            </a:xfrm>
            <a:custGeom>
              <a:avLst/>
              <a:gdLst>
                <a:gd name="T0" fmla="*/ 0 w 192"/>
                <a:gd name="T1" fmla="*/ 18 h 167"/>
                <a:gd name="T2" fmla="*/ 8 w 192"/>
                <a:gd name="T3" fmla="*/ 20 h 167"/>
                <a:gd name="T4" fmla="*/ 8 w 192"/>
                <a:gd name="T5" fmla="*/ 21 h 167"/>
                <a:gd name="T6" fmla="*/ 36 w 192"/>
                <a:gd name="T7" fmla="*/ 25 h 167"/>
                <a:gd name="T8" fmla="*/ 92 w 192"/>
                <a:gd name="T9" fmla="*/ 25 h 167"/>
                <a:gd name="T10" fmla="*/ 117 w 192"/>
                <a:gd name="T11" fmla="*/ 29 h 167"/>
                <a:gd name="T12" fmla="*/ 92 w 192"/>
                <a:gd name="T13" fmla="*/ 31 h 167"/>
                <a:gd name="T14" fmla="*/ 36 w 192"/>
                <a:gd name="T15" fmla="*/ 31 h 167"/>
                <a:gd name="T16" fmla="*/ 44 w 192"/>
                <a:gd name="T17" fmla="*/ 35 h 167"/>
                <a:gd name="T18" fmla="*/ 72 w 192"/>
                <a:gd name="T19" fmla="*/ 37 h 167"/>
                <a:gd name="T20" fmla="*/ 92 w 192"/>
                <a:gd name="T21" fmla="*/ 37 h 167"/>
                <a:gd name="T22" fmla="*/ 104 w 192"/>
                <a:gd name="T23" fmla="*/ 43 h 167"/>
                <a:gd name="T24" fmla="*/ 162 w 192"/>
                <a:gd name="T25" fmla="*/ 41 h 167"/>
                <a:gd name="T26" fmla="*/ 223 w 192"/>
                <a:gd name="T27" fmla="*/ 37 h 167"/>
                <a:gd name="T28" fmla="*/ 237 w 192"/>
                <a:gd name="T29" fmla="*/ 35 h 167"/>
                <a:gd name="T30" fmla="*/ 295 w 192"/>
                <a:gd name="T31" fmla="*/ 41 h 167"/>
                <a:gd name="T32" fmla="*/ 310 w 192"/>
                <a:gd name="T33" fmla="*/ 38 h 167"/>
                <a:gd name="T34" fmla="*/ 326 w 192"/>
                <a:gd name="T35" fmla="*/ 37 h 167"/>
                <a:gd name="T36" fmla="*/ 326 w 192"/>
                <a:gd name="T37" fmla="*/ 35 h 167"/>
                <a:gd name="T38" fmla="*/ 340 w 192"/>
                <a:gd name="T39" fmla="*/ 35 h 167"/>
                <a:gd name="T40" fmla="*/ 355 w 192"/>
                <a:gd name="T41" fmla="*/ 31 h 167"/>
                <a:gd name="T42" fmla="*/ 295 w 192"/>
                <a:gd name="T43" fmla="*/ 25 h 167"/>
                <a:gd name="T44" fmla="*/ 268 w 192"/>
                <a:gd name="T45" fmla="*/ 21 h 167"/>
                <a:gd name="T46" fmla="*/ 268 w 192"/>
                <a:gd name="T47" fmla="*/ 18 h 167"/>
                <a:gd name="T48" fmla="*/ 252 w 192"/>
                <a:gd name="T49" fmla="*/ 10 h 167"/>
                <a:gd name="T50" fmla="*/ 282 w 192"/>
                <a:gd name="T51" fmla="*/ 0 h 167"/>
                <a:gd name="T52" fmla="*/ 268 w 192"/>
                <a:gd name="T53" fmla="*/ 0 h 167"/>
                <a:gd name="T54" fmla="*/ 223 w 192"/>
                <a:gd name="T55" fmla="*/ 0 h 167"/>
                <a:gd name="T56" fmla="*/ 207 w 192"/>
                <a:gd name="T57" fmla="*/ 7 h 167"/>
                <a:gd name="T58" fmla="*/ 176 w 192"/>
                <a:gd name="T59" fmla="*/ 7 h 167"/>
                <a:gd name="T60" fmla="*/ 150 w 192"/>
                <a:gd name="T61" fmla="*/ 7 h 167"/>
                <a:gd name="T62" fmla="*/ 133 w 192"/>
                <a:gd name="T63" fmla="*/ 7 h 167"/>
                <a:gd name="T64" fmla="*/ 104 w 192"/>
                <a:gd name="T65" fmla="*/ 7 h 167"/>
                <a:gd name="T66" fmla="*/ 92 w 192"/>
                <a:gd name="T67" fmla="*/ 7 h 167"/>
                <a:gd name="T68" fmla="*/ 72 w 192"/>
                <a:gd name="T69" fmla="*/ 7 h 167"/>
                <a:gd name="T70" fmla="*/ 8 w 192"/>
                <a:gd name="T71" fmla="*/ 10 h 167"/>
                <a:gd name="T72" fmla="*/ 8 w 192"/>
                <a:gd name="T73" fmla="*/ 12 h 167"/>
                <a:gd name="T74" fmla="*/ 0 w 192"/>
                <a:gd name="T75" fmla="*/ 15 h 167"/>
                <a:gd name="T76" fmla="*/ 0 w 192"/>
                <a:gd name="T77" fmla="*/ 18 h 16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2"/>
                <a:gd name="T118" fmla="*/ 0 h 167"/>
                <a:gd name="T119" fmla="*/ 192 w 192"/>
                <a:gd name="T120" fmla="*/ 167 h 16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2" h="167">
                  <a:moveTo>
                    <a:pt x="0" y="71"/>
                  </a:moveTo>
                  <a:lnTo>
                    <a:pt x="8" y="79"/>
                  </a:lnTo>
                  <a:lnTo>
                    <a:pt x="8" y="87"/>
                  </a:lnTo>
                  <a:lnTo>
                    <a:pt x="16" y="95"/>
                  </a:lnTo>
                  <a:lnTo>
                    <a:pt x="48" y="95"/>
                  </a:lnTo>
                  <a:lnTo>
                    <a:pt x="64" y="111"/>
                  </a:lnTo>
                  <a:lnTo>
                    <a:pt x="48" y="119"/>
                  </a:lnTo>
                  <a:lnTo>
                    <a:pt x="16" y="119"/>
                  </a:lnTo>
                  <a:lnTo>
                    <a:pt x="24" y="135"/>
                  </a:lnTo>
                  <a:lnTo>
                    <a:pt x="40" y="143"/>
                  </a:lnTo>
                  <a:lnTo>
                    <a:pt x="48" y="143"/>
                  </a:lnTo>
                  <a:lnTo>
                    <a:pt x="56" y="167"/>
                  </a:lnTo>
                  <a:lnTo>
                    <a:pt x="88" y="159"/>
                  </a:lnTo>
                  <a:lnTo>
                    <a:pt x="120" y="143"/>
                  </a:lnTo>
                  <a:lnTo>
                    <a:pt x="128" y="135"/>
                  </a:lnTo>
                  <a:lnTo>
                    <a:pt x="160" y="159"/>
                  </a:lnTo>
                  <a:lnTo>
                    <a:pt x="168" y="151"/>
                  </a:lnTo>
                  <a:lnTo>
                    <a:pt x="176" y="143"/>
                  </a:lnTo>
                  <a:lnTo>
                    <a:pt x="176" y="135"/>
                  </a:lnTo>
                  <a:lnTo>
                    <a:pt x="184" y="135"/>
                  </a:lnTo>
                  <a:lnTo>
                    <a:pt x="192" y="119"/>
                  </a:lnTo>
                  <a:lnTo>
                    <a:pt x="160" y="95"/>
                  </a:lnTo>
                  <a:lnTo>
                    <a:pt x="144" y="87"/>
                  </a:lnTo>
                  <a:lnTo>
                    <a:pt x="144" y="71"/>
                  </a:lnTo>
                  <a:lnTo>
                    <a:pt x="136" y="39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20" y="0"/>
                  </a:lnTo>
                  <a:lnTo>
                    <a:pt x="112" y="31"/>
                  </a:lnTo>
                  <a:lnTo>
                    <a:pt x="96" y="23"/>
                  </a:lnTo>
                  <a:lnTo>
                    <a:pt x="80" y="23"/>
                  </a:lnTo>
                  <a:lnTo>
                    <a:pt x="72" y="15"/>
                  </a:lnTo>
                  <a:lnTo>
                    <a:pt x="56" y="31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8" y="39"/>
                  </a:lnTo>
                  <a:lnTo>
                    <a:pt x="8" y="47"/>
                  </a:lnTo>
                  <a:lnTo>
                    <a:pt x="0" y="55"/>
                  </a:lnTo>
                  <a:lnTo>
                    <a:pt x="0" y="71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70" name="Freeform 321"/>
            <p:cNvSpPr>
              <a:spLocks/>
            </p:cNvSpPr>
            <p:nvPr/>
          </p:nvSpPr>
          <p:spPr bwMode="auto">
            <a:xfrm>
              <a:off x="2132" y="1493"/>
              <a:ext cx="115" cy="119"/>
            </a:xfrm>
            <a:custGeom>
              <a:avLst/>
              <a:gdLst>
                <a:gd name="T0" fmla="*/ 0 w 111"/>
                <a:gd name="T1" fmla="*/ 23 h 127"/>
                <a:gd name="T2" fmla="*/ 36 w 111"/>
                <a:gd name="T3" fmla="*/ 31 h 127"/>
                <a:gd name="T4" fmla="*/ 46 w 111"/>
                <a:gd name="T5" fmla="*/ 35 h 127"/>
                <a:gd name="T6" fmla="*/ 97 w 111"/>
                <a:gd name="T7" fmla="*/ 33 h 127"/>
                <a:gd name="T8" fmla="*/ 126 w 111"/>
                <a:gd name="T9" fmla="*/ 25 h 127"/>
                <a:gd name="T10" fmla="*/ 126 w 111"/>
                <a:gd name="T11" fmla="*/ 21 h 127"/>
                <a:gd name="T12" fmla="*/ 225 w 111"/>
                <a:gd name="T13" fmla="*/ 11 h 127"/>
                <a:gd name="T14" fmla="*/ 193 w 111"/>
                <a:gd name="T15" fmla="*/ 7 h 127"/>
                <a:gd name="T16" fmla="*/ 159 w 111"/>
                <a:gd name="T17" fmla="*/ 7 h 127"/>
                <a:gd name="T18" fmla="*/ 126 w 111"/>
                <a:gd name="T19" fmla="*/ 7 h 127"/>
                <a:gd name="T20" fmla="*/ 82 w 111"/>
                <a:gd name="T21" fmla="*/ 0 h 127"/>
                <a:gd name="T22" fmla="*/ 8 w 111"/>
                <a:gd name="T23" fmla="*/ 7 h 127"/>
                <a:gd name="T24" fmla="*/ 36 w 111"/>
                <a:gd name="T25" fmla="*/ 11 h 127"/>
                <a:gd name="T26" fmla="*/ 36 w 111"/>
                <a:gd name="T27" fmla="*/ 18 h 127"/>
                <a:gd name="T28" fmla="*/ 0 w 111"/>
                <a:gd name="T29" fmla="*/ 23 h 1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1"/>
                <a:gd name="T46" fmla="*/ 0 h 127"/>
                <a:gd name="T47" fmla="*/ 111 w 111"/>
                <a:gd name="T48" fmla="*/ 127 h 1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1" h="127">
                  <a:moveTo>
                    <a:pt x="0" y="87"/>
                  </a:moveTo>
                  <a:lnTo>
                    <a:pt x="16" y="111"/>
                  </a:lnTo>
                  <a:lnTo>
                    <a:pt x="24" y="127"/>
                  </a:lnTo>
                  <a:lnTo>
                    <a:pt x="48" y="119"/>
                  </a:lnTo>
                  <a:lnTo>
                    <a:pt x="63" y="95"/>
                  </a:lnTo>
                  <a:lnTo>
                    <a:pt x="63" y="79"/>
                  </a:lnTo>
                  <a:lnTo>
                    <a:pt x="111" y="40"/>
                  </a:lnTo>
                  <a:lnTo>
                    <a:pt x="95" y="32"/>
                  </a:lnTo>
                  <a:lnTo>
                    <a:pt x="79" y="16"/>
                  </a:lnTo>
                  <a:lnTo>
                    <a:pt x="63" y="16"/>
                  </a:lnTo>
                  <a:lnTo>
                    <a:pt x="40" y="0"/>
                  </a:lnTo>
                  <a:lnTo>
                    <a:pt x="8" y="24"/>
                  </a:lnTo>
                  <a:lnTo>
                    <a:pt x="16" y="40"/>
                  </a:lnTo>
                  <a:lnTo>
                    <a:pt x="16" y="63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71" name="Freeform 322"/>
            <p:cNvSpPr>
              <a:spLocks/>
            </p:cNvSpPr>
            <p:nvPr/>
          </p:nvSpPr>
          <p:spPr bwMode="auto">
            <a:xfrm>
              <a:off x="2132" y="1493"/>
              <a:ext cx="115" cy="119"/>
            </a:xfrm>
            <a:custGeom>
              <a:avLst/>
              <a:gdLst>
                <a:gd name="T0" fmla="*/ 0 w 111"/>
                <a:gd name="T1" fmla="*/ 23 h 127"/>
                <a:gd name="T2" fmla="*/ 36 w 111"/>
                <a:gd name="T3" fmla="*/ 31 h 127"/>
                <a:gd name="T4" fmla="*/ 46 w 111"/>
                <a:gd name="T5" fmla="*/ 35 h 127"/>
                <a:gd name="T6" fmla="*/ 97 w 111"/>
                <a:gd name="T7" fmla="*/ 33 h 127"/>
                <a:gd name="T8" fmla="*/ 126 w 111"/>
                <a:gd name="T9" fmla="*/ 25 h 127"/>
                <a:gd name="T10" fmla="*/ 126 w 111"/>
                <a:gd name="T11" fmla="*/ 21 h 127"/>
                <a:gd name="T12" fmla="*/ 225 w 111"/>
                <a:gd name="T13" fmla="*/ 11 h 127"/>
                <a:gd name="T14" fmla="*/ 193 w 111"/>
                <a:gd name="T15" fmla="*/ 7 h 127"/>
                <a:gd name="T16" fmla="*/ 159 w 111"/>
                <a:gd name="T17" fmla="*/ 7 h 127"/>
                <a:gd name="T18" fmla="*/ 126 w 111"/>
                <a:gd name="T19" fmla="*/ 7 h 127"/>
                <a:gd name="T20" fmla="*/ 82 w 111"/>
                <a:gd name="T21" fmla="*/ 0 h 127"/>
                <a:gd name="T22" fmla="*/ 8 w 111"/>
                <a:gd name="T23" fmla="*/ 7 h 127"/>
                <a:gd name="T24" fmla="*/ 36 w 111"/>
                <a:gd name="T25" fmla="*/ 11 h 127"/>
                <a:gd name="T26" fmla="*/ 36 w 111"/>
                <a:gd name="T27" fmla="*/ 18 h 127"/>
                <a:gd name="T28" fmla="*/ 0 w 111"/>
                <a:gd name="T29" fmla="*/ 23 h 1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1"/>
                <a:gd name="T46" fmla="*/ 0 h 127"/>
                <a:gd name="T47" fmla="*/ 111 w 111"/>
                <a:gd name="T48" fmla="*/ 127 h 1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1" h="127">
                  <a:moveTo>
                    <a:pt x="0" y="87"/>
                  </a:moveTo>
                  <a:lnTo>
                    <a:pt x="16" y="111"/>
                  </a:lnTo>
                  <a:lnTo>
                    <a:pt x="24" y="127"/>
                  </a:lnTo>
                  <a:lnTo>
                    <a:pt x="48" y="119"/>
                  </a:lnTo>
                  <a:lnTo>
                    <a:pt x="63" y="95"/>
                  </a:lnTo>
                  <a:lnTo>
                    <a:pt x="63" y="79"/>
                  </a:lnTo>
                  <a:lnTo>
                    <a:pt x="111" y="40"/>
                  </a:lnTo>
                  <a:lnTo>
                    <a:pt x="95" y="32"/>
                  </a:lnTo>
                  <a:lnTo>
                    <a:pt x="79" y="16"/>
                  </a:lnTo>
                  <a:lnTo>
                    <a:pt x="63" y="16"/>
                  </a:lnTo>
                  <a:lnTo>
                    <a:pt x="40" y="0"/>
                  </a:lnTo>
                  <a:lnTo>
                    <a:pt x="8" y="24"/>
                  </a:lnTo>
                  <a:lnTo>
                    <a:pt x="16" y="40"/>
                  </a:lnTo>
                  <a:lnTo>
                    <a:pt x="16" y="63"/>
                  </a:lnTo>
                  <a:lnTo>
                    <a:pt x="0" y="8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72" name="Freeform 323"/>
            <p:cNvSpPr>
              <a:spLocks/>
            </p:cNvSpPr>
            <p:nvPr/>
          </p:nvSpPr>
          <p:spPr bwMode="auto">
            <a:xfrm>
              <a:off x="2100" y="2041"/>
              <a:ext cx="57" cy="44"/>
            </a:xfrm>
            <a:custGeom>
              <a:avLst/>
              <a:gdLst>
                <a:gd name="T0" fmla="*/ 0 w 56"/>
                <a:gd name="T1" fmla="*/ 0 h 47"/>
                <a:gd name="T2" fmla="*/ 8 w 56"/>
                <a:gd name="T3" fmla="*/ 7 h 47"/>
                <a:gd name="T4" fmla="*/ 24 w 56"/>
                <a:gd name="T5" fmla="*/ 7 h 47"/>
                <a:gd name="T6" fmla="*/ 52 w 56"/>
                <a:gd name="T7" fmla="*/ 7 h 47"/>
                <a:gd name="T8" fmla="*/ 52 w 56"/>
                <a:gd name="T9" fmla="*/ 11 h 47"/>
                <a:gd name="T10" fmla="*/ 68 w 56"/>
                <a:gd name="T11" fmla="*/ 13 h 47"/>
                <a:gd name="T12" fmla="*/ 76 w 56"/>
                <a:gd name="T13" fmla="*/ 13 h 47"/>
                <a:gd name="T14" fmla="*/ 52 w 56"/>
                <a:gd name="T15" fmla="*/ 7 h 47"/>
                <a:gd name="T16" fmla="*/ 8 w 56"/>
                <a:gd name="T17" fmla="*/ 0 h 47"/>
                <a:gd name="T18" fmla="*/ 0 w 56"/>
                <a:gd name="T19" fmla="*/ 0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47"/>
                <a:gd name="T32" fmla="*/ 56 w 56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47">
                  <a:moveTo>
                    <a:pt x="0" y="0"/>
                  </a:moveTo>
                  <a:lnTo>
                    <a:pt x="8" y="15"/>
                  </a:lnTo>
                  <a:lnTo>
                    <a:pt x="24" y="23"/>
                  </a:lnTo>
                  <a:lnTo>
                    <a:pt x="32" y="31"/>
                  </a:lnTo>
                  <a:lnTo>
                    <a:pt x="32" y="39"/>
                  </a:lnTo>
                  <a:lnTo>
                    <a:pt x="48" y="47"/>
                  </a:lnTo>
                  <a:lnTo>
                    <a:pt x="56" y="47"/>
                  </a:lnTo>
                  <a:lnTo>
                    <a:pt x="32" y="7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73" name="Freeform 324"/>
            <p:cNvSpPr>
              <a:spLocks/>
            </p:cNvSpPr>
            <p:nvPr/>
          </p:nvSpPr>
          <p:spPr bwMode="auto">
            <a:xfrm>
              <a:off x="2100" y="2041"/>
              <a:ext cx="57" cy="44"/>
            </a:xfrm>
            <a:custGeom>
              <a:avLst/>
              <a:gdLst>
                <a:gd name="T0" fmla="*/ 0 w 56"/>
                <a:gd name="T1" fmla="*/ 0 h 47"/>
                <a:gd name="T2" fmla="*/ 8 w 56"/>
                <a:gd name="T3" fmla="*/ 7 h 47"/>
                <a:gd name="T4" fmla="*/ 24 w 56"/>
                <a:gd name="T5" fmla="*/ 7 h 47"/>
                <a:gd name="T6" fmla="*/ 52 w 56"/>
                <a:gd name="T7" fmla="*/ 7 h 47"/>
                <a:gd name="T8" fmla="*/ 52 w 56"/>
                <a:gd name="T9" fmla="*/ 11 h 47"/>
                <a:gd name="T10" fmla="*/ 68 w 56"/>
                <a:gd name="T11" fmla="*/ 13 h 47"/>
                <a:gd name="T12" fmla="*/ 76 w 56"/>
                <a:gd name="T13" fmla="*/ 13 h 47"/>
                <a:gd name="T14" fmla="*/ 52 w 56"/>
                <a:gd name="T15" fmla="*/ 7 h 47"/>
                <a:gd name="T16" fmla="*/ 8 w 56"/>
                <a:gd name="T17" fmla="*/ 0 h 47"/>
                <a:gd name="T18" fmla="*/ 0 w 56"/>
                <a:gd name="T19" fmla="*/ 0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47"/>
                <a:gd name="T32" fmla="*/ 56 w 56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47">
                  <a:moveTo>
                    <a:pt x="0" y="0"/>
                  </a:moveTo>
                  <a:lnTo>
                    <a:pt x="8" y="15"/>
                  </a:lnTo>
                  <a:lnTo>
                    <a:pt x="24" y="23"/>
                  </a:lnTo>
                  <a:lnTo>
                    <a:pt x="32" y="31"/>
                  </a:lnTo>
                  <a:lnTo>
                    <a:pt x="32" y="39"/>
                  </a:lnTo>
                  <a:lnTo>
                    <a:pt x="48" y="47"/>
                  </a:lnTo>
                  <a:lnTo>
                    <a:pt x="56" y="47"/>
                  </a:lnTo>
                  <a:lnTo>
                    <a:pt x="32" y="7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74" name="Freeform 325"/>
            <p:cNvSpPr>
              <a:spLocks/>
            </p:cNvSpPr>
            <p:nvPr/>
          </p:nvSpPr>
          <p:spPr bwMode="auto">
            <a:xfrm>
              <a:off x="3229" y="1737"/>
              <a:ext cx="115" cy="74"/>
            </a:xfrm>
            <a:custGeom>
              <a:avLst/>
              <a:gdLst>
                <a:gd name="T0" fmla="*/ 0 w 112"/>
                <a:gd name="T1" fmla="*/ 6 h 80"/>
                <a:gd name="T2" fmla="*/ 0 w 112"/>
                <a:gd name="T3" fmla="*/ 6 h 80"/>
                <a:gd name="T4" fmla="*/ 16 w 112"/>
                <a:gd name="T5" fmla="*/ 6 h 80"/>
                <a:gd name="T6" fmla="*/ 44 w 112"/>
                <a:gd name="T7" fmla="*/ 6 h 80"/>
                <a:gd name="T8" fmla="*/ 0 w 112"/>
                <a:gd name="T9" fmla="*/ 11 h 80"/>
                <a:gd name="T10" fmla="*/ 16 w 112"/>
                <a:gd name="T11" fmla="*/ 11 h 80"/>
                <a:gd name="T12" fmla="*/ 44 w 112"/>
                <a:gd name="T13" fmla="*/ 13 h 80"/>
                <a:gd name="T14" fmla="*/ 16 w 112"/>
                <a:gd name="T15" fmla="*/ 14 h 80"/>
                <a:gd name="T16" fmla="*/ 52 w 112"/>
                <a:gd name="T17" fmla="*/ 14 h 80"/>
                <a:gd name="T18" fmla="*/ 97 w 112"/>
                <a:gd name="T19" fmla="*/ 17 h 80"/>
                <a:gd name="T20" fmla="*/ 176 w 112"/>
                <a:gd name="T21" fmla="*/ 13 h 80"/>
                <a:gd name="T22" fmla="*/ 189 w 112"/>
                <a:gd name="T23" fmla="*/ 11 h 80"/>
                <a:gd name="T24" fmla="*/ 189 w 112"/>
                <a:gd name="T25" fmla="*/ 6 h 80"/>
                <a:gd name="T26" fmla="*/ 164 w 112"/>
                <a:gd name="T27" fmla="*/ 6 h 80"/>
                <a:gd name="T28" fmla="*/ 164 w 112"/>
                <a:gd name="T29" fmla="*/ 6 h 80"/>
                <a:gd name="T30" fmla="*/ 149 w 112"/>
                <a:gd name="T31" fmla="*/ 6 h 80"/>
                <a:gd name="T32" fmla="*/ 133 w 112"/>
                <a:gd name="T33" fmla="*/ 0 h 80"/>
                <a:gd name="T34" fmla="*/ 121 w 112"/>
                <a:gd name="T35" fmla="*/ 6 h 80"/>
                <a:gd name="T36" fmla="*/ 109 w 112"/>
                <a:gd name="T37" fmla="*/ 6 h 80"/>
                <a:gd name="T38" fmla="*/ 80 w 112"/>
                <a:gd name="T39" fmla="*/ 6 h 80"/>
                <a:gd name="T40" fmla="*/ 64 w 112"/>
                <a:gd name="T41" fmla="*/ 6 h 80"/>
                <a:gd name="T42" fmla="*/ 64 w 112"/>
                <a:gd name="T43" fmla="*/ 6 h 80"/>
                <a:gd name="T44" fmla="*/ 64 w 112"/>
                <a:gd name="T45" fmla="*/ 6 h 80"/>
                <a:gd name="T46" fmla="*/ 52 w 112"/>
                <a:gd name="T47" fmla="*/ 6 h 80"/>
                <a:gd name="T48" fmla="*/ 52 w 112"/>
                <a:gd name="T49" fmla="*/ 6 h 80"/>
                <a:gd name="T50" fmla="*/ 16 w 112"/>
                <a:gd name="T51" fmla="*/ 6 h 80"/>
                <a:gd name="T52" fmla="*/ 8 w 112"/>
                <a:gd name="T53" fmla="*/ 6 h 80"/>
                <a:gd name="T54" fmla="*/ 0 w 112"/>
                <a:gd name="T55" fmla="*/ 6 h 80"/>
                <a:gd name="T56" fmla="*/ 0 w 112"/>
                <a:gd name="T57" fmla="*/ 6 h 80"/>
                <a:gd name="T58" fmla="*/ 0 w 112"/>
                <a:gd name="T59" fmla="*/ 6 h 8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2"/>
                <a:gd name="T91" fmla="*/ 0 h 80"/>
                <a:gd name="T92" fmla="*/ 112 w 112"/>
                <a:gd name="T93" fmla="*/ 80 h 8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2" h="80">
                  <a:moveTo>
                    <a:pt x="0" y="24"/>
                  </a:moveTo>
                  <a:lnTo>
                    <a:pt x="0" y="32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0" y="48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16" y="64"/>
                  </a:lnTo>
                  <a:lnTo>
                    <a:pt x="32" y="64"/>
                  </a:lnTo>
                  <a:lnTo>
                    <a:pt x="56" y="80"/>
                  </a:lnTo>
                  <a:lnTo>
                    <a:pt x="104" y="56"/>
                  </a:lnTo>
                  <a:lnTo>
                    <a:pt x="112" y="48"/>
                  </a:lnTo>
                  <a:lnTo>
                    <a:pt x="112" y="24"/>
                  </a:lnTo>
                  <a:lnTo>
                    <a:pt x="96" y="16"/>
                  </a:lnTo>
                  <a:lnTo>
                    <a:pt x="96" y="8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40" y="8"/>
                  </a:lnTo>
                  <a:lnTo>
                    <a:pt x="40" y="24"/>
                  </a:lnTo>
                  <a:lnTo>
                    <a:pt x="32" y="32"/>
                  </a:lnTo>
                  <a:lnTo>
                    <a:pt x="32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75" name="Freeform 326"/>
            <p:cNvSpPr>
              <a:spLocks/>
            </p:cNvSpPr>
            <p:nvPr/>
          </p:nvSpPr>
          <p:spPr bwMode="auto">
            <a:xfrm>
              <a:off x="3229" y="1737"/>
              <a:ext cx="115" cy="74"/>
            </a:xfrm>
            <a:custGeom>
              <a:avLst/>
              <a:gdLst>
                <a:gd name="T0" fmla="*/ 0 w 112"/>
                <a:gd name="T1" fmla="*/ 6 h 80"/>
                <a:gd name="T2" fmla="*/ 0 w 112"/>
                <a:gd name="T3" fmla="*/ 6 h 80"/>
                <a:gd name="T4" fmla="*/ 16 w 112"/>
                <a:gd name="T5" fmla="*/ 6 h 80"/>
                <a:gd name="T6" fmla="*/ 44 w 112"/>
                <a:gd name="T7" fmla="*/ 6 h 80"/>
                <a:gd name="T8" fmla="*/ 0 w 112"/>
                <a:gd name="T9" fmla="*/ 11 h 80"/>
                <a:gd name="T10" fmla="*/ 16 w 112"/>
                <a:gd name="T11" fmla="*/ 11 h 80"/>
                <a:gd name="T12" fmla="*/ 44 w 112"/>
                <a:gd name="T13" fmla="*/ 13 h 80"/>
                <a:gd name="T14" fmla="*/ 16 w 112"/>
                <a:gd name="T15" fmla="*/ 14 h 80"/>
                <a:gd name="T16" fmla="*/ 52 w 112"/>
                <a:gd name="T17" fmla="*/ 14 h 80"/>
                <a:gd name="T18" fmla="*/ 97 w 112"/>
                <a:gd name="T19" fmla="*/ 17 h 80"/>
                <a:gd name="T20" fmla="*/ 176 w 112"/>
                <a:gd name="T21" fmla="*/ 13 h 80"/>
                <a:gd name="T22" fmla="*/ 189 w 112"/>
                <a:gd name="T23" fmla="*/ 11 h 80"/>
                <a:gd name="T24" fmla="*/ 189 w 112"/>
                <a:gd name="T25" fmla="*/ 6 h 80"/>
                <a:gd name="T26" fmla="*/ 164 w 112"/>
                <a:gd name="T27" fmla="*/ 6 h 80"/>
                <a:gd name="T28" fmla="*/ 164 w 112"/>
                <a:gd name="T29" fmla="*/ 6 h 80"/>
                <a:gd name="T30" fmla="*/ 149 w 112"/>
                <a:gd name="T31" fmla="*/ 6 h 80"/>
                <a:gd name="T32" fmla="*/ 133 w 112"/>
                <a:gd name="T33" fmla="*/ 0 h 80"/>
                <a:gd name="T34" fmla="*/ 121 w 112"/>
                <a:gd name="T35" fmla="*/ 6 h 80"/>
                <a:gd name="T36" fmla="*/ 109 w 112"/>
                <a:gd name="T37" fmla="*/ 6 h 80"/>
                <a:gd name="T38" fmla="*/ 80 w 112"/>
                <a:gd name="T39" fmla="*/ 6 h 80"/>
                <a:gd name="T40" fmla="*/ 64 w 112"/>
                <a:gd name="T41" fmla="*/ 6 h 80"/>
                <a:gd name="T42" fmla="*/ 64 w 112"/>
                <a:gd name="T43" fmla="*/ 6 h 80"/>
                <a:gd name="T44" fmla="*/ 64 w 112"/>
                <a:gd name="T45" fmla="*/ 6 h 80"/>
                <a:gd name="T46" fmla="*/ 52 w 112"/>
                <a:gd name="T47" fmla="*/ 6 h 80"/>
                <a:gd name="T48" fmla="*/ 52 w 112"/>
                <a:gd name="T49" fmla="*/ 6 h 80"/>
                <a:gd name="T50" fmla="*/ 16 w 112"/>
                <a:gd name="T51" fmla="*/ 6 h 80"/>
                <a:gd name="T52" fmla="*/ 8 w 112"/>
                <a:gd name="T53" fmla="*/ 6 h 80"/>
                <a:gd name="T54" fmla="*/ 0 w 112"/>
                <a:gd name="T55" fmla="*/ 6 h 80"/>
                <a:gd name="T56" fmla="*/ 0 w 112"/>
                <a:gd name="T57" fmla="*/ 6 h 80"/>
                <a:gd name="T58" fmla="*/ 0 w 112"/>
                <a:gd name="T59" fmla="*/ 6 h 8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2"/>
                <a:gd name="T91" fmla="*/ 0 h 80"/>
                <a:gd name="T92" fmla="*/ 112 w 112"/>
                <a:gd name="T93" fmla="*/ 80 h 8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2" h="80">
                  <a:moveTo>
                    <a:pt x="0" y="24"/>
                  </a:moveTo>
                  <a:lnTo>
                    <a:pt x="0" y="32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0" y="48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16" y="64"/>
                  </a:lnTo>
                  <a:lnTo>
                    <a:pt x="32" y="64"/>
                  </a:lnTo>
                  <a:lnTo>
                    <a:pt x="56" y="80"/>
                  </a:lnTo>
                  <a:lnTo>
                    <a:pt x="104" y="56"/>
                  </a:lnTo>
                  <a:lnTo>
                    <a:pt x="112" y="48"/>
                  </a:lnTo>
                  <a:lnTo>
                    <a:pt x="112" y="24"/>
                  </a:lnTo>
                  <a:lnTo>
                    <a:pt x="96" y="16"/>
                  </a:lnTo>
                  <a:lnTo>
                    <a:pt x="96" y="8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40" y="8"/>
                  </a:lnTo>
                  <a:lnTo>
                    <a:pt x="40" y="24"/>
                  </a:lnTo>
                  <a:lnTo>
                    <a:pt x="32" y="32"/>
                  </a:lnTo>
                  <a:lnTo>
                    <a:pt x="32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76" name="Freeform 327"/>
            <p:cNvSpPr>
              <a:spLocks/>
            </p:cNvSpPr>
            <p:nvPr/>
          </p:nvSpPr>
          <p:spPr bwMode="auto">
            <a:xfrm>
              <a:off x="3287" y="1463"/>
              <a:ext cx="8" cy="15"/>
            </a:xfrm>
            <a:custGeom>
              <a:avLst/>
              <a:gdLst>
                <a:gd name="T0" fmla="*/ 0 w 8"/>
                <a:gd name="T1" fmla="*/ 0 h 16"/>
                <a:gd name="T2" fmla="*/ 0 w 8"/>
                <a:gd name="T3" fmla="*/ 8 h 16"/>
                <a:gd name="T4" fmla="*/ 8 w 8"/>
                <a:gd name="T5" fmla="*/ 8 h 16"/>
                <a:gd name="T6" fmla="*/ 0 w 8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0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77" name="Freeform 328"/>
            <p:cNvSpPr>
              <a:spLocks/>
            </p:cNvSpPr>
            <p:nvPr/>
          </p:nvSpPr>
          <p:spPr bwMode="auto">
            <a:xfrm>
              <a:off x="3287" y="1463"/>
              <a:ext cx="8" cy="15"/>
            </a:xfrm>
            <a:custGeom>
              <a:avLst/>
              <a:gdLst>
                <a:gd name="T0" fmla="*/ 0 w 8"/>
                <a:gd name="T1" fmla="*/ 0 h 16"/>
                <a:gd name="T2" fmla="*/ 0 w 8"/>
                <a:gd name="T3" fmla="*/ 8 h 16"/>
                <a:gd name="T4" fmla="*/ 8 w 8"/>
                <a:gd name="T5" fmla="*/ 8 h 16"/>
                <a:gd name="T6" fmla="*/ 0 w 8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0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0" y="0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78" name="Freeform 329"/>
            <p:cNvSpPr>
              <a:spLocks/>
            </p:cNvSpPr>
            <p:nvPr/>
          </p:nvSpPr>
          <p:spPr bwMode="auto">
            <a:xfrm>
              <a:off x="3962" y="2753"/>
              <a:ext cx="75" cy="141"/>
            </a:xfrm>
            <a:custGeom>
              <a:avLst/>
              <a:gdLst>
                <a:gd name="T0" fmla="*/ 0 w 72"/>
                <a:gd name="T1" fmla="*/ 25 h 152"/>
                <a:gd name="T2" fmla="*/ 0 w 72"/>
                <a:gd name="T3" fmla="*/ 31 h 152"/>
                <a:gd name="T4" fmla="*/ 8 w 72"/>
                <a:gd name="T5" fmla="*/ 33 h 152"/>
                <a:gd name="T6" fmla="*/ 71 w 72"/>
                <a:gd name="T7" fmla="*/ 33 h 152"/>
                <a:gd name="T8" fmla="*/ 90 w 72"/>
                <a:gd name="T9" fmla="*/ 32 h 152"/>
                <a:gd name="T10" fmla="*/ 125 w 72"/>
                <a:gd name="T11" fmla="*/ 17 h 152"/>
                <a:gd name="T12" fmla="*/ 146 w 72"/>
                <a:gd name="T13" fmla="*/ 6 h 152"/>
                <a:gd name="T14" fmla="*/ 160 w 72"/>
                <a:gd name="T15" fmla="*/ 9 h 152"/>
                <a:gd name="T16" fmla="*/ 160 w 72"/>
                <a:gd name="T17" fmla="*/ 6 h 152"/>
                <a:gd name="T18" fmla="*/ 146 w 72"/>
                <a:gd name="T19" fmla="*/ 6 h 152"/>
                <a:gd name="T20" fmla="*/ 125 w 72"/>
                <a:gd name="T21" fmla="*/ 0 h 152"/>
                <a:gd name="T22" fmla="*/ 106 w 72"/>
                <a:gd name="T23" fmla="*/ 6 h 152"/>
                <a:gd name="T24" fmla="*/ 90 w 72"/>
                <a:gd name="T25" fmla="*/ 6 h 152"/>
                <a:gd name="T26" fmla="*/ 90 w 72"/>
                <a:gd name="T27" fmla="*/ 6 h 152"/>
                <a:gd name="T28" fmla="*/ 8 w 72"/>
                <a:gd name="T29" fmla="*/ 11 h 152"/>
                <a:gd name="T30" fmla="*/ 0 w 72"/>
                <a:gd name="T31" fmla="*/ 15 h 152"/>
                <a:gd name="T32" fmla="*/ 8 w 72"/>
                <a:gd name="T33" fmla="*/ 19 h 152"/>
                <a:gd name="T34" fmla="*/ 0 w 72"/>
                <a:gd name="T35" fmla="*/ 25 h 15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152"/>
                <a:gd name="T56" fmla="*/ 72 w 72"/>
                <a:gd name="T57" fmla="*/ 152 h 15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152">
                  <a:moveTo>
                    <a:pt x="0" y="112"/>
                  </a:moveTo>
                  <a:lnTo>
                    <a:pt x="0" y="136"/>
                  </a:lnTo>
                  <a:lnTo>
                    <a:pt x="8" y="152"/>
                  </a:lnTo>
                  <a:lnTo>
                    <a:pt x="32" y="152"/>
                  </a:lnTo>
                  <a:lnTo>
                    <a:pt x="40" y="144"/>
                  </a:lnTo>
                  <a:lnTo>
                    <a:pt x="56" y="72"/>
                  </a:lnTo>
                  <a:lnTo>
                    <a:pt x="64" y="32"/>
                  </a:lnTo>
                  <a:lnTo>
                    <a:pt x="72" y="40"/>
                  </a:lnTo>
                  <a:lnTo>
                    <a:pt x="72" y="32"/>
                  </a:lnTo>
                  <a:lnTo>
                    <a:pt x="64" y="8"/>
                  </a:lnTo>
                  <a:lnTo>
                    <a:pt x="56" y="0"/>
                  </a:lnTo>
                  <a:lnTo>
                    <a:pt x="48" y="16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8" y="88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79" name="Freeform 330"/>
            <p:cNvSpPr>
              <a:spLocks/>
            </p:cNvSpPr>
            <p:nvPr/>
          </p:nvSpPr>
          <p:spPr bwMode="auto">
            <a:xfrm>
              <a:off x="3962" y="2753"/>
              <a:ext cx="75" cy="141"/>
            </a:xfrm>
            <a:custGeom>
              <a:avLst/>
              <a:gdLst>
                <a:gd name="T0" fmla="*/ 0 w 72"/>
                <a:gd name="T1" fmla="*/ 25 h 152"/>
                <a:gd name="T2" fmla="*/ 0 w 72"/>
                <a:gd name="T3" fmla="*/ 31 h 152"/>
                <a:gd name="T4" fmla="*/ 8 w 72"/>
                <a:gd name="T5" fmla="*/ 33 h 152"/>
                <a:gd name="T6" fmla="*/ 71 w 72"/>
                <a:gd name="T7" fmla="*/ 33 h 152"/>
                <a:gd name="T8" fmla="*/ 90 w 72"/>
                <a:gd name="T9" fmla="*/ 32 h 152"/>
                <a:gd name="T10" fmla="*/ 125 w 72"/>
                <a:gd name="T11" fmla="*/ 17 h 152"/>
                <a:gd name="T12" fmla="*/ 146 w 72"/>
                <a:gd name="T13" fmla="*/ 6 h 152"/>
                <a:gd name="T14" fmla="*/ 160 w 72"/>
                <a:gd name="T15" fmla="*/ 9 h 152"/>
                <a:gd name="T16" fmla="*/ 160 w 72"/>
                <a:gd name="T17" fmla="*/ 6 h 152"/>
                <a:gd name="T18" fmla="*/ 146 w 72"/>
                <a:gd name="T19" fmla="*/ 6 h 152"/>
                <a:gd name="T20" fmla="*/ 125 w 72"/>
                <a:gd name="T21" fmla="*/ 0 h 152"/>
                <a:gd name="T22" fmla="*/ 106 w 72"/>
                <a:gd name="T23" fmla="*/ 6 h 152"/>
                <a:gd name="T24" fmla="*/ 90 w 72"/>
                <a:gd name="T25" fmla="*/ 6 h 152"/>
                <a:gd name="T26" fmla="*/ 90 w 72"/>
                <a:gd name="T27" fmla="*/ 6 h 152"/>
                <a:gd name="T28" fmla="*/ 8 w 72"/>
                <a:gd name="T29" fmla="*/ 11 h 152"/>
                <a:gd name="T30" fmla="*/ 0 w 72"/>
                <a:gd name="T31" fmla="*/ 15 h 152"/>
                <a:gd name="T32" fmla="*/ 8 w 72"/>
                <a:gd name="T33" fmla="*/ 19 h 152"/>
                <a:gd name="T34" fmla="*/ 0 w 72"/>
                <a:gd name="T35" fmla="*/ 25 h 15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152"/>
                <a:gd name="T56" fmla="*/ 72 w 72"/>
                <a:gd name="T57" fmla="*/ 152 h 15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152">
                  <a:moveTo>
                    <a:pt x="0" y="112"/>
                  </a:moveTo>
                  <a:lnTo>
                    <a:pt x="0" y="136"/>
                  </a:lnTo>
                  <a:lnTo>
                    <a:pt x="8" y="152"/>
                  </a:lnTo>
                  <a:lnTo>
                    <a:pt x="32" y="152"/>
                  </a:lnTo>
                  <a:lnTo>
                    <a:pt x="40" y="144"/>
                  </a:lnTo>
                  <a:lnTo>
                    <a:pt x="56" y="72"/>
                  </a:lnTo>
                  <a:lnTo>
                    <a:pt x="64" y="32"/>
                  </a:lnTo>
                  <a:lnTo>
                    <a:pt x="72" y="40"/>
                  </a:lnTo>
                  <a:lnTo>
                    <a:pt x="72" y="32"/>
                  </a:lnTo>
                  <a:lnTo>
                    <a:pt x="64" y="8"/>
                  </a:lnTo>
                  <a:lnTo>
                    <a:pt x="56" y="0"/>
                  </a:lnTo>
                  <a:lnTo>
                    <a:pt x="48" y="16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8" y="88"/>
                  </a:lnTo>
                  <a:lnTo>
                    <a:pt x="0" y="112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80" name="Freeform 331"/>
            <p:cNvSpPr>
              <a:spLocks/>
            </p:cNvSpPr>
            <p:nvPr/>
          </p:nvSpPr>
          <p:spPr bwMode="auto">
            <a:xfrm>
              <a:off x="4541" y="2611"/>
              <a:ext cx="8" cy="15"/>
            </a:xfrm>
            <a:custGeom>
              <a:avLst/>
              <a:gdLst>
                <a:gd name="T0" fmla="*/ 0 w 8"/>
                <a:gd name="T1" fmla="*/ 8 h 16"/>
                <a:gd name="T2" fmla="*/ 8 w 8"/>
                <a:gd name="T3" fmla="*/ 8 h 16"/>
                <a:gd name="T4" fmla="*/ 0 w 8"/>
                <a:gd name="T5" fmla="*/ 0 h 16"/>
                <a:gd name="T6" fmla="*/ 0 w 8"/>
                <a:gd name="T7" fmla="*/ 8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8"/>
                  </a:moveTo>
                  <a:lnTo>
                    <a:pt x="8" y="16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81" name="Freeform 332"/>
            <p:cNvSpPr>
              <a:spLocks/>
            </p:cNvSpPr>
            <p:nvPr/>
          </p:nvSpPr>
          <p:spPr bwMode="auto">
            <a:xfrm>
              <a:off x="4541" y="2611"/>
              <a:ext cx="8" cy="15"/>
            </a:xfrm>
            <a:custGeom>
              <a:avLst/>
              <a:gdLst>
                <a:gd name="T0" fmla="*/ 0 w 8"/>
                <a:gd name="T1" fmla="*/ 8 h 16"/>
                <a:gd name="T2" fmla="*/ 8 w 8"/>
                <a:gd name="T3" fmla="*/ 8 h 16"/>
                <a:gd name="T4" fmla="*/ 0 w 8"/>
                <a:gd name="T5" fmla="*/ 0 h 16"/>
                <a:gd name="T6" fmla="*/ 0 w 8"/>
                <a:gd name="T7" fmla="*/ 8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8"/>
                  </a:moveTo>
                  <a:lnTo>
                    <a:pt x="8" y="16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82" name="Freeform 333"/>
            <p:cNvSpPr>
              <a:spLocks/>
            </p:cNvSpPr>
            <p:nvPr/>
          </p:nvSpPr>
          <p:spPr bwMode="auto">
            <a:xfrm>
              <a:off x="4558" y="2641"/>
              <a:ext cx="7" cy="8"/>
            </a:xfrm>
            <a:custGeom>
              <a:avLst/>
              <a:gdLst>
                <a:gd name="T0" fmla="*/ 0 w 8"/>
                <a:gd name="T1" fmla="*/ 0 h 8"/>
                <a:gd name="T2" fmla="*/ 4 w 8"/>
                <a:gd name="T3" fmla="*/ 8 h 8"/>
                <a:gd name="T4" fmla="*/ 4 w 8"/>
                <a:gd name="T5" fmla="*/ 0 h 8"/>
                <a:gd name="T6" fmla="*/ 0 w 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83" name="Freeform 334"/>
            <p:cNvSpPr>
              <a:spLocks/>
            </p:cNvSpPr>
            <p:nvPr/>
          </p:nvSpPr>
          <p:spPr bwMode="auto">
            <a:xfrm>
              <a:off x="4558" y="2641"/>
              <a:ext cx="7" cy="8"/>
            </a:xfrm>
            <a:custGeom>
              <a:avLst/>
              <a:gdLst>
                <a:gd name="T0" fmla="*/ 0 w 8"/>
                <a:gd name="T1" fmla="*/ 0 h 8"/>
                <a:gd name="T2" fmla="*/ 4 w 8"/>
                <a:gd name="T3" fmla="*/ 8 h 8"/>
                <a:gd name="T4" fmla="*/ 4 w 8"/>
                <a:gd name="T5" fmla="*/ 0 h 8"/>
                <a:gd name="T6" fmla="*/ 0 w 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84" name="Freeform 335"/>
            <p:cNvSpPr>
              <a:spLocks/>
            </p:cNvSpPr>
            <p:nvPr/>
          </p:nvSpPr>
          <p:spPr bwMode="auto">
            <a:xfrm>
              <a:off x="4351" y="2530"/>
              <a:ext cx="27" cy="38"/>
            </a:xfrm>
            <a:custGeom>
              <a:avLst/>
              <a:gdLst>
                <a:gd name="T0" fmla="*/ 0 w 24"/>
                <a:gd name="T1" fmla="*/ 19 h 39"/>
                <a:gd name="T2" fmla="*/ 84 w 24"/>
                <a:gd name="T3" fmla="*/ 19 h 39"/>
                <a:gd name="T4" fmla="*/ 254 w 24"/>
                <a:gd name="T5" fmla="*/ 19 h 39"/>
                <a:gd name="T6" fmla="*/ 254 w 24"/>
                <a:gd name="T7" fmla="*/ 19 h 39"/>
                <a:gd name="T8" fmla="*/ 171 w 24"/>
                <a:gd name="T9" fmla="*/ 8 h 39"/>
                <a:gd name="T10" fmla="*/ 84 w 24"/>
                <a:gd name="T11" fmla="*/ 0 h 39"/>
                <a:gd name="T12" fmla="*/ 0 w 24"/>
                <a:gd name="T13" fmla="*/ 19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9"/>
                <a:gd name="T23" fmla="*/ 24 w 24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9">
                  <a:moveTo>
                    <a:pt x="0" y="24"/>
                  </a:moveTo>
                  <a:lnTo>
                    <a:pt x="8" y="39"/>
                  </a:lnTo>
                  <a:lnTo>
                    <a:pt x="24" y="39"/>
                  </a:lnTo>
                  <a:lnTo>
                    <a:pt x="24" y="31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85" name="Freeform 336"/>
            <p:cNvSpPr>
              <a:spLocks/>
            </p:cNvSpPr>
            <p:nvPr/>
          </p:nvSpPr>
          <p:spPr bwMode="auto">
            <a:xfrm>
              <a:off x="4351" y="2530"/>
              <a:ext cx="27" cy="38"/>
            </a:xfrm>
            <a:custGeom>
              <a:avLst/>
              <a:gdLst>
                <a:gd name="T0" fmla="*/ 0 w 24"/>
                <a:gd name="T1" fmla="*/ 19 h 39"/>
                <a:gd name="T2" fmla="*/ 84 w 24"/>
                <a:gd name="T3" fmla="*/ 19 h 39"/>
                <a:gd name="T4" fmla="*/ 254 w 24"/>
                <a:gd name="T5" fmla="*/ 19 h 39"/>
                <a:gd name="T6" fmla="*/ 254 w 24"/>
                <a:gd name="T7" fmla="*/ 19 h 39"/>
                <a:gd name="T8" fmla="*/ 171 w 24"/>
                <a:gd name="T9" fmla="*/ 8 h 39"/>
                <a:gd name="T10" fmla="*/ 84 w 24"/>
                <a:gd name="T11" fmla="*/ 0 h 39"/>
                <a:gd name="T12" fmla="*/ 0 w 24"/>
                <a:gd name="T13" fmla="*/ 19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9"/>
                <a:gd name="T23" fmla="*/ 24 w 24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9">
                  <a:moveTo>
                    <a:pt x="0" y="24"/>
                  </a:moveTo>
                  <a:lnTo>
                    <a:pt x="8" y="39"/>
                  </a:lnTo>
                  <a:lnTo>
                    <a:pt x="24" y="39"/>
                  </a:lnTo>
                  <a:lnTo>
                    <a:pt x="24" y="31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24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86" name="Freeform 337"/>
            <p:cNvSpPr>
              <a:spLocks/>
            </p:cNvSpPr>
            <p:nvPr/>
          </p:nvSpPr>
          <p:spPr bwMode="auto">
            <a:xfrm>
              <a:off x="4664" y="2435"/>
              <a:ext cx="34" cy="14"/>
            </a:xfrm>
            <a:custGeom>
              <a:avLst/>
              <a:gdLst>
                <a:gd name="T0" fmla="*/ 0 w 32"/>
                <a:gd name="T1" fmla="*/ 0 h 16"/>
                <a:gd name="T2" fmla="*/ 0 w 32"/>
                <a:gd name="T3" fmla="*/ 4 h 16"/>
                <a:gd name="T4" fmla="*/ 50 w 32"/>
                <a:gd name="T5" fmla="*/ 4 h 16"/>
                <a:gd name="T6" fmla="*/ 80 w 32"/>
                <a:gd name="T7" fmla="*/ 4 h 16"/>
                <a:gd name="T8" fmla="*/ 105 w 32"/>
                <a:gd name="T9" fmla="*/ 0 h 16"/>
                <a:gd name="T10" fmla="*/ 31 w 32"/>
                <a:gd name="T11" fmla="*/ 0 h 16"/>
                <a:gd name="T12" fmla="*/ 0 w 32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6"/>
                <a:gd name="T23" fmla="*/ 32 w 32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6">
                  <a:moveTo>
                    <a:pt x="0" y="0"/>
                  </a:moveTo>
                  <a:lnTo>
                    <a:pt x="0" y="8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87" name="Freeform 338"/>
            <p:cNvSpPr>
              <a:spLocks/>
            </p:cNvSpPr>
            <p:nvPr/>
          </p:nvSpPr>
          <p:spPr bwMode="auto">
            <a:xfrm>
              <a:off x="4664" y="2435"/>
              <a:ext cx="34" cy="14"/>
            </a:xfrm>
            <a:custGeom>
              <a:avLst/>
              <a:gdLst>
                <a:gd name="T0" fmla="*/ 0 w 32"/>
                <a:gd name="T1" fmla="*/ 0 h 16"/>
                <a:gd name="T2" fmla="*/ 0 w 32"/>
                <a:gd name="T3" fmla="*/ 4 h 16"/>
                <a:gd name="T4" fmla="*/ 50 w 32"/>
                <a:gd name="T5" fmla="*/ 4 h 16"/>
                <a:gd name="T6" fmla="*/ 80 w 32"/>
                <a:gd name="T7" fmla="*/ 4 h 16"/>
                <a:gd name="T8" fmla="*/ 105 w 32"/>
                <a:gd name="T9" fmla="*/ 0 h 16"/>
                <a:gd name="T10" fmla="*/ 31 w 32"/>
                <a:gd name="T11" fmla="*/ 0 h 16"/>
                <a:gd name="T12" fmla="*/ 0 w 32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6"/>
                <a:gd name="T23" fmla="*/ 32 w 32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6">
                  <a:moveTo>
                    <a:pt x="0" y="0"/>
                  </a:moveTo>
                  <a:lnTo>
                    <a:pt x="0" y="8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88" name="Freeform 339"/>
            <p:cNvSpPr>
              <a:spLocks/>
            </p:cNvSpPr>
            <p:nvPr/>
          </p:nvSpPr>
          <p:spPr bwMode="auto">
            <a:xfrm>
              <a:off x="4897" y="2272"/>
              <a:ext cx="24" cy="36"/>
            </a:xfrm>
            <a:custGeom>
              <a:avLst/>
              <a:gdLst>
                <a:gd name="T0" fmla="*/ 0 w 24"/>
                <a:gd name="T1" fmla="*/ 5 h 40"/>
                <a:gd name="T2" fmla="*/ 0 w 24"/>
                <a:gd name="T3" fmla="*/ 5 h 40"/>
                <a:gd name="T4" fmla="*/ 8 w 24"/>
                <a:gd name="T5" fmla="*/ 5 h 40"/>
                <a:gd name="T6" fmla="*/ 8 w 24"/>
                <a:gd name="T7" fmla="*/ 5 h 40"/>
                <a:gd name="T8" fmla="*/ 8 w 24"/>
                <a:gd name="T9" fmla="*/ 5 h 40"/>
                <a:gd name="T10" fmla="*/ 16 w 24"/>
                <a:gd name="T11" fmla="*/ 5 h 40"/>
                <a:gd name="T12" fmla="*/ 24 w 24"/>
                <a:gd name="T13" fmla="*/ 5 h 40"/>
                <a:gd name="T14" fmla="*/ 16 w 24"/>
                <a:gd name="T15" fmla="*/ 5 h 40"/>
                <a:gd name="T16" fmla="*/ 8 w 24"/>
                <a:gd name="T17" fmla="*/ 0 h 40"/>
                <a:gd name="T18" fmla="*/ 0 w 24"/>
                <a:gd name="T19" fmla="*/ 5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40"/>
                <a:gd name="T32" fmla="*/ 24 w 24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40">
                  <a:moveTo>
                    <a:pt x="0" y="8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89" name="Freeform 340"/>
            <p:cNvSpPr>
              <a:spLocks/>
            </p:cNvSpPr>
            <p:nvPr/>
          </p:nvSpPr>
          <p:spPr bwMode="auto">
            <a:xfrm>
              <a:off x="4897" y="2272"/>
              <a:ext cx="24" cy="36"/>
            </a:xfrm>
            <a:custGeom>
              <a:avLst/>
              <a:gdLst>
                <a:gd name="T0" fmla="*/ 0 w 24"/>
                <a:gd name="T1" fmla="*/ 5 h 40"/>
                <a:gd name="T2" fmla="*/ 0 w 24"/>
                <a:gd name="T3" fmla="*/ 5 h 40"/>
                <a:gd name="T4" fmla="*/ 8 w 24"/>
                <a:gd name="T5" fmla="*/ 5 h 40"/>
                <a:gd name="T6" fmla="*/ 8 w 24"/>
                <a:gd name="T7" fmla="*/ 5 h 40"/>
                <a:gd name="T8" fmla="*/ 8 w 24"/>
                <a:gd name="T9" fmla="*/ 5 h 40"/>
                <a:gd name="T10" fmla="*/ 16 w 24"/>
                <a:gd name="T11" fmla="*/ 5 h 40"/>
                <a:gd name="T12" fmla="*/ 24 w 24"/>
                <a:gd name="T13" fmla="*/ 5 h 40"/>
                <a:gd name="T14" fmla="*/ 16 w 24"/>
                <a:gd name="T15" fmla="*/ 5 h 40"/>
                <a:gd name="T16" fmla="*/ 8 w 24"/>
                <a:gd name="T17" fmla="*/ 0 h 40"/>
                <a:gd name="T18" fmla="*/ 0 w 24"/>
                <a:gd name="T19" fmla="*/ 5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40"/>
                <a:gd name="T32" fmla="*/ 24 w 24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40">
                  <a:moveTo>
                    <a:pt x="0" y="8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90" name="Freeform 341"/>
            <p:cNvSpPr>
              <a:spLocks/>
            </p:cNvSpPr>
            <p:nvPr/>
          </p:nvSpPr>
          <p:spPr bwMode="auto">
            <a:xfrm>
              <a:off x="4921" y="2272"/>
              <a:ext cx="24" cy="14"/>
            </a:xfrm>
            <a:custGeom>
              <a:avLst/>
              <a:gdLst>
                <a:gd name="T0" fmla="*/ 0 w 24"/>
                <a:gd name="T1" fmla="*/ 4 h 16"/>
                <a:gd name="T2" fmla="*/ 0 w 24"/>
                <a:gd name="T3" fmla="*/ 4 h 16"/>
                <a:gd name="T4" fmla="*/ 8 w 24"/>
                <a:gd name="T5" fmla="*/ 4 h 16"/>
                <a:gd name="T6" fmla="*/ 16 w 24"/>
                <a:gd name="T7" fmla="*/ 4 h 16"/>
                <a:gd name="T8" fmla="*/ 24 w 24"/>
                <a:gd name="T9" fmla="*/ 4 h 16"/>
                <a:gd name="T10" fmla="*/ 24 w 24"/>
                <a:gd name="T11" fmla="*/ 0 h 16"/>
                <a:gd name="T12" fmla="*/ 16 w 24"/>
                <a:gd name="T13" fmla="*/ 0 h 16"/>
                <a:gd name="T14" fmla="*/ 0 w 24"/>
                <a:gd name="T15" fmla="*/ 4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16"/>
                <a:gd name="T26" fmla="*/ 24 w 24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16">
                  <a:moveTo>
                    <a:pt x="0" y="8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91" name="Freeform 342"/>
            <p:cNvSpPr>
              <a:spLocks/>
            </p:cNvSpPr>
            <p:nvPr/>
          </p:nvSpPr>
          <p:spPr bwMode="auto">
            <a:xfrm>
              <a:off x="4921" y="2272"/>
              <a:ext cx="24" cy="14"/>
            </a:xfrm>
            <a:custGeom>
              <a:avLst/>
              <a:gdLst>
                <a:gd name="T0" fmla="*/ 0 w 24"/>
                <a:gd name="T1" fmla="*/ 4 h 16"/>
                <a:gd name="T2" fmla="*/ 0 w 24"/>
                <a:gd name="T3" fmla="*/ 4 h 16"/>
                <a:gd name="T4" fmla="*/ 8 w 24"/>
                <a:gd name="T5" fmla="*/ 4 h 16"/>
                <a:gd name="T6" fmla="*/ 16 w 24"/>
                <a:gd name="T7" fmla="*/ 4 h 16"/>
                <a:gd name="T8" fmla="*/ 24 w 24"/>
                <a:gd name="T9" fmla="*/ 4 h 16"/>
                <a:gd name="T10" fmla="*/ 24 w 24"/>
                <a:gd name="T11" fmla="*/ 0 h 16"/>
                <a:gd name="T12" fmla="*/ 16 w 24"/>
                <a:gd name="T13" fmla="*/ 0 h 16"/>
                <a:gd name="T14" fmla="*/ 0 w 24"/>
                <a:gd name="T15" fmla="*/ 4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16"/>
                <a:gd name="T26" fmla="*/ 24 w 24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16">
                  <a:moveTo>
                    <a:pt x="0" y="8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92" name="Freeform 343"/>
            <p:cNvSpPr>
              <a:spLocks/>
            </p:cNvSpPr>
            <p:nvPr/>
          </p:nvSpPr>
          <p:spPr bwMode="auto">
            <a:xfrm>
              <a:off x="4905" y="2173"/>
              <a:ext cx="124" cy="106"/>
            </a:xfrm>
            <a:custGeom>
              <a:avLst/>
              <a:gdLst>
                <a:gd name="T0" fmla="*/ 0 w 120"/>
                <a:gd name="T1" fmla="*/ 32 h 112"/>
                <a:gd name="T2" fmla="*/ 0 w 120"/>
                <a:gd name="T3" fmla="*/ 35 h 112"/>
                <a:gd name="T4" fmla="*/ 36 w 120"/>
                <a:gd name="T5" fmla="*/ 35 h 112"/>
                <a:gd name="T6" fmla="*/ 75 w 120"/>
                <a:gd name="T7" fmla="*/ 29 h 112"/>
                <a:gd name="T8" fmla="*/ 94 w 120"/>
                <a:gd name="T9" fmla="*/ 32 h 112"/>
                <a:gd name="T10" fmla="*/ 94 w 120"/>
                <a:gd name="T11" fmla="*/ 35 h 112"/>
                <a:gd name="T12" fmla="*/ 106 w 120"/>
                <a:gd name="T13" fmla="*/ 38 h 112"/>
                <a:gd name="T14" fmla="*/ 122 w 120"/>
                <a:gd name="T15" fmla="*/ 32 h 112"/>
                <a:gd name="T16" fmla="*/ 122 w 120"/>
                <a:gd name="T17" fmla="*/ 29 h 112"/>
                <a:gd name="T18" fmla="*/ 138 w 120"/>
                <a:gd name="T19" fmla="*/ 32 h 112"/>
                <a:gd name="T20" fmla="*/ 155 w 120"/>
                <a:gd name="T21" fmla="*/ 32 h 112"/>
                <a:gd name="T22" fmla="*/ 155 w 120"/>
                <a:gd name="T23" fmla="*/ 29 h 112"/>
                <a:gd name="T24" fmla="*/ 168 w 120"/>
                <a:gd name="T25" fmla="*/ 32 h 112"/>
                <a:gd name="T26" fmla="*/ 168 w 120"/>
                <a:gd name="T27" fmla="*/ 29 h 112"/>
                <a:gd name="T28" fmla="*/ 185 w 120"/>
                <a:gd name="T29" fmla="*/ 29 h 112"/>
                <a:gd name="T30" fmla="*/ 202 w 120"/>
                <a:gd name="T31" fmla="*/ 29 h 112"/>
                <a:gd name="T32" fmla="*/ 217 w 120"/>
                <a:gd name="T33" fmla="*/ 29 h 112"/>
                <a:gd name="T34" fmla="*/ 217 w 120"/>
                <a:gd name="T35" fmla="*/ 17 h 112"/>
                <a:gd name="T36" fmla="*/ 231 w 120"/>
                <a:gd name="T37" fmla="*/ 17 h 112"/>
                <a:gd name="T38" fmla="*/ 231 w 120"/>
                <a:gd name="T39" fmla="*/ 8 h 112"/>
                <a:gd name="T40" fmla="*/ 217 w 120"/>
                <a:gd name="T41" fmla="*/ 0 h 112"/>
                <a:gd name="T42" fmla="*/ 217 w 120"/>
                <a:gd name="T43" fmla="*/ 8 h 112"/>
                <a:gd name="T44" fmla="*/ 202 w 120"/>
                <a:gd name="T45" fmla="*/ 8 h 112"/>
                <a:gd name="T46" fmla="*/ 185 w 120"/>
                <a:gd name="T47" fmla="*/ 14 h 112"/>
                <a:gd name="T48" fmla="*/ 155 w 120"/>
                <a:gd name="T49" fmla="*/ 20 h 112"/>
                <a:gd name="T50" fmla="*/ 138 w 120"/>
                <a:gd name="T51" fmla="*/ 25 h 112"/>
                <a:gd name="T52" fmla="*/ 138 w 120"/>
                <a:gd name="T53" fmla="*/ 20 h 112"/>
                <a:gd name="T54" fmla="*/ 122 w 120"/>
                <a:gd name="T55" fmla="*/ 23 h 112"/>
                <a:gd name="T56" fmla="*/ 106 w 120"/>
                <a:gd name="T57" fmla="*/ 29 h 112"/>
                <a:gd name="T58" fmla="*/ 94 w 120"/>
                <a:gd name="T59" fmla="*/ 29 h 112"/>
                <a:gd name="T60" fmla="*/ 44 w 120"/>
                <a:gd name="T61" fmla="*/ 29 h 112"/>
                <a:gd name="T62" fmla="*/ 0 w 120"/>
                <a:gd name="T63" fmla="*/ 32 h 1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0"/>
                <a:gd name="T97" fmla="*/ 0 h 112"/>
                <a:gd name="T98" fmla="*/ 120 w 120"/>
                <a:gd name="T99" fmla="*/ 112 h 1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0" h="112">
                  <a:moveTo>
                    <a:pt x="0" y="96"/>
                  </a:moveTo>
                  <a:lnTo>
                    <a:pt x="0" y="10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48" y="96"/>
                  </a:lnTo>
                  <a:lnTo>
                    <a:pt x="48" y="104"/>
                  </a:lnTo>
                  <a:lnTo>
                    <a:pt x="56" y="112"/>
                  </a:lnTo>
                  <a:lnTo>
                    <a:pt x="64" y="96"/>
                  </a:lnTo>
                  <a:lnTo>
                    <a:pt x="64" y="88"/>
                  </a:lnTo>
                  <a:lnTo>
                    <a:pt x="72" y="96"/>
                  </a:lnTo>
                  <a:lnTo>
                    <a:pt x="80" y="96"/>
                  </a:lnTo>
                  <a:lnTo>
                    <a:pt x="80" y="88"/>
                  </a:lnTo>
                  <a:lnTo>
                    <a:pt x="88" y="96"/>
                  </a:lnTo>
                  <a:lnTo>
                    <a:pt x="88" y="88"/>
                  </a:lnTo>
                  <a:lnTo>
                    <a:pt x="96" y="88"/>
                  </a:lnTo>
                  <a:lnTo>
                    <a:pt x="104" y="88"/>
                  </a:lnTo>
                  <a:lnTo>
                    <a:pt x="112" y="88"/>
                  </a:lnTo>
                  <a:lnTo>
                    <a:pt x="112" y="48"/>
                  </a:lnTo>
                  <a:lnTo>
                    <a:pt x="120" y="48"/>
                  </a:lnTo>
                  <a:lnTo>
                    <a:pt x="120" y="8"/>
                  </a:lnTo>
                  <a:lnTo>
                    <a:pt x="112" y="0"/>
                  </a:lnTo>
                  <a:lnTo>
                    <a:pt x="112" y="8"/>
                  </a:lnTo>
                  <a:lnTo>
                    <a:pt x="104" y="8"/>
                  </a:lnTo>
                  <a:lnTo>
                    <a:pt x="96" y="40"/>
                  </a:lnTo>
                  <a:lnTo>
                    <a:pt x="80" y="56"/>
                  </a:lnTo>
                  <a:lnTo>
                    <a:pt x="72" y="72"/>
                  </a:lnTo>
                  <a:lnTo>
                    <a:pt x="72" y="56"/>
                  </a:lnTo>
                  <a:lnTo>
                    <a:pt x="64" y="64"/>
                  </a:lnTo>
                  <a:lnTo>
                    <a:pt x="56" y="88"/>
                  </a:lnTo>
                  <a:lnTo>
                    <a:pt x="48" y="88"/>
                  </a:lnTo>
                  <a:lnTo>
                    <a:pt x="24" y="88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93" name="Freeform 344"/>
            <p:cNvSpPr>
              <a:spLocks/>
            </p:cNvSpPr>
            <p:nvPr/>
          </p:nvSpPr>
          <p:spPr bwMode="auto">
            <a:xfrm>
              <a:off x="4905" y="2173"/>
              <a:ext cx="124" cy="106"/>
            </a:xfrm>
            <a:custGeom>
              <a:avLst/>
              <a:gdLst>
                <a:gd name="T0" fmla="*/ 0 w 120"/>
                <a:gd name="T1" fmla="*/ 32 h 112"/>
                <a:gd name="T2" fmla="*/ 0 w 120"/>
                <a:gd name="T3" fmla="*/ 35 h 112"/>
                <a:gd name="T4" fmla="*/ 36 w 120"/>
                <a:gd name="T5" fmla="*/ 35 h 112"/>
                <a:gd name="T6" fmla="*/ 75 w 120"/>
                <a:gd name="T7" fmla="*/ 29 h 112"/>
                <a:gd name="T8" fmla="*/ 94 w 120"/>
                <a:gd name="T9" fmla="*/ 32 h 112"/>
                <a:gd name="T10" fmla="*/ 94 w 120"/>
                <a:gd name="T11" fmla="*/ 35 h 112"/>
                <a:gd name="T12" fmla="*/ 106 w 120"/>
                <a:gd name="T13" fmla="*/ 38 h 112"/>
                <a:gd name="T14" fmla="*/ 122 w 120"/>
                <a:gd name="T15" fmla="*/ 32 h 112"/>
                <a:gd name="T16" fmla="*/ 122 w 120"/>
                <a:gd name="T17" fmla="*/ 29 h 112"/>
                <a:gd name="T18" fmla="*/ 138 w 120"/>
                <a:gd name="T19" fmla="*/ 32 h 112"/>
                <a:gd name="T20" fmla="*/ 155 w 120"/>
                <a:gd name="T21" fmla="*/ 32 h 112"/>
                <a:gd name="T22" fmla="*/ 155 w 120"/>
                <a:gd name="T23" fmla="*/ 29 h 112"/>
                <a:gd name="T24" fmla="*/ 168 w 120"/>
                <a:gd name="T25" fmla="*/ 32 h 112"/>
                <a:gd name="T26" fmla="*/ 168 w 120"/>
                <a:gd name="T27" fmla="*/ 29 h 112"/>
                <a:gd name="T28" fmla="*/ 185 w 120"/>
                <a:gd name="T29" fmla="*/ 29 h 112"/>
                <a:gd name="T30" fmla="*/ 202 w 120"/>
                <a:gd name="T31" fmla="*/ 29 h 112"/>
                <a:gd name="T32" fmla="*/ 217 w 120"/>
                <a:gd name="T33" fmla="*/ 29 h 112"/>
                <a:gd name="T34" fmla="*/ 217 w 120"/>
                <a:gd name="T35" fmla="*/ 17 h 112"/>
                <a:gd name="T36" fmla="*/ 231 w 120"/>
                <a:gd name="T37" fmla="*/ 17 h 112"/>
                <a:gd name="T38" fmla="*/ 231 w 120"/>
                <a:gd name="T39" fmla="*/ 8 h 112"/>
                <a:gd name="T40" fmla="*/ 217 w 120"/>
                <a:gd name="T41" fmla="*/ 0 h 112"/>
                <a:gd name="T42" fmla="*/ 217 w 120"/>
                <a:gd name="T43" fmla="*/ 8 h 112"/>
                <a:gd name="T44" fmla="*/ 202 w 120"/>
                <a:gd name="T45" fmla="*/ 8 h 112"/>
                <a:gd name="T46" fmla="*/ 185 w 120"/>
                <a:gd name="T47" fmla="*/ 14 h 112"/>
                <a:gd name="T48" fmla="*/ 155 w 120"/>
                <a:gd name="T49" fmla="*/ 20 h 112"/>
                <a:gd name="T50" fmla="*/ 138 w 120"/>
                <a:gd name="T51" fmla="*/ 25 h 112"/>
                <a:gd name="T52" fmla="*/ 138 w 120"/>
                <a:gd name="T53" fmla="*/ 20 h 112"/>
                <a:gd name="T54" fmla="*/ 122 w 120"/>
                <a:gd name="T55" fmla="*/ 23 h 112"/>
                <a:gd name="T56" fmla="*/ 106 w 120"/>
                <a:gd name="T57" fmla="*/ 29 h 112"/>
                <a:gd name="T58" fmla="*/ 94 w 120"/>
                <a:gd name="T59" fmla="*/ 29 h 112"/>
                <a:gd name="T60" fmla="*/ 44 w 120"/>
                <a:gd name="T61" fmla="*/ 29 h 112"/>
                <a:gd name="T62" fmla="*/ 0 w 120"/>
                <a:gd name="T63" fmla="*/ 32 h 1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0"/>
                <a:gd name="T97" fmla="*/ 0 h 112"/>
                <a:gd name="T98" fmla="*/ 120 w 120"/>
                <a:gd name="T99" fmla="*/ 112 h 1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0" h="112">
                  <a:moveTo>
                    <a:pt x="0" y="96"/>
                  </a:moveTo>
                  <a:lnTo>
                    <a:pt x="0" y="10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48" y="96"/>
                  </a:lnTo>
                  <a:lnTo>
                    <a:pt x="48" y="104"/>
                  </a:lnTo>
                  <a:lnTo>
                    <a:pt x="56" y="112"/>
                  </a:lnTo>
                  <a:lnTo>
                    <a:pt x="64" y="96"/>
                  </a:lnTo>
                  <a:lnTo>
                    <a:pt x="64" y="88"/>
                  </a:lnTo>
                  <a:lnTo>
                    <a:pt x="72" y="96"/>
                  </a:lnTo>
                  <a:lnTo>
                    <a:pt x="80" y="96"/>
                  </a:lnTo>
                  <a:lnTo>
                    <a:pt x="80" y="88"/>
                  </a:lnTo>
                  <a:lnTo>
                    <a:pt x="88" y="96"/>
                  </a:lnTo>
                  <a:lnTo>
                    <a:pt x="88" y="88"/>
                  </a:lnTo>
                  <a:lnTo>
                    <a:pt x="96" y="88"/>
                  </a:lnTo>
                  <a:lnTo>
                    <a:pt x="104" y="88"/>
                  </a:lnTo>
                  <a:lnTo>
                    <a:pt x="112" y="88"/>
                  </a:lnTo>
                  <a:lnTo>
                    <a:pt x="112" y="48"/>
                  </a:lnTo>
                  <a:lnTo>
                    <a:pt x="120" y="48"/>
                  </a:lnTo>
                  <a:lnTo>
                    <a:pt x="120" y="8"/>
                  </a:lnTo>
                  <a:lnTo>
                    <a:pt x="112" y="0"/>
                  </a:lnTo>
                  <a:lnTo>
                    <a:pt x="112" y="8"/>
                  </a:lnTo>
                  <a:lnTo>
                    <a:pt x="104" y="8"/>
                  </a:lnTo>
                  <a:lnTo>
                    <a:pt x="96" y="40"/>
                  </a:lnTo>
                  <a:lnTo>
                    <a:pt x="80" y="56"/>
                  </a:lnTo>
                  <a:lnTo>
                    <a:pt x="72" y="72"/>
                  </a:lnTo>
                  <a:lnTo>
                    <a:pt x="72" y="56"/>
                  </a:lnTo>
                  <a:lnTo>
                    <a:pt x="64" y="64"/>
                  </a:lnTo>
                  <a:lnTo>
                    <a:pt x="56" y="88"/>
                  </a:lnTo>
                  <a:lnTo>
                    <a:pt x="48" y="88"/>
                  </a:lnTo>
                  <a:lnTo>
                    <a:pt x="24" y="88"/>
                  </a:lnTo>
                  <a:lnTo>
                    <a:pt x="0" y="96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94" name="Freeform 345"/>
            <p:cNvSpPr>
              <a:spLocks/>
            </p:cNvSpPr>
            <p:nvPr/>
          </p:nvSpPr>
          <p:spPr bwMode="auto">
            <a:xfrm>
              <a:off x="5004" y="2122"/>
              <a:ext cx="66" cy="51"/>
            </a:xfrm>
            <a:custGeom>
              <a:avLst/>
              <a:gdLst>
                <a:gd name="T0" fmla="*/ 0 w 64"/>
                <a:gd name="T1" fmla="*/ 7 h 56"/>
                <a:gd name="T2" fmla="*/ 0 w 64"/>
                <a:gd name="T3" fmla="*/ 9 h 56"/>
                <a:gd name="T4" fmla="*/ 36 w 64"/>
                <a:gd name="T5" fmla="*/ 9 h 56"/>
                <a:gd name="T6" fmla="*/ 8 w 64"/>
                <a:gd name="T7" fmla="*/ 9 h 56"/>
                <a:gd name="T8" fmla="*/ 8 w 64"/>
                <a:gd name="T9" fmla="*/ 7 h 56"/>
                <a:gd name="T10" fmla="*/ 44 w 64"/>
                <a:gd name="T11" fmla="*/ 7 h 56"/>
                <a:gd name="T12" fmla="*/ 71 w 64"/>
                <a:gd name="T13" fmla="*/ 9 h 56"/>
                <a:gd name="T14" fmla="*/ 90 w 64"/>
                <a:gd name="T15" fmla="*/ 5 h 56"/>
                <a:gd name="T16" fmla="*/ 103 w 64"/>
                <a:gd name="T17" fmla="*/ 5 h 56"/>
                <a:gd name="T18" fmla="*/ 116 w 64"/>
                <a:gd name="T19" fmla="*/ 5 h 56"/>
                <a:gd name="T20" fmla="*/ 103 w 64"/>
                <a:gd name="T21" fmla="*/ 5 h 56"/>
                <a:gd name="T22" fmla="*/ 116 w 64"/>
                <a:gd name="T23" fmla="*/ 5 h 56"/>
                <a:gd name="T24" fmla="*/ 103 w 64"/>
                <a:gd name="T25" fmla="*/ 5 h 56"/>
                <a:gd name="T26" fmla="*/ 71 w 64"/>
                <a:gd name="T27" fmla="*/ 5 h 56"/>
                <a:gd name="T28" fmla="*/ 44 w 64"/>
                <a:gd name="T29" fmla="*/ 0 h 56"/>
                <a:gd name="T30" fmla="*/ 44 w 64"/>
                <a:gd name="T31" fmla="*/ 5 h 56"/>
                <a:gd name="T32" fmla="*/ 36 w 64"/>
                <a:gd name="T33" fmla="*/ 5 h 56"/>
                <a:gd name="T34" fmla="*/ 8 w 64"/>
                <a:gd name="T35" fmla="*/ 5 h 56"/>
                <a:gd name="T36" fmla="*/ 8 w 64"/>
                <a:gd name="T37" fmla="*/ 5 h 56"/>
                <a:gd name="T38" fmla="*/ 0 w 64"/>
                <a:gd name="T39" fmla="*/ 7 h 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4"/>
                <a:gd name="T61" fmla="*/ 0 h 56"/>
                <a:gd name="T62" fmla="*/ 64 w 64"/>
                <a:gd name="T63" fmla="*/ 56 h 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4" h="56">
                  <a:moveTo>
                    <a:pt x="0" y="48"/>
                  </a:moveTo>
                  <a:lnTo>
                    <a:pt x="0" y="56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24" y="48"/>
                  </a:lnTo>
                  <a:lnTo>
                    <a:pt x="40" y="56"/>
                  </a:lnTo>
                  <a:lnTo>
                    <a:pt x="48" y="40"/>
                  </a:lnTo>
                  <a:lnTo>
                    <a:pt x="56" y="40"/>
                  </a:lnTo>
                  <a:lnTo>
                    <a:pt x="64" y="32"/>
                  </a:lnTo>
                  <a:lnTo>
                    <a:pt x="56" y="24"/>
                  </a:lnTo>
                  <a:lnTo>
                    <a:pt x="64" y="16"/>
                  </a:lnTo>
                  <a:lnTo>
                    <a:pt x="56" y="24"/>
                  </a:lnTo>
                  <a:lnTo>
                    <a:pt x="40" y="16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16" y="40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95" name="Freeform 346"/>
            <p:cNvSpPr>
              <a:spLocks/>
            </p:cNvSpPr>
            <p:nvPr/>
          </p:nvSpPr>
          <p:spPr bwMode="auto">
            <a:xfrm>
              <a:off x="5004" y="2122"/>
              <a:ext cx="66" cy="51"/>
            </a:xfrm>
            <a:custGeom>
              <a:avLst/>
              <a:gdLst>
                <a:gd name="T0" fmla="*/ 0 w 64"/>
                <a:gd name="T1" fmla="*/ 7 h 56"/>
                <a:gd name="T2" fmla="*/ 0 w 64"/>
                <a:gd name="T3" fmla="*/ 9 h 56"/>
                <a:gd name="T4" fmla="*/ 36 w 64"/>
                <a:gd name="T5" fmla="*/ 9 h 56"/>
                <a:gd name="T6" fmla="*/ 8 w 64"/>
                <a:gd name="T7" fmla="*/ 9 h 56"/>
                <a:gd name="T8" fmla="*/ 8 w 64"/>
                <a:gd name="T9" fmla="*/ 7 h 56"/>
                <a:gd name="T10" fmla="*/ 44 w 64"/>
                <a:gd name="T11" fmla="*/ 7 h 56"/>
                <a:gd name="T12" fmla="*/ 71 w 64"/>
                <a:gd name="T13" fmla="*/ 9 h 56"/>
                <a:gd name="T14" fmla="*/ 90 w 64"/>
                <a:gd name="T15" fmla="*/ 5 h 56"/>
                <a:gd name="T16" fmla="*/ 103 w 64"/>
                <a:gd name="T17" fmla="*/ 5 h 56"/>
                <a:gd name="T18" fmla="*/ 116 w 64"/>
                <a:gd name="T19" fmla="*/ 5 h 56"/>
                <a:gd name="T20" fmla="*/ 103 w 64"/>
                <a:gd name="T21" fmla="*/ 5 h 56"/>
                <a:gd name="T22" fmla="*/ 116 w 64"/>
                <a:gd name="T23" fmla="*/ 5 h 56"/>
                <a:gd name="T24" fmla="*/ 103 w 64"/>
                <a:gd name="T25" fmla="*/ 5 h 56"/>
                <a:gd name="T26" fmla="*/ 71 w 64"/>
                <a:gd name="T27" fmla="*/ 5 h 56"/>
                <a:gd name="T28" fmla="*/ 44 w 64"/>
                <a:gd name="T29" fmla="*/ 0 h 56"/>
                <a:gd name="T30" fmla="*/ 44 w 64"/>
                <a:gd name="T31" fmla="*/ 5 h 56"/>
                <a:gd name="T32" fmla="*/ 36 w 64"/>
                <a:gd name="T33" fmla="*/ 5 h 56"/>
                <a:gd name="T34" fmla="*/ 8 w 64"/>
                <a:gd name="T35" fmla="*/ 5 h 56"/>
                <a:gd name="T36" fmla="*/ 8 w 64"/>
                <a:gd name="T37" fmla="*/ 5 h 56"/>
                <a:gd name="T38" fmla="*/ 0 w 64"/>
                <a:gd name="T39" fmla="*/ 7 h 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4"/>
                <a:gd name="T61" fmla="*/ 0 h 56"/>
                <a:gd name="T62" fmla="*/ 64 w 64"/>
                <a:gd name="T63" fmla="*/ 56 h 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4" h="56">
                  <a:moveTo>
                    <a:pt x="0" y="48"/>
                  </a:moveTo>
                  <a:lnTo>
                    <a:pt x="0" y="56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24" y="48"/>
                  </a:lnTo>
                  <a:lnTo>
                    <a:pt x="40" y="56"/>
                  </a:lnTo>
                  <a:lnTo>
                    <a:pt x="48" y="40"/>
                  </a:lnTo>
                  <a:lnTo>
                    <a:pt x="56" y="40"/>
                  </a:lnTo>
                  <a:lnTo>
                    <a:pt x="64" y="32"/>
                  </a:lnTo>
                  <a:lnTo>
                    <a:pt x="56" y="24"/>
                  </a:lnTo>
                  <a:lnTo>
                    <a:pt x="64" y="16"/>
                  </a:lnTo>
                  <a:lnTo>
                    <a:pt x="56" y="24"/>
                  </a:lnTo>
                  <a:lnTo>
                    <a:pt x="40" y="16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16" y="40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0" y="48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96" name="Freeform 347"/>
            <p:cNvSpPr>
              <a:spLocks/>
            </p:cNvSpPr>
            <p:nvPr/>
          </p:nvSpPr>
          <p:spPr bwMode="auto">
            <a:xfrm>
              <a:off x="5029" y="1990"/>
              <a:ext cx="24" cy="132"/>
            </a:xfrm>
            <a:custGeom>
              <a:avLst/>
              <a:gdLst>
                <a:gd name="T0" fmla="*/ 0 w 24"/>
                <a:gd name="T1" fmla="*/ 6 h 143"/>
                <a:gd name="T2" fmla="*/ 0 w 24"/>
                <a:gd name="T3" fmla="*/ 10 h 143"/>
                <a:gd name="T4" fmla="*/ 0 w 24"/>
                <a:gd name="T5" fmla="*/ 12 h 143"/>
                <a:gd name="T6" fmla="*/ 0 w 24"/>
                <a:gd name="T7" fmla="*/ 18 h 143"/>
                <a:gd name="T8" fmla="*/ 0 w 24"/>
                <a:gd name="T9" fmla="*/ 20 h 143"/>
                <a:gd name="T10" fmla="*/ 0 w 24"/>
                <a:gd name="T11" fmla="*/ 26 h 143"/>
                <a:gd name="T12" fmla="*/ 0 w 24"/>
                <a:gd name="T13" fmla="*/ 29 h 143"/>
                <a:gd name="T14" fmla="*/ 0 w 24"/>
                <a:gd name="T15" fmla="*/ 26 h 143"/>
                <a:gd name="T16" fmla="*/ 16 w 24"/>
                <a:gd name="T17" fmla="*/ 28 h 143"/>
                <a:gd name="T18" fmla="*/ 16 w 24"/>
                <a:gd name="T19" fmla="*/ 26 h 143"/>
                <a:gd name="T20" fmla="*/ 0 w 24"/>
                <a:gd name="T21" fmla="*/ 20 h 143"/>
                <a:gd name="T22" fmla="*/ 8 w 24"/>
                <a:gd name="T23" fmla="*/ 17 h 143"/>
                <a:gd name="T24" fmla="*/ 16 w 24"/>
                <a:gd name="T25" fmla="*/ 17 h 143"/>
                <a:gd name="T26" fmla="*/ 24 w 24"/>
                <a:gd name="T27" fmla="*/ 17 h 143"/>
                <a:gd name="T28" fmla="*/ 8 w 24"/>
                <a:gd name="T29" fmla="*/ 8 h 143"/>
                <a:gd name="T30" fmla="*/ 8 w 24"/>
                <a:gd name="T31" fmla="*/ 6 h 143"/>
                <a:gd name="T32" fmla="*/ 8 w 24"/>
                <a:gd name="T33" fmla="*/ 0 h 143"/>
                <a:gd name="T34" fmla="*/ 0 w 24"/>
                <a:gd name="T35" fmla="*/ 0 h 143"/>
                <a:gd name="T36" fmla="*/ 0 w 24"/>
                <a:gd name="T37" fmla="*/ 6 h 143"/>
                <a:gd name="T38" fmla="*/ 0 w 24"/>
                <a:gd name="T39" fmla="*/ 6 h 1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"/>
                <a:gd name="T61" fmla="*/ 0 h 143"/>
                <a:gd name="T62" fmla="*/ 24 w 24"/>
                <a:gd name="T63" fmla="*/ 143 h 1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" h="143">
                  <a:moveTo>
                    <a:pt x="0" y="16"/>
                  </a:moveTo>
                  <a:lnTo>
                    <a:pt x="0" y="48"/>
                  </a:lnTo>
                  <a:lnTo>
                    <a:pt x="0" y="56"/>
                  </a:lnTo>
                  <a:lnTo>
                    <a:pt x="0" y="95"/>
                  </a:lnTo>
                  <a:lnTo>
                    <a:pt x="0" y="103"/>
                  </a:lnTo>
                  <a:lnTo>
                    <a:pt x="0" y="127"/>
                  </a:lnTo>
                  <a:lnTo>
                    <a:pt x="0" y="143"/>
                  </a:lnTo>
                  <a:lnTo>
                    <a:pt x="0" y="127"/>
                  </a:lnTo>
                  <a:lnTo>
                    <a:pt x="16" y="135"/>
                  </a:lnTo>
                  <a:lnTo>
                    <a:pt x="16" y="127"/>
                  </a:lnTo>
                  <a:lnTo>
                    <a:pt x="0" y="103"/>
                  </a:lnTo>
                  <a:lnTo>
                    <a:pt x="8" y="87"/>
                  </a:lnTo>
                  <a:lnTo>
                    <a:pt x="16" y="87"/>
                  </a:lnTo>
                  <a:lnTo>
                    <a:pt x="24" y="87"/>
                  </a:lnTo>
                  <a:lnTo>
                    <a:pt x="8" y="40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97" name="Freeform 348"/>
            <p:cNvSpPr>
              <a:spLocks/>
            </p:cNvSpPr>
            <p:nvPr/>
          </p:nvSpPr>
          <p:spPr bwMode="auto">
            <a:xfrm>
              <a:off x="5029" y="1990"/>
              <a:ext cx="24" cy="132"/>
            </a:xfrm>
            <a:custGeom>
              <a:avLst/>
              <a:gdLst>
                <a:gd name="T0" fmla="*/ 0 w 24"/>
                <a:gd name="T1" fmla="*/ 6 h 143"/>
                <a:gd name="T2" fmla="*/ 0 w 24"/>
                <a:gd name="T3" fmla="*/ 10 h 143"/>
                <a:gd name="T4" fmla="*/ 0 w 24"/>
                <a:gd name="T5" fmla="*/ 12 h 143"/>
                <a:gd name="T6" fmla="*/ 0 w 24"/>
                <a:gd name="T7" fmla="*/ 18 h 143"/>
                <a:gd name="T8" fmla="*/ 0 w 24"/>
                <a:gd name="T9" fmla="*/ 20 h 143"/>
                <a:gd name="T10" fmla="*/ 0 w 24"/>
                <a:gd name="T11" fmla="*/ 26 h 143"/>
                <a:gd name="T12" fmla="*/ 0 w 24"/>
                <a:gd name="T13" fmla="*/ 29 h 143"/>
                <a:gd name="T14" fmla="*/ 0 w 24"/>
                <a:gd name="T15" fmla="*/ 26 h 143"/>
                <a:gd name="T16" fmla="*/ 16 w 24"/>
                <a:gd name="T17" fmla="*/ 28 h 143"/>
                <a:gd name="T18" fmla="*/ 16 w 24"/>
                <a:gd name="T19" fmla="*/ 26 h 143"/>
                <a:gd name="T20" fmla="*/ 0 w 24"/>
                <a:gd name="T21" fmla="*/ 20 h 143"/>
                <a:gd name="T22" fmla="*/ 8 w 24"/>
                <a:gd name="T23" fmla="*/ 17 h 143"/>
                <a:gd name="T24" fmla="*/ 16 w 24"/>
                <a:gd name="T25" fmla="*/ 17 h 143"/>
                <a:gd name="T26" fmla="*/ 24 w 24"/>
                <a:gd name="T27" fmla="*/ 17 h 143"/>
                <a:gd name="T28" fmla="*/ 8 w 24"/>
                <a:gd name="T29" fmla="*/ 8 h 143"/>
                <a:gd name="T30" fmla="*/ 8 w 24"/>
                <a:gd name="T31" fmla="*/ 6 h 143"/>
                <a:gd name="T32" fmla="*/ 8 w 24"/>
                <a:gd name="T33" fmla="*/ 0 h 143"/>
                <a:gd name="T34" fmla="*/ 0 w 24"/>
                <a:gd name="T35" fmla="*/ 0 h 143"/>
                <a:gd name="T36" fmla="*/ 0 w 24"/>
                <a:gd name="T37" fmla="*/ 6 h 143"/>
                <a:gd name="T38" fmla="*/ 0 w 24"/>
                <a:gd name="T39" fmla="*/ 6 h 1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"/>
                <a:gd name="T61" fmla="*/ 0 h 143"/>
                <a:gd name="T62" fmla="*/ 24 w 24"/>
                <a:gd name="T63" fmla="*/ 143 h 1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" h="143">
                  <a:moveTo>
                    <a:pt x="0" y="16"/>
                  </a:moveTo>
                  <a:lnTo>
                    <a:pt x="0" y="48"/>
                  </a:lnTo>
                  <a:lnTo>
                    <a:pt x="0" y="56"/>
                  </a:lnTo>
                  <a:lnTo>
                    <a:pt x="0" y="95"/>
                  </a:lnTo>
                  <a:lnTo>
                    <a:pt x="0" y="103"/>
                  </a:lnTo>
                  <a:lnTo>
                    <a:pt x="0" y="127"/>
                  </a:lnTo>
                  <a:lnTo>
                    <a:pt x="0" y="143"/>
                  </a:lnTo>
                  <a:lnTo>
                    <a:pt x="0" y="127"/>
                  </a:lnTo>
                  <a:lnTo>
                    <a:pt x="16" y="135"/>
                  </a:lnTo>
                  <a:lnTo>
                    <a:pt x="16" y="127"/>
                  </a:lnTo>
                  <a:lnTo>
                    <a:pt x="0" y="103"/>
                  </a:lnTo>
                  <a:lnTo>
                    <a:pt x="8" y="87"/>
                  </a:lnTo>
                  <a:lnTo>
                    <a:pt x="16" y="87"/>
                  </a:lnTo>
                  <a:lnTo>
                    <a:pt x="24" y="87"/>
                  </a:lnTo>
                  <a:lnTo>
                    <a:pt x="8" y="40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98" name="Freeform 349"/>
            <p:cNvSpPr>
              <a:spLocks/>
            </p:cNvSpPr>
            <p:nvPr/>
          </p:nvSpPr>
          <p:spPr bwMode="auto">
            <a:xfrm>
              <a:off x="4046" y="1397"/>
              <a:ext cx="190" cy="229"/>
            </a:xfrm>
            <a:custGeom>
              <a:avLst/>
              <a:gdLst>
                <a:gd name="T0" fmla="*/ 0 w 184"/>
                <a:gd name="T1" fmla="*/ 47 h 247"/>
                <a:gd name="T2" fmla="*/ 44 w 184"/>
                <a:gd name="T3" fmla="*/ 53 h 247"/>
                <a:gd name="T4" fmla="*/ 105 w 184"/>
                <a:gd name="T5" fmla="*/ 55 h 247"/>
                <a:gd name="T6" fmla="*/ 120 w 184"/>
                <a:gd name="T7" fmla="*/ 53 h 247"/>
                <a:gd name="T8" fmla="*/ 93 w 184"/>
                <a:gd name="T9" fmla="*/ 51 h 247"/>
                <a:gd name="T10" fmla="*/ 74 w 184"/>
                <a:gd name="T11" fmla="*/ 47 h 247"/>
                <a:gd name="T12" fmla="*/ 74 w 184"/>
                <a:gd name="T13" fmla="*/ 41 h 247"/>
                <a:gd name="T14" fmla="*/ 93 w 184"/>
                <a:gd name="T15" fmla="*/ 37 h 247"/>
                <a:gd name="T16" fmla="*/ 182 w 184"/>
                <a:gd name="T17" fmla="*/ 19 h 247"/>
                <a:gd name="T18" fmla="*/ 243 w 184"/>
                <a:gd name="T19" fmla="*/ 13 h 247"/>
                <a:gd name="T20" fmla="*/ 349 w 184"/>
                <a:gd name="T21" fmla="*/ 6 h 247"/>
                <a:gd name="T22" fmla="*/ 349 w 184"/>
                <a:gd name="T23" fmla="*/ 0 h 247"/>
                <a:gd name="T24" fmla="*/ 319 w 184"/>
                <a:gd name="T25" fmla="*/ 0 h 247"/>
                <a:gd name="T26" fmla="*/ 304 w 184"/>
                <a:gd name="T27" fmla="*/ 6 h 247"/>
                <a:gd name="T28" fmla="*/ 274 w 184"/>
                <a:gd name="T29" fmla="*/ 6 h 247"/>
                <a:gd name="T30" fmla="*/ 228 w 184"/>
                <a:gd name="T31" fmla="*/ 6 h 247"/>
                <a:gd name="T32" fmla="*/ 197 w 184"/>
                <a:gd name="T33" fmla="*/ 6 h 247"/>
                <a:gd name="T34" fmla="*/ 153 w 184"/>
                <a:gd name="T35" fmla="*/ 11 h 247"/>
                <a:gd name="T36" fmla="*/ 120 w 184"/>
                <a:gd name="T37" fmla="*/ 16 h 247"/>
                <a:gd name="T38" fmla="*/ 74 w 184"/>
                <a:gd name="T39" fmla="*/ 19 h 247"/>
                <a:gd name="T40" fmla="*/ 74 w 184"/>
                <a:gd name="T41" fmla="*/ 21 h 247"/>
                <a:gd name="T42" fmla="*/ 74 w 184"/>
                <a:gd name="T43" fmla="*/ 27 h 247"/>
                <a:gd name="T44" fmla="*/ 44 w 184"/>
                <a:gd name="T45" fmla="*/ 30 h 247"/>
                <a:gd name="T46" fmla="*/ 58 w 184"/>
                <a:gd name="T47" fmla="*/ 32 h 247"/>
                <a:gd name="T48" fmla="*/ 44 w 184"/>
                <a:gd name="T49" fmla="*/ 35 h 247"/>
                <a:gd name="T50" fmla="*/ 8 w 184"/>
                <a:gd name="T51" fmla="*/ 39 h 247"/>
                <a:gd name="T52" fmla="*/ 36 w 184"/>
                <a:gd name="T53" fmla="*/ 42 h 247"/>
                <a:gd name="T54" fmla="*/ 0 w 184"/>
                <a:gd name="T55" fmla="*/ 42 h 247"/>
                <a:gd name="T56" fmla="*/ 0 w 184"/>
                <a:gd name="T57" fmla="*/ 47 h 24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4"/>
                <a:gd name="T88" fmla="*/ 0 h 247"/>
                <a:gd name="T89" fmla="*/ 184 w 184"/>
                <a:gd name="T90" fmla="*/ 247 h 24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4" h="247">
                  <a:moveTo>
                    <a:pt x="0" y="215"/>
                  </a:moveTo>
                  <a:lnTo>
                    <a:pt x="24" y="239"/>
                  </a:lnTo>
                  <a:lnTo>
                    <a:pt x="56" y="247"/>
                  </a:lnTo>
                  <a:lnTo>
                    <a:pt x="64" y="239"/>
                  </a:lnTo>
                  <a:lnTo>
                    <a:pt x="48" y="231"/>
                  </a:lnTo>
                  <a:lnTo>
                    <a:pt x="40" y="215"/>
                  </a:lnTo>
                  <a:lnTo>
                    <a:pt x="40" y="183"/>
                  </a:lnTo>
                  <a:lnTo>
                    <a:pt x="48" y="167"/>
                  </a:lnTo>
                  <a:lnTo>
                    <a:pt x="96" y="88"/>
                  </a:lnTo>
                  <a:lnTo>
                    <a:pt x="128" y="56"/>
                  </a:lnTo>
                  <a:lnTo>
                    <a:pt x="184" y="32"/>
                  </a:lnTo>
                  <a:lnTo>
                    <a:pt x="184" y="0"/>
                  </a:lnTo>
                  <a:lnTo>
                    <a:pt x="168" y="0"/>
                  </a:lnTo>
                  <a:lnTo>
                    <a:pt x="160" y="8"/>
                  </a:lnTo>
                  <a:lnTo>
                    <a:pt x="144" y="24"/>
                  </a:lnTo>
                  <a:lnTo>
                    <a:pt x="120" y="32"/>
                  </a:lnTo>
                  <a:lnTo>
                    <a:pt x="104" y="32"/>
                  </a:lnTo>
                  <a:lnTo>
                    <a:pt x="80" y="48"/>
                  </a:lnTo>
                  <a:lnTo>
                    <a:pt x="64" y="72"/>
                  </a:lnTo>
                  <a:lnTo>
                    <a:pt x="40" y="88"/>
                  </a:lnTo>
                  <a:lnTo>
                    <a:pt x="40" y="96"/>
                  </a:lnTo>
                  <a:lnTo>
                    <a:pt x="40" y="120"/>
                  </a:lnTo>
                  <a:lnTo>
                    <a:pt x="24" y="136"/>
                  </a:lnTo>
                  <a:lnTo>
                    <a:pt x="32" y="144"/>
                  </a:lnTo>
                  <a:lnTo>
                    <a:pt x="24" y="159"/>
                  </a:lnTo>
                  <a:lnTo>
                    <a:pt x="8" y="175"/>
                  </a:lnTo>
                  <a:lnTo>
                    <a:pt x="16" y="191"/>
                  </a:lnTo>
                  <a:lnTo>
                    <a:pt x="0" y="191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99" name="Freeform 350"/>
            <p:cNvSpPr>
              <a:spLocks/>
            </p:cNvSpPr>
            <p:nvPr/>
          </p:nvSpPr>
          <p:spPr bwMode="auto">
            <a:xfrm>
              <a:off x="4046" y="1397"/>
              <a:ext cx="190" cy="229"/>
            </a:xfrm>
            <a:custGeom>
              <a:avLst/>
              <a:gdLst>
                <a:gd name="T0" fmla="*/ 0 w 184"/>
                <a:gd name="T1" fmla="*/ 47 h 247"/>
                <a:gd name="T2" fmla="*/ 44 w 184"/>
                <a:gd name="T3" fmla="*/ 53 h 247"/>
                <a:gd name="T4" fmla="*/ 105 w 184"/>
                <a:gd name="T5" fmla="*/ 55 h 247"/>
                <a:gd name="T6" fmla="*/ 120 w 184"/>
                <a:gd name="T7" fmla="*/ 53 h 247"/>
                <a:gd name="T8" fmla="*/ 93 w 184"/>
                <a:gd name="T9" fmla="*/ 51 h 247"/>
                <a:gd name="T10" fmla="*/ 74 w 184"/>
                <a:gd name="T11" fmla="*/ 47 h 247"/>
                <a:gd name="T12" fmla="*/ 74 w 184"/>
                <a:gd name="T13" fmla="*/ 41 h 247"/>
                <a:gd name="T14" fmla="*/ 93 w 184"/>
                <a:gd name="T15" fmla="*/ 37 h 247"/>
                <a:gd name="T16" fmla="*/ 182 w 184"/>
                <a:gd name="T17" fmla="*/ 19 h 247"/>
                <a:gd name="T18" fmla="*/ 243 w 184"/>
                <a:gd name="T19" fmla="*/ 13 h 247"/>
                <a:gd name="T20" fmla="*/ 349 w 184"/>
                <a:gd name="T21" fmla="*/ 6 h 247"/>
                <a:gd name="T22" fmla="*/ 349 w 184"/>
                <a:gd name="T23" fmla="*/ 0 h 247"/>
                <a:gd name="T24" fmla="*/ 319 w 184"/>
                <a:gd name="T25" fmla="*/ 0 h 247"/>
                <a:gd name="T26" fmla="*/ 304 w 184"/>
                <a:gd name="T27" fmla="*/ 6 h 247"/>
                <a:gd name="T28" fmla="*/ 274 w 184"/>
                <a:gd name="T29" fmla="*/ 6 h 247"/>
                <a:gd name="T30" fmla="*/ 228 w 184"/>
                <a:gd name="T31" fmla="*/ 6 h 247"/>
                <a:gd name="T32" fmla="*/ 197 w 184"/>
                <a:gd name="T33" fmla="*/ 6 h 247"/>
                <a:gd name="T34" fmla="*/ 153 w 184"/>
                <a:gd name="T35" fmla="*/ 11 h 247"/>
                <a:gd name="T36" fmla="*/ 120 w 184"/>
                <a:gd name="T37" fmla="*/ 16 h 247"/>
                <a:gd name="T38" fmla="*/ 74 w 184"/>
                <a:gd name="T39" fmla="*/ 19 h 247"/>
                <a:gd name="T40" fmla="*/ 74 w 184"/>
                <a:gd name="T41" fmla="*/ 21 h 247"/>
                <a:gd name="T42" fmla="*/ 74 w 184"/>
                <a:gd name="T43" fmla="*/ 27 h 247"/>
                <a:gd name="T44" fmla="*/ 44 w 184"/>
                <a:gd name="T45" fmla="*/ 30 h 247"/>
                <a:gd name="T46" fmla="*/ 58 w 184"/>
                <a:gd name="T47" fmla="*/ 32 h 247"/>
                <a:gd name="T48" fmla="*/ 44 w 184"/>
                <a:gd name="T49" fmla="*/ 35 h 247"/>
                <a:gd name="T50" fmla="*/ 8 w 184"/>
                <a:gd name="T51" fmla="*/ 39 h 247"/>
                <a:gd name="T52" fmla="*/ 36 w 184"/>
                <a:gd name="T53" fmla="*/ 42 h 247"/>
                <a:gd name="T54" fmla="*/ 0 w 184"/>
                <a:gd name="T55" fmla="*/ 42 h 247"/>
                <a:gd name="T56" fmla="*/ 0 w 184"/>
                <a:gd name="T57" fmla="*/ 47 h 24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4"/>
                <a:gd name="T88" fmla="*/ 0 h 247"/>
                <a:gd name="T89" fmla="*/ 184 w 184"/>
                <a:gd name="T90" fmla="*/ 247 h 24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4" h="247">
                  <a:moveTo>
                    <a:pt x="0" y="215"/>
                  </a:moveTo>
                  <a:lnTo>
                    <a:pt x="24" y="239"/>
                  </a:lnTo>
                  <a:lnTo>
                    <a:pt x="56" y="247"/>
                  </a:lnTo>
                  <a:lnTo>
                    <a:pt x="64" y="239"/>
                  </a:lnTo>
                  <a:lnTo>
                    <a:pt x="48" y="231"/>
                  </a:lnTo>
                  <a:lnTo>
                    <a:pt x="40" y="215"/>
                  </a:lnTo>
                  <a:lnTo>
                    <a:pt x="40" y="183"/>
                  </a:lnTo>
                  <a:lnTo>
                    <a:pt x="48" y="167"/>
                  </a:lnTo>
                  <a:lnTo>
                    <a:pt x="96" y="88"/>
                  </a:lnTo>
                  <a:lnTo>
                    <a:pt x="128" y="56"/>
                  </a:lnTo>
                  <a:lnTo>
                    <a:pt x="184" y="32"/>
                  </a:lnTo>
                  <a:lnTo>
                    <a:pt x="184" y="0"/>
                  </a:lnTo>
                  <a:lnTo>
                    <a:pt x="168" y="0"/>
                  </a:lnTo>
                  <a:lnTo>
                    <a:pt x="160" y="8"/>
                  </a:lnTo>
                  <a:lnTo>
                    <a:pt x="144" y="24"/>
                  </a:lnTo>
                  <a:lnTo>
                    <a:pt x="120" y="32"/>
                  </a:lnTo>
                  <a:lnTo>
                    <a:pt x="104" y="32"/>
                  </a:lnTo>
                  <a:lnTo>
                    <a:pt x="80" y="48"/>
                  </a:lnTo>
                  <a:lnTo>
                    <a:pt x="64" y="72"/>
                  </a:lnTo>
                  <a:lnTo>
                    <a:pt x="40" y="88"/>
                  </a:lnTo>
                  <a:lnTo>
                    <a:pt x="40" y="96"/>
                  </a:lnTo>
                  <a:lnTo>
                    <a:pt x="40" y="120"/>
                  </a:lnTo>
                  <a:lnTo>
                    <a:pt x="24" y="136"/>
                  </a:lnTo>
                  <a:lnTo>
                    <a:pt x="32" y="144"/>
                  </a:lnTo>
                  <a:lnTo>
                    <a:pt x="24" y="159"/>
                  </a:lnTo>
                  <a:lnTo>
                    <a:pt x="8" y="175"/>
                  </a:lnTo>
                  <a:lnTo>
                    <a:pt x="16" y="191"/>
                  </a:lnTo>
                  <a:lnTo>
                    <a:pt x="0" y="191"/>
                  </a:lnTo>
                  <a:lnTo>
                    <a:pt x="0" y="215"/>
                  </a:ln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00" name="Freeform 351"/>
            <p:cNvSpPr>
              <a:spLocks/>
            </p:cNvSpPr>
            <p:nvPr/>
          </p:nvSpPr>
          <p:spPr bwMode="auto">
            <a:xfrm>
              <a:off x="3601" y="1959"/>
              <a:ext cx="0" cy="16"/>
            </a:xfrm>
            <a:custGeom>
              <a:avLst/>
              <a:gdLst>
                <a:gd name="T0" fmla="*/ 8 h 16"/>
                <a:gd name="T1" fmla="*/ 16 h 16"/>
                <a:gd name="T2" fmla="*/ 8 h 16"/>
                <a:gd name="T3" fmla="*/ 0 h 16"/>
                <a:gd name="T4" fmla="*/ 8 h 16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16"/>
                <a:gd name="T11" fmla="*/ 16 h 1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16">
                  <a:moveTo>
                    <a:pt x="0" y="8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01" name="Freeform 352"/>
            <p:cNvSpPr>
              <a:spLocks/>
            </p:cNvSpPr>
            <p:nvPr/>
          </p:nvSpPr>
          <p:spPr bwMode="auto">
            <a:xfrm>
              <a:off x="3601" y="1959"/>
              <a:ext cx="0" cy="16"/>
            </a:xfrm>
            <a:custGeom>
              <a:avLst/>
              <a:gdLst>
                <a:gd name="T0" fmla="*/ 8 h 16"/>
                <a:gd name="T1" fmla="*/ 16 h 16"/>
                <a:gd name="T2" fmla="*/ 8 h 16"/>
                <a:gd name="T3" fmla="*/ 0 h 16"/>
                <a:gd name="T4" fmla="*/ 8 h 16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16"/>
                <a:gd name="T11" fmla="*/ 16 h 1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16">
                  <a:moveTo>
                    <a:pt x="0" y="8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02" name="Freeform 353"/>
            <p:cNvSpPr>
              <a:spLocks/>
            </p:cNvSpPr>
            <p:nvPr/>
          </p:nvSpPr>
          <p:spPr bwMode="auto">
            <a:xfrm>
              <a:off x="3420" y="1914"/>
              <a:ext cx="90" cy="141"/>
            </a:xfrm>
            <a:custGeom>
              <a:avLst/>
              <a:gdLst>
                <a:gd name="T0" fmla="*/ 16 w 88"/>
                <a:gd name="T1" fmla="*/ 38 h 151"/>
                <a:gd name="T2" fmla="*/ 16 w 88"/>
                <a:gd name="T3" fmla="*/ 36 h 151"/>
                <a:gd name="T4" fmla="*/ 52 w 88"/>
                <a:gd name="T5" fmla="*/ 38 h 151"/>
                <a:gd name="T6" fmla="*/ 52 w 88"/>
                <a:gd name="T7" fmla="*/ 36 h 151"/>
                <a:gd name="T8" fmla="*/ 60 w 88"/>
                <a:gd name="T9" fmla="*/ 35 h 151"/>
                <a:gd name="T10" fmla="*/ 70 w 88"/>
                <a:gd name="T11" fmla="*/ 36 h 151"/>
                <a:gd name="T12" fmla="*/ 86 w 88"/>
                <a:gd name="T13" fmla="*/ 35 h 151"/>
                <a:gd name="T14" fmla="*/ 124 w 88"/>
                <a:gd name="T15" fmla="*/ 35 h 151"/>
                <a:gd name="T16" fmla="*/ 136 w 88"/>
                <a:gd name="T17" fmla="*/ 35 h 151"/>
                <a:gd name="T18" fmla="*/ 113 w 88"/>
                <a:gd name="T19" fmla="*/ 35 h 151"/>
                <a:gd name="T20" fmla="*/ 136 w 88"/>
                <a:gd name="T21" fmla="*/ 29 h 151"/>
                <a:gd name="T22" fmla="*/ 124 w 88"/>
                <a:gd name="T23" fmla="*/ 27 h 151"/>
                <a:gd name="T24" fmla="*/ 113 w 88"/>
                <a:gd name="T25" fmla="*/ 27 h 151"/>
                <a:gd name="T26" fmla="*/ 102 w 88"/>
                <a:gd name="T27" fmla="*/ 27 h 151"/>
                <a:gd name="T28" fmla="*/ 113 w 88"/>
                <a:gd name="T29" fmla="*/ 24 h 151"/>
                <a:gd name="T30" fmla="*/ 102 w 88"/>
                <a:gd name="T31" fmla="*/ 20 h 151"/>
                <a:gd name="T32" fmla="*/ 86 w 88"/>
                <a:gd name="T33" fmla="*/ 19 h 151"/>
                <a:gd name="T34" fmla="*/ 70 w 88"/>
                <a:gd name="T35" fmla="*/ 13 h 151"/>
                <a:gd name="T36" fmla="*/ 52 w 88"/>
                <a:gd name="T37" fmla="*/ 13 h 151"/>
                <a:gd name="T38" fmla="*/ 86 w 88"/>
                <a:gd name="T39" fmla="*/ 7 h 151"/>
                <a:gd name="T40" fmla="*/ 70 w 88"/>
                <a:gd name="T41" fmla="*/ 7 h 151"/>
                <a:gd name="T42" fmla="*/ 44 w 88"/>
                <a:gd name="T43" fmla="*/ 7 h 151"/>
                <a:gd name="T44" fmla="*/ 44 w 88"/>
                <a:gd name="T45" fmla="*/ 0 h 151"/>
                <a:gd name="T46" fmla="*/ 60 w 88"/>
                <a:gd name="T47" fmla="*/ 0 h 151"/>
                <a:gd name="T48" fmla="*/ 52 w 88"/>
                <a:gd name="T49" fmla="*/ 0 h 151"/>
                <a:gd name="T50" fmla="*/ 16 w 88"/>
                <a:gd name="T51" fmla="*/ 0 h 151"/>
                <a:gd name="T52" fmla="*/ 8 w 88"/>
                <a:gd name="T53" fmla="*/ 7 h 151"/>
                <a:gd name="T54" fmla="*/ 0 w 88"/>
                <a:gd name="T55" fmla="*/ 7 h 151"/>
                <a:gd name="T56" fmla="*/ 8 w 88"/>
                <a:gd name="T57" fmla="*/ 7 h 151"/>
                <a:gd name="T58" fmla="*/ 16 w 88"/>
                <a:gd name="T59" fmla="*/ 7 h 151"/>
                <a:gd name="T60" fmla="*/ 8 w 88"/>
                <a:gd name="T61" fmla="*/ 10 h 151"/>
                <a:gd name="T62" fmla="*/ 16 w 88"/>
                <a:gd name="T63" fmla="*/ 10 h 151"/>
                <a:gd name="T64" fmla="*/ 16 w 88"/>
                <a:gd name="T65" fmla="*/ 13 h 151"/>
                <a:gd name="T66" fmla="*/ 8 w 88"/>
                <a:gd name="T67" fmla="*/ 13 h 151"/>
                <a:gd name="T68" fmla="*/ 16 w 88"/>
                <a:gd name="T69" fmla="*/ 13 h 151"/>
                <a:gd name="T70" fmla="*/ 16 w 88"/>
                <a:gd name="T71" fmla="*/ 15 h 151"/>
                <a:gd name="T72" fmla="*/ 16 w 88"/>
                <a:gd name="T73" fmla="*/ 17 h 151"/>
                <a:gd name="T74" fmla="*/ 16 w 88"/>
                <a:gd name="T75" fmla="*/ 19 h 151"/>
                <a:gd name="T76" fmla="*/ 52 w 88"/>
                <a:gd name="T77" fmla="*/ 17 h 151"/>
                <a:gd name="T78" fmla="*/ 52 w 88"/>
                <a:gd name="T79" fmla="*/ 19 h 151"/>
                <a:gd name="T80" fmla="*/ 52 w 88"/>
                <a:gd name="T81" fmla="*/ 20 h 151"/>
                <a:gd name="T82" fmla="*/ 60 w 88"/>
                <a:gd name="T83" fmla="*/ 20 h 151"/>
                <a:gd name="T84" fmla="*/ 60 w 88"/>
                <a:gd name="T85" fmla="*/ 24 h 151"/>
                <a:gd name="T86" fmla="*/ 16 w 88"/>
                <a:gd name="T87" fmla="*/ 24 h 151"/>
                <a:gd name="T88" fmla="*/ 44 w 88"/>
                <a:gd name="T89" fmla="*/ 24 h 151"/>
                <a:gd name="T90" fmla="*/ 16 w 88"/>
                <a:gd name="T91" fmla="*/ 27 h 151"/>
                <a:gd name="T92" fmla="*/ 44 w 88"/>
                <a:gd name="T93" fmla="*/ 27 h 151"/>
                <a:gd name="T94" fmla="*/ 44 w 88"/>
                <a:gd name="T95" fmla="*/ 29 h 151"/>
                <a:gd name="T96" fmla="*/ 16 w 88"/>
                <a:gd name="T97" fmla="*/ 31 h 151"/>
                <a:gd name="T98" fmla="*/ 16 w 88"/>
                <a:gd name="T99" fmla="*/ 33 h 151"/>
                <a:gd name="T100" fmla="*/ 44 w 88"/>
                <a:gd name="T101" fmla="*/ 33 h 151"/>
                <a:gd name="T102" fmla="*/ 52 w 88"/>
                <a:gd name="T103" fmla="*/ 35 h 151"/>
                <a:gd name="T104" fmla="*/ 60 w 88"/>
                <a:gd name="T105" fmla="*/ 33 h 151"/>
                <a:gd name="T106" fmla="*/ 60 w 88"/>
                <a:gd name="T107" fmla="*/ 35 h 151"/>
                <a:gd name="T108" fmla="*/ 44 w 88"/>
                <a:gd name="T109" fmla="*/ 35 h 151"/>
                <a:gd name="T110" fmla="*/ 16 w 88"/>
                <a:gd name="T111" fmla="*/ 38 h 1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151"/>
                <a:gd name="T170" fmla="*/ 88 w 88"/>
                <a:gd name="T171" fmla="*/ 151 h 15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151">
                  <a:moveTo>
                    <a:pt x="16" y="151"/>
                  </a:moveTo>
                  <a:lnTo>
                    <a:pt x="16" y="143"/>
                  </a:lnTo>
                  <a:lnTo>
                    <a:pt x="32" y="151"/>
                  </a:lnTo>
                  <a:lnTo>
                    <a:pt x="32" y="143"/>
                  </a:lnTo>
                  <a:lnTo>
                    <a:pt x="40" y="136"/>
                  </a:lnTo>
                  <a:lnTo>
                    <a:pt x="48" y="143"/>
                  </a:lnTo>
                  <a:lnTo>
                    <a:pt x="56" y="136"/>
                  </a:lnTo>
                  <a:lnTo>
                    <a:pt x="80" y="136"/>
                  </a:lnTo>
                  <a:lnTo>
                    <a:pt x="88" y="136"/>
                  </a:lnTo>
                  <a:lnTo>
                    <a:pt x="72" y="136"/>
                  </a:lnTo>
                  <a:lnTo>
                    <a:pt x="88" y="112"/>
                  </a:lnTo>
                  <a:lnTo>
                    <a:pt x="80" y="104"/>
                  </a:lnTo>
                  <a:lnTo>
                    <a:pt x="72" y="104"/>
                  </a:lnTo>
                  <a:lnTo>
                    <a:pt x="64" y="104"/>
                  </a:lnTo>
                  <a:lnTo>
                    <a:pt x="72" y="96"/>
                  </a:lnTo>
                  <a:lnTo>
                    <a:pt x="64" y="80"/>
                  </a:lnTo>
                  <a:lnTo>
                    <a:pt x="56" y="72"/>
                  </a:lnTo>
                  <a:lnTo>
                    <a:pt x="48" y="48"/>
                  </a:lnTo>
                  <a:lnTo>
                    <a:pt x="32" y="48"/>
                  </a:lnTo>
                  <a:lnTo>
                    <a:pt x="56" y="16"/>
                  </a:lnTo>
                  <a:lnTo>
                    <a:pt x="48" y="8"/>
                  </a:lnTo>
                  <a:lnTo>
                    <a:pt x="24" y="16"/>
                  </a:lnTo>
                  <a:lnTo>
                    <a:pt x="24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16" y="48"/>
                  </a:lnTo>
                  <a:lnTo>
                    <a:pt x="8" y="48"/>
                  </a:lnTo>
                  <a:lnTo>
                    <a:pt x="16" y="48"/>
                  </a:lnTo>
                  <a:lnTo>
                    <a:pt x="16" y="56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32" y="64"/>
                  </a:lnTo>
                  <a:lnTo>
                    <a:pt x="32" y="72"/>
                  </a:lnTo>
                  <a:lnTo>
                    <a:pt x="32" y="80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16" y="96"/>
                  </a:lnTo>
                  <a:lnTo>
                    <a:pt x="24" y="96"/>
                  </a:lnTo>
                  <a:lnTo>
                    <a:pt x="16" y="104"/>
                  </a:lnTo>
                  <a:lnTo>
                    <a:pt x="24" y="104"/>
                  </a:lnTo>
                  <a:lnTo>
                    <a:pt x="24" y="112"/>
                  </a:lnTo>
                  <a:lnTo>
                    <a:pt x="16" y="120"/>
                  </a:lnTo>
                  <a:lnTo>
                    <a:pt x="16" y="128"/>
                  </a:lnTo>
                  <a:lnTo>
                    <a:pt x="24" y="128"/>
                  </a:lnTo>
                  <a:lnTo>
                    <a:pt x="32" y="136"/>
                  </a:lnTo>
                  <a:lnTo>
                    <a:pt x="40" y="128"/>
                  </a:lnTo>
                  <a:lnTo>
                    <a:pt x="40" y="136"/>
                  </a:lnTo>
                  <a:lnTo>
                    <a:pt x="24" y="136"/>
                  </a:lnTo>
                  <a:lnTo>
                    <a:pt x="16" y="151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03" name="Freeform 354"/>
            <p:cNvSpPr>
              <a:spLocks/>
            </p:cNvSpPr>
            <p:nvPr/>
          </p:nvSpPr>
          <p:spPr bwMode="auto">
            <a:xfrm>
              <a:off x="3420" y="1914"/>
              <a:ext cx="90" cy="141"/>
            </a:xfrm>
            <a:custGeom>
              <a:avLst/>
              <a:gdLst>
                <a:gd name="T0" fmla="*/ 16 w 88"/>
                <a:gd name="T1" fmla="*/ 38 h 151"/>
                <a:gd name="T2" fmla="*/ 16 w 88"/>
                <a:gd name="T3" fmla="*/ 36 h 151"/>
                <a:gd name="T4" fmla="*/ 52 w 88"/>
                <a:gd name="T5" fmla="*/ 38 h 151"/>
                <a:gd name="T6" fmla="*/ 52 w 88"/>
                <a:gd name="T7" fmla="*/ 36 h 151"/>
                <a:gd name="T8" fmla="*/ 60 w 88"/>
                <a:gd name="T9" fmla="*/ 35 h 151"/>
                <a:gd name="T10" fmla="*/ 70 w 88"/>
                <a:gd name="T11" fmla="*/ 36 h 151"/>
                <a:gd name="T12" fmla="*/ 86 w 88"/>
                <a:gd name="T13" fmla="*/ 35 h 151"/>
                <a:gd name="T14" fmla="*/ 124 w 88"/>
                <a:gd name="T15" fmla="*/ 35 h 151"/>
                <a:gd name="T16" fmla="*/ 136 w 88"/>
                <a:gd name="T17" fmla="*/ 35 h 151"/>
                <a:gd name="T18" fmla="*/ 113 w 88"/>
                <a:gd name="T19" fmla="*/ 35 h 151"/>
                <a:gd name="T20" fmla="*/ 136 w 88"/>
                <a:gd name="T21" fmla="*/ 29 h 151"/>
                <a:gd name="T22" fmla="*/ 124 w 88"/>
                <a:gd name="T23" fmla="*/ 27 h 151"/>
                <a:gd name="T24" fmla="*/ 113 w 88"/>
                <a:gd name="T25" fmla="*/ 27 h 151"/>
                <a:gd name="T26" fmla="*/ 102 w 88"/>
                <a:gd name="T27" fmla="*/ 27 h 151"/>
                <a:gd name="T28" fmla="*/ 113 w 88"/>
                <a:gd name="T29" fmla="*/ 24 h 151"/>
                <a:gd name="T30" fmla="*/ 102 w 88"/>
                <a:gd name="T31" fmla="*/ 20 h 151"/>
                <a:gd name="T32" fmla="*/ 86 w 88"/>
                <a:gd name="T33" fmla="*/ 19 h 151"/>
                <a:gd name="T34" fmla="*/ 70 w 88"/>
                <a:gd name="T35" fmla="*/ 13 h 151"/>
                <a:gd name="T36" fmla="*/ 52 w 88"/>
                <a:gd name="T37" fmla="*/ 13 h 151"/>
                <a:gd name="T38" fmla="*/ 86 w 88"/>
                <a:gd name="T39" fmla="*/ 7 h 151"/>
                <a:gd name="T40" fmla="*/ 70 w 88"/>
                <a:gd name="T41" fmla="*/ 7 h 151"/>
                <a:gd name="T42" fmla="*/ 44 w 88"/>
                <a:gd name="T43" fmla="*/ 7 h 151"/>
                <a:gd name="T44" fmla="*/ 44 w 88"/>
                <a:gd name="T45" fmla="*/ 0 h 151"/>
                <a:gd name="T46" fmla="*/ 60 w 88"/>
                <a:gd name="T47" fmla="*/ 0 h 151"/>
                <a:gd name="T48" fmla="*/ 52 w 88"/>
                <a:gd name="T49" fmla="*/ 0 h 151"/>
                <a:gd name="T50" fmla="*/ 16 w 88"/>
                <a:gd name="T51" fmla="*/ 0 h 151"/>
                <a:gd name="T52" fmla="*/ 8 w 88"/>
                <a:gd name="T53" fmla="*/ 7 h 151"/>
                <a:gd name="T54" fmla="*/ 0 w 88"/>
                <a:gd name="T55" fmla="*/ 7 h 151"/>
                <a:gd name="T56" fmla="*/ 8 w 88"/>
                <a:gd name="T57" fmla="*/ 7 h 151"/>
                <a:gd name="T58" fmla="*/ 16 w 88"/>
                <a:gd name="T59" fmla="*/ 7 h 151"/>
                <a:gd name="T60" fmla="*/ 8 w 88"/>
                <a:gd name="T61" fmla="*/ 10 h 151"/>
                <a:gd name="T62" fmla="*/ 16 w 88"/>
                <a:gd name="T63" fmla="*/ 10 h 151"/>
                <a:gd name="T64" fmla="*/ 16 w 88"/>
                <a:gd name="T65" fmla="*/ 13 h 151"/>
                <a:gd name="T66" fmla="*/ 8 w 88"/>
                <a:gd name="T67" fmla="*/ 13 h 151"/>
                <a:gd name="T68" fmla="*/ 16 w 88"/>
                <a:gd name="T69" fmla="*/ 13 h 151"/>
                <a:gd name="T70" fmla="*/ 16 w 88"/>
                <a:gd name="T71" fmla="*/ 15 h 151"/>
                <a:gd name="T72" fmla="*/ 16 w 88"/>
                <a:gd name="T73" fmla="*/ 17 h 151"/>
                <a:gd name="T74" fmla="*/ 16 w 88"/>
                <a:gd name="T75" fmla="*/ 19 h 151"/>
                <a:gd name="T76" fmla="*/ 52 w 88"/>
                <a:gd name="T77" fmla="*/ 17 h 151"/>
                <a:gd name="T78" fmla="*/ 52 w 88"/>
                <a:gd name="T79" fmla="*/ 19 h 151"/>
                <a:gd name="T80" fmla="*/ 52 w 88"/>
                <a:gd name="T81" fmla="*/ 20 h 151"/>
                <a:gd name="T82" fmla="*/ 60 w 88"/>
                <a:gd name="T83" fmla="*/ 20 h 151"/>
                <a:gd name="T84" fmla="*/ 60 w 88"/>
                <a:gd name="T85" fmla="*/ 24 h 151"/>
                <a:gd name="T86" fmla="*/ 16 w 88"/>
                <a:gd name="T87" fmla="*/ 24 h 151"/>
                <a:gd name="T88" fmla="*/ 44 w 88"/>
                <a:gd name="T89" fmla="*/ 24 h 151"/>
                <a:gd name="T90" fmla="*/ 16 w 88"/>
                <a:gd name="T91" fmla="*/ 27 h 151"/>
                <a:gd name="T92" fmla="*/ 44 w 88"/>
                <a:gd name="T93" fmla="*/ 27 h 151"/>
                <a:gd name="T94" fmla="*/ 44 w 88"/>
                <a:gd name="T95" fmla="*/ 29 h 151"/>
                <a:gd name="T96" fmla="*/ 16 w 88"/>
                <a:gd name="T97" fmla="*/ 31 h 151"/>
                <a:gd name="T98" fmla="*/ 16 w 88"/>
                <a:gd name="T99" fmla="*/ 33 h 151"/>
                <a:gd name="T100" fmla="*/ 44 w 88"/>
                <a:gd name="T101" fmla="*/ 33 h 151"/>
                <a:gd name="T102" fmla="*/ 52 w 88"/>
                <a:gd name="T103" fmla="*/ 35 h 151"/>
                <a:gd name="T104" fmla="*/ 60 w 88"/>
                <a:gd name="T105" fmla="*/ 33 h 151"/>
                <a:gd name="T106" fmla="*/ 60 w 88"/>
                <a:gd name="T107" fmla="*/ 35 h 151"/>
                <a:gd name="T108" fmla="*/ 44 w 88"/>
                <a:gd name="T109" fmla="*/ 35 h 151"/>
                <a:gd name="T110" fmla="*/ 16 w 88"/>
                <a:gd name="T111" fmla="*/ 38 h 1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151"/>
                <a:gd name="T170" fmla="*/ 88 w 88"/>
                <a:gd name="T171" fmla="*/ 151 h 15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151">
                  <a:moveTo>
                    <a:pt x="16" y="151"/>
                  </a:moveTo>
                  <a:lnTo>
                    <a:pt x="16" y="143"/>
                  </a:lnTo>
                  <a:lnTo>
                    <a:pt x="32" y="151"/>
                  </a:lnTo>
                  <a:lnTo>
                    <a:pt x="32" y="143"/>
                  </a:lnTo>
                  <a:lnTo>
                    <a:pt x="40" y="136"/>
                  </a:lnTo>
                  <a:lnTo>
                    <a:pt x="48" y="143"/>
                  </a:lnTo>
                  <a:lnTo>
                    <a:pt x="56" y="136"/>
                  </a:lnTo>
                  <a:lnTo>
                    <a:pt x="80" y="136"/>
                  </a:lnTo>
                  <a:lnTo>
                    <a:pt x="88" y="136"/>
                  </a:lnTo>
                  <a:lnTo>
                    <a:pt x="72" y="136"/>
                  </a:lnTo>
                  <a:lnTo>
                    <a:pt x="88" y="112"/>
                  </a:lnTo>
                  <a:lnTo>
                    <a:pt x="80" y="104"/>
                  </a:lnTo>
                  <a:lnTo>
                    <a:pt x="72" y="104"/>
                  </a:lnTo>
                  <a:lnTo>
                    <a:pt x="64" y="104"/>
                  </a:lnTo>
                  <a:lnTo>
                    <a:pt x="72" y="96"/>
                  </a:lnTo>
                  <a:lnTo>
                    <a:pt x="64" y="80"/>
                  </a:lnTo>
                  <a:lnTo>
                    <a:pt x="56" y="72"/>
                  </a:lnTo>
                  <a:lnTo>
                    <a:pt x="48" y="48"/>
                  </a:lnTo>
                  <a:lnTo>
                    <a:pt x="32" y="48"/>
                  </a:lnTo>
                  <a:lnTo>
                    <a:pt x="56" y="16"/>
                  </a:lnTo>
                  <a:lnTo>
                    <a:pt x="48" y="8"/>
                  </a:lnTo>
                  <a:lnTo>
                    <a:pt x="24" y="16"/>
                  </a:lnTo>
                  <a:lnTo>
                    <a:pt x="24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16" y="48"/>
                  </a:lnTo>
                  <a:lnTo>
                    <a:pt x="8" y="48"/>
                  </a:lnTo>
                  <a:lnTo>
                    <a:pt x="16" y="48"/>
                  </a:lnTo>
                  <a:lnTo>
                    <a:pt x="16" y="56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32" y="64"/>
                  </a:lnTo>
                  <a:lnTo>
                    <a:pt x="32" y="72"/>
                  </a:lnTo>
                  <a:lnTo>
                    <a:pt x="32" y="80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16" y="96"/>
                  </a:lnTo>
                  <a:lnTo>
                    <a:pt x="24" y="96"/>
                  </a:lnTo>
                  <a:lnTo>
                    <a:pt x="16" y="104"/>
                  </a:lnTo>
                  <a:lnTo>
                    <a:pt x="24" y="104"/>
                  </a:lnTo>
                  <a:lnTo>
                    <a:pt x="24" y="112"/>
                  </a:lnTo>
                  <a:lnTo>
                    <a:pt x="16" y="120"/>
                  </a:lnTo>
                  <a:lnTo>
                    <a:pt x="16" y="128"/>
                  </a:lnTo>
                  <a:lnTo>
                    <a:pt x="24" y="128"/>
                  </a:lnTo>
                  <a:lnTo>
                    <a:pt x="32" y="136"/>
                  </a:lnTo>
                  <a:lnTo>
                    <a:pt x="40" y="128"/>
                  </a:lnTo>
                  <a:lnTo>
                    <a:pt x="40" y="136"/>
                  </a:lnTo>
                  <a:lnTo>
                    <a:pt x="24" y="136"/>
                  </a:lnTo>
                  <a:lnTo>
                    <a:pt x="16" y="151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04" name="Freeform 355"/>
            <p:cNvSpPr>
              <a:spLocks/>
            </p:cNvSpPr>
            <p:nvPr/>
          </p:nvSpPr>
          <p:spPr bwMode="auto">
            <a:xfrm>
              <a:off x="3585" y="2598"/>
              <a:ext cx="8" cy="7"/>
            </a:xfrm>
            <a:custGeom>
              <a:avLst/>
              <a:gdLst>
                <a:gd name="T0" fmla="*/ 0 w 8"/>
                <a:gd name="T1" fmla="*/ 4 h 8"/>
                <a:gd name="T2" fmla="*/ 8 w 8"/>
                <a:gd name="T3" fmla="*/ 0 h 8"/>
                <a:gd name="T4" fmla="*/ 0 w 8"/>
                <a:gd name="T5" fmla="*/ 0 h 8"/>
                <a:gd name="T6" fmla="*/ 0 w 8"/>
                <a:gd name="T7" fmla="*/ 4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05" name="Freeform 356"/>
            <p:cNvSpPr>
              <a:spLocks/>
            </p:cNvSpPr>
            <p:nvPr/>
          </p:nvSpPr>
          <p:spPr bwMode="auto">
            <a:xfrm>
              <a:off x="3585" y="2598"/>
              <a:ext cx="8" cy="7"/>
            </a:xfrm>
            <a:custGeom>
              <a:avLst/>
              <a:gdLst>
                <a:gd name="T0" fmla="*/ 0 w 8"/>
                <a:gd name="T1" fmla="*/ 4 h 8"/>
                <a:gd name="T2" fmla="*/ 8 w 8"/>
                <a:gd name="T3" fmla="*/ 0 h 8"/>
                <a:gd name="T4" fmla="*/ 0 w 8"/>
                <a:gd name="T5" fmla="*/ 0 h 8"/>
                <a:gd name="T6" fmla="*/ 0 w 8"/>
                <a:gd name="T7" fmla="*/ 4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06" name="Freeform 357"/>
            <p:cNvSpPr>
              <a:spLocks/>
            </p:cNvSpPr>
            <p:nvPr/>
          </p:nvSpPr>
          <p:spPr bwMode="auto">
            <a:xfrm>
              <a:off x="4715" y="2738"/>
              <a:ext cx="438" cy="320"/>
            </a:xfrm>
            <a:custGeom>
              <a:avLst/>
              <a:gdLst>
                <a:gd name="T0" fmla="*/ 74 w 424"/>
                <a:gd name="T1" fmla="*/ 68 h 344"/>
                <a:gd name="T2" fmla="*/ 138 w 424"/>
                <a:gd name="T3" fmla="*/ 64 h 344"/>
                <a:gd name="T4" fmla="*/ 214 w 424"/>
                <a:gd name="T5" fmla="*/ 62 h 344"/>
                <a:gd name="T6" fmla="*/ 367 w 424"/>
                <a:gd name="T7" fmla="*/ 56 h 344"/>
                <a:gd name="T8" fmla="*/ 429 w 424"/>
                <a:gd name="T9" fmla="*/ 62 h 344"/>
                <a:gd name="T10" fmla="*/ 506 w 424"/>
                <a:gd name="T11" fmla="*/ 60 h 344"/>
                <a:gd name="T12" fmla="*/ 490 w 424"/>
                <a:gd name="T13" fmla="*/ 68 h 344"/>
                <a:gd name="T14" fmla="*/ 506 w 424"/>
                <a:gd name="T15" fmla="*/ 64 h 344"/>
                <a:gd name="T16" fmla="*/ 506 w 424"/>
                <a:gd name="T17" fmla="*/ 70 h 344"/>
                <a:gd name="T18" fmla="*/ 538 w 424"/>
                <a:gd name="T19" fmla="*/ 73 h 344"/>
                <a:gd name="T20" fmla="*/ 555 w 424"/>
                <a:gd name="T21" fmla="*/ 75 h 344"/>
                <a:gd name="T22" fmla="*/ 597 w 424"/>
                <a:gd name="T23" fmla="*/ 77 h 344"/>
                <a:gd name="T24" fmla="*/ 642 w 424"/>
                <a:gd name="T25" fmla="*/ 75 h 344"/>
                <a:gd name="T26" fmla="*/ 658 w 424"/>
                <a:gd name="T27" fmla="*/ 77 h 344"/>
                <a:gd name="T28" fmla="*/ 676 w 424"/>
                <a:gd name="T29" fmla="*/ 81 h 344"/>
                <a:gd name="T30" fmla="*/ 736 w 424"/>
                <a:gd name="T31" fmla="*/ 75 h 344"/>
                <a:gd name="T32" fmla="*/ 811 w 424"/>
                <a:gd name="T33" fmla="*/ 55 h 344"/>
                <a:gd name="T34" fmla="*/ 811 w 424"/>
                <a:gd name="T35" fmla="*/ 42 h 344"/>
                <a:gd name="T36" fmla="*/ 769 w 424"/>
                <a:gd name="T37" fmla="*/ 33 h 344"/>
                <a:gd name="T38" fmla="*/ 736 w 424"/>
                <a:gd name="T39" fmla="*/ 31 h 344"/>
                <a:gd name="T40" fmla="*/ 721 w 424"/>
                <a:gd name="T41" fmla="*/ 27 h 344"/>
                <a:gd name="T42" fmla="*/ 658 w 424"/>
                <a:gd name="T43" fmla="*/ 18 h 344"/>
                <a:gd name="T44" fmla="*/ 658 w 424"/>
                <a:gd name="T45" fmla="*/ 12 h 344"/>
                <a:gd name="T46" fmla="*/ 614 w 424"/>
                <a:gd name="T47" fmla="*/ 9 h 344"/>
                <a:gd name="T48" fmla="*/ 581 w 424"/>
                <a:gd name="T49" fmla="*/ 0 h 344"/>
                <a:gd name="T50" fmla="*/ 581 w 424"/>
                <a:gd name="T51" fmla="*/ 12 h 344"/>
                <a:gd name="T52" fmla="*/ 538 w 424"/>
                <a:gd name="T53" fmla="*/ 19 h 344"/>
                <a:gd name="T54" fmla="*/ 474 w 424"/>
                <a:gd name="T55" fmla="*/ 14 h 344"/>
                <a:gd name="T56" fmla="*/ 444 w 424"/>
                <a:gd name="T57" fmla="*/ 12 h 344"/>
                <a:gd name="T58" fmla="*/ 474 w 424"/>
                <a:gd name="T59" fmla="*/ 7 h 344"/>
                <a:gd name="T60" fmla="*/ 474 w 424"/>
                <a:gd name="T61" fmla="*/ 7 h 344"/>
                <a:gd name="T62" fmla="*/ 459 w 424"/>
                <a:gd name="T63" fmla="*/ 7 h 344"/>
                <a:gd name="T64" fmla="*/ 383 w 424"/>
                <a:gd name="T65" fmla="*/ 7 h 344"/>
                <a:gd name="T66" fmla="*/ 383 w 424"/>
                <a:gd name="T67" fmla="*/ 7 h 344"/>
                <a:gd name="T68" fmla="*/ 352 w 424"/>
                <a:gd name="T69" fmla="*/ 7 h 344"/>
                <a:gd name="T70" fmla="*/ 337 w 424"/>
                <a:gd name="T71" fmla="*/ 7 h 344"/>
                <a:gd name="T72" fmla="*/ 337 w 424"/>
                <a:gd name="T73" fmla="*/ 12 h 344"/>
                <a:gd name="T74" fmla="*/ 306 w 424"/>
                <a:gd name="T75" fmla="*/ 12 h 344"/>
                <a:gd name="T76" fmla="*/ 291 w 424"/>
                <a:gd name="T77" fmla="*/ 9 h 344"/>
                <a:gd name="T78" fmla="*/ 260 w 424"/>
                <a:gd name="T79" fmla="*/ 9 h 344"/>
                <a:gd name="T80" fmla="*/ 228 w 424"/>
                <a:gd name="T81" fmla="*/ 16 h 344"/>
                <a:gd name="T82" fmla="*/ 199 w 424"/>
                <a:gd name="T83" fmla="*/ 16 h 344"/>
                <a:gd name="T84" fmla="*/ 199 w 424"/>
                <a:gd name="T85" fmla="*/ 19 h 344"/>
                <a:gd name="T86" fmla="*/ 182 w 424"/>
                <a:gd name="T87" fmla="*/ 19 h 344"/>
                <a:gd name="T88" fmla="*/ 154 w 424"/>
                <a:gd name="T89" fmla="*/ 23 h 344"/>
                <a:gd name="T90" fmla="*/ 36 w 424"/>
                <a:gd name="T91" fmla="*/ 32 h 344"/>
                <a:gd name="T92" fmla="*/ 8 w 424"/>
                <a:gd name="T93" fmla="*/ 32 h 344"/>
                <a:gd name="T94" fmla="*/ 0 w 424"/>
                <a:gd name="T95" fmla="*/ 33 h 344"/>
                <a:gd name="T96" fmla="*/ 8 w 424"/>
                <a:gd name="T97" fmla="*/ 39 h 344"/>
                <a:gd name="T98" fmla="*/ 0 w 424"/>
                <a:gd name="T99" fmla="*/ 42 h 344"/>
                <a:gd name="T100" fmla="*/ 44 w 424"/>
                <a:gd name="T101" fmla="*/ 56 h 344"/>
                <a:gd name="T102" fmla="*/ 44 w 424"/>
                <a:gd name="T103" fmla="*/ 64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24"/>
                <a:gd name="T157" fmla="*/ 0 h 344"/>
                <a:gd name="T158" fmla="*/ 424 w 424"/>
                <a:gd name="T159" fmla="*/ 344 h 3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24" h="344">
                  <a:moveTo>
                    <a:pt x="24" y="272"/>
                  </a:moveTo>
                  <a:lnTo>
                    <a:pt x="40" y="288"/>
                  </a:lnTo>
                  <a:lnTo>
                    <a:pt x="56" y="288"/>
                  </a:lnTo>
                  <a:lnTo>
                    <a:pt x="72" y="272"/>
                  </a:lnTo>
                  <a:lnTo>
                    <a:pt x="104" y="272"/>
                  </a:lnTo>
                  <a:lnTo>
                    <a:pt x="112" y="264"/>
                  </a:lnTo>
                  <a:lnTo>
                    <a:pt x="144" y="248"/>
                  </a:lnTo>
                  <a:lnTo>
                    <a:pt x="192" y="240"/>
                  </a:lnTo>
                  <a:lnTo>
                    <a:pt x="224" y="256"/>
                  </a:lnTo>
                  <a:lnTo>
                    <a:pt x="224" y="264"/>
                  </a:lnTo>
                  <a:lnTo>
                    <a:pt x="240" y="288"/>
                  </a:lnTo>
                  <a:lnTo>
                    <a:pt x="264" y="256"/>
                  </a:lnTo>
                  <a:lnTo>
                    <a:pt x="264" y="272"/>
                  </a:lnTo>
                  <a:lnTo>
                    <a:pt x="256" y="288"/>
                  </a:lnTo>
                  <a:lnTo>
                    <a:pt x="264" y="288"/>
                  </a:lnTo>
                  <a:lnTo>
                    <a:pt x="264" y="272"/>
                  </a:lnTo>
                  <a:lnTo>
                    <a:pt x="264" y="288"/>
                  </a:lnTo>
                  <a:lnTo>
                    <a:pt x="264" y="296"/>
                  </a:lnTo>
                  <a:lnTo>
                    <a:pt x="272" y="296"/>
                  </a:lnTo>
                  <a:lnTo>
                    <a:pt x="280" y="312"/>
                  </a:lnTo>
                  <a:lnTo>
                    <a:pt x="280" y="320"/>
                  </a:lnTo>
                  <a:lnTo>
                    <a:pt x="288" y="320"/>
                  </a:lnTo>
                  <a:lnTo>
                    <a:pt x="304" y="328"/>
                  </a:lnTo>
                  <a:lnTo>
                    <a:pt x="312" y="328"/>
                  </a:lnTo>
                  <a:lnTo>
                    <a:pt x="320" y="336"/>
                  </a:lnTo>
                  <a:lnTo>
                    <a:pt x="336" y="320"/>
                  </a:lnTo>
                  <a:lnTo>
                    <a:pt x="336" y="328"/>
                  </a:lnTo>
                  <a:lnTo>
                    <a:pt x="344" y="328"/>
                  </a:lnTo>
                  <a:lnTo>
                    <a:pt x="344" y="336"/>
                  </a:lnTo>
                  <a:lnTo>
                    <a:pt x="352" y="344"/>
                  </a:lnTo>
                  <a:lnTo>
                    <a:pt x="368" y="320"/>
                  </a:lnTo>
                  <a:lnTo>
                    <a:pt x="384" y="320"/>
                  </a:lnTo>
                  <a:lnTo>
                    <a:pt x="392" y="296"/>
                  </a:lnTo>
                  <a:lnTo>
                    <a:pt x="424" y="232"/>
                  </a:lnTo>
                  <a:lnTo>
                    <a:pt x="424" y="208"/>
                  </a:lnTo>
                  <a:lnTo>
                    <a:pt x="424" y="176"/>
                  </a:lnTo>
                  <a:lnTo>
                    <a:pt x="408" y="152"/>
                  </a:lnTo>
                  <a:lnTo>
                    <a:pt x="400" y="144"/>
                  </a:lnTo>
                  <a:lnTo>
                    <a:pt x="392" y="136"/>
                  </a:lnTo>
                  <a:lnTo>
                    <a:pt x="384" y="128"/>
                  </a:lnTo>
                  <a:lnTo>
                    <a:pt x="384" y="136"/>
                  </a:lnTo>
                  <a:lnTo>
                    <a:pt x="376" y="112"/>
                  </a:lnTo>
                  <a:lnTo>
                    <a:pt x="352" y="88"/>
                  </a:lnTo>
                  <a:lnTo>
                    <a:pt x="344" y="72"/>
                  </a:lnTo>
                  <a:lnTo>
                    <a:pt x="344" y="64"/>
                  </a:lnTo>
                  <a:lnTo>
                    <a:pt x="344" y="48"/>
                  </a:lnTo>
                  <a:lnTo>
                    <a:pt x="336" y="40"/>
                  </a:lnTo>
                  <a:lnTo>
                    <a:pt x="320" y="40"/>
                  </a:lnTo>
                  <a:lnTo>
                    <a:pt x="312" y="0"/>
                  </a:lnTo>
                  <a:lnTo>
                    <a:pt x="304" y="0"/>
                  </a:lnTo>
                  <a:lnTo>
                    <a:pt x="304" y="16"/>
                  </a:lnTo>
                  <a:lnTo>
                    <a:pt x="304" y="48"/>
                  </a:lnTo>
                  <a:lnTo>
                    <a:pt x="296" y="80"/>
                  </a:lnTo>
                  <a:lnTo>
                    <a:pt x="280" y="80"/>
                  </a:lnTo>
                  <a:lnTo>
                    <a:pt x="256" y="56"/>
                  </a:lnTo>
                  <a:lnTo>
                    <a:pt x="248" y="56"/>
                  </a:lnTo>
                  <a:lnTo>
                    <a:pt x="248" y="48"/>
                  </a:lnTo>
                  <a:lnTo>
                    <a:pt x="232" y="48"/>
                  </a:lnTo>
                  <a:lnTo>
                    <a:pt x="240" y="32"/>
                  </a:lnTo>
                  <a:lnTo>
                    <a:pt x="248" y="32"/>
                  </a:lnTo>
                  <a:lnTo>
                    <a:pt x="256" y="16"/>
                  </a:lnTo>
                  <a:lnTo>
                    <a:pt x="248" y="16"/>
                  </a:lnTo>
                  <a:lnTo>
                    <a:pt x="240" y="24"/>
                  </a:lnTo>
                  <a:lnTo>
                    <a:pt x="240" y="16"/>
                  </a:lnTo>
                  <a:lnTo>
                    <a:pt x="232" y="16"/>
                  </a:lnTo>
                  <a:lnTo>
                    <a:pt x="200" y="8"/>
                  </a:lnTo>
                  <a:lnTo>
                    <a:pt x="208" y="16"/>
                  </a:lnTo>
                  <a:lnTo>
                    <a:pt x="200" y="16"/>
                  </a:lnTo>
                  <a:lnTo>
                    <a:pt x="184" y="16"/>
                  </a:lnTo>
                  <a:lnTo>
                    <a:pt x="184" y="24"/>
                  </a:lnTo>
                  <a:lnTo>
                    <a:pt x="184" y="32"/>
                  </a:lnTo>
                  <a:lnTo>
                    <a:pt x="176" y="32"/>
                  </a:lnTo>
                  <a:lnTo>
                    <a:pt x="176" y="40"/>
                  </a:lnTo>
                  <a:lnTo>
                    <a:pt x="176" y="48"/>
                  </a:lnTo>
                  <a:lnTo>
                    <a:pt x="160" y="40"/>
                  </a:lnTo>
                  <a:lnTo>
                    <a:pt x="160" y="48"/>
                  </a:lnTo>
                  <a:lnTo>
                    <a:pt x="160" y="40"/>
                  </a:lnTo>
                  <a:lnTo>
                    <a:pt x="152" y="40"/>
                  </a:lnTo>
                  <a:lnTo>
                    <a:pt x="144" y="40"/>
                  </a:lnTo>
                  <a:lnTo>
                    <a:pt x="136" y="40"/>
                  </a:lnTo>
                  <a:lnTo>
                    <a:pt x="128" y="40"/>
                  </a:lnTo>
                  <a:lnTo>
                    <a:pt x="120" y="64"/>
                  </a:lnTo>
                  <a:lnTo>
                    <a:pt x="112" y="64"/>
                  </a:lnTo>
                  <a:lnTo>
                    <a:pt x="104" y="64"/>
                  </a:lnTo>
                  <a:lnTo>
                    <a:pt x="112" y="72"/>
                  </a:lnTo>
                  <a:lnTo>
                    <a:pt x="104" y="80"/>
                  </a:lnTo>
                  <a:lnTo>
                    <a:pt x="104" y="64"/>
                  </a:lnTo>
                  <a:lnTo>
                    <a:pt x="96" y="80"/>
                  </a:lnTo>
                  <a:lnTo>
                    <a:pt x="104" y="88"/>
                  </a:lnTo>
                  <a:lnTo>
                    <a:pt x="80" y="96"/>
                  </a:lnTo>
                  <a:lnTo>
                    <a:pt x="32" y="112"/>
                  </a:lnTo>
                  <a:lnTo>
                    <a:pt x="16" y="136"/>
                  </a:lnTo>
                  <a:lnTo>
                    <a:pt x="8" y="128"/>
                  </a:lnTo>
                  <a:lnTo>
                    <a:pt x="8" y="136"/>
                  </a:lnTo>
                  <a:lnTo>
                    <a:pt x="8" y="144"/>
                  </a:lnTo>
                  <a:lnTo>
                    <a:pt x="0" y="144"/>
                  </a:lnTo>
                  <a:lnTo>
                    <a:pt x="16" y="184"/>
                  </a:lnTo>
                  <a:lnTo>
                    <a:pt x="8" y="168"/>
                  </a:lnTo>
                  <a:lnTo>
                    <a:pt x="8" y="184"/>
                  </a:lnTo>
                  <a:lnTo>
                    <a:pt x="0" y="176"/>
                  </a:lnTo>
                  <a:lnTo>
                    <a:pt x="24" y="216"/>
                  </a:lnTo>
                  <a:lnTo>
                    <a:pt x="24" y="240"/>
                  </a:lnTo>
                  <a:lnTo>
                    <a:pt x="24" y="264"/>
                  </a:lnTo>
                  <a:lnTo>
                    <a:pt x="24" y="27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07" name="Freeform 358"/>
            <p:cNvSpPr>
              <a:spLocks/>
            </p:cNvSpPr>
            <p:nvPr/>
          </p:nvSpPr>
          <p:spPr bwMode="auto">
            <a:xfrm>
              <a:off x="4715" y="2738"/>
              <a:ext cx="438" cy="320"/>
            </a:xfrm>
            <a:custGeom>
              <a:avLst/>
              <a:gdLst>
                <a:gd name="T0" fmla="*/ 74 w 424"/>
                <a:gd name="T1" fmla="*/ 68 h 344"/>
                <a:gd name="T2" fmla="*/ 138 w 424"/>
                <a:gd name="T3" fmla="*/ 64 h 344"/>
                <a:gd name="T4" fmla="*/ 214 w 424"/>
                <a:gd name="T5" fmla="*/ 62 h 344"/>
                <a:gd name="T6" fmla="*/ 367 w 424"/>
                <a:gd name="T7" fmla="*/ 56 h 344"/>
                <a:gd name="T8" fmla="*/ 429 w 424"/>
                <a:gd name="T9" fmla="*/ 62 h 344"/>
                <a:gd name="T10" fmla="*/ 506 w 424"/>
                <a:gd name="T11" fmla="*/ 60 h 344"/>
                <a:gd name="T12" fmla="*/ 490 w 424"/>
                <a:gd name="T13" fmla="*/ 68 h 344"/>
                <a:gd name="T14" fmla="*/ 506 w 424"/>
                <a:gd name="T15" fmla="*/ 64 h 344"/>
                <a:gd name="T16" fmla="*/ 506 w 424"/>
                <a:gd name="T17" fmla="*/ 70 h 344"/>
                <a:gd name="T18" fmla="*/ 538 w 424"/>
                <a:gd name="T19" fmla="*/ 73 h 344"/>
                <a:gd name="T20" fmla="*/ 555 w 424"/>
                <a:gd name="T21" fmla="*/ 75 h 344"/>
                <a:gd name="T22" fmla="*/ 597 w 424"/>
                <a:gd name="T23" fmla="*/ 77 h 344"/>
                <a:gd name="T24" fmla="*/ 642 w 424"/>
                <a:gd name="T25" fmla="*/ 75 h 344"/>
                <a:gd name="T26" fmla="*/ 658 w 424"/>
                <a:gd name="T27" fmla="*/ 77 h 344"/>
                <a:gd name="T28" fmla="*/ 676 w 424"/>
                <a:gd name="T29" fmla="*/ 81 h 344"/>
                <a:gd name="T30" fmla="*/ 736 w 424"/>
                <a:gd name="T31" fmla="*/ 75 h 344"/>
                <a:gd name="T32" fmla="*/ 811 w 424"/>
                <a:gd name="T33" fmla="*/ 55 h 344"/>
                <a:gd name="T34" fmla="*/ 811 w 424"/>
                <a:gd name="T35" fmla="*/ 42 h 344"/>
                <a:gd name="T36" fmla="*/ 769 w 424"/>
                <a:gd name="T37" fmla="*/ 33 h 344"/>
                <a:gd name="T38" fmla="*/ 736 w 424"/>
                <a:gd name="T39" fmla="*/ 31 h 344"/>
                <a:gd name="T40" fmla="*/ 721 w 424"/>
                <a:gd name="T41" fmla="*/ 27 h 344"/>
                <a:gd name="T42" fmla="*/ 658 w 424"/>
                <a:gd name="T43" fmla="*/ 18 h 344"/>
                <a:gd name="T44" fmla="*/ 658 w 424"/>
                <a:gd name="T45" fmla="*/ 12 h 344"/>
                <a:gd name="T46" fmla="*/ 614 w 424"/>
                <a:gd name="T47" fmla="*/ 9 h 344"/>
                <a:gd name="T48" fmla="*/ 581 w 424"/>
                <a:gd name="T49" fmla="*/ 0 h 344"/>
                <a:gd name="T50" fmla="*/ 581 w 424"/>
                <a:gd name="T51" fmla="*/ 12 h 344"/>
                <a:gd name="T52" fmla="*/ 538 w 424"/>
                <a:gd name="T53" fmla="*/ 19 h 344"/>
                <a:gd name="T54" fmla="*/ 474 w 424"/>
                <a:gd name="T55" fmla="*/ 14 h 344"/>
                <a:gd name="T56" fmla="*/ 444 w 424"/>
                <a:gd name="T57" fmla="*/ 12 h 344"/>
                <a:gd name="T58" fmla="*/ 474 w 424"/>
                <a:gd name="T59" fmla="*/ 7 h 344"/>
                <a:gd name="T60" fmla="*/ 474 w 424"/>
                <a:gd name="T61" fmla="*/ 7 h 344"/>
                <a:gd name="T62" fmla="*/ 459 w 424"/>
                <a:gd name="T63" fmla="*/ 7 h 344"/>
                <a:gd name="T64" fmla="*/ 383 w 424"/>
                <a:gd name="T65" fmla="*/ 7 h 344"/>
                <a:gd name="T66" fmla="*/ 383 w 424"/>
                <a:gd name="T67" fmla="*/ 7 h 344"/>
                <a:gd name="T68" fmla="*/ 352 w 424"/>
                <a:gd name="T69" fmla="*/ 7 h 344"/>
                <a:gd name="T70" fmla="*/ 337 w 424"/>
                <a:gd name="T71" fmla="*/ 7 h 344"/>
                <a:gd name="T72" fmla="*/ 337 w 424"/>
                <a:gd name="T73" fmla="*/ 12 h 344"/>
                <a:gd name="T74" fmla="*/ 306 w 424"/>
                <a:gd name="T75" fmla="*/ 12 h 344"/>
                <a:gd name="T76" fmla="*/ 291 w 424"/>
                <a:gd name="T77" fmla="*/ 9 h 344"/>
                <a:gd name="T78" fmla="*/ 260 w 424"/>
                <a:gd name="T79" fmla="*/ 9 h 344"/>
                <a:gd name="T80" fmla="*/ 228 w 424"/>
                <a:gd name="T81" fmla="*/ 16 h 344"/>
                <a:gd name="T82" fmla="*/ 199 w 424"/>
                <a:gd name="T83" fmla="*/ 16 h 344"/>
                <a:gd name="T84" fmla="*/ 199 w 424"/>
                <a:gd name="T85" fmla="*/ 19 h 344"/>
                <a:gd name="T86" fmla="*/ 182 w 424"/>
                <a:gd name="T87" fmla="*/ 19 h 344"/>
                <a:gd name="T88" fmla="*/ 154 w 424"/>
                <a:gd name="T89" fmla="*/ 23 h 344"/>
                <a:gd name="T90" fmla="*/ 36 w 424"/>
                <a:gd name="T91" fmla="*/ 32 h 344"/>
                <a:gd name="T92" fmla="*/ 8 w 424"/>
                <a:gd name="T93" fmla="*/ 32 h 344"/>
                <a:gd name="T94" fmla="*/ 0 w 424"/>
                <a:gd name="T95" fmla="*/ 33 h 344"/>
                <a:gd name="T96" fmla="*/ 8 w 424"/>
                <a:gd name="T97" fmla="*/ 39 h 344"/>
                <a:gd name="T98" fmla="*/ 0 w 424"/>
                <a:gd name="T99" fmla="*/ 42 h 344"/>
                <a:gd name="T100" fmla="*/ 44 w 424"/>
                <a:gd name="T101" fmla="*/ 56 h 344"/>
                <a:gd name="T102" fmla="*/ 44 w 424"/>
                <a:gd name="T103" fmla="*/ 64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24"/>
                <a:gd name="T157" fmla="*/ 0 h 344"/>
                <a:gd name="T158" fmla="*/ 424 w 424"/>
                <a:gd name="T159" fmla="*/ 344 h 3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24" h="344">
                  <a:moveTo>
                    <a:pt x="24" y="272"/>
                  </a:moveTo>
                  <a:lnTo>
                    <a:pt x="40" y="288"/>
                  </a:lnTo>
                  <a:lnTo>
                    <a:pt x="56" y="288"/>
                  </a:lnTo>
                  <a:lnTo>
                    <a:pt x="72" y="272"/>
                  </a:lnTo>
                  <a:lnTo>
                    <a:pt x="104" y="272"/>
                  </a:lnTo>
                  <a:lnTo>
                    <a:pt x="112" y="264"/>
                  </a:lnTo>
                  <a:lnTo>
                    <a:pt x="144" y="248"/>
                  </a:lnTo>
                  <a:lnTo>
                    <a:pt x="192" y="240"/>
                  </a:lnTo>
                  <a:lnTo>
                    <a:pt x="224" y="256"/>
                  </a:lnTo>
                  <a:lnTo>
                    <a:pt x="224" y="264"/>
                  </a:lnTo>
                  <a:lnTo>
                    <a:pt x="240" y="288"/>
                  </a:lnTo>
                  <a:lnTo>
                    <a:pt x="264" y="256"/>
                  </a:lnTo>
                  <a:lnTo>
                    <a:pt x="264" y="272"/>
                  </a:lnTo>
                  <a:lnTo>
                    <a:pt x="256" y="288"/>
                  </a:lnTo>
                  <a:lnTo>
                    <a:pt x="264" y="288"/>
                  </a:lnTo>
                  <a:lnTo>
                    <a:pt x="264" y="272"/>
                  </a:lnTo>
                  <a:lnTo>
                    <a:pt x="264" y="288"/>
                  </a:lnTo>
                  <a:lnTo>
                    <a:pt x="264" y="296"/>
                  </a:lnTo>
                  <a:lnTo>
                    <a:pt x="272" y="296"/>
                  </a:lnTo>
                  <a:lnTo>
                    <a:pt x="280" y="312"/>
                  </a:lnTo>
                  <a:lnTo>
                    <a:pt x="280" y="320"/>
                  </a:lnTo>
                  <a:lnTo>
                    <a:pt x="288" y="320"/>
                  </a:lnTo>
                  <a:lnTo>
                    <a:pt x="304" y="328"/>
                  </a:lnTo>
                  <a:lnTo>
                    <a:pt x="312" y="328"/>
                  </a:lnTo>
                  <a:lnTo>
                    <a:pt x="320" y="336"/>
                  </a:lnTo>
                  <a:lnTo>
                    <a:pt x="336" y="320"/>
                  </a:lnTo>
                  <a:lnTo>
                    <a:pt x="336" y="328"/>
                  </a:lnTo>
                  <a:lnTo>
                    <a:pt x="344" y="328"/>
                  </a:lnTo>
                  <a:lnTo>
                    <a:pt x="344" y="336"/>
                  </a:lnTo>
                  <a:lnTo>
                    <a:pt x="352" y="344"/>
                  </a:lnTo>
                  <a:lnTo>
                    <a:pt x="368" y="320"/>
                  </a:lnTo>
                  <a:lnTo>
                    <a:pt x="384" y="320"/>
                  </a:lnTo>
                  <a:lnTo>
                    <a:pt x="392" y="296"/>
                  </a:lnTo>
                  <a:lnTo>
                    <a:pt x="424" y="232"/>
                  </a:lnTo>
                  <a:lnTo>
                    <a:pt x="424" y="208"/>
                  </a:lnTo>
                  <a:lnTo>
                    <a:pt x="424" y="176"/>
                  </a:lnTo>
                  <a:lnTo>
                    <a:pt x="408" y="152"/>
                  </a:lnTo>
                  <a:lnTo>
                    <a:pt x="400" y="144"/>
                  </a:lnTo>
                  <a:lnTo>
                    <a:pt x="392" y="136"/>
                  </a:lnTo>
                  <a:lnTo>
                    <a:pt x="384" y="128"/>
                  </a:lnTo>
                  <a:lnTo>
                    <a:pt x="384" y="136"/>
                  </a:lnTo>
                  <a:lnTo>
                    <a:pt x="376" y="112"/>
                  </a:lnTo>
                  <a:lnTo>
                    <a:pt x="352" y="88"/>
                  </a:lnTo>
                  <a:lnTo>
                    <a:pt x="344" y="72"/>
                  </a:lnTo>
                  <a:lnTo>
                    <a:pt x="344" y="64"/>
                  </a:lnTo>
                  <a:lnTo>
                    <a:pt x="344" y="48"/>
                  </a:lnTo>
                  <a:lnTo>
                    <a:pt x="336" y="40"/>
                  </a:lnTo>
                  <a:lnTo>
                    <a:pt x="320" y="40"/>
                  </a:lnTo>
                  <a:lnTo>
                    <a:pt x="312" y="0"/>
                  </a:lnTo>
                  <a:lnTo>
                    <a:pt x="304" y="0"/>
                  </a:lnTo>
                  <a:lnTo>
                    <a:pt x="304" y="16"/>
                  </a:lnTo>
                  <a:lnTo>
                    <a:pt x="304" y="48"/>
                  </a:lnTo>
                  <a:lnTo>
                    <a:pt x="296" y="80"/>
                  </a:lnTo>
                  <a:lnTo>
                    <a:pt x="280" y="80"/>
                  </a:lnTo>
                  <a:lnTo>
                    <a:pt x="256" y="56"/>
                  </a:lnTo>
                  <a:lnTo>
                    <a:pt x="248" y="56"/>
                  </a:lnTo>
                  <a:lnTo>
                    <a:pt x="248" y="48"/>
                  </a:lnTo>
                  <a:lnTo>
                    <a:pt x="232" y="48"/>
                  </a:lnTo>
                  <a:lnTo>
                    <a:pt x="240" y="32"/>
                  </a:lnTo>
                  <a:lnTo>
                    <a:pt x="248" y="32"/>
                  </a:lnTo>
                  <a:lnTo>
                    <a:pt x="256" y="16"/>
                  </a:lnTo>
                  <a:lnTo>
                    <a:pt x="248" y="16"/>
                  </a:lnTo>
                  <a:lnTo>
                    <a:pt x="240" y="24"/>
                  </a:lnTo>
                  <a:lnTo>
                    <a:pt x="240" y="16"/>
                  </a:lnTo>
                  <a:lnTo>
                    <a:pt x="232" y="16"/>
                  </a:lnTo>
                  <a:lnTo>
                    <a:pt x="200" y="8"/>
                  </a:lnTo>
                  <a:lnTo>
                    <a:pt x="208" y="16"/>
                  </a:lnTo>
                  <a:lnTo>
                    <a:pt x="200" y="16"/>
                  </a:lnTo>
                  <a:lnTo>
                    <a:pt x="184" y="16"/>
                  </a:lnTo>
                  <a:lnTo>
                    <a:pt x="184" y="24"/>
                  </a:lnTo>
                  <a:lnTo>
                    <a:pt x="184" y="32"/>
                  </a:lnTo>
                  <a:lnTo>
                    <a:pt x="176" y="32"/>
                  </a:lnTo>
                  <a:lnTo>
                    <a:pt x="176" y="40"/>
                  </a:lnTo>
                  <a:lnTo>
                    <a:pt x="176" y="48"/>
                  </a:lnTo>
                  <a:lnTo>
                    <a:pt x="160" y="40"/>
                  </a:lnTo>
                  <a:lnTo>
                    <a:pt x="160" y="48"/>
                  </a:lnTo>
                  <a:lnTo>
                    <a:pt x="160" y="40"/>
                  </a:lnTo>
                  <a:lnTo>
                    <a:pt x="152" y="40"/>
                  </a:lnTo>
                  <a:lnTo>
                    <a:pt x="144" y="40"/>
                  </a:lnTo>
                  <a:lnTo>
                    <a:pt x="136" y="40"/>
                  </a:lnTo>
                  <a:lnTo>
                    <a:pt x="128" y="40"/>
                  </a:lnTo>
                  <a:lnTo>
                    <a:pt x="120" y="64"/>
                  </a:lnTo>
                  <a:lnTo>
                    <a:pt x="112" y="64"/>
                  </a:lnTo>
                  <a:lnTo>
                    <a:pt x="104" y="64"/>
                  </a:lnTo>
                  <a:lnTo>
                    <a:pt x="112" y="72"/>
                  </a:lnTo>
                  <a:lnTo>
                    <a:pt x="104" y="80"/>
                  </a:lnTo>
                  <a:lnTo>
                    <a:pt x="104" y="64"/>
                  </a:lnTo>
                  <a:lnTo>
                    <a:pt x="96" y="80"/>
                  </a:lnTo>
                  <a:lnTo>
                    <a:pt x="104" y="88"/>
                  </a:lnTo>
                  <a:lnTo>
                    <a:pt x="80" y="96"/>
                  </a:lnTo>
                  <a:lnTo>
                    <a:pt x="32" y="112"/>
                  </a:lnTo>
                  <a:lnTo>
                    <a:pt x="16" y="136"/>
                  </a:lnTo>
                  <a:lnTo>
                    <a:pt x="8" y="128"/>
                  </a:lnTo>
                  <a:lnTo>
                    <a:pt x="8" y="136"/>
                  </a:lnTo>
                  <a:lnTo>
                    <a:pt x="8" y="144"/>
                  </a:lnTo>
                  <a:lnTo>
                    <a:pt x="0" y="144"/>
                  </a:lnTo>
                  <a:lnTo>
                    <a:pt x="16" y="184"/>
                  </a:lnTo>
                  <a:lnTo>
                    <a:pt x="8" y="168"/>
                  </a:lnTo>
                  <a:lnTo>
                    <a:pt x="8" y="184"/>
                  </a:lnTo>
                  <a:lnTo>
                    <a:pt x="0" y="176"/>
                  </a:lnTo>
                  <a:lnTo>
                    <a:pt x="24" y="216"/>
                  </a:lnTo>
                  <a:lnTo>
                    <a:pt x="24" y="240"/>
                  </a:lnTo>
                  <a:lnTo>
                    <a:pt x="24" y="264"/>
                  </a:lnTo>
                  <a:lnTo>
                    <a:pt x="24" y="272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08" name="Freeform 359"/>
            <p:cNvSpPr>
              <a:spLocks/>
            </p:cNvSpPr>
            <p:nvPr/>
          </p:nvSpPr>
          <p:spPr bwMode="auto">
            <a:xfrm>
              <a:off x="4905" y="2745"/>
              <a:ext cx="8" cy="8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0 h 8"/>
                <a:gd name="T4" fmla="*/ 0 w 8"/>
                <a:gd name="T5" fmla="*/ 0 h 8"/>
                <a:gd name="T6" fmla="*/ 0 w 8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09" name="Freeform 360"/>
            <p:cNvSpPr>
              <a:spLocks/>
            </p:cNvSpPr>
            <p:nvPr/>
          </p:nvSpPr>
          <p:spPr bwMode="auto">
            <a:xfrm>
              <a:off x="4905" y="2745"/>
              <a:ext cx="8" cy="8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0 h 8"/>
                <a:gd name="T4" fmla="*/ 0 w 8"/>
                <a:gd name="T5" fmla="*/ 0 h 8"/>
                <a:gd name="T6" fmla="*/ 0 w 8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10" name="Freeform 361"/>
            <p:cNvSpPr>
              <a:spLocks/>
            </p:cNvSpPr>
            <p:nvPr/>
          </p:nvSpPr>
          <p:spPr bwMode="auto">
            <a:xfrm>
              <a:off x="5336" y="2998"/>
              <a:ext cx="67" cy="87"/>
            </a:xfrm>
            <a:custGeom>
              <a:avLst/>
              <a:gdLst>
                <a:gd name="T0" fmla="*/ 40 w 64"/>
                <a:gd name="T1" fmla="*/ 12 h 95"/>
                <a:gd name="T2" fmla="*/ 83 w 64"/>
                <a:gd name="T3" fmla="*/ 13 h 95"/>
                <a:gd name="T4" fmla="*/ 57 w 64"/>
                <a:gd name="T5" fmla="*/ 15 h 95"/>
                <a:gd name="T6" fmla="*/ 83 w 64"/>
                <a:gd name="T7" fmla="*/ 16 h 95"/>
                <a:gd name="T8" fmla="*/ 83 w 64"/>
                <a:gd name="T9" fmla="*/ 15 h 95"/>
                <a:gd name="T10" fmla="*/ 119 w 64"/>
                <a:gd name="T11" fmla="*/ 12 h 95"/>
                <a:gd name="T12" fmla="*/ 140 w 64"/>
                <a:gd name="T13" fmla="*/ 12 h 95"/>
                <a:gd name="T14" fmla="*/ 158 w 64"/>
                <a:gd name="T15" fmla="*/ 10 h 95"/>
                <a:gd name="T16" fmla="*/ 158 w 64"/>
                <a:gd name="T17" fmla="*/ 6 h 95"/>
                <a:gd name="T18" fmla="*/ 140 w 64"/>
                <a:gd name="T19" fmla="*/ 6 h 95"/>
                <a:gd name="T20" fmla="*/ 119 w 64"/>
                <a:gd name="T21" fmla="*/ 6 h 95"/>
                <a:gd name="T22" fmla="*/ 83 w 64"/>
                <a:gd name="T23" fmla="*/ 6 h 95"/>
                <a:gd name="T24" fmla="*/ 83 w 64"/>
                <a:gd name="T25" fmla="*/ 5 h 95"/>
                <a:gd name="T26" fmla="*/ 83 w 64"/>
                <a:gd name="T27" fmla="*/ 6 h 95"/>
                <a:gd name="T28" fmla="*/ 57 w 64"/>
                <a:gd name="T29" fmla="*/ 5 h 95"/>
                <a:gd name="T30" fmla="*/ 57 w 64"/>
                <a:gd name="T31" fmla="*/ 5 h 95"/>
                <a:gd name="T32" fmla="*/ 0 w 64"/>
                <a:gd name="T33" fmla="*/ 0 h 95"/>
                <a:gd name="T34" fmla="*/ 57 w 64"/>
                <a:gd name="T35" fmla="*/ 5 h 95"/>
                <a:gd name="T36" fmla="*/ 57 w 64"/>
                <a:gd name="T37" fmla="*/ 10 h 95"/>
                <a:gd name="T38" fmla="*/ 40 w 64"/>
                <a:gd name="T39" fmla="*/ 12 h 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4"/>
                <a:gd name="T61" fmla="*/ 0 h 95"/>
                <a:gd name="T62" fmla="*/ 64 w 64"/>
                <a:gd name="T63" fmla="*/ 95 h 9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4" h="95">
                  <a:moveTo>
                    <a:pt x="16" y="64"/>
                  </a:moveTo>
                  <a:lnTo>
                    <a:pt x="32" y="71"/>
                  </a:lnTo>
                  <a:lnTo>
                    <a:pt x="24" y="87"/>
                  </a:lnTo>
                  <a:lnTo>
                    <a:pt x="32" y="95"/>
                  </a:lnTo>
                  <a:lnTo>
                    <a:pt x="32" y="87"/>
                  </a:lnTo>
                  <a:lnTo>
                    <a:pt x="48" y="64"/>
                  </a:lnTo>
                  <a:lnTo>
                    <a:pt x="56" y="64"/>
                  </a:lnTo>
                  <a:lnTo>
                    <a:pt x="64" y="56"/>
                  </a:lnTo>
                  <a:lnTo>
                    <a:pt x="64" y="40"/>
                  </a:lnTo>
                  <a:lnTo>
                    <a:pt x="56" y="40"/>
                  </a:lnTo>
                  <a:lnTo>
                    <a:pt x="48" y="40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24" y="8"/>
                  </a:lnTo>
                  <a:lnTo>
                    <a:pt x="0" y="0"/>
                  </a:lnTo>
                  <a:lnTo>
                    <a:pt x="24" y="32"/>
                  </a:lnTo>
                  <a:lnTo>
                    <a:pt x="24" y="56"/>
                  </a:lnTo>
                  <a:lnTo>
                    <a:pt x="16" y="6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11" name="Freeform 362"/>
            <p:cNvSpPr>
              <a:spLocks/>
            </p:cNvSpPr>
            <p:nvPr/>
          </p:nvSpPr>
          <p:spPr bwMode="auto">
            <a:xfrm>
              <a:off x="5358" y="2998"/>
              <a:ext cx="67" cy="87"/>
            </a:xfrm>
            <a:custGeom>
              <a:avLst/>
              <a:gdLst>
                <a:gd name="T0" fmla="*/ 40 w 64"/>
                <a:gd name="T1" fmla="*/ 12 h 95"/>
                <a:gd name="T2" fmla="*/ 83 w 64"/>
                <a:gd name="T3" fmla="*/ 13 h 95"/>
                <a:gd name="T4" fmla="*/ 57 w 64"/>
                <a:gd name="T5" fmla="*/ 15 h 95"/>
                <a:gd name="T6" fmla="*/ 83 w 64"/>
                <a:gd name="T7" fmla="*/ 16 h 95"/>
                <a:gd name="T8" fmla="*/ 83 w 64"/>
                <a:gd name="T9" fmla="*/ 15 h 95"/>
                <a:gd name="T10" fmla="*/ 119 w 64"/>
                <a:gd name="T11" fmla="*/ 12 h 95"/>
                <a:gd name="T12" fmla="*/ 140 w 64"/>
                <a:gd name="T13" fmla="*/ 12 h 95"/>
                <a:gd name="T14" fmla="*/ 158 w 64"/>
                <a:gd name="T15" fmla="*/ 10 h 95"/>
                <a:gd name="T16" fmla="*/ 158 w 64"/>
                <a:gd name="T17" fmla="*/ 6 h 95"/>
                <a:gd name="T18" fmla="*/ 140 w 64"/>
                <a:gd name="T19" fmla="*/ 6 h 95"/>
                <a:gd name="T20" fmla="*/ 119 w 64"/>
                <a:gd name="T21" fmla="*/ 6 h 95"/>
                <a:gd name="T22" fmla="*/ 83 w 64"/>
                <a:gd name="T23" fmla="*/ 6 h 95"/>
                <a:gd name="T24" fmla="*/ 83 w 64"/>
                <a:gd name="T25" fmla="*/ 5 h 95"/>
                <a:gd name="T26" fmla="*/ 83 w 64"/>
                <a:gd name="T27" fmla="*/ 6 h 95"/>
                <a:gd name="T28" fmla="*/ 57 w 64"/>
                <a:gd name="T29" fmla="*/ 5 h 95"/>
                <a:gd name="T30" fmla="*/ 57 w 64"/>
                <a:gd name="T31" fmla="*/ 5 h 95"/>
                <a:gd name="T32" fmla="*/ 0 w 64"/>
                <a:gd name="T33" fmla="*/ 0 h 95"/>
                <a:gd name="T34" fmla="*/ 57 w 64"/>
                <a:gd name="T35" fmla="*/ 5 h 95"/>
                <a:gd name="T36" fmla="*/ 57 w 64"/>
                <a:gd name="T37" fmla="*/ 10 h 95"/>
                <a:gd name="T38" fmla="*/ 40 w 64"/>
                <a:gd name="T39" fmla="*/ 12 h 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4"/>
                <a:gd name="T61" fmla="*/ 0 h 95"/>
                <a:gd name="T62" fmla="*/ 64 w 64"/>
                <a:gd name="T63" fmla="*/ 95 h 9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4" h="95">
                  <a:moveTo>
                    <a:pt x="16" y="64"/>
                  </a:moveTo>
                  <a:lnTo>
                    <a:pt x="32" y="71"/>
                  </a:lnTo>
                  <a:lnTo>
                    <a:pt x="24" y="87"/>
                  </a:lnTo>
                  <a:lnTo>
                    <a:pt x="32" y="95"/>
                  </a:lnTo>
                  <a:lnTo>
                    <a:pt x="32" y="87"/>
                  </a:lnTo>
                  <a:lnTo>
                    <a:pt x="48" y="64"/>
                  </a:lnTo>
                  <a:lnTo>
                    <a:pt x="56" y="64"/>
                  </a:lnTo>
                  <a:lnTo>
                    <a:pt x="64" y="56"/>
                  </a:lnTo>
                  <a:lnTo>
                    <a:pt x="64" y="40"/>
                  </a:lnTo>
                  <a:lnTo>
                    <a:pt x="56" y="40"/>
                  </a:lnTo>
                  <a:lnTo>
                    <a:pt x="48" y="40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24" y="8"/>
                  </a:lnTo>
                  <a:lnTo>
                    <a:pt x="0" y="0"/>
                  </a:lnTo>
                  <a:lnTo>
                    <a:pt x="24" y="32"/>
                  </a:lnTo>
                  <a:lnTo>
                    <a:pt x="24" y="56"/>
                  </a:lnTo>
                  <a:lnTo>
                    <a:pt x="16" y="64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12" name="Freeform 363"/>
            <p:cNvSpPr>
              <a:spLocks/>
            </p:cNvSpPr>
            <p:nvPr/>
          </p:nvSpPr>
          <p:spPr bwMode="auto">
            <a:xfrm>
              <a:off x="5292" y="3079"/>
              <a:ext cx="91" cy="82"/>
            </a:xfrm>
            <a:custGeom>
              <a:avLst/>
              <a:gdLst>
                <a:gd name="T0" fmla="*/ 0 w 88"/>
                <a:gd name="T1" fmla="*/ 18 h 88"/>
                <a:gd name="T2" fmla="*/ 8 w 88"/>
                <a:gd name="T3" fmla="*/ 20 h 88"/>
                <a:gd name="T4" fmla="*/ 36 w 88"/>
                <a:gd name="T5" fmla="*/ 20 h 88"/>
                <a:gd name="T6" fmla="*/ 44 w 88"/>
                <a:gd name="T7" fmla="*/ 21 h 88"/>
                <a:gd name="T8" fmla="*/ 77 w 88"/>
                <a:gd name="T9" fmla="*/ 20 h 88"/>
                <a:gd name="T10" fmla="*/ 95 w 88"/>
                <a:gd name="T11" fmla="*/ 17 h 88"/>
                <a:gd name="T12" fmla="*/ 108 w 88"/>
                <a:gd name="T13" fmla="*/ 13 h 88"/>
                <a:gd name="T14" fmla="*/ 124 w 88"/>
                <a:gd name="T15" fmla="*/ 10 h 88"/>
                <a:gd name="T16" fmla="*/ 142 w 88"/>
                <a:gd name="T17" fmla="*/ 10 h 88"/>
                <a:gd name="T18" fmla="*/ 124 w 88"/>
                <a:gd name="T19" fmla="*/ 7 h 88"/>
                <a:gd name="T20" fmla="*/ 171 w 88"/>
                <a:gd name="T21" fmla="*/ 7 h 88"/>
                <a:gd name="T22" fmla="*/ 171 w 88"/>
                <a:gd name="T23" fmla="*/ 0 h 88"/>
                <a:gd name="T24" fmla="*/ 157 w 88"/>
                <a:gd name="T25" fmla="*/ 0 h 88"/>
                <a:gd name="T26" fmla="*/ 142 w 88"/>
                <a:gd name="T27" fmla="*/ 0 h 88"/>
                <a:gd name="T28" fmla="*/ 124 w 88"/>
                <a:gd name="T29" fmla="*/ 0 h 88"/>
                <a:gd name="T30" fmla="*/ 108 w 88"/>
                <a:gd name="T31" fmla="*/ 0 h 88"/>
                <a:gd name="T32" fmla="*/ 108 w 88"/>
                <a:gd name="T33" fmla="*/ 7 h 88"/>
                <a:gd name="T34" fmla="*/ 95 w 88"/>
                <a:gd name="T35" fmla="*/ 7 h 88"/>
                <a:gd name="T36" fmla="*/ 36 w 88"/>
                <a:gd name="T37" fmla="*/ 13 h 88"/>
                <a:gd name="T38" fmla="*/ 0 w 88"/>
                <a:gd name="T39" fmla="*/ 18 h 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8"/>
                <a:gd name="T61" fmla="*/ 0 h 88"/>
                <a:gd name="T62" fmla="*/ 88 w 88"/>
                <a:gd name="T63" fmla="*/ 88 h 8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8" h="88">
                  <a:moveTo>
                    <a:pt x="0" y="72"/>
                  </a:moveTo>
                  <a:lnTo>
                    <a:pt x="8" y="80"/>
                  </a:lnTo>
                  <a:lnTo>
                    <a:pt x="16" y="80"/>
                  </a:lnTo>
                  <a:lnTo>
                    <a:pt x="24" y="88"/>
                  </a:lnTo>
                  <a:lnTo>
                    <a:pt x="40" y="80"/>
                  </a:lnTo>
                  <a:lnTo>
                    <a:pt x="48" y="64"/>
                  </a:lnTo>
                  <a:lnTo>
                    <a:pt x="56" y="48"/>
                  </a:lnTo>
                  <a:lnTo>
                    <a:pt x="64" y="40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8" y="24"/>
                  </a:lnTo>
                  <a:lnTo>
                    <a:pt x="16" y="48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13" name="Freeform 364"/>
            <p:cNvSpPr>
              <a:spLocks/>
            </p:cNvSpPr>
            <p:nvPr/>
          </p:nvSpPr>
          <p:spPr bwMode="auto">
            <a:xfrm>
              <a:off x="5292" y="3079"/>
              <a:ext cx="91" cy="82"/>
            </a:xfrm>
            <a:custGeom>
              <a:avLst/>
              <a:gdLst>
                <a:gd name="T0" fmla="*/ 0 w 88"/>
                <a:gd name="T1" fmla="*/ 18 h 88"/>
                <a:gd name="T2" fmla="*/ 8 w 88"/>
                <a:gd name="T3" fmla="*/ 20 h 88"/>
                <a:gd name="T4" fmla="*/ 36 w 88"/>
                <a:gd name="T5" fmla="*/ 20 h 88"/>
                <a:gd name="T6" fmla="*/ 44 w 88"/>
                <a:gd name="T7" fmla="*/ 21 h 88"/>
                <a:gd name="T8" fmla="*/ 77 w 88"/>
                <a:gd name="T9" fmla="*/ 20 h 88"/>
                <a:gd name="T10" fmla="*/ 95 w 88"/>
                <a:gd name="T11" fmla="*/ 17 h 88"/>
                <a:gd name="T12" fmla="*/ 108 w 88"/>
                <a:gd name="T13" fmla="*/ 13 h 88"/>
                <a:gd name="T14" fmla="*/ 124 w 88"/>
                <a:gd name="T15" fmla="*/ 10 h 88"/>
                <a:gd name="T16" fmla="*/ 142 w 88"/>
                <a:gd name="T17" fmla="*/ 10 h 88"/>
                <a:gd name="T18" fmla="*/ 124 w 88"/>
                <a:gd name="T19" fmla="*/ 7 h 88"/>
                <a:gd name="T20" fmla="*/ 171 w 88"/>
                <a:gd name="T21" fmla="*/ 7 h 88"/>
                <a:gd name="T22" fmla="*/ 171 w 88"/>
                <a:gd name="T23" fmla="*/ 0 h 88"/>
                <a:gd name="T24" fmla="*/ 157 w 88"/>
                <a:gd name="T25" fmla="*/ 0 h 88"/>
                <a:gd name="T26" fmla="*/ 142 w 88"/>
                <a:gd name="T27" fmla="*/ 0 h 88"/>
                <a:gd name="T28" fmla="*/ 124 w 88"/>
                <a:gd name="T29" fmla="*/ 0 h 88"/>
                <a:gd name="T30" fmla="*/ 108 w 88"/>
                <a:gd name="T31" fmla="*/ 0 h 88"/>
                <a:gd name="T32" fmla="*/ 108 w 88"/>
                <a:gd name="T33" fmla="*/ 7 h 88"/>
                <a:gd name="T34" fmla="*/ 95 w 88"/>
                <a:gd name="T35" fmla="*/ 7 h 88"/>
                <a:gd name="T36" fmla="*/ 36 w 88"/>
                <a:gd name="T37" fmla="*/ 13 h 88"/>
                <a:gd name="T38" fmla="*/ 0 w 88"/>
                <a:gd name="T39" fmla="*/ 18 h 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8"/>
                <a:gd name="T61" fmla="*/ 0 h 88"/>
                <a:gd name="T62" fmla="*/ 88 w 88"/>
                <a:gd name="T63" fmla="*/ 88 h 8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8" h="88">
                  <a:moveTo>
                    <a:pt x="0" y="72"/>
                  </a:moveTo>
                  <a:lnTo>
                    <a:pt x="8" y="80"/>
                  </a:lnTo>
                  <a:lnTo>
                    <a:pt x="16" y="80"/>
                  </a:lnTo>
                  <a:lnTo>
                    <a:pt x="24" y="88"/>
                  </a:lnTo>
                  <a:lnTo>
                    <a:pt x="40" y="80"/>
                  </a:lnTo>
                  <a:lnTo>
                    <a:pt x="48" y="64"/>
                  </a:lnTo>
                  <a:lnTo>
                    <a:pt x="56" y="48"/>
                  </a:lnTo>
                  <a:lnTo>
                    <a:pt x="64" y="40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8" y="24"/>
                  </a:lnTo>
                  <a:lnTo>
                    <a:pt x="16" y="48"/>
                  </a:lnTo>
                  <a:lnTo>
                    <a:pt x="0" y="72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14" name="Freeform 365"/>
            <p:cNvSpPr>
              <a:spLocks/>
            </p:cNvSpPr>
            <p:nvPr/>
          </p:nvSpPr>
          <p:spPr bwMode="auto">
            <a:xfrm>
              <a:off x="4524" y="2575"/>
              <a:ext cx="115" cy="111"/>
            </a:xfrm>
            <a:custGeom>
              <a:avLst/>
              <a:gdLst>
                <a:gd name="T0" fmla="*/ 0 w 112"/>
                <a:gd name="T1" fmla="*/ 0 h 120"/>
                <a:gd name="T2" fmla="*/ 0 w 112"/>
                <a:gd name="T3" fmla="*/ 6 h 120"/>
                <a:gd name="T4" fmla="*/ 8 w 112"/>
                <a:gd name="T5" fmla="*/ 6 h 120"/>
                <a:gd name="T6" fmla="*/ 44 w 112"/>
                <a:gd name="T7" fmla="*/ 6 h 120"/>
                <a:gd name="T8" fmla="*/ 52 w 112"/>
                <a:gd name="T9" fmla="*/ 8 h 120"/>
                <a:gd name="T10" fmla="*/ 64 w 112"/>
                <a:gd name="T11" fmla="*/ 13 h 120"/>
                <a:gd name="T12" fmla="*/ 80 w 112"/>
                <a:gd name="T13" fmla="*/ 16 h 120"/>
                <a:gd name="T14" fmla="*/ 109 w 112"/>
                <a:gd name="T15" fmla="*/ 20 h 120"/>
                <a:gd name="T16" fmla="*/ 149 w 112"/>
                <a:gd name="T17" fmla="*/ 25 h 120"/>
                <a:gd name="T18" fmla="*/ 176 w 112"/>
                <a:gd name="T19" fmla="*/ 25 h 120"/>
                <a:gd name="T20" fmla="*/ 189 w 112"/>
                <a:gd name="T21" fmla="*/ 20 h 120"/>
                <a:gd name="T22" fmla="*/ 176 w 112"/>
                <a:gd name="T23" fmla="*/ 17 h 120"/>
                <a:gd name="T24" fmla="*/ 164 w 112"/>
                <a:gd name="T25" fmla="*/ 17 h 120"/>
                <a:gd name="T26" fmla="*/ 149 w 112"/>
                <a:gd name="T27" fmla="*/ 16 h 120"/>
                <a:gd name="T28" fmla="*/ 149 w 112"/>
                <a:gd name="T29" fmla="*/ 14 h 120"/>
                <a:gd name="T30" fmla="*/ 133 w 112"/>
                <a:gd name="T31" fmla="*/ 13 h 120"/>
                <a:gd name="T32" fmla="*/ 133 w 112"/>
                <a:gd name="T33" fmla="*/ 11 h 120"/>
                <a:gd name="T34" fmla="*/ 97 w 112"/>
                <a:gd name="T35" fmla="*/ 6 h 120"/>
                <a:gd name="T36" fmla="*/ 80 w 112"/>
                <a:gd name="T37" fmla="*/ 6 h 120"/>
                <a:gd name="T38" fmla="*/ 16 w 112"/>
                <a:gd name="T39" fmla="*/ 6 h 120"/>
                <a:gd name="T40" fmla="*/ 0 w 112"/>
                <a:gd name="T41" fmla="*/ 0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0"/>
                <a:gd name="T65" fmla="*/ 112 w 112"/>
                <a:gd name="T66" fmla="*/ 120 h 1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0">
                  <a:moveTo>
                    <a:pt x="0" y="0"/>
                  </a:moveTo>
                  <a:lnTo>
                    <a:pt x="0" y="8"/>
                  </a:lnTo>
                  <a:lnTo>
                    <a:pt x="8" y="24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40" y="56"/>
                  </a:lnTo>
                  <a:lnTo>
                    <a:pt x="48" y="72"/>
                  </a:lnTo>
                  <a:lnTo>
                    <a:pt x="64" y="96"/>
                  </a:lnTo>
                  <a:lnTo>
                    <a:pt x="88" y="120"/>
                  </a:lnTo>
                  <a:lnTo>
                    <a:pt x="104" y="120"/>
                  </a:lnTo>
                  <a:lnTo>
                    <a:pt x="112" y="96"/>
                  </a:lnTo>
                  <a:lnTo>
                    <a:pt x="104" y="80"/>
                  </a:lnTo>
                  <a:lnTo>
                    <a:pt x="96" y="80"/>
                  </a:lnTo>
                  <a:lnTo>
                    <a:pt x="88" y="72"/>
                  </a:lnTo>
                  <a:lnTo>
                    <a:pt x="88" y="64"/>
                  </a:lnTo>
                  <a:lnTo>
                    <a:pt x="80" y="56"/>
                  </a:lnTo>
                  <a:lnTo>
                    <a:pt x="80" y="48"/>
                  </a:lnTo>
                  <a:lnTo>
                    <a:pt x="56" y="32"/>
                  </a:lnTo>
                  <a:lnTo>
                    <a:pt x="48" y="32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15" name="Freeform 366"/>
            <p:cNvSpPr>
              <a:spLocks/>
            </p:cNvSpPr>
            <p:nvPr/>
          </p:nvSpPr>
          <p:spPr bwMode="auto">
            <a:xfrm>
              <a:off x="4524" y="2575"/>
              <a:ext cx="115" cy="111"/>
            </a:xfrm>
            <a:custGeom>
              <a:avLst/>
              <a:gdLst>
                <a:gd name="T0" fmla="*/ 0 w 112"/>
                <a:gd name="T1" fmla="*/ 0 h 120"/>
                <a:gd name="T2" fmla="*/ 0 w 112"/>
                <a:gd name="T3" fmla="*/ 6 h 120"/>
                <a:gd name="T4" fmla="*/ 8 w 112"/>
                <a:gd name="T5" fmla="*/ 6 h 120"/>
                <a:gd name="T6" fmla="*/ 44 w 112"/>
                <a:gd name="T7" fmla="*/ 6 h 120"/>
                <a:gd name="T8" fmla="*/ 52 w 112"/>
                <a:gd name="T9" fmla="*/ 8 h 120"/>
                <a:gd name="T10" fmla="*/ 64 w 112"/>
                <a:gd name="T11" fmla="*/ 13 h 120"/>
                <a:gd name="T12" fmla="*/ 80 w 112"/>
                <a:gd name="T13" fmla="*/ 16 h 120"/>
                <a:gd name="T14" fmla="*/ 109 w 112"/>
                <a:gd name="T15" fmla="*/ 20 h 120"/>
                <a:gd name="T16" fmla="*/ 149 w 112"/>
                <a:gd name="T17" fmla="*/ 25 h 120"/>
                <a:gd name="T18" fmla="*/ 176 w 112"/>
                <a:gd name="T19" fmla="*/ 25 h 120"/>
                <a:gd name="T20" fmla="*/ 189 w 112"/>
                <a:gd name="T21" fmla="*/ 20 h 120"/>
                <a:gd name="T22" fmla="*/ 176 w 112"/>
                <a:gd name="T23" fmla="*/ 17 h 120"/>
                <a:gd name="T24" fmla="*/ 164 w 112"/>
                <a:gd name="T25" fmla="*/ 17 h 120"/>
                <a:gd name="T26" fmla="*/ 149 w 112"/>
                <a:gd name="T27" fmla="*/ 16 h 120"/>
                <a:gd name="T28" fmla="*/ 149 w 112"/>
                <a:gd name="T29" fmla="*/ 14 h 120"/>
                <a:gd name="T30" fmla="*/ 133 w 112"/>
                <a:gd name="T31" fmla="*/ 13 h 120"/>
                <a:gd name="T32" fmla="*/ 133 w 112"/>
                <a:gd name="T33" fmla="*/ 11 h 120"/>
                <a:gd name="T34" fmla="*/ 97 w 112"/>
                <a:gd name="T35" fmla="*/ 6 h 120"/>
                <a:gd name="T36" fmla="*/ 80 w 112"/>
                <a:gd name="T37" fmla="*/ 6 h 120"/>
                <a:gd name="T38" fmla="*/ 16 w 112"/>
                <a:gd name="T39" fmla="*/ 6 h 120"/>
                <a:gd name="T40" fmla="*/ 0 w 112"/>
                <a:gd name="T41" fmla="*/ 0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0"/>
                <a:gd name="T65" fmla="*/ 112 w 112"/>
                <a:gd name="T66" fmla="*/ 120 h 1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0">
                  <a:moveTo>
                    <a:pt x="0" y="0"/>
                  </a:moveTo>
                  <a:lnTo>
                    <a:pt x="0" y="8"/>
                  </a:lnTo>
                  <a:lnTo>
                    <a:pt x="8" y="24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40" y="56"/>
                  </a:lnTo>
                  <a:lnTo>
                    <a:pt x="48" y="72"/>
                  </a:lnTo>
                  <a:lnTo>
                    <a:pt x="64" y="96"/>
                  </a:lnTo>
                  <a:lnTo>
                    <a:pt x="88" y="120"/>
                  </a:lnTo>
                  <a:lnTo>
                    <a:pt x="104" y="120"/>
                  </a:lnTo>
                  <a:lnTo>
                    <a:pt x="112" y="96"/>
                  </a:lnTo>
                  <a:lnTo>
                    <a:pt x="104" y="80"/>
                  </a:lnTo>
                  <a:lnTo>
                    <a:pt x="96" y="80"/>
                  </a:lnTo>
                  <a:lnTo>
                    <a:pt x="88" y="72"/>
                  </a:lnTo>
                  <a:lnTo>
                    <a:pt x="88" y="64"/>
                  </a:lnTo>
                  <a:lnTo>
                    <a:pt x="80" y="56"/>
                  </a:lnTo>
                  <a:lnTo>
                    <a:pt x="80" y="48"/>
                  </a:lnTo>
                  <a:lnTo>
                    <a:pt x="56" y="32"/>
                  </a:lnTo>
                  <a:lnTo>
                    <a:pt x="48" y="32"/>
                  </a:lnTo>
                  <a:lnTo>
                    <a:pt x="16" y="8"/>
                  </a:lnTo>
                  <a:lnTo>
                    <a:pt x="0" y="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16" name="Freeform 367"/>
            <p:cNvSpPr>
              <a:spLocks/>
            </p:cNvSpPr>
            <p:nvPr/>
          </p:nvSpPr>
          <p:spPr bwMode="auto">
            <a:xfrm>
              <a:off x="4632" y="2686"/>
              <a:ext cx="98" cy="30"/>
            </a:xfrm>
            <a:custGeom>
              <a:avLst/>
              <a:gdLst>
                <a:gd name="T0" fmla="*/ 0 w 96"/>
                <a:gd name="T1" fmla="*/ 8 h 32"/>
                <a:gd name="T2" fmla="*/ 26 w 96"/>
                <a:gd name="T3" fmla="*/ 8 h 32"/>
                <a:gd name="T4" fmla="*/ 143 w 96"/>
                <a:gd name="T5" fmla="*/ 8 h 32"/>
                <a:gd name="T6" fmla="*/ 143 w 96"/>
                <a:gd name="T7" fmla="*/ 8 h 32"/>
                <a:gd name="T8" fmla="*/ 120 w 96"/>
                <a:gd name="T9" fmla="*/ 8 h 32"/>
                <a:gd name="T10" fmla="*/ 112 w 96"/>
                <a:gd name="T11" fmla="*/ 8 h 32"/>
                <a:gd name="T12" fmla="*/ 80 w 96"/>
                <a:gd name="T13" fmla="*/ 8 h 32"/>
                <a:gd name="T14" fmla="*/ 80 w 96"/>
                <a:gd name="T15" fmla="*/ 8 h 32"/>
                <a:gd name="T16" fmla="*/ 60 w 96"/>
                <a:gd name="T17" fmla="*/ 8 h 32"/>
                <a:gd name="T18" fmla="*/ 26 w 96"/>
                <a:gd name="T19" fmla="*/ 0 h 32"/>
                <a:gd name="T20" fmla="*/ 8 w 96"/>
                <a:gd name="T21" fmla="*/ 0 h 32"/>
                <a:gd name="T22" fmla="*/ 0 w 96"/>
                <a:gd name="T23" fmla="*/ 8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6"/>
                <a:gd name="T37" fmla="*/ 0 h 32"/>
                <a:gd name="T38" fmla="*/ 96 w 96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6" h="32">
                  <a:moveTo>
                    <a:pt x="0" y="8"/>
                  </a:moveTo>
                  <a:lnTo>
                    <a:pt x="24" y="24"/>
                  </a:lnTo>
                  <a:lnTo>
                    <a:pt x="96" y="32"/>
                  </a:lnTo>
                  <a:lnTo>
                    <a:pt x="96" y="24"/>
                  </a:lnTo>
                  <a:lnTo>
                    <a:pt x="80" y="24"/>
                  </a:lnTo>
                  <a:lnTo>
                    <a:pt x="72" y="16"/>
                  </a:lnTo>
                  <a:lnTo>
                    <a:pt x="56" y="8"/>
                  </a:lnTo>
                  <a:lnTo>
                    <a:pt x="56" y="16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17" name="Freeform 368"/>
            <p:cNvSpPr>
              <a:spLocks/>
            </p:cNvSpPr>
            <p:nvPr/>
          </p:nvSpPr>
          <p:spPr bwMode="auto">
            <a:xfrm>
              <a:off x="4632" y="2686"/>
              <a:ext cx="98" cy="30"/>
            </a:xfrm>
            <a:custGeom>
              <a:avLst/>
              <a:gdLst>
                <a:gd name="T0" fmla="*/ 0 w 96"/>
                <a:gd name="T1" fmla="*/ 8 h 32"/>
                <a:gd name="T2" fmla="*/ 26 w 96"/>
                <a:gd name="T3" fmla="*/ 8 h 32"/>
                <a:gd name="T4" fmla="*/ 143 w 96"/>
                <a:gd name="T5" fmla="*/ 8 h 32"/>
                <a:gd name="T6" fmla="*/ 143 w 96"/>
                <a:gd name="T7" fmla="*/ 8 h 32"/>
                <a:gd name="T8" fmla="*/ 120 w 96"/>
                <a:gd name="T9" fmla="*/ 8 h 32"/>
                <a:gd name="T10" fmla="*/ 112 w 96"/>
                <a:gd name="T11" fmla="*/ 8 h 32"/>
                <a:gd name="T12" fmla="*/ 80 w 96"/>
                <a:gd name="T13" fmla="*/ 8 h 32"/>
                <a:gd name="T14" fmla="*/ 80 w 96"/>
                <a:gd name="T15" fmla="*/ 8 h 32"/>
                <a:gd name="T16" fmla="*/ 60 w 96"/>
                <a:gd name="T17" fmla="*/ 8 h 32"/>
                <a:gd name="T18" fmla="*/ 26 w 96"/>
                <a:gd name="T19" fmla="*/ 0 h 32"/>
                <a:gd name="T20" fmla="*/ 8 w 96"/>
                <a:gd name="T21" fmla="*/ 0 h 32"/>
                <a:gd name="T22" fmla="*/ 0 w 96"/>
                <a:gd name="T23" fmla="*/ 8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6"/>
                <a:gd name="T37" fmla="*/ 0 h 32"/>
                <a:gd name="T38" fmla="*/ 96 w 96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6" h="32">
                  <a:moveTo>
                    <a:pt x="0" y="8"/>
                  </a:moveTo>
                  <a:lnTo>
                    <a:pt x="24" y="24"/>
                  </a:lnTo>
                  <a:lnTo>
                    <a:pt x="96" y="32"/>
                  </a:lnTo>
                  <a:lnTo>
                    <a:pt x="96" y="24"/>
                  </a:lnTo>
                  <a:lnTo>
                    <a:pt x="80" y="24"/>
                  </a:lnTo>
                  <a:lnTo>
                    <a:pt x="72" y="16"/>
                  </a:lnTo>
                  <a:lnTo>
                    <a:pt x="56" y="8"/>
                  </a:lnTo>
                  <a:lnTo>
                    <a:pt x="56" y="16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18" name="Freeform 369"/>
            <p:cNvSpPr>
              <a:spLocks/>
            </p:cNvSpPr>
            <p:nvPr/>
          </p:nvSpPr>
          <p:spPr bwMode="auto">
            <a:xfrm>
              <a:off x="4730" y="2716"/>
              <a:ext cx="9" cy="0"/>
            </a:xfrm>
            <a:custGeom>
              <a:avLst/>
              <a:gdLst>
                <a:gd name="T0" fmla="*/ 0 w 8"/>
                <a:gd name="T1" fmla="*/ 78 w 8"/>
                <a:gd name="T2" fmla="*/ 0 w 8"/>
                <a:gd name="T3" fmla="*/ 0 60000 65536"/>
                <a:gd name="T4" fmla="*/ 0 60000 65536"/>
                <a:gd name="T5" fmla="*/ 0 60000 65536"/>
                <a:gd name="T6" fmla="*/ 0 w 8"/>
                <a:gd name="T7" fmla="*/ 8 w 8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8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19" name="Freeform 370"/>
            <p:cNvSpPr>
              <a:spLocks/>
            </p:cNvSpPr>
            <p:nvPr/>
          </p:nvSpPr>
          <p:spPr bwMode="auto">
            <a:xfrm>
              <a:off x="4730" y="2716"/>
              <a:ext cx="9" cy="0"/>
            </a:xfrm>
            <a:custGeom>
              <a:avLst/>
              <a:gdLst>
                <a:gd name="T0" fmla="*/ 0 w 8"/>
                <a:gd name="T1" fmla="*/ 78 w 8"/>
                <a:gd name="T2" fmla="*/ 0 w 8"/>
                <a:gd name="T3" fmla="*/ 0 60000 65536"/>
                <a:gd name="T4" fmla="*/ 0 60000 65536"/>
                <a:gd name="T5" fmla="*/ 0 60000 65536"/>
                <a:gd name="T6" fmla="*/ 0 w 8"/>
                <a:gd name="T7" fmla="*/ 8 w 8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8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20" name="Freeform 371"/>
            <p:cNvSpPr>
              <a:spLocks/>
            </p:cNvSpPr>
            <p:nvPr/>
          </p:nvSpPr>
          <p:spPr bwMode="auto">
            <a:xfrm>
              <a:off x="4945" y="2686"/>
              <a:ext cx="1" cy="14"/>
            </a:xfrm>
            <a:custGeom>
              <a:avLst/>
              <a:gdLst>
                <a:gd name="T0" fmla="*/ 0 w 1"/>
                <a:gd name="T1" fmla="*/ 4 h 16"/>
                <a:gd name="T2" fmla="*/ 0 w 1"/>
                <a:gd name="T3" fmla="*/ 0 h 16"/>
                <a:gd name="T4" fmla="*/ 0 w 1"/>
                <a:gd name="T5" fmla="*/ 4 h 16"/>
                <a:gd name="T6" fmla="*/ 0 60000 65536"/>
                <a:gd name="T7" fmla="*/ 0 60000 65536"/>
                <a:gd name="T8" fmla="*/ 0 60000 65536"/>
                <a:gd name="T9" fmla="*/ 0 w 1"/>
                <a:gd name="T10" fmla="*/ 0 h 16"/>
                <a:gd name="T11" fmla="*/ 1 w 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6">
                  <a:moveTo>
                    <a:pt x="0" y="16"/>
                  </a:move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21" name="Freeform 372"/>
            <p:cNvSpPr>
              <a:spLocks/>
            </p:cNvSpPr>
            <p:nvPr/>
          </p:nvSpPr>
          <p:spPr bwMode="auto">
            <a:xfrm>
              <a:off x="4945" y="2686"/>
              <a:ext cx="1" cy="14"/>
            </a:xfrm>
            <a:custGeom>
              <a:avLst/>
              <a:gdLst>
                <a:gd name="T0" fmla="*/ 0 w 1"/>
                <a:gd name="T1" fmla="*/ 4 h 16"/>
                <a:gd name="T2" fmla="*/ 0 w 1"/>
                <a:gd name="T3" fmla="*/ 0 h 16"/>
                <a:gd name="T4" fmla="*/ 0 w 1"/>
                <a:gd name="T5" fmla="*/ 4 h 16"/>
                <a:gd name="T6" fmla="*/ 0 60000 65536"/>
                <a:gd name="T7" fmla="*/ 0 60000 65536"/>
                <a:gd name="T8" fmla="*/ 0 60000 65536"/>
                <a:gd name="T9" fmla="*/ 0 w 1"/>
                <a:gd name="T10" fmla="*/ 0 h 16"/>
                <a:gd name="T11" fmla="*/ 1 w 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6">
                  <a:moveTo>
                    <a:pt x="0" y="16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22" name="Freeform 373"/>
            <p:cNvSpPr>
              <a:spLocks/>
            </p:cNvSpPr>
            <p:nvPr/>
          </p:nvSpPr>
          <p:spPr bwMode="auto">
            <a:xfrm>
              <a:off x="4632" y="2649"/>
              <a:ext cx="16" cy="14"/>
            </a:xfrm>
            <a:custGeom>
              <a:avLst/>
              <a:gdLst>
                <a:gd name="T0" fmla="*/ 0 w 16"/>
                <a:gd name="T1" fmla="*/ 0 h 16"/>
                <a:gd name="T2" fmla="*/ 8 w 16"/>
                <a:gd name="T3" fmla="*/ 4 h 16"/>
                <a:gd name="T4" fmla="*/ 16 w 16"/>
                <a:gd name="T5" fmla="*/ 4 h 16"/>
                <a:gd name="T6" fmla="*/ 16 w 16"/>
                <a:gd name="T7" fmla="*/ 4 h 16"/>
                <a:gd name="T8" fmla="*/ 8 w 16"/>
                <a:gd name="T9" fmla="*/ 0 h 16"/>
                <a:gd name="T10" fmla="*/ 0 w 16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6"/>
                <a:gd name="T20" fmla="*/ 16 w 1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6">
                  <a:moveTo>
                    <a:pt x="0" y="0"/>
                  </a:moveTo>
                  <a:lnTo>
                    <a:pt x="8" y="8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23" name="Freeform 374"/>
            <p:cNvSpPr>
              <a:spLocks/>
            </p:cNvSpPr>
            <p:nvPr/>
          </p:nvSpPr>
          <p:spPr bwMode="auto">
            <a:xfrm>
              <a:off x="4632" y="2649"/>
              <a:ext cx="16" cy="14"/>
            </a:xfrm>
            <a:custGeom>
              <a:avLst/>
              <a:gdLst>
                <a:gd name="T0" fmla="*/ 0 w 16"/>
                <a:gd name="T1" fmla="*/ 0 h 16"/>
                <a:gd name="T2" fmla="*/ 8 w 16"/>
                <a:gd name="T3" fmla="*/ 4 h 16"/>
                <a:gd name="T4" fmla="*/ 16 w 16"/>
                <a:gd name="T5" fmla="*/ 4 h 16"/>
                <a:gd name="T6" fmla="*/ 16 w 16"/>
                <a:gd name="T7" fmla="*/ 4 h 16"/>
                <a:gd name="T8" fmla="*/ 8 w 16"/>
                <a:gd name="T9" fmla="*/ 0 h 16"/>
                <a:gd name="T10" fmla="*/ 0 w 16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6"/>
                <a:gd name="T20" fmla="*/ 16 w 1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6">
                  <a:moveTo>
                    <a:pt x="0" y="0"/>
                  </a:moveTo>
                  <a:lnTo>
                    <a:pt x="8" y="8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24" name="Freeform 375"/>
            <p:cNvSpPr>
              <a:spLocks/>
            </p:cNvSpPr>
            <p:nvPr/>
          </p:nvSpPr>
          <p:spPr bwMode="auto">
            <a:xfrm>
              <a:off x="4656" y="2657"/>
              <a:ext cx="2" cy="6"/>
            </a:xfrm>
            <a:custGeom>
              <a:avLst/>
              <a:gdLst>
                <a:gd name="T0" fmla="*/ 0 w 2"/>
                <a:gd name="T1" fmla="*/ 2 h 8"/>
                <a:gd name="T2" fmla="*/ 0 w 2"/>
                <a:gd name="T3" fmla="*/ 0 h 8"/>
                <a:gd name="T4" fmla="*/ 0 w 2"/>
                <a:gd name="T5" fmla="*/ 2 h 8"/>
                <a:gd name="T6" fmla="*/ 0 60000 65536"/>
                <a:gd name="T7" fmla="*/ 0 60000 65536"/>
                <a:gd name="T8" fmla="*/ 0 60000 65536"/>
                <a:gd name="T9" fmla="*/ 0 w 2"/>
                <a:gd name="T10" fmla="*/ 0 h 8"/>
                <a:gd name="T11" fmla="*/ 2 w 2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25" name="Freeform 376"/>
            <p:cNvSpPr>
              <a:spLocks/>
            </p:cNvSpPr>
            <p:nvPr/>
          </p:nvSpPr>
          <p:spPr bwMode="auto">
            <a:xfrm>
              <a:off x="4656" y="2657"/>
              <a:ext cx="2" cy="6"/>
            </a:xfrm>
            <a:custGeom>
              <a:avLst/>
              <a:gdLst>
                <a:gd name="T0" fmla="*/ 0 w 2"/>
                <a:gd name="T1" fmla="*/ 2 h 8"/>
                <a:gd name="T2" fmla="*/ 0 w 2"/>
                <a:gd name="T3" fmla="*/ 0 h 8"/>
                <a:gd name="T4" fmla="*/ 0 w 2"/>
                <a:gd name="T5" fmla="*/ 2 h 8"/>
                <a:gd name="T6" fmla="*/ 0 60000 65536"/>
                <a:gd name="T7" fmla="*/ 0 60000 65536"/>
                <a:gd name="T8" fmla="*/ 0 60000 65536"/>
                <a:gd name="T9" fmla="*/ 0 w 2"/>
                <a:gd name="T10" fmla="*/ 0 h 8"/>
                <a:gd name="T11" fmla="*/ 2 w 2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26" name="Freeform 377"/>
            <p:cNvSpPr>
              <a:spLocks/>
            </p:cNvSpPr>
            <p:nvPr/>
          </p:nvSpPr>
          <p:spPr bwMode="auto">
            <a:xfrm>
              <a:off x="5095" y="2672"/>
              <a:ext cx="48" cy="22"/>
            </a:xfrm>
            <a:custGeom>
              <a:avLst/>
              <a:gdLst>
                <a:gd name="T0" fmla="*/ 0 w 48"/>
                <a:gd name="T1" fmla="*/ 6 h 24"/>
                <a:gd name="T2" fmla="*/ 16 w 48"/>
                <a:gd name="T3" fmla="*/ 6 h 24"/>
                <a:gd name="T4" fmla="*/ 24 w 48"/>
                <a:gd name="T5" fmla="*/ 6 h 24"/>
                <a:gd name="T6" fmla="*/ 40 w 48"/>
                <a:gd name="T7" fmla="*/ 6 h 24"/>
                <a:gd name="T8" fmla="*/ 48 w 48"/>
                <a:gd name="T9" fmla="*/ 6 h 24"/>
                <a:gd name="T10" fmla="*/ 48 w 48"/>
                <a:gd name="T11" fmla="*/ 0 h 24"/>
                <a:gd name="T12" fmla="*/ 40 w 48"/>
                <a:gd name="T13" fmla="*/ 0 h 24"/>
                <a:gd name="T14" fmla="*/ 40 w 48"/>
                <a:gd name="T15" fmla="*/ 6 h 24"/>
                <a:gd name="T16" fmla="*/ 32 w 48"/>
                <a:gd name="T17" fmla="*/ 6 h 24"/>
                <a:gd name="T18" fmla="*/ 24 w 48"/>
                <a:gd name="T19" fmla="*/ 6 h 24"/>
                <a:gd name="T20" fmla="*/ 0 w 48"/>
                <a:gd name="T21" fmla="*/ 6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"/>
                <a:gd name="T34" fmla="*/ 0 h 24"/>
                <a:gd name="T35" fmla="*/ 48 w 48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" h="24">
                  <a:moveTo>
                    <a:pt x="0" y="16"/>
                  </a:moveTo>
                  <a:lnTo>
                    <a:pt x="16" y="24"/>
                  </a:lnTo>
                  <a:lnTo>
                    <a:pt x="24" y="24"/>
                  </a:lnTo>
                  <a:lnTo>
                    <a:pt x="40" y="16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27" name="Freeform 378"/>
            <p:cNvSpPr>
              <a:spLocks/>
            </p:cNvSpPr>
            <p:nvPr/>
          </p:nvSpPr>
          <p:spPr bwMode="auto">
            <a:xfrm>
              <a:off x="5095" y="2672"/>
              <a:ext cx="48" cy="22"/>
            </a:xfrm>
            <a:custGeom>
              <a:avLst/>
              <a:gdLst>
                <a:gd name="T0" fmla="*/ 0 w 48"/>
                <a:gd name="T1" fmla="*/ 6 h 24"/>
                <a:gd name="T2" fmla="*/ 16 w 48"/>
                <a:gd name="T3" fmla="*/ 6 h 24"/>
                <a:gd name="T4" fmla="*/ 24 w 48"/>
                <a:gd name="T5" fmla="*/ 6 h 24"/>
                <a:gd name="T6" fmla="*/ 40 w 48"/>
                <a:gd name="T7" fmla="*/ 6 h 24"/>
                <a:gd name="T8" fmla="*/ 48 w 48"/>
                <a:gd name="T9" fmla="*/ 6 h 24"/>
                <a:gd name="T10" fmla="*/ 48 w 48"/>
                <a:gd name="T11" fmla="*/ 0 h 24"/>
                <a:gd name="T12" fmla="*/ 40 w 48"/>
                <a:gd name="T13" fmla="*/ 0 h 24"/>
                <a:gd name="T14" fmla="*/ 40 w 48"/>
                <a:gd name="T15" fmla="*/ 6 h 24"/>
                <a:gd name="T16" fmla="*/ 32 w 48"/>
                <a:gd name="T17" fmla="*/ 6 h 24"/>
                <a:gd name="T18" fmla="*/ 24 w 48"/>
                <a:gd name="T19" fmla="*/ 6 h 24"/>
                <a:gd name="T20" fmla="*/ 0 w 48"/>
                <a:gd name="T21" fmla="*/ 6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"/>
                <a:gd name="T34" fmla="*/ 0 h 24"/>
                <a:gd name="T35" fmla="*/ 48 w 48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" h="24">
                  <a:moveTo>
                    <a:pt x="0" y="16"/>
                  </a:moveTo>
                  <a:lnTo>
                    <a:pt x="16" y="24"/>
                  </a:lnTo>
                  <a:lnTo>
                    <a:pt x="24" y="24"/>
                  </a:lnTo>
                  <a:lnTo>
                    <a:pt x="40" y="16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0" y="16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28" name="Freeform 379"/>
            <p:cNvSpPr>
              <a:spLocks/>
            </p:cNvSpPr>
            <p:nvPr/>
          </p:nvSpPr>
          <p:spPr bwMode="auto">
            <a:xfrm>
              <a:off x="3732" y="2137"/>
              <a:ext cx="66" cy="44"/>
            </a:xfrm>
            <a:custGeom>
              <a:avLst/>
              <a:gdLst>
                <a:gd name="T0" fmla="*/ 116 w 64"/>
                <a:gd name="T1" fmla="*/ 6 h 48"/>
                <a:gd name="T2" fmla="*/ 116 w 64"/>
                <a:gd name="T3" fmla="*/ 6 h 48"/>
                <a:gd name="T4" fmla="*/ 103 w 64"/>
                <a:gd name="T5" fmla="*/ 6 h 48"/>
                <a:gd name="T6" fmla="*/ 116 w 64"/>
                <a:gd name="T7" fmla="*/ 7 h 48"/>
                <a:gd name="T8" fmla="*/ 90 w 64"/>
                <a:gd name="T9" fmla="*/ 7 h 48"/>
                <a:gd name="T10" fmla="*/ 71 w 64"/>
                <a:gd name="T11" fmla="*/ 7 h 48"/>
                <a:gd name="T12" fmla="*/ 55 w 64"/>
                <a:gd name="T13" fmla="*/ 9 h 48"/>
                <a:gd name="T14" fmla="*/ 44 w 64"/>
                <a:gd name="T15" fmla="*/ 7 h 48"/>
                <a:gd name="T16" fmla="*/ 8 w 64"/>
                <a:gd name="T17" fmla="*/ 7 h 48"/>
                <a:gd name="T18" fmla="*/ 0 w 64"/>
                <a:gd name="T19" fmla="*/ 6 h 48"/>
                <a:gd name="T20" fmla="*/ 8 w 64"/>
                <a:gd name="T21" fmla="*/ 6 h 48"/>
                <a:gd name="T22" fmla="*/ 0 w 64"/>
                <a:gd name="T23" fmla="*/ 6 h 48"/>
                <a:gd name="T24" fmla="*/ 0 w 64"/>
                <a:gd name="T25" fmla="*/ 0 h 48"/>
                <a:gd name="T26" fmla="*/ 8 w 64"/>
                <a:gd name="T27" fmla="*/ 6 h 48"/>
                <a:gd name="T28" fmla="*/ 36 w 64"/>
                <a:gd name="T29" fmla="*/ 6 h 48"/>
                <a:gd name="T30" fmla="*/ 55 w 64"/>
                <a:gd name="T31" fmla="*/ 6 h 48"/>
                <a:gd name="T32" fmla="*/ 90 w 64"/>
                <a:gd name="T33" fmla="*/ 0 h 48"/>
                <a:gd name="T34" fmla="*/ 116 w 64"/>
                <a:gd name="T35" fmla="*/ 6 h 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4"/>
                <a:gd name="T55" fmla="*/ 0 h 48"/>
                <a:gd name="T56" fmla="*/ 64 w 64"/>
                <a:gd name="T57" fmla="*/ 48 h 4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4" h="48">
                  <a:moveTo>
                    <a:pt x="64" y="8"/>
                  </a:moveTo>
                  <a:lnTo>
                    <a:pt x="64" y="16"/>
                  </a:lnTo>
                  <a:lnTo>
                    <a:pt x="56" y="32"/>
                  </a:lnTo>
                  <a:lnTo>
                    <a:pt x="64" y="40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24" y="40"/>
                  </a:lnTo>
                  <a:lnTo>
                    <a:pt x="8" y="40"/>
                  </a:lnTo>
                  <a:lnTo>
                    <a:pt x="0" y="32"/>
                  </a:lnTo>
                  <a:lnTo>
                    <a:pt x="8" y="24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8"/>
                  </a:lnTo>
                  <a:lnTo>
                    <a:pt x="16" y="8"/>
                  </a:lnTo>
                  <a:lnTo>
                    <a:pt x="32" y="16"/>
                  </a:lnTo>
                  <a:lnTo>
                    <a:pt x="48" y="0"/>
                  </a:lnTo>
                  <a:lnTo>
                    <a:pt x="64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29" name="Freeform 380"/>
            <p:cNvSpPr>
              <a:spLocks/>
            </p:cNvSpPr>
            <p:nvPr/>
          </p:nvSpPr>
          <p:spPr bwMode="auto">
            <a:xfrm>
              <a:off x="3732" y="2137"/>
              <a:ext cx="66" cy="44"/>
            </a:xfrm>
            <a:custGeom>
              <a:avLst/>
              <a:gdLst>
                <a:gd name="T0" fmla="*/ 116 w 64"/>
                <a:gd name="T1" fmla="*/ 6 h 48"/>
                <a:gd name="T2" fmla="*/ 116 w 64"/>
                <a:gd name="T3" fmla="*/ 6 h 48"/>
                <a:gd name="T4" fmla="*/ 103 w 64"/>
                <a:gd name="T5" fmla="*/ 6 h 48"/>
                <a:gd name="T6" fmla="*/ 116 w 64"/>
                <a:gd name="T7" fmla="*/ 7 h 48"/>
                <a:gd name="T8" fmla="*/ 90 w 64"/>
                <a:gd name="T9" fmla="*/ 7 h 48"/>
                <a:gd name="T10" fmla="*/ 71 w 64"/>
                <a:gd name="T11" fmla="*/ 7 h 48"/>
                <a:gd name="T12" fmla="*/ 55 w 64"/>
                <a:gd name="T13" fmla="*/ 9 h 48"/>
                <a:gd name="T14" fmla="*/ 44 w 64"/>
                <a:gd name="T15" fmla="*/ 7 h 48"/>
                <a:gd name="T16" fmla="*/ 8 w 64"/>
                <a:gd name="T17" fmla="*/ 7 h 48"/>
                <a:gd name="T18" fmla="*/ 0 w 64"/>
                <a:gd name="T19" fmla="*/ 6 h 48"/>
                <a:gd name="T20" fmla="*/ 8 w 64"/>
                <a:gd name="T21" fmla="*/ 6 h 48"/>
                <a:gd name="T22" fmla="*/ 0 w 64"/>
                <a:gd name="T23" fmla="*/ 6 h 48"/>
                <a:gd name="T24" fmla="*/ 0 w 64"/>
                <a:gd name="T25" fmla="*/ 0 h 48"/>
                <a:gd name="T26" fmla="*/ 8 w 64"/>
                <a:gd name="T27" fmla="*/ 6 h 48"/>
                <a:gd name="T28" fmla="*/ 36 w 64"/>
                <a:gd name="T29" fmla="*/ 6 h 48"/>
                <a:gd name="T30" fmla="*/ 55 w 64"/>
                <a:gd name="T31" fmla="*/ 6 h 48"/>
                <a:gd name="T32" fmla="*/ 90 w 64"/>
                <a:gd name="T33" fmla="*/ 0 h 48"/>
                <a:gd name="T34" fmla="*/ 116 w 64"/>
                <a:gd name="T35" fmla="*/ 6 h 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4"/>
                <a:gd name="T55" fmla="*/ 0 h 48"/>
                <a:gd name="T56" fmla="*/ 64 w 64"/>
                <a:gd name="T57" fmla="*/ 48 h 4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4" h="48">
                  <a:moveTo>
                    <a:pt x="64" y="8"/>
                  </a:moveTo>
                  <a:lnTo>
                    <a:pt x="64" y="16"/>
                  </a:lnTo>
                  <a:lnTo>
                    <a:pt x="56" y="32"/>
                  </a:lnTo>
                  <a:lnTo>
                    <a:pt x="64" y="40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24" y="40"/>
                  </a:lnTo>
                  <a:lnTo>
                    <a:pt x="8" y="40"/>
                  </a:lnTo>
                  <a:lnTo>
                    <a:pt x="0" y="32"/>
                  </a:lnTo>
                  <a:lnTo>
                    <a:pt x="8" y="24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8"/>
                  </a:lnTo>
                  <a:lnTo>
                    <a:pt x="16" y="8"/>
                  </a:lnTo>
                  <a:lnTo>
                    <a:pt x="32" y="16"/>
                  </a:lnTo>
                  <a:lnTo>
                    <a:pt x="48" y="0"/>
                  </a:lnTo>
                  <a:lnTo>
                    <a:pt x="64" y="8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30" name="Freeform 381"/>
            <p:cNvSpPr>
              <a:spLocks/>
            </p:cNvSpPr>
            <p:nvPr/>
          </p:nvSpPr>
          <p:spPr bwMode="auto">
            <a:xfrm>
              <a:off x="3666" y="2077"/>
              <a:ext cx="66" cy="45"/>
            </a:xfrm>
            <a:custGeom>
              <a:avLst/>
              <a:gdLst>
                <a:gd name="T0" fmla="*/ 57 w 63"/>
                <a:gd name="T1" fmla="*/ 14 h 48"/>
                <a:gd name="T2" fmla="*/ 98 w 63"/>
                <a:gd name="T3" fmla="*/ 12 h 48"/>
                <a:gd name="T4" fmla="*/ 140 w 63"/>
                <a:gd name="T5" fmla="*/ 12 h 48"/>
                <a:gd name="T6" fmla="*/ 140 w 63"/>
                <a:gd name="T7" fmla="*/ 8 h 48"/>
                <a:gd name="T8" fmla="*/ 159 w 63"/>
                <a:gd name="T9" fmla="*/ 8 h 48"/>
                <a:gd name="T10" fmla="*/ 140 w 63"/>
                <a:gd name="T11" fmla="*/ 8 h 48"/>
                <a:gd name="T12" fmla="*/ 118 w 63"/>
                <a:gd name="T13" fmla="*/ 0 h 48"/>
                <a:gd name="T14" fmla="*/ 40 w 63"/>
                <a:gd name="T15" fmla="*/ 8 h 48"/>
                <a:gd name="T16" fmla="*/ 8 w 63"/>
                <a:gd name="T17" fmla="*/ 8 h 48"/>
                <a:gd name="T18" fmla="*/ 0 w 63"/>
                <a:gd name="T19" fmla="*/ 8 h 48"/>
                <a:gd name="T20" fmla="*/ 0 w 63"/>
                <a:gd name="T21" fmla="*/ 8 h 48"/>
                <a:gd name="T22" fmla="*/ 40 w 63"/>
                <a:gd name="T23" fmla="*/ 14 h 48"/>
                <a:gd name="T24" fmla="*/ 57 w 63"/>
                <a:gd name="T25" fmla="*/ 14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"/>
                <a:gd name="T40" fmla="*/ 0 h 48"/>
                <a:gd name="T41" fmla="*/ 63 w 63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" h="48">
                  <a:moveTo>
                    <a:pt x="24" y="48"/>
                  </a:moveTo>
                  <a:lnTo>
                    <a:pt x="39" y="40"/>
                  </a:lnTo>
                  <a:lnTo>
                    <a:pt x="55" y="40"/>
                  </a:lnTo>
                  <a:lnTo>
                    <a:pt x="55" y="8"/>
                  </a:lnTo>
                  <a:lnTo>
                    <a:pt x="63" y="8"/>
                  </a:lnTo>
                  <a:lnTo>
                    <a:pt x="55" y="8"/>
                  </a:lnTo>
                  <a:lnTo>
                    <a:pt x="47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16" y="48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31" name="Freeform 382"/>
            <p:cNvSpPr>
              <a:spLocks/>
            </p:cNvSpPr>
            <p:nvPr/>
          </p:nvSpPr>
          <p:spPr bwMode="auto">
            <a:xfrm>
              <a:off x="3666" y="2077"/>
              <a:ext cx="66" cy="45"/>
            </a:xfrm>
            <a:custGeom>
              <a:avLst/>
              <a:gdLst>
                <a:gd name="T0" fmla="*/ 57 w 63"/>
                <a:gd name="T1" fmla="*/ 14 h 48"/>
                <a:gd name="T2" fmla="*/ 98 w 63"/>
                <a:gd name="T3" fmla="*/ 12 h 48"/>
                <a:gd name="T4" fmla="*/ 140 w 63"/>
                <a:gd name="T5" fmla="*/ 12 h 48"/>
                <a:gd name="T6" fmla="*/ 140 w 63"/>
                <a:gd name="T7" fmla="*/ 8 h 48"/>
                <a:gd name="T8" fmla="*/ 159 w 63"/>
                <a:gd name="T9" fmla="*/ 8 h 48"/>
                <a:gd name="T10" fmla="*/ 140 w 63"/>
                <a:gd name="T11" fmla="*/ 8 h 48"/>
                <a:gd name="T12" fmla="*/ 118 w 63"/>
                <a:gd name="T13" fmla="*/ 0 h 48"/>
                <a:gd name="T14" fmla="*/ 40 w 63"/>
                <a:gd name="T15" fmla="*/ 8 h 48"/>
                <a:gd name="T16" fmla="*/ 8 w 63"/>
                <a:gd name="T17" fmla="*/ 8 h 48"/>
                <a:gd name="T18" fmla="*/ 0 w 63"/>
                <a:gd name="T19" fmla="*/ 8 h 48"/>
                <a:gd name="T20" fmla="*/ 0 w 63"/>
                <a:gd name="T21" fmla="*/ 8 h 48"/>
                <a:gd name="T22" fmla="*/ 40 w 63"/>
                <a:gd name="T23" fmla="*/ 14 h 48"/>
                <a:gd name="T24" fmla="*/ 57 w 63"/>
                <a:gd name="T25" fmla="*/ 14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"/>
                <a:gd name="T40" fmla="*/ 0 h 48"/>
                <a:gd name="T41" fmla="*/ 63 w 63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" h="48">
                  <a:moveTo>
                    <a:pt x="24" y="48"/>
                  </a:moveTo>
                  <a:lnTo>
                    <a:pt x="39" y="40"/>
                  </a:lnTo>
                  <a:lnTo>
                    <a:pt x="55" y="40"/>
                  </a:lnTo>
                  <a:lnTo>
                    <a:pt x="55" y="8"/>
                  </a:lnTo>
                  <a:lnTo>
                    <a:pt x="63" y="8"/>
                  </a:lnTo>
                  <a:lnTo>
                    <a:pt x="55" y="8"/>
                  </a:lnTo>
                  <a:lnTo>
                    <a:pt x="47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16" y="48"/>
                  </a:lnTo>
                  <a:lnTo>
                    <a:pt x="24" y="48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32" name="Freeform 383"/>
            <p:cNvSpPr>
              <a:spLocks/>
            </p:cNvSpPr>
            <p:nvPr/>
          </p:nvSpPr>
          <p:spPr bwMode="auto">
            <a:xfrm>
              <a:off x="3642" y="2100"/>
              <a:ext cx="24" cy="22"/>
            </a:xfrm>
            <a:custGeom>
              <a:avLst/>
              <a:gdLst>
                <a:gd name="T0" fmla="*/ 24 w 24"/>
                <a:gd name="T1" fmla="*/ 6 h 24"/>
                <a:gd name="T2" fmla="*/ 16 w 24"/>
                <a:gd name="T3" fmla="*/ 6 h 24"/>
                <a:gd name="T4" fmla="*/ 8 w 24"/>
                <a:gd name="T5" fmla="*/ 6 h 24"/>
                <a:gd name="T6" fmla="*/ 0 w 24"/>
                <a:gd name="T7" fmla="*/ 6 h 24"/>
                <a:gd name="T8" fmla="*/ 0 w 24"/>
                <a:gd name="T9" fmla="*/ 6 h 24"/>
                <a:gd name="T10" fmla="*/ 0 w 24"/>
                <a:gd name="T11" fmla="*/ 6 h 24"/>
                <a:gd name="T12" fmla="*/ 24 w 24"/>
                <a:gd name="T13" fmla="*/ 0 h 24"/>
                <a:gd name="T14" fmla="*/ 24 w 24"/>
                <a:gd name="T15" fmla="*/ 6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24"/>
                <a:gd name="T26" fmla="*/ 24 w 24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24">
                  <a:moveTo>
                    <a:pt x="24" y="8"/>
                  </a:moveTo>
                  <a:lnTo>
                    <a:pt x="16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33" name="Freeform 384"/>
            <p:cNvSpPr>
              <a:spLocks/>
            </p:cNvSpPr>
            <p:nvPr/>
          </p:nvSpPr>
          <p:spPr bwMode="auto">
            <a:xfrm>
              <a:off x="3700" y="2144"/>
              <a:ext cx="40" cy="31"/>
            </a:xfrm>
            <a:custGeom>
              <a:avLst/>
              <a:gdLst>
                <a:gd name="T0" fmla="*/ 2 w 51"/>
                <a:gd name="T1" fmla="*/ 0 h 41"/>
                <a:gd name="T2" fmla="*/ 2 w 51"/>
                <a:gd name="T3" fmla="*/ 2 h 41"/>
                <a:gd name="T4" fmla="*/ 2 w 51"/>
                <a:gd name="T5" fmla="*/ 2 h 41"/>
                <a:gd name="T6" fmla="*/ 2 w 51"/>
                <a:gd name="T7" fmla="*/ 2 h 41"/>
                <a:gd name="T8" fmla="*/ 2 w 51"/>
                <a:gd name="T9" fmla="*/ 2 h 41"/>
                <a:gd name="T10" fmla="*/ 2 w 51"/>
                <a:gd name="T11" fmla="*/ 2 h 41"/>
                <a:gd name="T12" fmla="*/ 2 w 51"/>
                <a:gd name="T13" fmla="*/ 2 h 41"/>
                <a:gd name="T14" fmla="*/ 0 w 51"/>
                <a:gd name="T15" fmla="*/ 2 h 41"/>
                <a:gd name="T16" fmla="*/ 2 w 51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41"/>
                <a:gd name="T29" fmla="*/ 51 w 51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41">
                  <a:moveTo>
                    <a:pt x="41" y="0"/>
                  </a:moveTo>
                  <a:lnTo>
                    <a:pt x="51" y="21"/>
                  </a:lnTo>
                  <a:lnTo>
                    <a:pt x="41" y="31"/>
                  </a:lnTo>
                  <a:lnTo>
                    <a:pt x="31" y="31"/>
                  </a:lnTo>
                  <a:lnTo>
                    <a:pt x="20" y="41"/>
                  </a:lnTo>
                  <a:lnTo>
                    <a:pt x="10" y="31"/>
                  </a:lnTo>
                  <a:lnTo>
                    <a:pt x="10" y="21"/>
                  </a:lnTo>
                  <a:lnTo>
                    <a:pt x="0" y="1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34" name="Freeform 385"/>
            <p:cNvSpPr>
              <a:spLocks/>
            </p:cNvSpPr>
            <p:nvPr/>
          </p:nvSpPr>
          <p:spPr bwMode="auto">
            <a:xfrm>
              <a:off x="3692" y="2116"/>
              <a:ext cx="40" cy="38"/>
            </a:xfrm>
            <a:custGeom>
              <a:avLst/>
              <a:gdLst>
                <a:gd name="T0" fmla="*/ 2 w 50"/>
                <a:gd name="T1" fmla="*/ 1 h 51"/>
                <a:gd name="T2" fmla="*/ 0 w 50"/>
                <a:gd name="T3" fmla="*/ 1 h 51"/>
                <a:gd name="T4" fmla="*/ 2 w 50"/>
                <a:gd name="T5" fmla="*/ 0 h 51"/>
                <a:gd name="T6" fmla="*/ 2 w 50"/>
                <a:gd name="T7" fmla="*/ 1 h 51"/>
                <a:gd name="T8" fmla="*/ 2 w 50"/>
                <a:gd name="T9" fmla="*/ 1 h 51"/>
                <a:gd name="T10" fmla="*/ 2 w 50"/>
                <a:gd name="T11" fmla="*/ 1 h 51"/>
                <a:gd name="T12" fmla="*/ 2 w 50"/>
                <a:gd name="T13" fmla="*/ 1 h 51"/>
                <a:gd name="T14" fmla="*/ 2 w 50"/>
                <a:gd name="T15" fmla="*/ 1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"/>
                <a:gd name="T25" fmla="*/ 0 h 51"/>
                <a:gd name="T26" fmla="*/ 50 w 50"/>
                <a:gd name="T27" fmla="*/ 51 h 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" h="51">
                  <a:moveTo>
                    <a:pt x="3" y="23"/>
                  </a:moveTo>
                  <a:lnTo>
                    <a:pt x="0" y="10"/>
                  </a:lnTo>
                  <a:lnTo>
                    <a:pt x="19" y="0"/>
                  </a:lnTo>
                  <a:lnTo>
                    <a:pt x="40" y="21"/>
                  </a:lnTo>
                  <a:lnTo>
                    <a:pt x="50" y="21"/>
                  </a:lnTo>
                  <a:lnTo>
                    <a:pt x="50" y="31"/>
                  </a:lnTo>
                  <a:lnTo>
                    <a:pt x="50" y="41"/>
                  </a:lnTo>
                  <a:lnTo>
                    <a:pt x="9" y="51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35" name="Freeform 386"/>
            <p:cNvSpPr>
              <a:spLocks/>
            </p:cNvSpPr>
            <p:nvPr/>
          </p:nvSpPr>
          <p:spPr bwMode="auto">
            <a:xfrm>
              <a:off x="3113" y="1144"/>
              <a:ext cx="58" cy="82"/>
            </a:xfrm>
            <a:custGeom>
              <a:avLst/>
              <a:gdLst>
                <a:gd name="T0" fmla="*/ 8 w 56"/>
                <a:gd name="T1" fmla="*/ 17 h 88"/>
                <a:gd name="T2" fmla="*/ 46 w 56"/>
                <a:gd name="T3" fmla="*/ 17 h 88"/>
                <a:gd name="T4" fmla="*/ 46 w 56"/>
                <a:gd name="T5" fmla="*/ 21 h 88"/>
                <a:gd name="T6" fmla="*/ 62 w 56"/>
                <a:gd name="T7" fmla="*/ 21 h 88"/>
                <a:gd name="T8" fmla="*/ 82 w 56"/>
                <a:gd name="T9" fmla="*/ 15 h 88"/>
                <a:gd name="T10" fmla="*/ 112 w 56"/>
                <a:gd name="T11" fmla="*/ 13 h 88"/>
                <a:gd name="T12" fmla="*/ 112 w 56"/>
                <a:gd name="T13" fmla="*/ 7 h 88"/>
                <a:gd name="T14" fmla="*/ 97 w 56"/>
                <a:gd name="T15" fmla="*/ 10 h 88"/>
                <a:gd name="T16" fmla="*/ 62 w 56"/>
                <a:gd name="T17" fmla="*/ 7 h 88"/>
                <a:gd name="T18" fmla="*/ 62 w 56"/>
                <a:gd name="T19" fmla="*/ 7 h 88"/>
                <a:gd name="T20" fmla="*/ 46 w 56"/>
                <a:gd name="T21" fmla="*/ 7 h 88"/>
                <a:gd name="T22" fmla="*/ 46 w 56"/>
                <a:gd name="T23" fmla="*/ 7 h 88"/>
                <a:gd name="T24" fmla="*/ 36 w 56"/>
                <a:gd name="T25" fmla="*/ 7 h 88"/>
                <a:gd name="T26" fmla="*/ 0 w 56"/>
                <a:gd name="T27" fmla="*/ 0 h 88"/>
                <a:gd name="T28" fmla="*/ 46 w 56"/>
                <a:gd name="T29" fmla="*/ 7 h 88"/>
                <a:gd name="T30" fmla="*/ 36 w 56"/>
                <a:gd name="T31" fmla="*/ 15 h 88"/>
                <a:gd name="T32" fmla="*/ 8 w 56"/>
                <a:gd name="T33" fmla="*/ 17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88"/>
                <a:gd name="T53" fmla="*/ 56 w 56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88">
                  <a:moveTo>
                    <a:pt x="8" y="64"/>
                  </a:moveTo>
                  <a:lnTo>
                    <a:pt x="24" y="64"/>
                  </a:lnTo>
                  <a:lnTo>
                    <a:pt x="24" y="88"/>
                  </a:lnTo>
                  <a:lnTo>
                    <a:pt x="32" y="88"/>
                  </a:lnTo>
                  <a:lnTo>
                    <a:pt x="40" y="56"/>
                  </a:lnTo>
                  <a:lnTo>
                    <a:pt x="56" y="48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16" y="8"/>
                  </a:lnTo>
                  <a:lnTo>
                    <a:pt x="0" y="0"/>
                  </a:lnTo>
                  <a:lnTo>
                    <a:pt x="24" y="32"/>
                  </a:lnTo>
                  <a:lnTo>
                    <a:pt x="16" y="56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36" name="Freeform 387"/>
            <p:cNvSpPr>
              <a:spLocks/>
            </p:cNvSpPr>
            <p:nvPr/>
          </p:nvSpPr>
          <p:spPr bwMode="auto">
            <a:xfrm>
              <a:off x="3113" y="1144"/>
              <a:ext cx="58" cy="82"/>
            </a:xfrm>
            <a:custGeom>
              <a:avLst/>
              <a:gdLst>
                <a:gd name="T0" fmla="*/ 8 w 56"/>
                <a:gd name="T1" fmla="*/ 17 h 88"/>
                <a:gd name="T2" fmla="*/ 46 w 56"/>
                <a:gd name="T3" fmla="*/ 17 h 88"/>
                <a:gd name="T4" fmla="*/ 46 w 56"/>
                <a:gd name="T5" fmla="*/ 21 h 88"/>
                <a:gd name="T6" fmla="*/ 62 w 56"/>
                <a:gd name="T7" fmla="*/ 21 h 88"/>
                <a:gd name="T8" fmla="*/ 82 w 56"/>
                <a:gd name="T9" fmla="*/ 15 h 88"/>
                <a:gd name="T10" fmla="*/ 112 w 56"/>
                <a:gd name="T11" fmla="*/ 13 h 88"/>
                <a:gd name="T12" fmla="*/ 112 w 56"/>
                <a:gd name="T13" fmla="*/ 7 h 88"/>
                <a:gd name="T14" fmla="*/ 97 w 56"/>
                <a:gd name="T15" fmla="*/ 10 h 88"/>
                <a:gd name="T16" fmla="*/ 62 w 56"/>
                <a:gd name="T17" fmla="*/ 7 h 88"/>
                <a:gd name="T18" fmla="*/ 62 w 56"/>
                <a:gd name="T19" fmla="*/ 7 h 88"/>
                <a:gd name="T20" fmla="*/ 46 w 56"/>
                <a:gd name="T21" fmla="*/ 7 h 88"/>
                <a:gd name="T22" fmla="*/ 46 w 56"/>
                <a:gd name="T23" fmla="*/ 7 h 88"/>
                <a:gd name="T24" fmla="*/ 36 w 56"/>
                <a:gd name="T25" fmla="*/ 7 h 88"/>
                <a:gd name="T26" fmla="*/ 0 w 56"/>
                <a:gd name="T27" fmla="*/ 0 h 88"/>
                <a:gd name="T28" fmla="*/ 46 w 56"/>
                <a:gd name="T29" fmla="*/ 7 h 88"/>
                <a:gd name="T30" fmla="*/ 36 w 56"/>
                <a:gd name="T31" fmla="*/ 15 h 88"/>
                <a:gd name="T32" fmla="*/ 8 w 56"/>
                <a:gd name="T33" fmla="*/ 17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88"/>
                <a:gd name="T53" fmla="*/ 56 w 56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88">
                  <a:moveTo>
                    <a:pt x="8" y="64"/>
                  </a:moveTo>
                  <a:lnTo>
                    <a:pt x="24" y="64"/>
                  </a:lnTo>
                  <a:lnTo>
                    <a:pt x="24" y="88"/>
                  </a:lnTo>
                  <a:lnTo>
                    <a:pt x="32" y="88"/>
                  </a:lnTo>
                  <a:lnTo>
                    <a:pt x="40" y="56"/>
                  </a:lnTo>
                  <a:lnTo>
                    <a:pt x="56" y="48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16" y="8"/>
                  </a:lnTo>
                  <a:lnTo>
                    <a:pt x="0" y="0"/>
                  </a:lnTo>
                  <a:lnTo>
                    <a:pt x="24" y="32"/>
                  </a:lnTo>
                  <a:lnTo>
                    <a:pt x="16" y="56"/>
                  </a:lnTo>
                  <a:lnTo>
                    <a:pt x="8" y="64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37" name="Freeform 388"/>
            <p:cNvSpPr>
              <a:spLocks/>
            </p:cNvSpPr>
            <p:nvPr/>
          </p:nvSpPr>
          <p:spPr bwMode="auto">
            <a:xfrm>
              <a:off x="3056" y="1212"/>
              <a:ext cx="73" cy="80"/>
            </a:xfrm>
            <a:custGeom>
              <a:avLst/>
              <a:gdLst>
                <a:gd name="T0" fmla="*/ 0 w 72"/>
                <a:gd name="T1" fmla="*/ 11 h 88"/>
                <a:gd name="T2" fmla="*/ 16 w 72"/>
                <a:gd name="T3" fmla="*/ 13 h 88"/>
                <a:gd name="T4" fmla="*/ 32 w 72"/>
                <a:gd name="T5" fmla="*/ 12 h 88"/>
                <a:gd name="T6" fmla="*/ 60 w 72"/>
                <a:gd name="T7" fmla="*/ 9 h 88"/>
                <a:gd name="T8" fmla="*/ 84 w 72"/>
                <a:gd name="T9" fmla="*/ 7 h 88"/>
                <a:gd name="T10" fmla="*/ 76 w 72"/>
                <a:gd name="T11" fmla="*/ 5 h 88"/>
                <a:gd name="T12" fmla="*/ 92 w 72"/>
                <a:gd name="T13" fmla="*/ 5 h 88"/>
                <a:gd name="T14" fmla="*/ 84 w 72"/>
                <a:gd name="T15" fmla="*/ 5 h 88"/>
                <a:gd name="T16" fmla="*/ 84 w 72"/>
                <a:gd name="T17" fmla="*/ 5 h 88"/>
                <a:gd name="T18" fmla="*/ 76 w 72"/>
                <a:gd name="T19" fmla="*/ 0 h 88"/>
                <a:gd name="T20" fmla="*/ 76 w 72"/>
                <a:gd name="T21" fmla="*/ 5 h 88"/>
                <a:gd name="T22" fmla="*/ 60 w 72"/>
                <a:gd name="T23" fmla="*/ 5 h 88"/>
                <a:gd name="T24" fmla="*/ 8 w 72"/>
                <a:gd name="T25" fmla="*/ 7 h 88"/>
                <a:gd name="T26" fmla="*/ 0 w 72"/>
                <a:gd name="T27" fmla="*/ 11 h 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"/>
                <a:gd name="T43" fmla="*/ 0 h 88"/>
                <a:gd name="T44" fmla="*/ 72 w 72"/>
                <a:gd name="T45" fmla="*/ 88 h 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" h="88">
                  <a:moveTo>
                    <a:pt x="0" y="72"/>
                  </a:moveTo>
                  <a:lnTo>
                    <a:pt x="16" y="88"/>
                  </a:lnTo>
                  <a:lnTo>
                    <a:pt x="32" y="80"/>
                  </a:lnTo>
                  <a:lnTo>
                    <a:pt x="40" y="56"/>
                  </a:lnTo>
                  <a:lnTo>
                    <a:pt x="64" y="48"/>
                  </a:lnTo>
                  <a:lnTo>
                    <a:pt x="56" y="40"/>
                  </a:lnTo>
                  <a:lnTo>
                    <a:pt x="72" y="16"/>
                  </a:lnTo>
                  <a:lnTo>
                    <a:pt x="64" y="8"/>
                  </a:lnTo>
                  <a:lnTo>
                    <a:pt x="64" y="16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32"/>
                  </a:lnTo>
                  <a:lnTo>
                    <a:pt x="8" y="48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38" name="Freeform 389"/>
            <p:cNvSpPr>
              <a:spLocks/>
            </p:cNvSpPr>
            <p:nvPr/>
          </p:nvSpPr>
          <p:spPr bwMode="auto">
            <a:xfrm>
              <a:off x="3056" y="1212"/>
              <a:ext cx="73" cy="80"/>
            </a:xfrm>
            <a:custGeom>
              <a:avLst/>
              <a:gdLst>
                <a:gd name="T0" fmla="*/ 0 w 72"/>
                <a:gd name="T1" fmla="*/ 11 h 88"/>
                <a:gd name="T2" fmla="*/ 16 w 72"/>
                <a:gd name="T3" fmla="*/ 13 h 88"/>
                <a:gd name="T4" fmla="*/ 32 w 72"/>
                <a:gd name="T5" fmla="*/ 12 h 88"/>
                <a:gd name="T6" fmla="*/ 60 w 72"/>
                <a:gd name="T7" fmla="*/ 9 h 88"/>
                <a:gd name="T8" fmla="*/ 84 w 72"/>
                <a:gd name="T9" fmla="*/ 7 h 88"/>
                <a:gd name="T10" fmla="*/ 76 w 72"/>
                <a:gd name="T11" fmla="*/ 5 h 88"/>
                <a:gd name="T12" fmla="*/ 92 w 72"/>
                <a:gd name="T13" fmla="*/ 5 h 88"/>
                <a:gd name="T14" fmla="*/ 84 w 72"/>
                <a:gd name="T15" fmla="*/ 5 h 88"/>
                <a:gd name="T16" fmla="*/ 84 w 72"/>
                <a:gd name="T17" fmla="*/ 5 h 88"/>
                <a:gd name="T18" fmla="*/ 76 w 72"/>
                <a:gd name="T19" fmla="*/ 0 h 88"/>
                <a:gd name="T20" fmla="*/ 76 w 72"/>
                <a:gd name="T21" fmla="*/ 5 h 88"/>
                <a:gd name="T22" fmla="*/ 60 w 72"/>
                <a:gd name="T23" fmla="*/ 5 h 88"/>
                <a:gd name="T24" fmla="*/ 8 w 72"/>
                <a:gd name="T25" fmla="*/ 7 h 88"/>
                <a:gd name="T26" fmla="*/ 0 w 72"/>
                <a:gd name="T27" fmla="*/ 11 h 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"/>
                <a:gd name="T43" fmla="*/ 0 h 88"/>
                <a:gd name="T44" fmla="*/ 72 w 72"/>
                <a:gd name="T45" fmla="*/ 88 h 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" h="88">
                  <a:moveTo>
                    <a:pt x="0" y="72"/>
                  </a:moveTo>
                  <a:lnTo>
                    <a:pt x="16" y="88"/>
                  </a:lnTo>
                  <a:lnTo>
                    <a:pt x="32" y="80"/>
                  </a:lnTo>
                  <a:lnTo>
                    <a:pt x="40" y="56"/>
                  </a:lnTo>
                  <a:lnTo>
                    <a:pt x="64" y="48"/>
                  </a:lnTo>
                  <a:lnTo>
                    <a:pt x="56" y="40"/>
                  </a:lnTo>
                  <a:lnTo>
                    <a:pt x="72" y="16"/>
                  </a:lnTo>
                  <a:lnTo>
                    <a:pt x="64" y="8"/>
                  </a:lnTo>
                  <a:lnTo>
                    <a:pt x="64" y="16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32"/>
                  </a:lnTo>
                  <a:lnTo>
                    <a:pt x="8" y="48"/>
                  </a:lnTo>
                  <a:lnTo>
                    <a:pt x="0" y="72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39" name="Freeform 390"/>
            <p:cNvSpPr>
              <a:spLocks/>
            </p:cNvSpPr>
            <p:nvPr/>
          </p:nvSpPr>
          <p:spPr bwMode="auto">
            <a:xfrm>
              <a:off x="3065" y="1292"/>
              <a:ext cx="1" cy="8"/>
            </a:xfrm>
            <a:custGeom>
              <a:avLst/>
              <a:gdLst>
                <a:gd name="T0" fmla="*/ 0 w 1"/>
                <a:gd name="T1" fmla="*/ 8 h 8"/>
                <a:gd name="T2" fmla="*/ 0 w 1"/>
                <a:gd name="T3" fmla="*/ 0 h 8"/>
                <a:gd name="T4" fmla="*/ 0 w 1"/>
                <a:gd name="T5" fmla="*/ 8 h 8"/>
                <a:gd name="T6" fmla="*/ 0 60000 65536"/>
                <a:gd name="T7" fmla="*/ 0 60000 65536"/>
                <a:gd name="T8" fmla="*/ 0 60000 65536"/>
                <a:gd name="T9" fmla="*/ 0 w 1"/>
                <a:gd name="T10" fmla="*/ 0 h 8"/>
                <a:gd name="T11" fmla="*/ 1 w 1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40" name="Freeform 391"/>
            <p:cNvSpPr>
              <a:spLocks/>
            </p:cNvSpPr>
            <p:nvPr/>
          </p:nvSpPr>
          <p:spPr bwMode="auto">
            <a:xfrm>
              <a:off x="3065" y="1292"/>
              <a:ext cx="1" cy="8"/>
            </a:xfrm>
            <a:custGeom>
              <a:avLst/>
              <a:gdLst>
                <a:gd name="T0" fmla="*/ 0 w 1"/>
                <a:gd name="T1" fmla="*/ 8 h 8"/>
                <a:gd name="T2" fmla="*/ 0 w 1"/>
                <a:gd name="T3" fmla="*/ 0 h 8"/>
                <a:gd name="T4" fmla="*/ 0 w 1"/>
                <a:gd name="T5" fmla="*/ 8 h 8"/>
                <a:gd name="T6" fmla="*/ 0 60000 65536"/>
                <a:gd name="T7" fmla="*/ 0 60000 65536"/>
                <a:gd name="T8" fmla="*/ 0 60000 65536"/>
                <a:gd name="T9" fmla="*/ 0 w 1"/>
                <a:gd name="T10" fmla="*/ 0 h 8"/>
                <a:gd name="T11" fmla="*/ 1 w 1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41" name="Freeform 392"/>
            <p:cNvSpPr>
              <a:spLocks/>
            </p:cNvSpPr>
            <p:nvPr/>
          </p:nvSpPr>
          <p:spPr bwMode="auto">
            <a:xfrm>
              <a:off x="3679" y="2064"/>
              <a:ext cx="56" cy="22"/>
            </a:xfrm>
            <a:custGeom>
              <a:avLst/>
              <a:gdLst>
                <a:gd name="T0" fmla="*/ 2 w 70"/>
                <a:gd name="T1" fmla="*/ 1 h 32"/>
                <a:gd name="T2" fmla="*/ 2 w 70"/>
                <a:gd name="T3" fmla="*/ 0 h 32"/>
                <a:gd name="T4" fmla="*/ 2 w 70"/>
                <a:gd name="T5" fmla="*/ 1 h 32"/>
                <a:gd name="T6" fmla="*/ 2 w 70"/>
                <a:gd name="T7" fmla="*/ 1 h 32"/>
                <a:gd name="T8" fmla="*/ 2 w 70"/>
                <a:gd name="T9" fmla="*/ 1 h 32"/>
                <a:gd name="T10" fmla="*/ 0 w 70"/>
                <a:gd name="T11" fmla="*/ 1 h 32"/>
                <a:gd name="T12" fmla="*/ 0 w 70"/>
                <a:gd name="T13" fmla="*/ 1 h 32"/>
                <a:gd name="T14" fmla="*/ 2 w 70"/>
                <a:gd name="T15" fmla="*/ 1 h 32"/>
                <a:gd name="T16" fmla="*/ 2 w 70"/>
                <a:gd name="T17" fmla="*/ 1 h 32"/>
                <a:gd name="T18" fmla="*/ 2 w 70"/>
                <a:gd name="T19" fmla="*/ 1 h 32"/>
                <a:gd name="T20" fmla="*/ 2 w 70"/>
                <a:gd name="T21" fmla="*/ 1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32"/>
                <a:gd name="T35" fmla="*/ 70 w 70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32">
                  <a:moveTo>
                    <a:pt x="69" y="10"/>
                  </a:moveTo>
                  <a:lnTo>
                    <a:pt x="57" y="0"/>
                  </a:lnTo>
                  <a:lnTo>
                    <a:pt x="40" y="10"/>
                  </a:lnTo>
                  <a:lnTo>
                    <a:pt x="29" y="1"/>
                  </a:lnTo>
                  <a:lnTo>
                    <a:pt x="20" y="1"/>
                  </a:lnTo>
                  <a:lnTo>
                    <a:pt x="0" y="22"/>
                  </a:lnTo>
                  <a:lnTo>
                    <a:pt x="0" y="32"/>
                  </a:lnTo>
                  <a:lnTo>
                    <a:pt x="12" y="31"/>
                  </a:lnTo>
                  <a:lnTo>
                    <a:pt x="50" y="22"/>
                  </a:lnTo>
                  <a:lnTo>
                    <a:pt x="60" y="32"/>
                  </a:lnTo>
                  <a:lnTo>
                    <a:pt x="70" y="12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42" name="Freeform 393"/>
            <p:cNvSpPr>
              <a:spLocks/>
            </p:cNvSpPr>
            <p:nvPr/>
          </p:nvSpPr>
          <p:spPr bwMode="auto">
            <a:xfrm>
              <a:off x="4813" y="2332"/>
              <a:ext cx="25" cy="43"/>
            </a:xfrm>
            <a:custGeom>
              <a:avLst/>
              <a:gdLst>
                <a:gd name="T0" fmla="*/ 0 w 30"/>
                <a:gd name="T1" fmla="*/ 1 h 58"/>
                <a:gd name="T2" fmla="*/ 3 w 30"/>
                <a:gd name="T3" fmla="*/ 1 h 58"/>
                <a:gd name="T4" fmla="*/ 3 w 30"/>
                <a:gd name="T5" fmla="*/ 1 h 58"/>
                <a:gd name="T6" fmla="*/ 3 w 30"/>
                <a:gd name="T7" fmla="*/ 1 h 58"/>
                <a:gd name="T8" fmla="*/ 3 w 30"/>
                <a:gd name="T9" fmla="*/ 0 h 58"/>
                <a:gd name="T10" fmla="*/ 1 w 30"/>
                <a:gd name="T11" fmla="*/ 1 h 58"/>
                <a:gd name="T12" fmla="*/ 3 w 30"/>
                <a:gd name="T13" fmla="*/ 1 h 58"/>
                <a:gd name="T14" fmla="*/ 0 w 30"/>
                <a:gd name="T15" fmla="*/ 1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58"/>
                <a:gd name="T26" fmla="*/ 30 w 30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58">
                  <a:moveTo>
                    <a:pt x="0" y="41"/>
                  </a:moveTo>
                  <a:lnTo>
                    <a:pt x="25" y="58"/>
                  </a:lnTo>
                  <a:cubicBezTo>
                    <a:pt x="30" y="56"/>
                    <a:pt x="29" y="39"/>
                    <a:pt x="28" y="31"/>
                  </a:cubicBezTo>
                  <a:cubicBezTo>
                    <a:pt x="28" y="23"/>
                    <a:pt x="24" y="15"/>
                    <a:pt x="21" y="10"/>
                  </a:cubicBezTo>
                  <a:lnTo>
                    <a:pt x="9" y="0"/>
                  </a:lnTo>
                  <a:lnTo>
                    <a:pt x="1" y="16"/>
                  </a:lnTo>
                  <a:lnTo>
                    <a:pt x="4" y="32"/>
                  </a:lnTo>
                  <a:lnTo>
                    <a:pt x="0" y="41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43" name="Freeform 394"/>
            <p:cNvSpPr>
              <a:spLocks/>
            </p:cNvSpPr>
            <p:nvPr/>
          </p:nvSpPr>
          <p:spPr bwMode="auto">
            <a:xfrm>
              <a:off x="3645" y="2103"/>
              <a:ext cx="53" cy="52"/>
            </a:xfrm>
            <a:custGeom>
              <a:avLst/>
              <a:gdLst>
                <a:gd name="T0" fmla="*/ 0 w 66"/>
                <a:gd name="T1" fmla="*/ 1 h 72"/>
                <a:gd name="T2" fmla="*/ 2 w 66"/>
                <a:gd name="T3" fmla="*/ 1 h 72"/>
                <a:gd name="T4" fmla="*/ 2 w 66"/>
                <a:gd name="T5" fmla="*/ 1 h 72"/>
                <a:gd name="T6" fmla="*/ 2 w 66"/>
                <a:gd name="T7" fmla="*/ 1 h 72"/>
                <a:gd name="T8" fmla="*/ 2 w 66"/>
                <a:gd name="T9" fmla="*/ 1 h 72"/>
                <a:gd name="T10" fmla="*/ 2 w 66"/>
                <a:gd name="T11" fmla="*/ 1 h 72"/>
                <a:gd name="T12" fmla="*/ 2 w 66"/>
                <a:gd name="T13" fmla="*/ 1 h 72"/>
                <a:gd name="T14" fmla="*/ 2 w 66"/>
                <a:gd name="T15" fmla="*/ 1 h 72"/>
                <a:gd name="T16" fmla="*/ 2 w 66"/>
                <a:gd name="T17" fmla="*/ 1 h 72"/>
                <a:gd name="T18" fmla="*/ 2 w 66"/>
                <a:gd name="T19" fmla="*/ 0 h 72"/>
                <a:gd name="T20" fmla="*/ 0 w 66"/>
                <a:gd name="T21" fmla="*/ 1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"/>
                <a:gd name="T34" fmla="*/ 0 h 72"/>
                <a:gd name="T35" fmla="*/ 66 w 66"/>
                <a:gd name="T36" fmla="*/ 72 h 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" h="72">
                  <a:moveTo>
                    <a:pt x="0" y="6"/>
                  </a:moveTo>
                  <a:lnTo>
                    <a:pt x="4" y="24"/>
                  </a:lnTo>
                  <a:lnTo>
                    <a:pt x="26" y="30"/>
                  </a:lnTo>
                  <a:lnTo>
                    <a:pt x="38" y="48"/>
                  </a:lnTo>
                  <a:lnTo>
                    <a:pt x="36" y="66"/>
                  </a:lnTo>
                  <a:lnTo>
                    <a:pt x="54" y="72"/>
                  </a:lnTo>
                  <a:lnTo>
                    <a:pt x="66" y="64"/>
                  </a:lnTo>
                  <a:lnTo>
                    <a:pt x="64" y="54"/>
                  </a:lnTo>
                  <a:lnTo>
                    <a:pt x="62" y="36"/>
                  </a:lnTo>
                  <a:lnTo>
                    <a:pt x="2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44" name="Freeform 395"/>
            <p:cNvSpPr>
              <a:spLocks/>
            </p:cNvSpPr>
            <p:nvPr/>
          </p:nvSpPr>
          <p:spPr bwMode="auto">
            <a:xfrm>
              <a:off x="3720" y="2163"/>
              <a:ext cx="54" cy="34"/>
            </a:xfrm>
            <a:custGeom>
              <a:avLst/>
              <a:gdLst>
                <a:gd name="T0" fmla="*/ 2 w 67"/>
                <a:gd name="T1" fmla="*/ 1 h 47"/>
                <a:gd name="T2" fmla="*/ 2 w 67"/>
                <a:gd name="T3" fmla="*/ 0 h 47"/>
                <a:gd name="T4" fmla="*/ 2 w 67"/>
                <a:gd name="T5" fmla="*/ 1 h 47"/>
                <a:gd name="T6" fmla="*/ 2 w 67"/>
                <a:gd name="T7" fmla="*/ 1 h 47"/>
                <a:gd name="T8" fmla="*/ 2 w 67"/>
                <a:gd name="T9" fmla="*/ 1 h 47"/>
                <a:gd name="T10" fmla="*/ 2 w 67"/>
                <a:gd name="T11" fmla="*/ 1 h 47"/>
                <a:gd name="T12" fmla="*/ 2 w 67"/>
                <a:gd name="T13" fmla="*/ 1 h 47"/>
                <a:gd name="T14" fmla="*/ 2 w 67"/>
                <a:gd name="T15" fmla="*/ 1 h 47"/>
                <a:gd name="T16" fmla="*/ 2 w 67"/>
                <a:gd name="T17" fmla="*/ 1 h 47"/>
                <a:gd name="T18" fmla="*/ 2 w 67"/>
                <a:gd name="T19" fmla="*/ 1 h 47"/>
                <a:gd name="T20" fmla="*/ 2 w 67"/>
                <a:gd name="T21" fmla="*/ 1 h 47"/>
                <a:gd name="T22" fmla="*/ 2 w 67"/>
                <a:gd name="T23" fmla="*/ 1 h 47"/>
                <a:gd name="T24" fmla="*/ 2 w 67"/>
                <a:gd name="T25" fmla="*/ 1 h 47"/>
                <a:gd name="T26" fmla="*/ 0 w 67"/>
                <a:gd name="T27" fmla="*/ 1 h 47"/>
                <a:gd name="T28" fmla="*/ 2 w 67"/>
                <a:gd name="T29" fmla="*/ 1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"/>
                <a:gd name="T46" fmla="*/ 0 h 47"/>
                <a:gd name="T47" fmla="*/ 67 w 67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" h="47">
                  <a:moveTo>
                    <a:pt x="6" y="6"/>
                  </a:moveTo>
                  <a:lnTo>
                    <a:pt x="28" y="0"/>
                  </a:lnTo>
                  <a:lnTo>
                    <a:pt x="31" y="3"/>
                  </a:lnTo>
                  <a:lnTo>
                    <a:pt x="57" y="27"/>
                  </a:lnTo>
                  <a:lnTo>
                    <a:pt x="67" y="17"/>
                  </a:lnTo>
                  <a:lnTo>
                    <a:pt x="57" y="37"/>
                  </a:lnTo>
                  <a:lnTo>
                    <a:pt x="47" y="27"/>
                  </a:lnTo>
                  <a:lnTo>
                    <a:pt x="36" y="37"/>
                  </a:lnTo>
                  <a:lnTo>
                    <a:pt x="29" y="38"/>
                  </a:lnTo>
                  <a:lnTo>
                    <a:pt x="26" y="47"/>
                  </a:lnTo>
                  <a:lnTo>
                    <a:pt x="16" y="37"/>
                  </a:lnTo>
                  <a:lnTo>
                    <a:pt x="16" y="47"/>
                  </a:lnTo>
                  <a:lnTo>
                    <a:pt x="6" y="37"/>
                  </a:lnTo>
                  <a:lnTo>
                    <a:pt x="0" y="14"/>
                  </a:lnTo>
                  <a:lnTo>
                    <a:pt x="6" y="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45" name="Freeform 396"/>
            <p:cNvSpPr>
              <a:spLocks/>
            </p:cNvSpPr>
            <p:nvPr/>
          </p:nvSpPr>
          <p:spPr bwMode="auto">
            <a:xfrm>
              <a:off x="4844" y="2549"/>
              <a:ext cx="18" cy="38"/>
            </a:xfrm>
            <a:custGeom>
              <a:avLst/>
              <a:gdLst>
                <a:gd name="T0" fmla="*/ 0 w 30"/>
                <a:gd name="T1" fmla="*/ 1 h 58"/>
                <a:gd name="T2" fmla="*/ 1 w 30"/>
                <a:gd name="T3" fmla="*/ 1 h 58"/>
                <a:gd name="T4" fmla="*/ 1 w 30"/>
                <a:gd name="T5" fmla="*/ 1 h 58"/>
                <a:gd name="T6" fmla="*/ 1 w 30"/>
                <a:gd name="T7" fmla="*/ 1 h 58"/>
                <a:gd name="T8" fmla="*/ 1 w 30"/>
                <a:gd name="T9" fmla="*/ 0 h 58"/>
                <a:gd name="T10" fmla="*/ 1 w 30"/>
                <a:gd name="T11" fmla="*/ 1 h 58"/>
                <a:gd name="T12" fmla="*/ 1 w 30"/>
                <a:gd name="T13" fmla="*/ 1 h 58"/>
                <a:gd name="T14" fmla="*/ 0 w 30"/>
                <a:gd name="T15" fmla="*/ 1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58"/>
                <a:gd name="T26" fmla="*/ 30 w 30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58">
                  <a:moveTo>
                    <a:pt x="0" y="41"/>
                  </a:moveTo>
                  <a:lnTo>
                    <a:pt x="25" y="58"/>
                  </a:lnTo>
                  <a:cubicBezTo>
                    <a:pt x="30" y="56"/>
                    <a:pt x="29" y="39"/>
                    <a:pt x="28" y="31"/>
                  </a:cubicBezTo>
                  <a:cubicBezTo>
                    <a:pt x="28" y="23"/>
                    <a:pt x="24" y="15"/>
                    <a:pt x="21" y="10"/>
                  </a:cubicBezTo>
                  <a:lnTo>
                    <a:pt x="9" y="0"/>
                  </a:lnTo>
                  <a:lnTo>
                    <a:pt x="1" y="16"/>
                  </a:lnTo>
                  <a:lnTo>
                    <a:pt x="4" y="32"/>
                  </a:lnTo>
                  <a:lnTo>
                    <a:pt x="0" y="41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46" name="Freeform 397"/>
            <p:cNvSpPr>
              <a:spLocks/>
            </p:cNvSpPr>
            <p:nvPr/>
          </p:nvSpPr>
          <p:spPr bwMode="auto">
            <a:xfrm>
              <a:off x="4820" y="2514"/>
              <a:ext cx="20" cy="38"/>
            </a:xfrm>
            <a:custGeom>
              <a:avLst/>
              <a:gdLst>
                <a:gd name="T0" fmla="*/ 0 w 30"/>
                <a:gd name="T1" fmla="*/ 1 h 58"/>
                <a:gd name="T2" fmla="*/ 1 w 30"/>
                <a:gd name="T3" fmla="*/ 1 h 58"/>
                <a:gd name="T4" fmla="*/ 1 w 30"/>
                <a:gd name="T5" fmla="*/ 1 h 58"/>
                <a:gd name="T6" fmla="*/ 1 w 30"/>
                <a:gd name="T7" fmla="*/ 1 h 58"/>
                <a:gd name="T8" fmla="*/ 1 w 30"/>
                <a:gd name="T9" fmla="*/ 0 h 58"/>
                <a:gd name="T10" fmla="*/ 1 w 30"/>
                <a:gd name="T11" fmla="*/ 1 h 58"/>
                <a:gd name="T12" fmla="*/ 1 w 30"/>
                <a:gd name="T13" fmla="*/ 1 h 58"/>
                <a:gd name="T14" fmla="*/ 0 w 30"/>
                <a:gd name="T15" fmla="*/ 1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58"/>
                <a:gd name="T26" fmla="*/ 30 w 30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58">
                  <a:moveTo>
                    <a:pt x="0" y="41"/>
                  </a:moveTo>
                  <a:lnTo>
                    <a:pt x="25" y="58"/>
                  </a:lnTo>
                  <a:cubicBezTo>
                    <a:pt x="30" y="56"/>
                    <a:pt x="29" y="39"/>
                    <a:pt x="28" y="31"/>
                  </a:cubicBezTo>
                  <a:cubicBezTo>
                    <a:pt x="28" y="23"/>
                    <a:pt x="24" y="15"/>
                    <a:pt x="21" y="10"/>
                  </a:cubicBezTo>
                  <a:lnTo>
                    <a:pt x="9" y="0"/>
                  </a:lnTo>
                  <a:lnTo>
                    <a:pt x="1" y="16"/>
                  </a:lnTo>
                  <a:lnTo>
                    <a:pt x="4" y="32"/>
                  </a:lnTo>
                  <a:lnTo>
                    <a:pt x="0" y="41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47" name="Freeform 398"/>
            <p:cNvSpPr>
              <a:spLocks/>
            </p:cNvSpPr>
            <p:nvPr/>
          </p:nvSpPr>
          <p:spPr bwMode="auto">
            <a:xfrm>
              <a:off x="5012" y="2559"/>
              <a:ext cx="26" cy="16"/>
            </a:xfrm>
            <a:custGeom>
              <a:avLst/>
              <a:gdLst>
                <a:gd name="T0" fmla="*/ 0 w 30"/>
                <a:gd name="T1" fmla="*/ 2 h 20"/>
                <a:gd name="T2" fmla="*/ 0 w 30"/>
                <a:gd name="T3" fmla="*/ 0 h 20"/>
                <a:gd name="T4" fmla="*/ 3 w 30"/>
                <a:gd name="T5" fmla="*/ 2 h 20"/>
                <a:gd name="T6" fmla="*/ 3 w 30"/>
                <a:gd name="T7" fmla="*/ 2 h 20"/>
                <a:gd name="T8" fmla="*/ 3 w 30"/>
                <a:gd name="T9" fmla="*/ 2 h 20"/>
                <a:gd name="T10" fmla="*/ 3 w 30"/>
                <a:gd name="T11" fmla="*/ 0 h 20"/>
                <a:gd name="T12" fmla="*/ 0 w 30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20"/>
                <a:gd name="T23" fmla="*/ 30 w 30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20">
                  <a:moveTo>
                    <a:pt x="0" y="1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20" y="20"/>
                  </a:lnTo>
                  <a:lnTo>
                    <a:pt x="30" y="10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48" name="Freeform 399"/>
            <p:cNvSpPr>
              <a:spLocks/>
            </p:cNvSpPr>
            <p:nvPr/>
          </p:nvSpPr>
          <p:spPr bwMode="auto">
            <a:xfrm>
              <a:off x="4573" y="2559"/>
              <a:ext cx="26" cy="16"/>
            </a:xfrm>
            <a:custGeom>
              <a:avLst/>
              <a:gdLst>
                <a:gd name="T0" fmla="*/ 0 w 30"/>
                <a:gd name="T1" fmla="*/ 2 h 20"/>
                <a:gd name="T2" fmla="*/ 0 w 30"/>
                <a:gd name="T3" fmla="*/ 0 h 20"/>
                <a:gd name="T4" fmla="*/ 3 w 30"/>
                <a:gd name="T5" fmla="*/ 2 h 20"/>
                <a:gd name="T6" fmla="*/ 3 w 30"/>
                <a:gd name="T7" fmla="*/ 2 h 20"/>
                <a:gd name="T8" fmla="*/ 3 w 30"/>
                <a:gd name="T9" fmla="*/ 2 h 20"/>
                <a:gd name="T10" fmla="*/ 3 w 30"/>
                <a:gd name="T11" fmla="*/ 0 h 20"/>
                <a:gd name="T12" fmla="*/ 0 w 30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20"/>
                <a:gd name="T23" fmla="*/ 30 w 30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20">
                  <a:moveTo>
                    <a:pt x="0" y="1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20" y="20"/>
                  </a:lnTo>
                  <a:lnTo>
                    <a:pt x="30" y="10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49" name="Freeform 400"/>
            <p:cNvSpPr>
              <a:spLocks/>
            </p:cNvSpPr>
            <p:nvPr/>
          </p:nvSpPr>
          <p:spPr bwMode="auto">
            <a:xfrm>
              <a:off x="3722" y="1955"/>
              <a:ext cx="57" cy="42"/>
            </a:xfrm>
            <a:custGeom>
              <a:avLst/>
              <a:gdLst>
                <a:gd name="T0" fmla="*/ 0 w 71"/>
                <a:gd name="T1" fmla="*/ 1 h 58"/>
                <a:gd name="T2" fmla="*/ 0 w 71"/>
                <a:gd name="T3" fmla="*/ 1 h 58"/>
                <a:gd name="T4" fmla="*/ 2 w 71"/>
                <a:gd name="T5" fmla="*/ 0 h 58"/>
                <a:gd name="T6" fmla="*/ 2 w 71"/>
                <a:gd name="T7" fmla="*/ 1 h 58"/>
                <a:gd name="T8" fmla="*/ 2 w 71"/>
                <a:gd name="T9" fmla="*/ 1 h 58"/>
                <a:gd name="T10" fmla="*/ 2 w 71"/>
                <a:gd name="T11" fmla="*/ 1 h 58"/>
                <a:gd name="T12" fmla="*/ 2 w 71"/>
                <a:gd name="T13" fmla="*/ 1 h 58"/>
                <a:gd name="T14" fmla="*/ 2 w 71"/>
                <a:gd name="T15" fmla="*/ 1 h 58"/>
                <a:gd name="T16" fmla="*/ 2 w 71"/>
                <a:gd name="T17" fmla="*/ 1 h 58"/>
                <a:gd name="T18" fmla="*/ 2 w 71"/>
                <a:gd name="T19" fmla="*/ 1 h 58"/>
                <a:gd name="T20" fmla="*/ 2 w 71"/>
                <a:gd name="T21" fmla="*/ 1 h 58"/>
                <a:gd name="T22" fmla="*/ 0 w 71"/>
                <a:gd name="T23" fmla="*/ 1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1"/>
                <a:gd name="T37" fmla="*/ 0 h 58"/>
                <a:gd name="T38" fmla="*/ 71 w 71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1" h="58">
                  <a:moveTo>
                    <a:pt x="0" y="17"/>
                  </a:moveTo>
                  <a:lnTo>
                    <a:pt x="0" y="6"/>
                  </a:lnTo>
                  <a:lnTo>
                    <a:pt x="37" y="0"/>
                  </a:lnTo>
                  <a:lnTo>
                    <a:pt x="71" y="17"/>
                  </a:lnTo>
                  <a:lnTo>
                    <a:pt x="51" y="27"/>
                  </a:lnTo>
                  <a:lnTo>
                    <a:pt x="51" y="48"/>
                  </a:lnTo>
                  <a:lnTo>
                    <a:pt x="41" y="48"/>
                  </a:lnTo>
                  <a:lnTo>
                    <a:pt x="30" y="58"/>
                  </a:lnTo>
                  <a:lnTo>
                    <a:pt x="20" y="58"/>
                  </a:lnTo>
                  <a:lnTo>
                    <a:pt x="10" y="48"/>
                  </a:lnTo>
                  <a:lnTo>
                    <a:pt x="10" y="17"/>
                  </a:lnTo>
                  <a:lnTo>
                    <a:pt x="0" y="17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50" name="Freeform 401"/>
            <p:cNvSpPr>
              <a:spLocks/>
            </p:cNvSpPr>
            <p:nvPr/>
          </p:nvSpPr>
          <p:spPr bwMode="auto">
            <a:xfrm>
              <a:off x="3728" y="1915"/>
              <a:ext cx="31" cy="30"/>
            </a:xfrm>
            <a:custGeom>
              <a:avLst/>
              <a:gdLst>
                <a:gd name="T0" fmla="*/ 2 w 39"/>
                <a:gd name="T1" fmla="*/ 0 h 41"/>
                <a:gd name="T2" fmla="*/ 2 w 39"/>
                <a:gd name="T3" fmla="*/ 1 h 41"/>
                <a:gd name="T4" fmla="*/ 2 w 39"/>
                <a:gd name="T5" fmla="*/ 1 h 41"/>
                <a:gd name="T6" fmla="*/ 2 w 39"/>
                <a:gd name="T7" fmla="*/ 1 h 41"/>
                <a:gd name="T8" fmla="*/ 0 w 39"/>
                <a:gd name="T9" fmla="*/ 1 h 41"/>
                <a:gd name="T10" fmla="*/ 0 w 39"/>
                <a:gd name="T11" fmla="*/ 1 h 41"/>
                <a:gd name="T12" fmla="*/ 2 w 39"/>
                <a:gd name="T13" fmla="*/ 1 h 41"/>
                <a:gd name="T14" fmla="*/ 2 w 39"/>
                <a:gd name="T15" fmla="*/ 1 h 41"/>
                <a:gd name="T16" fmla="*/ 2 w 39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"/>
                <a:gd name="T28" fmla="*/ 0 h 41"/>
                <a:gd name="T29" fmla="*/ 39 w 39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" h="41">
                  <a:moveTo>
                    <a:pt x="39" y="0"/>
                  </a:moveTo>
                  <a:lnTo>
                    <a:pt x="28" y="3"/>
                  </a:lnTo>
                  <a:lnTo>
                    <a:pt x="22" y="15"/>
                  </a:lnTo>
                  <a:lnTo>
                    <a:pt x="7" y="11"/>
                  </a:lnTo>
                  <a:lnTo>
                    <a:pt x="0" y="20"/>
                  </a:lnTo>
                  <a:lnTo>
                    <a:pt x="0" y="41"/>
                  </a:lnTo>
                  <a:lnTo>
                    <a:pt x="21" y="30"/>
                  </a:lnTo>
                  <a:lnTo>
                    <a:pt x="34" y="36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51" name="Freeform 402"/>
            <p:cNvSpPr>
              <a:spLocks/>
            </p:cNvSpPr>
            <p:nvPr/>
          </p:nvSpPr>
          <p:spPr bwMode="auto">
            <a:xfrm>
              <a:off x="3754" y="1914"/>
              <a:ext cx="44" cy="54"/>
            </a:xfrm>
            <a:custGeom>
              <a:avLst/>
              <a:gdLst>
                <a:gd name="T0" fmla="*/ 2 w 55"/>
                <a:gd name="T1" fmla="*/ 0 h 73"/>
                <a:gd name="T2" fmla="*/ 2 w 55"/>
                <a:gd name="T3" fmla="*/ 1 h 73"/>
                <a:gd name="T4" fmla="*/ 0 w 55"/>
                <a:gd name="T5" fmla="*/ 1 h 73"/>
                <a:gd name="T6" fmla="*/ 2 w 55"/>
                <a:gd name="T7" fmla="*/ 1 h 73"/>
                <a:gd name="T8" fmla="*/ 2 w 55"/>
                <a:gd name="T9" fmla="*/ 1 h 73"/>
                <a:gd name="T10" fmla="*/ 2 w 55"/>
                <a:gd name="T11" fmla="*/ 1 h 73"/>
                <a:gd name="T12" fmla="*/ 2 w 55"/>
                <a:gd name="T13" fmla="*/ 1 h 73"/>
                <a:gd name="T14" fmla="*/ 2 w 55"/>
                <a:gd name="T15" fmla="*/ 1 h 73"/>
                <a:gd name="T16" fmla="*/ 2 w 55"/>
                <a:gd name="T17" fmla="*/ 0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"/>
                <a:gd name="T28" fmla="*/ 0 h 73"/>
                <a:gd name="T29" fmla="*/ 55 w 55"/>
                <a:gd name="T30" fmla="*/ 73 h 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" h="73">
                  <a:moveTo>
                    <a:pt x="4" y="0"/>
                  </a:moveTo>
                  <a:lnTo>
                    <a:pt x="4" y="31"/>
                  </a:lnTo>
                  <a:lnTo>
                    <a:pt x="0" y="54"/>
                  </a:lnTo>
                  <a:lnTo>
                    <a:pt x="33" y="73"/>
                  </a:lnTo>
                  <a:lnTo>
                    <a:pt x="55" y="51"/>
                  </a:lnTo>
                  <a:lnTo>
                    <a:pt x="45" y="31"/>
                  </a:lnTo>
                  <a:lnTo>
                    <a:pt x="45" y="10"/>
                  </a:lnTo>
                  <a:lnTo>
                    <a:pt x="24" y="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52" name="Freeform 403"/>
            <p:cNvSpPr>
              <a:spLocks/>
            </p:cNvSpPr>
            <p:nvPr/>
          </p:nvSpPr>
          <p:spPr bwMode="auto">
            <a:xfrm>
              <a:off x="3733" y="1912"/>
              <a:ext cx="17" cy="14"/>
            </a:xfrm>
            <a:custGeom>
              <a:avLst/>
              <a:gdLst>
                <a:gd name="T0" fmla="*/ 3 w 20"/>
                <a:gd name="T1" fmla="*/ 2 h 18"/>
                <a:gd name="T2" fmla="*/ 3 w 20"/>
                <a:gd name="T3" fmla="*/ 2 h 18"/>
                <a:gd name="T4" fmla="*/ 3 w 20"/>
                <a:gd name="T5" fmla="*/ 0 h 18"/>
                <a:gd name="T6" fmla="*/ 0 w 20"/>
                <a:gd name="T7" fmla="*/ 2 h 18"/>
                <a:gd name="T8" fmla="*/ 3 w 20"/>
                <a:gd name="T9" fmla="*/ 2 h 18"/>
                <a:gd name="T10" fmla="*/ 3 w 20"/>
                <a:gd name="T11" fmla="*/ 2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18"/>
                <a:gd name="T20" fmla="*/ 20 w 20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18">
                  <a:moveTo>
                    <a:pt x="15" y="18"/>
                  </a:moveTo>
                  <a:lnTo>
                    <a:pt x="20" y="6"/>
                  </a:lnTo>
                  <a:lnTo>
                    <a:pt x="9" y="0"/>
                  </a:lnTo>
                  <a:lnTo>
                    <a:pt x="0" y="16"/>
                  </a:lnTo>
                  <a:lnTo>
                    <a:pt x="11" y="16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53" name="Freeform 404"/>
            <p:cNvSpPr>
              <a:spLocks/>
            </p:cNvSpPr>
            <p:nvPr/>
          </p:nvSpPr>
          <p:spPr bwMode="auto">
            <a:xfrm>
              <a:off x="3593" y="2071"/>
              <a:ext cx="83" cy="36"/>
            </a:xfrm>
            <a:custGeom>
              <a:avLst/>
              <a:gdLst>
                <a:gd name="T0" fmla="*/ 0 w 80"/>
                <a:gd name="T1" fmla="*/ 5 h 40"/>
                <a:gd name="T2" fmla="*/ 8 w 80"/>
                <a:gd name="T3" fmla="*/ 5 h 40"/>
                <a:gd name="T4" fmla="*/ 86 w 80"/>
                <a:gd name="T5" fmla="*/ 5 h 40"/>
                <a:gd name="T6" fmla="*/ 99 w 80"/>
                <a:gd name="T7" fmla="*/ 5 h 40"/>
                <a:gd name="T8" fmla="*/ 115 w 80"/>
                <a:gd name="T9" fmla="*/ 5 h 40"/>
                <a:gd name="T10" fmla="*/ 115 w 80"/>
                <a:gd name="T11" fmla="*/ 0 h 40"/>
                <a:gd name="T12" fmla="*/ 166 w 80"/>
                <a:gd name="T13" fmla="*/ 5 h 40"/>
                <a:gd name="T14" fmla="*/ 166 w 80"/>
                <a:gd name="T15" fmla="*/ 5 h 40"/>
                <a:gd name="T16" fmla="*/ 149 w 80"/>
                <a:gd name="T17" fmla="*/ 5 h 40"/>
                <a:gd name="T18" fmla="*/ 99 w 80"/>
                <a:gd name="T19" fmla="*/ 5 h 40"/>
                <a:gd name="T20" fmla="*/ 64 w 80"/>
                <a:gd name="T21" fmla="*/ 5 h 40"/>
                <a:gd name="T22" fmla="*/ 8 w 80"/>
                <a:gd name="T23" fmla="*/ 5 h 40"/>
                <a:gd name="T24" fmla="*/ 0 w 80"/>
                <a:gd name="T25" fmla="*/ 5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"/>
                <a:gd name="T40" fmla="*/ 0 h 40"/>
                <a:gd name="T41" fmla="*/ 80 w 80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" h="40">
                  <a:moveTo>
                    <a:pt x="0" y="24"/>
                  </a:moveTo>
                  <a:lnTo>
                    <a:pt x="8" y="24"/>
                  </a:lnTo>
                  <a:lnTo>
                    <a:pt x="40" y="16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80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48" y="40"/>
                  </a:lnTo>
                  <a:lnTo>
                    <a:pt x="32" y="32"/>
                  </a:lnTo>
                  <a:lnTo>
                    <a:pt x="8" y="32"/>
                  </a:lnTo>
                  <a:lnTo>
                    <a:pt x="0" y="24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54" name="Freeform 405"/>
            <p:cNvSpPr>
              <a:spLocks/>
            </p:cNvSpPr>
            <p:nvPr/>
          </p:nvSpPr>
          <p:spPr bwMode="auto">
            <a:xfrm>
              <a:off x="3434" y="2041"/>
              <a:ext cx="143" cy="127"/>
            </a:xfrm>
            <a:custGeom>
              <a:avLst/>
              <a:gdLst>
                <a:gd name="T0" fmla="*/ 219 w 136"/>
                <a:gd name="T1" fmla="*/ 0 h 135"/>
                <a:gd name="T2" fmla="*/ 198 w 136"/>
                <a:gd name="T3" fmla="*/ 0 h 135"/>
                <a:gd name="T4" fmla="*/ 198 w 136"/>
                <a:gd name="T5" fmla="*/ 8 h 135"/>
                <a:gd name="T6" fmla="*/ 154 w 136"/>
                <a:gd name="T7" fmla="*/ 8 h 135"/>
                <a:gd name="T8" fmla="*/ 132 w 136"/>
                <a:gd name="T9" fmla="*/ 8 h 135"/>
                <a:gd name="T10" fmla="*/ 108 w 136"/>
                <a:gd name="T11" fmla="*/ 8 h 135"/>
                <a:gd name="T12" fmla="*/ 108 w 136"/>
                <a:gd name="T13" fmla="*/ 8 h 135"/>
                <a:gd name="T14" fmla="*/ 88 w 136"/>
                <a:gd name="T15" fmla="*/ 8 h 135"/>
                <a:gd name="T16" fmla="*/ 108 w 136"/>
                <a:gd name="T17" fmla="*/ 12 h 135"/>
                <a:gd name="T18" fmla="*/ 62 w 136"/>
                <a:gd name="T19" fmla="*/ 15 h 135"/>
                <a:gd name="T20" fmla="*/ 62 w 136"/>
                <a:gd name="T21" fmla="*/ 12 h 135"/>
                <a:gd name="T22" fmla="*/ 0 w 136"/>
                <a:gd name="T23" fmla="*/ 15 h 135"/>
                <a:gd name="T24" fmla="*/ 88 w 136"/>
                <a:gd name="T25" fmla="*/ 17 h 135"/>
                <a:gd name="T26" fmla="*/ 108 w 136"/>
                <a:gd name="T27" fmla="*/ 23 h 135"/>
                <a:gd name="T28" fmla="*/ 108 w 136"/>
                <a:gd name="T29" fmla="*/ 25 h 135"/>
                <a:gd name="T30" fmla="*/ 108 w 136"/>
                <a:gd name="T31" fmla="*/ 35 h 135"/>
                <a:gd name="T32" fmla="*/ 132 w 136"/>
                <a:gd name="T33" fmla="*/ 37 h 135"/>
                <a:gd name="T34" fmla="*/ 219 w 136"/>
                <a:gd name="T35" fmla="*/ 39 h 135"/>
                <a:gd name="T36" fmla="*/ 219 w 136"/>
                <a:gd name="T37" fmla="*/ 37 h 135"/>
                <a:gd name="T38" fmla="*/ 261 w 136"/>
                <a:gd name="T39" fmla="*/ 35 h 135"/>
                <a:gd name="T40" fmla="*/ 326 w 136"/>
                <a:gd name="T41" fmla="*/ 37 h 135"/>
                <a:gd name="T42" fmla="*/ 348 w 136"/>
                <a:gd name="T43" fmla="*/ 33 h 135"/>
                <a:gd name="T44" fmla="*/ 326 w 136"/>
                <a:gd name="T45" fmla="*/ 28 h 135"/>
                <a:gd name="T46" fmla="*/ 326 w 136"/>
                <a:gd name="T47" fmla="*/ 25 h 135"/>
                <a:gd name="T48" fmla="*/ 326 w 136"/>
                <a:gd name="T49" fmla="*/ 22 h 135"/>
                <a:gd name="T50" fmla="*/ 326 w 136"/>
                <a:gd name="T51" fmla="*/ 23 h 135"/>
                <a:gd name="T52" fmla="*/ 326 w 136"/>
                <a:gd name="T53" fmla="*/ 22 h 135"/>
                <a:gd name="T54" fmla="*/ 326 w 136"/>
                <a:gd name="T55" fmla="*/ 17 h 135"/>
                <a:gd name="T56" fmla="*/ 348 w 136"/>
                <a:gd name="T57" fmla="*/ 17 h 135"/>
                <a:gd name="T58" fmla="*/ 370 w 136"/>
                <a:gd name="T59" fmla="*/ 12 h 135"/>
                <a:gd name="T60" fmla="*/ 326 w 136"/>
                <a:gd name="T61" fmla="*/ 8 h 135"/>
                <a:gd name="T62" fmla="*/ 307 w 136"/>
                <a:gd name="T63" fmla="*/ 8 h 135"/>
                <a:gd name="T64" fmla="*/ 284 w 136"/>
                <a:gd name="T65" fmla="*/ 8 h 135"/>
                <a:gd name="T66" fmla="*/ 284 w 136"/>
                <a:gd name="T67" fmla="*/ 8 h 135"/>
                <a:gd name="T68" fmla="*/ 261 w 136"/>
                <a:gd name="T69" fmla="*/ 8 h 135"/>
                <a:gd name="T70" fmla="*/ 261 w 136"/>
                <a:gd name="T71" fmla="*/ 7 h 135"/>
                <a:gd name="T72" fmla="*/ 219 w 136"/>
                <a:gd name="T73" fmla="*/ 0 h 1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6"/>
                <a:gd name="T112" fmla="*/ 0 h 135"/>
                <a:gd name="T113" fmla="*/ 136 w 136"/>
                <a:gd name="T114" fmla="*/ 135 h 13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6" h="135">
                  <a:moveTo>
                    <a:pt x="80" y="0"/>
                  </a:moveTo>
                  <a:lnTo>
                    <a:pt x="72" y="0"/>
                  </a:lnTo>
                  <a:lnTo>
                    <a:pt x="72" y="15"/>
                  </a:lnTo>
                  <a:lnTo>
                    <a:pt x="56" y="23"/>
                  </a:lnTo>
                  <a:lnTo>
                    <a:pt x="48" y="31"/>
                  </a:lnTo>
                  <a:lnTo>
                    <a:pt x="40" y="31"/>
                  </a:lnTo>
                  <a:lnTo>
                    <a:pt x="40" y="23"/>
                  </a:lnTo>
                  <a:lnTo>
                    <a:pt x="32" y="23"/>
                  </a:lnTo>
                  <a:lnTo>
                    <a:pt x="40" y="39"/>
                  </a:lnTo>
                  <a:lnTo>
                    <a:pt x="24" y="47"/>
                  </a:lnTo>
                  <a:lnTo>
                    <a:pt x="24" y="39"/>
                  </a:lnTo>
                  <a:lnTo>
                    <a:pt x="0" y="47"/>
                  </a:lnTo>
                  <a:lnTo>
                    <a:pt x="32" y="55"/>
                  </a:lnTo>
                  <a:lnTo>
                    <a:pt x="40" y="79"/>
                  </a:lnTo>
                  <a:lnTo>
                    <a:pt x="40" y="87"/>
                  </a:lnTo>
                  <a:lnTo>
                    <a:pt x="40" y="119"/>
                  </a:lnTo>
                  <a:lnTo>
                    <a:pt x="48" y="127"/>
                  </a:lnTo>
                  <a:lnTo>
                    <a:pt x="80" y="135"/>
                  </a:lnTo>
                  <a:lnTo>
                    <a:pt x="80" y="127"/>
                  </a:lnTo>
                  <a:lnTo>
                    <a:pt x="96" y="119"/>
                  </a:lnTo>
                  <a:lnTo>
                    <a:pt x="120" y="127"/>
                  </a:lnTo>
                  <a:lnTo>
                    <a:pt x="128" y="111"/>
                  </a:lnTo>
                  <a:lnTo>
                    <a:pt x="120" y="95"/>
                  </a:lnTo>
                  <a:lnTo>
                    <a:pt x="120" y="87"/>
                  </a:lnTo>
                  <a:lnTo>
                    <a:pt x="120" y="71"/>
                  </a:lnTo>
                  <a:lnTo>
                    <a:pt x="120" y="79"/>
                  </a:lnTo>
                  <a:lnTo>
                    <a:pt x="120" y="71"/>
                  </a:lnTo>
                  <a:lnTo>
                    <a:pt x="120" y="55"/>
                  </a:lnTo>
                  <a:lnTo>
                    <a:pt x="128" y="55"/>
                  </a:lnTo>
                  <a:lnTo>
                    <a:pt x="136" y="39"/>
                  </a:lnTo>
                  <a:lnTo>
                    <a:pt x="120" y="23"/>
                  </a:lnTo>
                  <a:lnTo>
                    <a:pt x="112" y="23"/>
                  </a:lnTo>
                  <a:lnTo>
                    <a:pt x="104" y="23"/>
                  </a:lnTo>
                  <a:lnTo>
                    <a:pt x="104" y="15"/>
                  </a:lnTo>
                  <a:lnTo>
                    <a:pt x="96" y="15"/>
                  </a:lnTo>
                  <a:lnTo>
                    <a:pt x="96" y="7"/>
                  </a:lnTo>
                  <a:lnTo>
                    <a:pt x="80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55" name="Freeform 406"/>
            <p:cNvSpPr>
              <a:spLocks/>
            </p:cNvSpPr>
            <p:nvPr/>
          </p:nvSpPr>
          <p:spPr bwMode="auto">
            <a:xfrm>
              <a:off x="3394" y="2144"/>
              <a:ext cx="126" cy="106"/>
            </a:xfrm>
            <a:custGeom>
              <a:avLst/>
              <a:gdLst>
                <a:gd name="T0" fmla="*/ 0 w 120"/>
                <a:gd name="T1" fmla="*/ 10 h 112"/>
                <a:gd name="T2" fmla="*/ 87 w 120"/>
                <a:gd name="T3" fmla="*/ 10 h 112"/>
                <a:gd name="T4" fmla="*/ 60 w 120"/>
                <a:gd name="T5" fmla="*/ 14 h 112"/>
                <a:gd name="T6" fmla="*/ 60 w 120"/>
                <a:gd name="T7" fmla="*/ 20 h 112"/>
                <a:gd name="T8" fmla="*/ 41 w 120"/>
                <a:gd name="T9" fmla="*/ 23 h 112"/>
                <a:gd name="T10" fmla="*/ 60 w 120"/>
                <a:gd name="T11" fmla="*/ 27 h 112"/>
                <a:gd name="T12" fmla="*/ 41 w 120"/>
                <a:gd name="T13" fmla="*/ 32 h 112"/>
                <a:gd name="T14" fmla="*/ 106 w 120"/>
                <a:gd name="T15" fmla="*/ 38 h 112"/>
                <a:gd name="T16" fmla="*/ 106 w 120"/>
                <a:gd name="T17" fmla="*/ 35 h 112"/>
                <a:gd name="T18" fmla="*/ 193 w 120"/>
                <a:gd name="T19" fmla="*/ 35 h 112"/>
                <a:gd name="T20" fmla="*/ 256 w 120"/>
                <a:gd name="T21" fmla="*/ 27 h 112"/>
                <a:gd name="T22" fmla="*/ 235 w 120"/>
                <a:gd name="T23" fmla="*/ 23 h 112"/>
                <a:gd name="T24" fmla="*/ 274 w 120"/>
                <a:gd name="T25" fmla="*/ 14 h 112"/>
                <a:gd name="T26" fmla="*/ 317 w 120"/>
                <a:gd name="T27" fmla="*/ 10 h 112"/>
                <a:gd name="T28" fmla="*/ 317 w 120"/>
                <a:gd name="T29" fmla="*/ 9 h 112"/>
                <a:gd name="T30" fmla="*/ 235 w 120"/>
                <a:gd name="T31" fmla="*/ 9 h 112"/>
                <a:gd name="T32" fmla="*/ 213 w 120"/>
                <a:gd name="T33" fmla="*/ 8 h 112"/>
                <a:gd name="T34" fmla="*/ 193 w 120"/>
                <a:gd name="T35" fmla="*/ 8 h 112"/>
                <a:gd name="T36" fmla="*/ 149 w 120"/>
                <a:gd name="T37" fmla="*/ 8 h 112"/>
                <a:gd name="T38" fmla="*/ 129 w 120"/>
                <a:gd name="T39" fmla="*/ 8 h 112"/>
                <a:gd name="T40" fmla="*/ 8 w 120"/>
                <a:gd name="T41" fmla="*/ 0 h 112"/>
                <a:gd name="T42" fmla="*/ 0 w 120"/>
                <a:gd name="T43" fmla="*/ 8 h 112"/>
                <a:gd name="T44" fmla="*/ 0 w 120"/>
                <a:gd name="T45" fmla="*/ 9 h 112"/>
                <a:gd name="T46" fmla="*/ 0 w 120"/>
                <a:gd name="T47" fmla="*/ 10 h 1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0"/>
                <a:gd name="T73" fmla="*/ 0 h 112"/>
                <a:gd name="T74" fmla="*/ 120 w 120"/>
                <a:gd name="T75" fmla="*/ 112 h 11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0" h="112">
                  <a:moveTo>
                    <a:pt x="0" y="32"/>
                  </a:moveTo>
                  <a:lnTo>
                    <a:pt x="32" y="32"/>
                  </a:lnTo>
                  <a:lnTo>
                    <a:pt x="24" y="40"/>
                  </a:lnTo>
                  <a:lnTo>
                    <a:pt x="24" y="56"/>
                  </a:lnTo>
                  <a:lnTo>
                    <a:pt x="16" y="64"/>
                  </a:lnTo>
                  <a:lnTo>
                    <a:pt x="24" y="80"/>
                  </a:lnTo>
                  <a:lnTo>
                    <a:pt x="16" y="96"/>
                  </a:lnTo>
                  <a:lnTo>
                    <a:pt x="40" y="112"/>
                  </a:lnTo>
                  <a:lnTo>
                    <a:pt x="40" y="104"/>
                  </a:lnTo>
                  <a:lnTo>
                    <a:pt x="72" y="104"/>
                  </a:lnTo>
                  <a:lnTo>
                    <a:pt x="96" y="80"/>
                  </a:lnTo>
                  <a:lnTo>
                    <a:pt x="88" y="64"/>
                  </a:lnTo>
                  <a:lnTo>
                    <a:pt x="104" y="40"/>
                  </a:lnTo>
                  <a:lnTo>
                    <a:pt x="120" y="32"/>
                  </a:lnTo>
                  <a:lnTo>
                    <a:pt x="120" y="24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32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56" name="Freeform 407"/>
            <p:cNvSpPr>
              <a:spLocks/>
            </p:cNvSpPr>
            <p:nvPr/>
          </p:nvSpPr>
          <p:spPr bwMode="auto">
            <a:xfrm>
              <a:off x="3560" y="2100"/>
              <a:ext cx="132" cy="119"/>
            </a:xfrm>
            <a:custGeom>
              <a:avLst/>
              <a:gdLst>
                <a:gd name="T0" fmla="*/ 8 w 128"/>
                <a:gd name="T1" fmla="*/ 12 h 128"/>
                <a:gd name="T2" fmla="*/ 44 w 128"/>
                <a:gd name="T3" fmla="*/ 9 h 128"/>
                <a:gd name="T4" fmla="*/ 71 w 128"/>
                <a:gd name="T5" fmla="*/ 12 h 128"/>
                <a:gd name="T6" fmla="*/ 90 w 128"/>
                <a:gd name="T7" fmla="*/ 17 h 128"/>
                <a:gd name="T8" fmla="*/ 103 w 128"/>
                <a:gd name="T9" fmla="*/ 17 h 128"/>
                <a:gd name="T10" fmla="*/ 116 w 128"/>
                <a:gd name="T11" fmla="*/ 19 h 128"/>
                <a:gd name="T12" fmla="*/ 147 w 128"/>
                <a:gd name="T13" fmla="*/ 20 h 128"/>
                <a:gd name="T14" fmla="*/ 162 w 128"/>
                <a:gd name="T15" fmla="*/ 25 h 128"/>
                <a:gd name="T16" fmla="*/ 176 w 128"/>
                <a:gd name="T17" fmla="*/ 25 h 128"/>
                <a:gd name="T18" fmla="*/ 192 w 128"/>
                <a:gd name="T19" fmla="*/ 30 h 128"/>
                <a:gd name="T20" fmla="*/ 176 w 128"/>
                <a:gd name="T21" fmla="*/ 30 h 128"/>
                <a:gd name="T22" fmla="*/ 192 w 128"/>
                <a:gd name="T23" fmla="*/ 30 h 128"/>
                <a:gd name="T24" fmla="*/ 207 w 128"/>
                <a:gd name="T25" fmla="*/ 30 h 128"/>
                <a:gd name="T26" fmla="*/ 207 w 128"/>
                <a:gd name="T27" fmla="*/ 29 h 128"/>
                <a:gd name="T28" fmla="*/ 207 w 128"/>
                <a:gd name="T29" fmla="*/ 27 h 128"/>
                <a:gd name="T30" fmla="*/ 207 w 128"/>
                <a:gd name="T31" fmla="*/ 22 h 128"/>
                <a:gd name="T32" fmla="*/ 222 w 128"/>
                <a:gd name="T33" fmla="*/ 27 h 128"/>
                <a:gd name="T34" fmla="*/ 235 w 128"/>
                <a:gd name="T35" fmla="*/ 25 h 128"/>
                <a:gd name="T36" fmla="*/ 176 w 128"/>
                <a:gd name="T37" fmla="*/ 19 h 128"/>
                <a:gd name="T38" fmla="*/ 192 w 128"/>
                <a:gd name="T39" fmla="*/ 19 h 128"/>
                <a:gd name="T40" fmla="*/ 176 w 128"/>
                <a:gd name="T41" fmla="*/ 19 h 128"/>
                <a:gd name="T42" fmla="*/ 147 w 128"/>
                <a:gd name="T43" fmla="*/ 17 h 128"/>
                <a:gd name="T44" fmla="*/ 147 w 128"/>
                <a:gd name="T45" fmla="*/ 14 h 128"/>
                <a:gd name="T46" fmla="*/ 116 w 128"/>
                <a:gd name="T47" fmla="*/ 9 h 128"/>
                <a:gd name="T48" fmla="*/ 116 w 128"/>
                <a:gd name="T49" fmla="*/ 7 h 128"/>
                <a:gd name="T50" fmla="*/ 147 w 128"/>
                <a:gd name="T51" fmla="*/ 7 h 128"/>
                <a:gd name="T52" fmla="*/ 147 w 128"/>
                <a:gd name="T53" fmla="*/ 7 h 128"/>
                <a:gd name="T54" fmla="*/ 147 w 128"/>
                <a:gd name="T55" fmla="*/ 7 h 128"/>
                <a:gd name="T56" fmla="*/ 116 w 128"/>
                <a:gd name="T57" fmla="*/ 0 h 128"/>
                <a:gd name="T58" fmla="*/ 71 w 128"/>
                <a:gd name="T59" fmla="*/ 0 h 128"/>
                <a:gd name="T60" fmla="*/ 71 w 128"/>
                <a:gd name="T61" fmla="*/ 7 h 128"/>
                <a:gd name="T62" fmla="*/ 55 w 128"/>
                <a:gd name="T63" fmla="*/ 7 h 128"/>
                <a:gd name="T64" fmla="*/ 55 w 128"/>
                <a:gd name="T65" fmla="*/ 7 h 128"/>
                <a:gd name="T66" fmla="*/ 44 w 128"/>
                <a:gd name="T67" fmla="*/ 7 h 128"/>
                <a:gd name="T68" fmla="*/ 8 w 128"/>
                <a:gd name="T69" fmla="*/ 7 h 128"/>
                <a:gd name="T70" fmla="*/ 0 w 128"/>
                <a:gd name="T71" fmla="*/ 7 h 128"/>
                <a:gd name="T72" fmla="*/ 0 w 128"/>
                <a:gd name="T73" fmla="*/ 7 h 128"/>
                <a:gd name="T74" fmla="*/ 8 w 128"/>
                <a:gd name="T75" fmla="*/ 1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8"/>
                <a:gd name="T115" fmla="*/ 0 h 128"/>
                <a:gd name="T116" fmla="*/ 128 w 128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8" h="128">
                  <a:moveTo>
                    <a:pt x="8" y="48"/>
                  </a:moveTo>
                  <a:lnTo>
                    <a:pt x="24" y="40"/>
                  </a:lnTo>
                  <a:lnTo>
                    <a:pt x="40" y="48"/>
                  </a:lnTo>
                  <a:lnTo>
                    <a:pt x="48" y="72"/>
                  </a:lnTo>
                  <a:lnTo>
                    <a:pt x="56" y="72"/>
                  </a:lnTo>
                  <a:lnTo>
                    <a:pt x="64" y="80"/>
                  </a:lnTo>
                  <a:lnTo>
                    <a:pt x="80" y="88"/>
                  </a:lnTo>
                  <a:lnTo>
                    <a:pt x="88" y="104"/>
                  </a:lnTo>
                  <a:lnTo>
                    <a:pt x="96" y="104"/>
                  </a:lnTo>
                  <a:lnTo>
                    <a:pt x="104" y="128"/>
                  </a:lnTo>
                  <a:lnTo>
                    <a:pt x="96" y="128"/>
                  </a:lnTo>
                  <a:lnTo>
                    <a:pt x="104" y="128"/>
                  </a:lnTo>
                  <a:lnTo>
                    <a:pt x="112" y="128"/>
                  </a:lnTo>
                  <a:lnTo>
                    <a:pt x="112" y="120"/>
                  </a:lnTo>
                  <a:lnTo>
                    <a:pt x="112" y="112"/>
                  </a:lnTo>
                  <a:lnTo>
                    <a:pt x="112" y="96"/>
                  </a:lnTo>
                  <a:lnTo>
                    <a:pt x="120" y="112"/>
                  </a:lnTo>
                  <a:lnTo>
                    <a:pt x="128" y="104"/>
                  </a:lnTo>
                  <a:lnTo>
                    <a:pt x="96" y="80"/>
                  </a:lnTo>
                  <a:lnTo>
                    <a:pt x="104" y="80"/>
                  </a:lnTo>
                  <a:lnTo>
                    <a:pt x="96" y="80"/>
                  </a:lnTo>
                  <a:lnTo>
                    <a:pt x="80" y="72"/>
                  </a:lnTo>
                  <a:lnTo>
                    <a:pt x="80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80" y="24"/>
                  </a:lnTo>
                  <a:lnTo>
                    <a:pt x="80" y="16"/>
                  </a:lnTo>
                  <a:lnTo>
                    <a:pt x="80" y="8"/>
                  </a:lnTo>
                  <a:lnTo>
                    <a:pt x="64" y="0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48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57" name="Freeform 408"/>
            <p:cNvSpPr>
              <a:spLocks/>
            </p:cNvSpPr>
            <p:nvPr/>
          </p:nvSpPr>
          <p:spPr bwMode="auto">
            <a:xfrm>
              <a:off x="3707" y="2085"/>
              <a:ext cx="99" cy="69"/>
            </a:xfrm>
            <a:custGeom>
              <a:avLst/>
              <a:gdLst>
                <a:gd name="T0" fmla="*/ 36 w 96"/>
                <a:gd name="T1" fmla="*/ 22 h 72"/>
                <a:gd name="T2" fmla="*/ 44 w 96"/>
                <a:gd name="T3" fmla="*/ 22 h 72"/>
                <a:gd name="T4" fmla="*/ 44 w 96"/>
                <a:gd name="T5" fmla="*/ 26 h 72"/>
                <a:gd name="T6" fmla="*/ 56 w 96"/>
                <a:gd name="T7" fmla="*/ 29 h 72"/>
                <a:gd name="T8" fmla="*/ 72 w 96"/>
                <a:gd name="T9" fmla="*/ 29 h 72"/>
                <a:gd name="T10" fmla="*/ 104 w 96"/>
                <a:gd name="T11" fmla="*/ 31 h 72"/>
                <a:gd name="T12" fmla="*/ 133 w 96"/>
                <a:gd name="T13" fmla="*/ 26 h 72"/>
                <a:gd name="T14" fmla="*/ 162 w 96"/>
                <a:gd name="T15" fmla="*/ 29 h 72"/>
                <a:gd name="T16" fmla="*/ 162 w 96"/>
                <a:gd name="T17" fmla="*/ 26 h 72"/>
                <a:gd name="T18" fmla="*/ 176 w 96"/>
                <a:gd name="T19" fmla="*/ 22 h 72"/>
                <a:gd name="T20" fmla="*/ 162 w 96"/>
                <a:gd name="T21" fmla="*/ 22 h 72"/>
                <a:gd name="T22" fmla="*/ 162 w 96"/>
                <a:gd name="T23" fmla="*/ 18 h 72"/>
                <a:gd name="T24" fmla="*/ 162 w 96"/>
                <a:gd name="T25" fmla="*/ 11 h 72"/>
                <a:gd name="T26" fmla="*/ 133 w 96"/>
                <a:gd name="T27" fmla="*/ 0 h 72"/>
                <a:gd name="T28" fmla="*/ 117 w 96"/>
                <a:gd name="T29" fmla="*/ 0 h 72"/>
                <a:gd name="T30" fmla="*/ 92 w 96"/>
                <a:gd name="T31" fmla="*/ 0 h 72"/>
                <a:gd name="T32" fmla="*/ 44 w 96"/>
                <a:gd name="T33" fmla="*/ 0 h 72"/>
                <a:gd name="T34" fmla="*/ 36 w 96"/>
                <a:gd name="T35" fmla="*/ 0 h 72"/>
                <a:gd name="T36" fmla="*/ 36 w 96"/>
                <a:gd name="T37" fmla="*/ 12 h 72"/>
                <a:gd name="T38" fmla="*/ 0 w 96"/>
                <a:gd name="T39" fmla="*/ 12 h 72"/>
                <a:gd name="T40" fmla="*/ 36 w 96"/>
                <a:gd name="T41" fmla="*/ 22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72"/>
                <a:gd name="T65" fmla="*/ 96 w 96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72">
                  <a:moveTo>
                    <a:pt x="16" y="48"/>
                  </a:moveTo>
                  <a:lnTo>
                    <a:pt x="24" y="48"/>
                  </a:lnTo>
                  <a:lnTo>
                    <a:pt x="24" y="56"/>
                  </a:lnTo>
                  <a:lnTo>
                    <a:pt x="32" y="64"/>
                  </a:lnTo>
                  <a:lnTo>
                    <a:pt x="40" y="64"/>
                  </a:lnTo>
                  <a:lnTo>
                    <a:pt x="56" y="72"/>
                  </a:lnTo>
                  <a:lnTo>
                    <a:pt x="72" y="56"/>
                  </a:lnTo>
                  <a:lnTo>
                    <a:pt x="88" y="64"/>
                  </a:lnTo>
                  <a:lnTo>
                    <a:pt x="88" y="56"/>
                  </a:lnTo>
                  <a:lnTo>
                    <a:pt x="96" y="48"/>
                  </a:lnTo>
                  <a:lnTo>
                    <a:pt x="88" y="48"/>
                  </a:lnTo>
                  <a:lnTo>
                    <a:pt x="88" y="40"/>
                  </a:lnTo>
                  <a:lnTo>
                    <a:pt x="88" y="16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16" y="4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58" name="Freeform 409"/>
            <p:cNvSpPr>
              <a:spLocks/>
            </p:cNvSpPr>
            <p:nvPr/>
          </p:nvSpPr>
          <p:spPr bwMode="auto">
            <a:xfrm>
              <a:off x="3645" y="1974"/>
              <a:ext cx="106" cy="94"/>
            </a:xfrm>
            <a:custGeom>
              <a:avLst/>
              <a:gdLst>
                <a:gd name="T0" fmla="*/ 155 w 103"/>
                <a:gd name="T1" fmla="*/ 16 h 103"/>
                <a:gd name="T2" fmla="*/ 168 w 103"/>
                <a:gd name="T3" fmla="*/ 14 h 103"/>
                <a:gd name="T4" fmla="*/ 182 w 103"/>
                <a:gd name="T5" fmla="*/ 13 h 103"/>
                <a:gd name="T6" fmla="*/ 168 w 103"/>
                <a:gd name="T7" fmla="*/ 8 h 103"/>
                <a:gd name="T8" fmla="*/ 182 w 103"/>
                <a:gd name="T9" fmla="*/ 5 h 103"/>
                <a:gd name="T10" fmla="*/ 168 w 103"/>
                <a:gd name="T11" fmla="*/ 5 h 103"/>
                <a:gd name="T12" fmla="*/ 155 w 103"/>
                <a:gd name="T13" fmla="*/ 5 h 103"/>
                <a:gd name="T14" fmla="*/ 139 w 103"/>
                <a:gd name="T15" fmla="*/ 5 h 103"/>
                <a:gd name="T16" fmla="*/ 99 w 103"/>
                <a:gd name="T17" fmla="*/ 5 h 103"/>
                <a:gd name="T18" fmla="*/ 99 w 103"/>
                <a:gd name="T19" fmla="*/ 5 h 103"/>
                <a:gd name="T20" fmla="*/ 84 w 103"/>
                <a:gd name="T21" fmla="*/ 5 h 103"/>
                <a:gd name="T22" fmla="*/ 68 w 103"/>
                <a:gd name="T23" fmla="*/ 0 h 103"/>
                <a:gd name="T24" fmla="*/ 0 w 103"/>
                <a:gd name="T25" fmla="*/ 5 h 103"/>
                <a:gd name="T26" fmla="*/ 8 w 103"/>
                <a:gd name="T27" fmla="*/ 12 h 103"/>
                <a:gd name="T28" fmla="*/ 16 w 103"/>
                <a:gd name="T29" fmla="*/ 12 h 103"/>
                <a:gd name="T30" fmla="*/ 52 w 103"/>
                <a:gd name="T31" fmla="*/ 13 h 103"/>
                <a:gd name="T32" fmla="*/ 68 w 103"/>
                <a:gd name="T33" fmla="*/ 13 h 103"/>
                <a:gd name="T34" fmla="*/ 84 w 103"/>
                <a:gd name="T35" fmla="*/ 15 h 103"/>
                <a:gd name="T36" fmla="*/ 99 w 103"/>
                <a:gd name="T37" fmla="*/ 15 h 103"/>
                <a:gd name="T38" fmla="*/ 111 w 103"/>
                <a:gd name="T39" fmla="*/ 16 h 103"/>
                <a:gd name="T40" fmla="*/ 139 w 103"/>
                <a:gd name="T41" fmla="*/ 15 h 103"/>
                <a:gd name="T42" fmla="*/ 155 w 103"/>
                <a:gd name="T43" fmla="*/ 16 h 10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3"/>
                <a:gd name="T67" fmla="*/ 0 h 103"/>
                <a:gd name="T68" fmla="*/ 103 w 103"/>
                <a:gd name="T69" fmla="*/ 103 h 10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3" h="103">
                  <a:moveTo>
                    <a:pt x="87" y="103"/>
                  </a:moveTo>
                  <a:lnTo>
                    <a:pt x="95" y="87"/>
                  </a:lnTo>
                  <a:lnTo>
                    <a:pt x="103" y="79"/>
                  </a:lnTo>
                  <a:lnTo>
                    <a:pt x="95" y="48"/>
                  </a:lnTo>
                  <a:lnTo>
                    <a:pt x="103" y="32"/>
                  </a:lnTo>
                  <a:lnTo>
                    <a:pt x="95" y="24"/>
                  </a:lnTo>
                  <a:lnTo>
                    <a:pt x="87" y="16"/>
                  </a:lnTo>
                  <a:lnTo>
                    <a:pt x="79" y="16"/>
                  </a:lnTo>
                  <a:lnTo>
                    <a:pt x="55" y="8"/>
                  </a:lnTo>
                  <a:lnTo>
                    <a:pt x="55" y="16"/>
                  </a:lnTo>
                  <a:lnTo>
                    <a:pt x="48" y="16"/>
                  </a:lnTo>
                  <a:lnTo>
                    <a:pt x="40" y="0"/>
                  </a:lnTo>
                  <a:lnTo>
                    <a:pt x="0" y="24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32" y="79"/>
                  </a:lnTo>
                  <a:lnTo>
                    <a:pt x="40" y="79"/>
                  </a:lnTo>
                  <a:lnTo>
                    <a:pt x="48" y="95"/>
                  </a:lnTo>
                  <a:lnTo>
                    <a:pt x="55" y="95"/>
                  </a:lnTo>
                  <a:lnTo>
                    <a:pt x="63" y="103"/>
                  </a:lnTo>
                  <a:lnTo>
                    <a:pt x="79" y="95"/>
                  </a:lnTo>
                  <a:lnTo>
                    <a:pt x="87" y="103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59" name="Freeform 410"/>
            <p:cNvSpPr>
              <a:spLocks/>
            </p:cNvSpPr>
            <p:nvPr/>
          </p:nvSpPr>
          <p:spPr bwMode="auto">
            <a:xfrm>
              <a:off x="3562" y="1974"/>
              <a:ext cx="90" cy="117"/>
            </a:xfrm>
            <a:custGeom>
              <a:avLst/>
              <a:gdLst>
                <a:gd name="T0" fmla="*/ 70 w 88"/>
                <a:gd name="T1" fmla="*/ 6 h 127"/>
                <a:gd name="T2" fmla="*/ 124 w 88"/>
                <a:gd name="T3" fmla="*/ 6 h 127"/>
                <a:gd name="T4" fmla="*/ 124 w 88"/>
                <a:gd name="T5" fmla="*/ 6 h 127"/>
                <a:gd name="T6" fmla="*/ 113 w 88"/>
                <a:gd name="T7" fmla="*/ 6 h 127"/>
                <a:gd name="T8" fmla="*/ 124 w 88"/>
                <a:gd name="T9" fmla="*/ 6 h 127"/>
                <a:gd name="T10" fmla="*/ 136 w 88"/>
                <a:gd name="T11" fmla="*/ 15 h 127"/>
                <a:gd name="T12" fmla="*/ 124 w 88"/>
                <a:gd name="T13" fmla="*/ 15 h 127"/>
                <a:gd name="T14" fmla="*/ 113 w 88"/>
                <a:gd name="T15" fmla="*/ 15 h 127"/>
                <a:gd name="T16" fmla="*/ 86 w 88"/>
                <a:gd name="T17" fmla="*/ 16 h 127"/>
                <a:gd name="T18" fmla="*/ 102 w 88"/>
                <a:gd name="T19" fmla="*/ 18 h 127"/>
                <a:gd name="T20" fmla="*/ 124 w 88"/>
                <a:gd name="T21" fmla="*/ 21 h 127"/>
                <a:gd name="T22" fmla="*/ 113 w 88"/>
                <a:gd name="T23" fmla="*/ 23 h 127"/>
                <a:gd name="T24" fmla="*/ 60 w 88"/>
                <a:gd name="T25" fmla="*/ 25 h 127"/>
                <a:gd name="T26" fmla="*/ 52 w 88"/>
                <a:gd name="T27" fmla="*/ 25 h 127"/>
                <a:gd name="T28" fmla="*/ 8 w 88"/>
                <a:gd name="T29" fmla="*/ 25 h 127"/>
                <a:gd name="T30" fmla="*/ 16 w 88"/>
                <a:gd name="T31" fmla="*/ 21 h 127"/>
                <a:gd name="T32" fmla="*/ 0 w 88"/>
                <a:gd name="T33" fmla="*/ 18 h 127"/>
                <a:gd name="T34" fmla="*/ 0 w 88"/>
                <a:gd name="T35" fmla="*/ 17 h 127"/>
                <a:gd name="T36" fmla="*/ 0 w 88"/>
                <a:gd name="T37" fmla="*/ 15 h 127"/>
                <a:gd name="T38" fmla="*/ 0 w 88"/>
                <a:gd name="T39" fmla="*/ 12 h 127"/>
                <a:gd name="T40" fmla="*/ 0 w 88"/>
                <a:gd name="T41" fmla="*/ 10 h 127"/>
                <a:gd name="T42" fmla="*/ 8 w 88"/>
                <a:gd name="T43" fmla="*/ 6 h 127"/>
                <a:gd name="T44" fmla="*/ 44 w 88"/>
                <a:gd name="T45" fmla="*/ 6 h 127"/>
                <a:gd name="T46" fmla="*/ 52 w 88"/>
                <a:gd name="T47" fmla="*/ 6 h 127"/>
                <a:gd name="T48" fmla="*/ 44 w 88"/>
                <a:gd name="T49" fmla="*/ 6 h 127"/>
                <a:gd name="T50" fmla="*/ 52 w 88"/>
                <a:gd name="T51" fmla="*/ 6 h 127"/>
                <a:gd name="T52" fmla="*/ 44 w 88"/>
                <a:gd name="T53" fmla="*/ 0 h 127"/>
                <a:gd name="T54" fmla="*/ 52 w 88"/>
                <a:gd name="T55" fmla="*/ 0 h 127"/>
                <a:gd name="T56" fmla="*/ 60 w 88"/>
                <a:gd name="T57" fmla="*/ 0 h 127"/>
                <a:gd name="T58" fmla="*/ 60 w 88"/>
                <a:gd name="T59" fmla="*/ 6 h 127"/>
                <a:gd name="T60" fmla="*/ 70 w 88"/>
                <a:gd name="T61" fmla="*/ 6 h 127"/>
                <a:gd name="T62" fmla="*/ 60 w 88"/>
                <a:gd name="T63" fmla="*/ 6 h 127"/>
                <a:gd name="T64" fmla="*/ 70 w 88"/>
                <a:gd name="T65" fmla="*/ 6 h 1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8"/>
                <a:gd name="T100" fmla="*/ 0 h 127"/>
                <a:gd name="T101" fmla="*/ 88 w 88"/>
                <a:gd name="T102" fmla="*/ 127 h 12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8" h="127">
                  <a:moveTo>
                    <a:pt x="48" y="24"/>
                  </a:moveTo>
                  <a:lnTo>
                    <a:pt x="80" y="8"/>
                  </a:lnTo>
                  <a:lnTo>
                    <a:pt x="80" y="16"/>
                  </a:lnTo>
                  <a:lnTo>
                    <a:pt x="72" y="16"/>
                  </a:lnTo>
                  <a:lnTo>
                    <a:pt x="80" y="24"/>
                  </a:lnTo>
                  <a:lnTo>
                    <a:pt x="88" y="72"/>
                  </a:lnTo>
                  <a:lnTo>
                    <a:pt x="80" y="72"/>
                  </a:lnTo>
                  <a:lnTo>
                    <a:pt x="72" y="72"/>
                  </a:lnTo>
                  <a:lnTo>
                    <a:pt x="56" y="79"/>
                  </a:lnTo>
                  <a:lnTo>
                    <a:pt x="64" y="95"/>
                  </a:lnTo>
                  <a:lnTo>
                    <a:pt x="80" y="111"/>
                  </a:lnTo>
                  <a:lnTo>
                    <a:pt x="72" y="119"/>
                  </a:lnTo>
                  <a:lnTo>
                    <a:pt x="40" y="127"/>
                  </a:lnTo>
                  <a:lnTo>
                    <a:pt x="32" y="127"/>
                  </a:lnTo>
                  <a:lnTo>
                    <a:pt x="8" y="127"/>
                  </a:lnTo>
                  <a:lnTo>
                    <a:pt x="16" y="111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2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48" y="16"/>
                  </a:lnTo>
                  <a:lnTo>
                    <a:pt x="40" y="24"/>
                  </a:lnTo>
                  <a:lnTo>
                    <a:pt x="48" y="24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60" name="Freeform 411"/>
            <p:cNvSpPr>
              <a:spLocks/>
            </p:cNvSpPr>
            <p:nvPr/>
          </p:nvSpPr>
          <p:spPr bwMode="auto">
            <a:xfrm>
              <a:off x="3667" y="2858"/>
              <a:ext cx="173" cy="141"/>
            </a:xfrm>
            <a:custGeom>
              <a:avLst/>
              <a:gdLst>
                <a:gd name="T0" fmla="*/ 322 w 167"/>
                <a:gd name="T1" fmla="*/ 6 h 152"/>
                <a:gd name="T2" fmla="*/ 338 w 167"/>
                <a:gd name="T3" fmla="*/ 11 h 152"/>
                <a:gd name="T4" fmla="*/ 322 w 167"/>
                <a:gd name="T5" fmla="*/ 11 h 152"/>
                <a:gd name="T6" fmla="*/ 306 w 167"/>
                <a:gd name="T7" fmla="*/ 13 h 152"/>
                <a:gd name="T8" fmla="*/ 322 w 167"/>
                <a:gd name="T9" fmla="*/ 13 h 152"/>
                <a:gd name="T10" fmla="*/ 338 w 167"/>
                <a:gd name="T11" fmla="*/ 13 h 152"/>
                <a:gd name="T12" fmla="*/ 338 w 167"/>
                <a:gd name="T13" fmla="*/ 18 h 152"/>
                <a:gd name="T14" fmla="*/ 322 w 167"/>
                <a:gd name="T15" fmla="*/ 19 h 152"/>
                <a:gd name="T16" fmla="*/ 289 w 167"/>
                <a:gd name="T17" fmla="*/ 23 h 152"/>
                <a:gd name="T18" fmla="*/ 259 w 167"/>
                <a:gd name="T19" fmla="*/ 29 h 152"/>
                <a:gd name="T20" fmla="*/ 225 w 167"/>
                <a:gd name="T21" fmla="*/ 32 h 152"/>
                <a:gd name="T22" fmla="*/ 175 w 167"/>
                <a:gd name="T23" fmla="*/ 32 h 152"/>
                <a:gd name="T24" fmla="*/ 158 w 167"/>
                <a:gd name="T25" fmla="*/ 32 h 152"/>
                <a:gd name="T26" fmla="*/ 110 w 167"/>
                <a:gd name="T27" fmla="*/ 32 h 152"/>
                <a:gd name="T28" fmla="*/ 79 w 167"/>
                <a:gd name="T29" fmla="*/ 33 h 152"/>
                <a:gd name="T30" fmla="*/ 60 w 167"/>
                <a:gd name="T31" fmla="*/ 33 h 152"/>
                <a:gd name="T32" fmla="*/ 46 w 167"/>
                <a:gd name="T33" fmla="*/ 32 h 152"/>
                <a:gd name="T34" fmla="*/ 36 w 167"/>
                <a:gd name="T35" fmla="*/ 29 h 152"/>
                <a:gd name="T36" fmla="*/ 36 w 167"/>
                <a:gd name="T37" fmla="*/ 27 h 152"/>
                <a:gd name="T38" fmla="*/ 8 w 167"/>
                <a:gd name="T39" fmla="*/ 18 h 152"/>
                <a:gd name="T40" fmla="*/ 0 w 167"/>
                <a:gd name="T41" fmla="*/ 18 h 152"/>
                <a:gd name="T42" fmla="*/ 8 w 167"/>
                <a:gd name="T43" fmla="*/ 17 h 152"/>
                <a:gd name="T44" fmla="*/ 36 w 167"/>
                <a:gd name="T45" fmla="*/ 18 h 152"/>
                <a:gd name="T46" fmla="*/ 46 w 167"/>
                <a:gd name="T47" fmla="*/ 18 h 152"/>
                <a:gd name="T48" fmla="*/ 79 w 167"/>
                <a:gd name="T49" fmla="*/ 17 h 152"/>
                <a:gd name="T50" fmla="*/ 79 w 167"/>
                <a:gd name="T51" fmla="*/ 6 h 152"/>
                <a:gd name="T52" fmla="*/ 95 w 167"/>
                <a:gd name="T53" fmla="*/ 9 h 152"/>
                <a:gd name="T54" fmla="*/ 95 w 167"/>
                <a:gd name="T55" fmla="*/ 13 h 152"/>
                <a:gd name="T56" fmla="*/ 110 w 167"/>
                <a:gd name="T57" fmla="*/ 13 h 152"/>
                <a:gd name="T58" fmla="*/ 158 w 167"/>
                <a:gd name="T59" fmla="*/ 9 h 152"/>
                <a:gd name="T60" fmla="*/ 175 w 167"/>
                <a:gd name="T61" fmla="*/ 11 h 152"/>
                <a:gd name="T62" fmla="*/ 175 w 167"/>
                <a:gd name="T63" fmla="*/ 9 h 152"/>
                <a:gd name="T64" fmla="*/ 241 w 167"/>
                <a:gd name="T65" fmla="*/ 6 h 152"/>
                <a:gd name="T66" fmla="*/ 273 w 167"/>
                <a:gd name="T67" fmla="*/ 0 h 152"/>
                <a:gd name="T68" fmla="*/ 306 w 167"/>
                <a:gd name="T69" fmla="*/ 6 h 152"/>
                <a:gd name="T70" fmla="*/ 322 w 167"/>
                <a:gd name="T71" fmla="*/ 6 h 1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7"/>
                <a:gd name="T109" fmla="*/ 0 h 152"/>
                <a:gd name="T110" fmla="*/ 167 w 167"/>
                <a:gd name="T111" fmla="*/ 152 h 1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7" h="152">
                  <a:moveTo>
                    <a:pt x="159" y="8"/>
                  </a:moveTo>
                  <a:lnTo>
                    <a:pt x="167" y="48"/>
                  </a:lnTo>
                  <a:lnTo>
                    <a:pt x="159" y="48"/>
                  </a:lnTo>
                  <a:lnTo>
                    <a:pt x="151" y="56"/>
                  </a:lnTo>
                  <a:lnTo>
                    <a:pt x="159" y="56"/>
                  </a:lnTo>
                  <a:lnTo>
                    <a:pt x="167" y="56"/>
                  </a:lnTo>
                  <a:lnTo>
                    <a:pt x="167" y="80"/>
                  </a:lnTo>
                  <a:lnTo>
                    <a:pt x="159" y="88"/>
                  </a:lnTo>
                  <a:lnTo>
                    <a:pt x="143" y="104"/>
                  </a:lnTo>
                  <a:lnTo>
                    <a:pt x="127" y="128"/>
                  </a:lnTo>
                  <a:lnTo>
                    <a:pt x="111" y="144"/>
                  </a:lnTo>
                  <a:lnTo>
                    <a:pt x="87" y="144"/>
                  </a:lnTo>
                  <a:lnTo>
                    <a:pt x="79" y="144"/>
                  </a:lnTo>
                  <a:lnTo>
                    <a:pt x="55" y="144"/>
                  </a:lnTo>
                  <a:lnTo>
                    <a:pt x="39" y="152"/>
                  </a:lnTo>
                  <a:lnTo>
                    <a:pt x="31" y="152"/>
                  </a:lnTo>
                  <a:lnTo>
                    <a:pt x="24" y="144"/>
                  </a:lnTo>
                  <a:lnTo>
                    <a:pt x="16" y="128"/>
                  </a:lnTo>
                  <a:lnTo>
                    <a:pt x="16" y="120"/>
                  </a:lnTo>
                  <a:lnTo>
                    <a:pt x="8" y="80"/>
                  </a:lnTo>
                  <a:lnTo>
                    <a:pt x="0" y="80"/>
                  </a:lnTo>
                  <a:lnTo>
                    <a:pt x="8" y="72"/>
                  </a:lnTo>
                  <a:lnTo>
                    <a:pt x="16" y="80"/>
                  </a:lnTo>
                  <a:lnTo>
                    <a:pt x="24" y="80"/>
                  </a:lnTo>
                  <a:lnTo>
                    <a:pt x="39" y="72"/>
                  </a:lnTo>
                  <a:lnTo>
                    <a:pt x="39" y="32"/>
                  </a:lnTo>
                  <a:lnTo>
                    <a:pt x="47" y="40"/>
                  </a:lnTo>
                  <a:lnTo>
                    <a:pt x="47" y="56"/>
                  </a:lnTo>
                  <a:lnTo>
                    <a:pt x="55" y="56"/>
                  </a:lnTo>
                  <a:lnTo>
                    <a:pt x="79" y="40"/>
                  </a:lnTo>
                  <a:lnTo>
                    <a:pt x="87" y="48"/>
                  </a:lnTo>
                  <a:lnTo>
                    <a:pt x="87" y="40"/>
                  </a:lnTo>
                  <a:lnTo>
                    <a:pt x="119" y="8"/>
                  </a:lnTo>
                  <a:lnTo>
                    <a:pt x="135" y="0"/>
                  </a:lnTo>
                  <a:lnTo>
                    <a:pt x="151" y="8"/>
                  </a:lnTo>
                  <a:lnTo>
                    <a:pt x="159" y="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61" name="Freeform 412"/>
            <p:cNvSpPr>
              <a:spLocks/>
            </p:cNvSpPr>
            <p:nvPr/>
          </p:nvSpPr>
          <p:spPr bwMode="auto">
            <a:xfrm>
              <a:off x="3766" y="2175"/>
              <a:ext cx="205" cy="75"/>
            </a:xfrm>
            <a:custGeom>
              <a:avLst/>
              <a:gdLst>
                <a:gd name="T0" fmla="*/ 327 w 200"/>
                <a:gd name="T1" fmla="*/ 8 h 80"/>
                <a:gd name="T2" fmla="*/ 314 w 200"/>
                <a:gd name="T3" fmla="*/ 8 h 80"/>
                <a:gd name="T4" fmla="*/ 314 w 200"/>
                <a:gd name="T5" fmla="*/ 0 h 80"/>
                <a:gd name="T6" fmla="*/ 275 w 200"/>
                <a:gd name="T7" fmla="*/ 0 h 80"/>
                <a:gd name="T8" fmla="*/ 249 w 200"/>
                <a:gd name="T9" fmla="*/ 8 h 80"/>
                <a:gd name="T10" fmla="*/ 196 w 200"/>
                <a:gd name="T11" fmla="*/ 8 h 80"/>
                <a:gd name="T12" fmla="*/ 172 w 200"/>
                <a:gd name="T13" fmla="*/ 0 h 80"/>
                <a:gd name="T14" fmla="*/ 130 w 200"/>
                <a:gd name="T15" fmla="*/ 0 h 80"/>
                <a:gd name="T16" fmla="*/ 106 w 200"/>
                <a:gd name="T17" fmla="*/ 8 h 80"/>
                <a:gd name="T18" fmla="*/ 75 w 200"/>
                <a:gd name="T19" fmla="*/ 8 h 80"/>
                <a:gd name="T20" fmla="*/ 52 w 200"/>
                <a:gd name="T21" fmla="*/ 8 h 80"/>
                <a:gd name="T22" fmla="*/ 52 w 200"/>
                <a:gd name="T23" fmla="*/ 0 h 80"/>
                <a:gd name="T24" fmla="*/ 16 w 200"/>
                <a:gd name="T25" fmla="*/ 0 h 80"/>
                <a:gd name="T26" fmla="*/ 8 w 200"/>
                <a:gd name="T27" fmla="*/ 0 h 80"/>
                <a:gd name="T28" fmla="*/ 0 w 200"/>
                <a:gd name="T29" fmla="*/ 8 h 80"/>
                <a:gd name="T30" fmla="*/ 8 w 200"/>
                <a:gd name="T31" fmla="*/ 8 h 80"/>
                <a:gd name="T32" fmla="*/ 8 w 200"/>
                <a:gd name="T33" fmla="*/ 8 h 80"/>
                <a:gd name="T34" fmla="*/ 44 w 200"/>
                <a:gd name="T35" fmla="*/ 8 h 80"/>
                <a:gd name="T36" fmla="*/ 52 w 200"/>
                <a:gd name="T37" fmla="*/ 8 h 80"/>
                <a:gd name="T38" fmla="*/ 60 w 200"/>
                <a:gd name="T39" fmla="*/ 8 h 80"/>
                <a:gd name="T40" fmla="*/ 52 w 200"/>
                <a:gd name="T41" fmla="*/ 8 h 80"/>
                <a:gd name="T42" fmla="*/ 52 w 200"/>
                <a:gd name="T43" fmla="*/ 8 h 80"/>
                <a:gd name="T44" fmla="*/ 16 w 200"/>
                <a:gd name="T45" fmla="*/ 8 h 80"/>
                <a:gd name="T46" fmla="*/ 8 w 200"/>
                <a:gd name="T47" fmla="*/ 8 h 80"/>
                <a:gd name="T48" fmla="*/ 8 w 200"/>
                <a:gd name="T49" fmla="*/ 11 h 80"/>
                <a:gd name="T50" fmla="*/ 16 w 200"/>
                <a:gd name="T51" fmla="*/ 8 h 80"/>
                <a:gd name="T52" fmla="*/ 16 w 200"/>
                <a:gd name="T53" fmla="*/ 11 h 80"/>
                <a:gd name="T54" fmla="*/ 8 w 200"/>
                <a:gd name="T55" fmla="*/ 14 h 80"/>
                <a:gd name="T56" fmla="*/ 16 w 200"/>
                <a:gd name="T57" fmla="*/ 16 h 80"/>
                <a:gd name="T58" fmla="*/ 44 w 200"/>
                <a:gd name="T59" fmla="*/ 18 h 80"/>
                <a:gd name="T60" fmla="*/ 52 w 200"/>
                <a:gd name="T61" fmla="*/ 18 h 80"/>
                <a:gd name="T62" fmla="*/ 52 w 200"/>
                <a:gd name="T63" fmla="*/ 20 h 80"/>
                <a:gd name="T64" fmla="*/ 60 w 200"/>
                <a:gd name="T65" fmla="*/ 22 h 80"/>
                <a:gd name="T66" fmla="*/ 91 w 200"/>
                <a:gd name="T67" fmla="*/ 20 h 80"/>
                <a:gd name="T68" fmla="*/ 106 w 200"/>
                <a:gd name="T69" fmla="*/ 20 h 80"/>
                <a:gd name="T70" fmla="*/ 118 w 200"/>
                <a:gd name="T71" fmla="*/ 22 h 80"/>
                <a:gd name="T72" fmla="*/ 130 w 200"/>
                <a:gd name="T73" fmla="*/ 22 h 80"/>
                <a:gd name="T74" fmla="*/ 158 w 200"/>
                <a:gd name="T75" fmla="*/ 20 h 80"/>
                <a:gd name="T76" fmla="*/ 182 w 200"/>
                <a:gd name="T77" fmla="*/ 20 h 80"/>
                <a:gd name="T78" fmla="*/ 182 w 200"/>
                <a:gd name="T79" fmla="*/ 22 h 80"/>
                <a:gd name="T80" fmla="*/ 182 w 200"/>
                <a:gd name="T81" fmla="*/ 20 h 80"/>
                <a:gd name="T82" fmla="*/ 222 w 200"/>
                <a:gd name="T83" fmla="*/ 18 h 80"/>
                <a:gd name="T84" fmla="*/ 237 w 200"/>
                <a:gd name="T85" fmla="*/ 20 h 80"/>
                <a:gd name="T86" fmla="*/ 261 w 200"/>
                <a:gd name="T87" fmla="*/ 18 h 80"/>
                <a:gd name="T88" fmla="*/ 302 w 200"/>
                <a:gd name="T89" fmla="*/ 18 h 80"/>
                <a:gd name="T90" fmla="*/ 302 w 200"/>
                <a:gd name="T91" fmla="*/ 16 h 80"/>
                <a:gd name="T92" fmla="*/ 327 w 200"/>
                <a:gd name="T93" fmla="*/ 18 h 80"/>
                <a:gd name="T94" fmla="*/ 314 w 200"/>
                <a:gd name="T95" fmla="*/ 8 h 80"/>
                <a:gd name="T96" fmla="*/ 327 w 200"/>
                <a:gd name="T97" fmla="*/ 8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0"/>
                <a:gd name="T148" fmla="*/ 0 h 80"/>
                <a:gd name="T149" fmla="*/ 200 w 200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0" h="80">
                  <a:moveTo>
                    <a:pt x="200" y="24"/>
                  </a:moveTo>
                  <a:lnTo>
                    <a:pt x="192" y="24"/>
                  </a:lnTo>
                  <a:lnTo>
                    <a:pt x="192" y="0"/>
                  </a:lnTo>
                  <a:lnTo>
                    <a:pt x="168" y="0"/>
                  </a:lnTo>
                  <a:lnTo>
                    <a:pt x="152" y="8"/>
                  </a:lnTo>
                  <a:lnTo>
                    <a:pt x="120" y="8"/>
                  </a:lnTo>
                  <a:lnTo>
                    <a:pt x="104" y="0"/>
                  </a:lnTo>
                  <a:lnTo>
                    <a:pt x="80" y="0"/>
                  </a:lnTo>
                  <a:lnTo>
                    <a:pt x="64" y="8"/>
                  </a:lnTo>
                  <a:lnTo>
                    <a:pt x="48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32" y="24"/>
                  </a:lnTo>
                  <a:lnTo>
                    <a:pt x="16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8" y="48"/>
                  </a:lnTo>
                  <a:lnTo>
                    <a:pt x="16" y="56"/>
                  </a:lnTo>
                  <a:lnTo>
                    <a:pt x="24" y="64"/>
                  </a:lnTo>
                  <a:lnTo>
                    <a:pt x="32" y="64"/>
                  </a:lnTo>
                  <a:lnTo>
                    <a:pt x="32" y="72"/>
                  </a:lnTo>
                  <a:lnTo>
                    <a:pt x="40" y="80"/>
                  </a:lnTo>
                  <a:lnTo>
                    <a:pt x="56" y="72"/>
                  </a:lnTo>
                  <a:lnTo>
                    <a:pt x="64" y="72"/>
                  </a:lnTo>
                  <a:lnTo>
                    <a:pt x="72" y="80"/>
                  </a:lnTo>
                  <a:lnTo>
                    <a:pt x="80" y="80"/>
                  </a:lnTo>
                  <a:lnTo>
                    <a:pt x="96" y="72"/>
                  </a:lnTo>
                  <a:lnTo>
                    <a:pt x="112" y="72"/>
                  </a:lnTo>
                  <a:lnTo>
                    <a:pt x="112" y="80"/>
                  </a:lnTo>
                  <a:lnTo>
                    <a:pt x="112" y="72"/>
                  </a:lnTo>
                  <a:lnTo>
                    <a:pt x="136" y="64"/>
                  </a:lnTo>
                  <a:lnTo>
                    <a:pt x="144" y="72"/>
                  </a:lnTo>
                  <a:lnTo>
                    <a:pt x="160" y="64"/>
                  </a:lnTo>
                  <a:lnTo>
                    <a:pt x="184" y="64"/>
                  </a:lnTo>
                  <a:lnTo>
                    <a:pt x="184" y="56"/>
                  </a:lnTo>
                  <a:lnTo>
                    <a:pt x="200" y="64"/>
                  </a:lnTo>
                  <a:lnTo>
                    <a:pt x="192" y="32"/>
                  </a:lnTo>
                  <a:lnTo>
                    <a:pt x="200" y="24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62" name="Freeform 413"/>
            <p:cNvSpPr>
              <a:spLocks/>
            </p:cNvSpPr>
            <p:nvPr/>
          </p:nvSpPr>
          <p:spPr bwMode="auto">
            <a:xfrm>
              <a:off x="3782" y="1360"/>
              <a:ext cx="1774" cy="815"/>
            </a:xfrm>
            <a:custGeom>
              <a:avLst/>
              <a:gdLst>
                <a:gd name="T0" fmla="*/ 1609 w 1718"/>
                <a:gd name="T1" fmla="*/ 42 h 878"/>
                <a:gd name="T2" fmla="*/ 1579 w 1718"/>
                <a:gd name="T3" fmla="*/ 15 h 878"/>
                <a:gd name="T4" fmla="*/ 1475 w 1718"/>
                <a:gd name="T5" fmla="*/ 15 h 878"/>
                <a:gd name="T6" fmla="*/ 1066 w 1718"/>
                <a:gd name="T7" fmla="*/ 42 h 878"/>
                <a:gd name="T8" fmla="*/ 1005 w 1718"/>
                <a:gd name="T9" fmla="*/ 53 h 878"/>
                <a:gd name="T10" fmla="*/ 943 w 1718"/>
                <a:gd name="T11" fmla="*/ 66 h 878"/>
                <a:gd name="T12" fmla="*/ 865 w 1718"/>
                <a:gd name="T13" fmla="*/ 92 h 878"/>
                <a:gd name="T14" fmla="*/ 913 w 1718"/>
                <a:gd name="T15" fmla="*/ 49 h 878"/>
                <a:gd name="T16" fmla="*/ 790 w 1718"/>
                <a:gd name="T17" fmla="*/ 71 h 878"/>
                <a:gd name="T18" fmla="*/ 685 w 1718"/>
                <a:gd name="T19" fmla="*/ 76 h 878"/>
                <a:gd name="T20" fmla="*/ 547 w 1718"/>
                <a:gd name="T21" fmla="*/ 76 h 878"/>
                <a:gd name="T22" fmla="*/ 381 w 1718"/>
                <a:gd name="T23" fmla="*/ 79 h 878"/>
                <a:gd name="T24" fmla="*/ 304 w 1718"/>
                <a:gd name="T25" fmla="*/ 94 h 878"/>
                <a:gd name="T26" fmla="*/ 182 w 1718"/>
                <a:gd name="T27" fmla="*/ 106 h 878"/>
                <a:gd name="T28" fmla="*/ 228 w 1718"/>
                <a:gd name="T29" fmla="*/ 94 h 878"/>
                <a:gd name="T30" fmla="*/ 73 w 1718"/>
                <a:gd name="T31" fmla="*/ 71 h 878"/>
                <a:gd name="T32" fmla="*/ 44 w 1718"/>
                <a:gd name="T33" fmla="*/ 101 h 878"/>
                <a:gd name="T34" fmla="*/ 8 w 1718"/>
                <a:gd name="T35" fmla="*/ 125 h 878"/>
                <a:gd name="T36" fmla="*/ 8 w 1718"/>
                <a:gd name="T37" fmla="*/ 136 h 878"/>
                <a:gd name="T38" fmla="*/ 73 w 1718"/>
                <a:gd name="T39" fmla="*/ 150 h 878"/>
                <a:gd name="T40" fmla="*/ 152 w 1718"/>
                <a:gd name="T41" fmla="*/ 162 h 878"/>
                <a:gd name="T42" fmla="*/ 196 w 1718"/>
                <a:gd name="T43" fmla="*/ 166 h 878"/>
                <a:gd name="T44" fmla="*/ 243 w 1718"/>
                <a:gd name="T45" fmla="*/ 177 h 878"/>
                <a:gd name="T46" fmla="*/ 196 w 1718"/>
                <a:gd name="T47" fmla="*/ 188 h 878"/>
                <a:gd name="T48" fmla="*/ 410 w 1718"/>
                <a:gd name="T49" fmla="*/ 198 h 878"/>
                <a:gd name="T50" fmla="*/ 425 w 1718"/>
                <a:gd name="T51" fmla="*/ 186 h 878"/>
                <a:gd name="T52" fmla="*/ 410 w 1718"/>
                <a:gd name="T53" fmla="*/ 175 h 878"/>
                <a:gd name="T54" fmla="*/ 469 w 1718"/>
                <a:gd name="T55" fmla="*/ 162 h 878"/>
                <a:gd name="T56" fmla="*/ 623 w 1718"/>
                <a:gd name="T57" fmla="*/ 166 h 878"/>
                <a:gd name="T58" fmla="*/ 667 w 1718"/>
                <a:gd name="T59" fmla="*/ 159 h 878"/>
                <a:gd name="T60" fmla="*/ 835 w 1718"/>
                <a:gd name="T61" fmla="*/ 149 h 878"/>
                <a:gd name="T62" fmla="*/ 927 w 1718"/>
                <a:gd name="T63" fmla="*/ 157 h 878"/>
                <a:gd name="T64" fmla="*/ 1079 w 1718"/>
                <a:gd name="T65" fmla="*/ 163 h 878"/>
                <a:gd name="T66" fmla="*/ 1218 w 1718"/>
                <a:gd name="T67" fmla="*/ 174 h 878"/>
                <a:gd name="T68" fmla="*/ 1409 w 1718"/>
                <a:gd name="T69" fmla="*/ 163 h 878"/>
                <a:gd name="T70" fmla="*/ 1626 w 1718"/>
                <a:gd name="T71" fmla="*/ 171 h 878"/>
                <a:gd name="T72" fmla="*/ 1839 w 1718"/>
                <a:gd name="T73" fmla="*/ 169 h 878"/>
                <a:gd name="T74" fmla="*/ 1912 w 1718"/>
                <a:gd name="T75" fmla="*/ 157 h 878"/>
                <a:gd name="T76" fmla="*/ 2064 w 1718"/>
                <a:gd name="T77" fmla="*/ 175 h 878"/>
                <a:gd name="T78" fmla="*/ 2064 w 1718"/>
                <a:gd name="T79" fmla="*/ 188 h 878"/>
                <a:gd name="T80" fmla="*/ 2140 w 1718"/>
                <a:gd name="T81" fmla="*/ 194 h 878"/>
                <a:gd name="T82" fmla="*/ 2232 w 1718"/>
                <a:gd name="T83" fmla="*/ 152 h 878"/>
                <a:gd name="T84" fmla="*/ 2155 w 1718"/>
                <a:gd name="T85" fmla="*/ 150 h 878"/>
                <a:gd name="T86" fmla="*/ 2428 w 1718"/>
                <a:gd name="T87" fmla="*/ 131 h 878"/>
                <a:gd name="T88" fmla="*/ 2549 w 1718"/>
                <a:gd name="T89" fmla="*/ 131 h 878"/>
                <a:gd name="T90" fmla="*/ 2715 w 1718"/>
                <a:gd name="T91" fmla="*/ 120 h 878"/>
                <a:gd name="T92" fmla="*/ 2610 w 1718"/>
                <a:gd name="T93" fmla="*/ 136 h 878"/>
                <a:gd name="T94" fmla="*/ 2657 w 1718"/>
                <a:gd name="T95" fmla="*/ 152 h 878"/>
                <a:gd name="T96" fmla="*/ 2715 w 1718"/>
                <a:gd name="T97" fmla="*/ 139 h 878"/>
                <a:gd name="T98" fmla="*/ 2779 w 1718"/>
                <a:gd name="T99" fmla="*/ 128 h 878"/>
                <a:gd name="T100" fmla="*/ 3035 w 1718"/>
                <a:gd name="T101" fmla="*/ 116 h 878"/>
                <a:gd name="T102" fmla="*/ 3035 w 1718"/>
                <a:gd name="T103" fmla="*/ 101 h 878"/>
                <a:gd name="T104" fmla="*/ 3127 w 1718"/>
                <a:gd name="T105" fmla="*/ 101 h 878"/>
                <a:gd name="T106" fmla="*/ 3218 w 1718"/>
                <a:gd name="T107" fmla="*/ 89 h 878"/>
                <a:gd name="T108" fmla="*/ 2838 w 1718"/>
                <a:gd name="T109" fmla="*/ 77 h 878"/>
                <a:gd name="T110" fmla="*/ 2790 w 1718"/>
                <a:gd name="T111" fmla="*/ 71 h 878"/>
                <a:gd name="T112" fmla="*/ 2579 w 1718"/>
                <a:gd name="T113" fmla="*/ 61 h 878"/>
                <a:gd name="T114" fmla="*/ 2370 w 1718"/>
                <a:gd name="T115" fmla="*/ 50 h 878"/>
                <a:gd name="T116" fmla="*/ 2113 w 1718"/>
                <a:gd name="T117" fmla="*/ 54 h 878"/>
                <a:gd name="T118" fmla="*/ 1941 w 1718"/>
                <a:gd name="T119" fmla="*/ 42 h 878"/>
                <a:gd name="T120" fmla="*/ 1759 w 1718"/>
                <a:gd name="T121" fmla="*/ 40 h 8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18"/>
                <a:gd name="T184" fmla="*/ 0 h 878"/>
                <a:gd name="T185" fmla="*/ 1718 w 1718"/>
                <a:gd name="T186" fmla="*/ 878 h 87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18" h="878">
                  <a:moveTo>
                    <a:pt x="871" y="168"/>
                  </a:moveTo>
                  <a:lnTo>
                    <a:pt x="863" y="176"/>
                  </a:lnTo>
                  <a:lnTo>
                    <a:pt x="871" y="184"/>
                  </a:lnTo>
                  <a:lnTo>
                    <a:pt x="847" y="199"/>
                  </a:lnTo>
                  <a:lnTo>
                    <a:pt x="839" y="199"/>
                  </a:lnTo>
                  <a:lnTo>
                    <a:pt x="847" y="184"/>
                  </a:lnTo>
                  <a:lnTo>
                    <a:pt x="911" y="120"/>
                  </a:lnTo>
                  <a:lnTo>
                    <a:pt x="911" y="80"/>
                  </a:lnTo>
                  <a:lnTo>
                    <a:pt x="887" y="48"/>
                  </a:lnTo>
                  <a:lnTo>
                    <a:pt x="847" y="48"/>
                  </a:lnTo>
                  <a:lnTo>
                    <a:pt x="847" y="64"/>
                  </a:lnTo>
                  <a:lnTo>
                    <a:pt x="831" y="64"/>
                  </a:lnTo>
                  <a:lnTo>
                    <a:pt x="847" y="40"/>
                  </a:lnTo>
                  <a:lnTo>
                    <a:pt x="807" y="32"/>
                  </a:lnTo>
                  <a:lnTo>
                    <a:pt x="831" y="16"/>
                  </a:lnTo>
                  <a:lnTo>
                    <a:pt x="807" y="0"/>
                  </a:lnTo>
                  <a:lnTo>
                    <a:pt x="775" y="40"/>
                  </a:lnTo>
                  <a:lnTo>
                    <a:pt x="775" y="64"/>
                  </a:lnTo>
                  <a:lnTo>
                    <a:pt x="759" y="64"/>
                  </a:lnTo>
                  <a:lnTo>
                    <a:pt x="695" y="80"/>
                  </a:lnTo>
                  <a:lnTo>
                    <a:pt x="647" y="112"/>
                  </a:lnTo>
                  <a:lnTo>
                    <a:pt x="624" y="136"/>
                  </a:lnTo>
                  <a:lnTo>
                    <a:pt x="632" y="176"/>
                  </a:lnTo>
                  <a:lnTo>
                    <a:pt x="560" y="184"/>
                  </a:lnTo>
                  <a:lnTo>
                    <a:pt x="568" y="231"/>
                  </a:lnTo>
                  <a:lnTo>
                    <a:pt x="584" y="247"/>
                  </a:lnTo>
                  <a:lnTo>
                    <a:pt x="576" y="255"/>
                  </a:lnTo>
                  <a:lnTo>
                    <a:pt x="552" y="231"/>
                  </a:lnTo>
                  <a:lnTo>
                    <a:pt x="536" y="223"/>
                  </a:lnTo>
                  <a:lnTo>
                    <a:pt x="528" y="231"/>
                  </a:lnTo>
                  <a:lnTo>
                    <a:pt x="512" y="215"/>
                  </a:lnTo>
                  <a:lnTo>
                    <a:pt x="496" y="199"/>
                  </a:lnTo>
                  <a:lnTo>
                    <a:pt x="496" y="207"/>
                  </a:lnTo>
                  <a:lnTo>
                    <a:pt x="504" y="231"/>
                  </a:lnTo>
                  <a:lnTo>
                    <a:pt x="488" y="263"/>
                  </a:lnTo>
                  <a:lnTo>
                    <a:pt x="496" y="287"/>
                  </a:lnTo>
                  <a:lnTo>
                    <a:pt x="496" y="319"/>
                  </a:lnTo>
                  <a:lnTo>
                    <a:pt x="496" y="335"/>
                  </a:lnTo>
                  <a:lnTo>
                    <a:pt x="496" y="343"/>
                  </a:lnTo>
                  <a:lnTo>
                    <a:pt x="504" y="375"/>
                  </a:lnTo>
                  <a:lnTo>
                    <a:pt x="464" y="415"/>
                  </a:lnTo>
                  <a:lnTo>
                    <a:pt x="456" y="407"/>
                  </a:lnTo>
                  <a:lnTo>
                    <a:pt x="488" y="367"/>
                  </a:lnTo>
                  <a:lnTo>
                    <a:pt x="496" y="351"/>
                  </a:lnTo>
                  <a:lnTo>
                    <a:pt x="480" y="335"/>
                  </a:lnTo>
                  <a:lnTo>
                    <a:pt x="480" y="271"/>
                  </a:lnTo>
                  <a:lnTo>
                    <a:pt x="472" y="255"/>
                  </a:lnTo>
                  <a:lnTo>
                    <a:pt x="480" y="215"/>
                  </a:lnTo>
                  <a:lnTo>
                    <a:pt x="464" y="207"/>
                  </a:lnTo>
                  <a:lnTo>
                    <a:pt x="472" y="199"/>
                  </a:lnTo>
                  <a:lnTo>
                    <a:pt x="464" y="184"/>
                  </a:lnTo>
                  <a:lnTo>
                    <a:pt x="456" y="192"/>
                  </a:lnTo>
                  <a:lnTo>
                    <a:pt x="416" y="279"/>
                  </a:lnTo>
                  <a:lnTo>
                    <a:pt x="416" y="319"/>
                  </a:lnTo>
                  <a:lnTo>
                    <a:pt x="440" y="343"/>
                  </a:lnTo>
                  <a:lnTo>
                    <a:pt x="440" y="359"/>
                  </a:lnTo>
                  <a:lnTo>
                    <a:pt x="416" y="343"/>
                  </a:lnTo>
                  <a:lnTo>
                    <a:pt x="336" y="287"/>
                  </a:lnTo>
                  <a:lnTo>
                    <a:pt x="336" y="303"/>
                  </a:lnTo>
                  <a:lnTo>
                    <a:pt x="360" y="335"/>
                  </a:lnTo>
                  <a:lnTo>
                    <a:pt x="344" y="343"/>
                  </a:lnTo>
                  <a:lnTo>
                    <a:pt x="336" y="335"/>
                  </a:lnTo>
                  <a:lnTo>
                    <a:pt x="296" y="351"/>
                  </a:lnTo>
                  <a:lnTo>
                    <a:pt x="296" y="367"/>
                  </a:lnTo>
                  <a:lnTo>
                    <a:pt x="288" y="351"/>
                  </a:lnTo>
                  <a:lnTo>
                    <a:pt x="288" y="335"/>
                  </a:lnTo>
                  <a:lnTo>
                    <a:pt x="216" y="375"/>
                  </a:lnTo>
                  <a:lnTo>
                    <a:pt x="216" y="391"/>
                  </a:lnTo>
                  <a:lnTo>
                    <a:pt x="208" y="399"/>
                  </a:lnTo>
                  <a:lnTo>
                    <a:pt x="184" y="383"/>
                  </a:lnTo>
                  <a:lnTo>
                    <a:pt x="208" y="367"/>
                  </a:lnTo>
                  <a:lnTo>
                    <a:pt x="200" y="351"/>
                  </a:lnTo>
                  <a:lnTo>
                    <a:pt x="176" y="343"/>
                  </a:lnTo>
                  <a:lnTo>
                    <a:pt x="176" y="359"/>
                  </a:lnTo>
                  <a:lnTo>
                    <a:pt x="176" y="391"/>
                  </a:lnTo>
                  <a:lnTo>
                    <a:pt x="184" y="407"/>
                  </a:lnTo>
                  <a:lnTo>
                    <a:pt x="176" y="415"/>
                  </a:lnTo>
                  <a:lnTo>
                    <a:pt x="160" y="415"/>
                  </a:lnTo>
                  <a:lnTo>
                    <a:pt x="136" y="431"/>
                  </a:lnTo>
                  <a:lnTo>
                    <a:pt x="144" y="463"/>
                  </a:lnTo>
                  <a:lnTo>
                    <a:pt x="104" y="447"/>
                  </a:lnTo>
                  <a:lnTo>
                    <a:pt x="96" y="455"/>
                  </a:lnTo>
                  <a:lnTo>
                    <a:pt x="112" y="471"/>
                  </a:lnTo>
                  <a:lnTo>
                    <a:pt x="96" y="471"/>
                  </a:lnTo>
                  <a:lnTo>
                    <a:pt x="80" y="463"/>
                  </a:lnTo>
                  <a:lnTo>
                    <a:pt x="80" y="415"/>
                  </a:lnTo>
                  <a:lnTo>
                    <a:pt x="56" y="407"/>
                  </a:lnTo>
                  <a:lnTo>
                    <a:pt x="56" y="391"/>
                  </a:lnTo>
                  <a:lnTo>
                    <a:pt x="64" y="399"/>
                  </a:lnTo>
                  <a:lnTo>
                    <a:pt x="120" y="415"/>
                  </a:lnTo>
                  <a:lnTo>
                    <a:pt x="152" y="399"/>
                  </a:lnTo>
                  <a:lnTo>
                    <a:pt x="144" y="375"/>
                  </a:lnTo>
                  <a:lnTo>
                    <a:pt x="104" y="335"/>
                  </a:lnTo>
                  <a:lnTo>
                    <a:pt x="64" y="319"/>
                  </a:lnTo>
                  <a:lnTo>
                    <a:pt x="56" y="311"/>
                  </a:lnTo>
                  <a:lnTo>
                    <a:pt x="40" y="319"/>
                  </a:lnTo>
                  <a:lnTo>
                    <a:pt x="16" y="335"/>
                  </a:lnTo>
                  <a:lnTo>
                    <a:pt x="16" y="359"/>
                  </a:lnTo>
                  <a:lnTo>
                    <a:pt x="32" y="367"/>
                  </a:lnTo>
                  <a:lnTo>
                    <a:pt x="24" y="391"/>
                  </a:lnTo>
                  <a:lnTo>
                    <a:pt x="32" y="423"/>
                  </a:lnTo>
                  <a:lnTo>
                    <a:pt x="24" y="447"/>
                  </a:lnTo>
                  <a:lnTo>
                    <a:pt x="40" y="463"/>
                  </a:lnTo>
                  <a:lnTo>
                    <a:pt x="32" y="479"/>
                  </a:lnTo>
                  <a:lnTo>
                    <a:pt x="48" y="495"/>
                  </a:lnTo>
                  <a:lnTo>
                    <a:pt x="48" y="503"/>
                  </a:lnTo>
                  <a:lnTo>
                    <a:pt x="24" y="535"/>
                  </a:lnTo>
                  <a:lnTo>
                    <a:pt x="8" y="551"/>
                  </a:lnTo>
                  <a:lnTo>
                    <a:pt x="16" y="551"/>
                  </a:lnTo>
                  <a:lnTo>
                    <a:pt x="24" y="559"/>
                  </a:lnTo>
                  <a:lnTo>
                    <a:pt x="16" y="575"/>
                  </a:lnTo>
                  <a:lnTo>
                    <a:pt x="8" y="583"/>
                  </a:lnTo>
                  <a:lnTo>
                    <a:pt x="0" y="583"/>
                  </a:lnTo>
                  <a:lnTo>
                    <a:pt x="8" y="599"/>
                  </a:lnTo>
                  <a:lnTo>
                    <a:pt x="8" y="607"/>
                  </a:lnTo>
                  <a:lnTo>
                    <a:pt x="8" y="623"/>
                  </a:lnTo>
                  <a:lnTo>
                    <a:pt x="16" y="639"/>
                  </a:lnTo>
                  <a:lnTo>
                    <a:pt x="32" y="647"/>
                  </a:lnTo>
                  <a:lnTo>
                    <a:pt x="40" y="647"/>
                  </a:lnTo>
                  <a:lnTo>
                    <a:pt x="40" y="663"/>
                  </a:lnTo>
                  <a:lnTo>
                    <a:pt x="56" y="687"/>
                  </a:lnTo>
                  <a:lnTo>
                    <a:pt x="56" y="695"/>
                  </a:lnTo>
                  <a:lnTo>
                    <a:pt x="48" y="695"/>
                  </a:lnTo>
                  <a:lnTo>
                    <a:pt x="56" y="711"/>
                  </a:lnTo>
                  <a:lnTo>
                    <a:pt x="72" y="711"/>
                  </a:lnTo>
                  <a:lnTo>
                    <a:pt x="80" y="719"/>
                  </a:lnTo>
                  <a:lnTo>
                    <a:pt x="72" y="719"/>
                  </a:lnTo>
                  <a:lnTo>
                    <a:pt x="80" y="727"/>
                  </a:lnTo>
                  <a:lnTo>
                    <a:pt x="88" y="727"/>
                  </a:lnTo>
                  <a:lnTo>
                    <a:pt x="96" y="735"/>
                  </a:lnTo>
                  <a:lnTo>
                    <a:pt x="96" y="742"/>
                  </a:lnTo>
                  <a:lnTo>
                    <a:pt x="104" y="735"/>
                  </a:lnTo>
                  <a:lnTo>
                    <a:pt x="136" y="758"/>
                  </a:lnTo>
                  <a:lnTo>
                    <a:pt x="136" y="782"/>
                  </a:lnTo>
                  <a:lnTo>
                    <a:pt x="128" y="782"/>
                  </a:lnTo>
                  <a:lnTo>
                    <a:pt x="120" y="782"/>
                  </a:lnTo>
                  <a:lnTo>
                    <a:pt x="120" y="798"/>
                  </a:lnTo>
                  <a:lnTo>
                    <a:pt x="128" y="790"/>
                  </a:lnTo>
                  <a:lnTo>
                    <a:pt x="136" y="798"/>
                  </a:lnTo>
                  <a:lnTo>
                    <a:pt x="112" y="806"/>
                  </a:lnTo>
                  <a:lnTo>
                    <a:pt x="120" y="814"/>
                  </a:lnTo>
                  <a:lnTo>
                    <a:pt x="104" y="830"/>
                  </a:lnTo>
                  <a:lnTo>
                    <a:pt x="96" y="830"/>
                  </a:lnTo>
                  <a:lnTo>
                    <a:pt x="104" y="830"/>
                  </a:lnTo>
                  <a:lnTo>
                    <a:pt x="136" y="854"/>
                  </a:lnTo>
                  <a:lnTo>
                    <a:pt x="168" y="854"/>
                  </a:lnTo>
                  <a:lnTo>
                    <a:pt x="176" y="862"/>
                  </a:lnTo>
                  <a:lnTo>
                    <a:pt x="192" y="862"/>
                  </a:lnTo>
                  <a:lnTo>
                    <a:pt x="208" y="878"/>
                  </a:lnTo>
                  <a:lnTo>
                    <a:pt x="216" y="878"/>
                  </a:lnTo>
                  <a:lnTo>
                    <a:pt x="224" y="878"/>
                  </a:lnTo>
                  <a:lnTo>
                    <a:pt x="216" y="862"/>
                  </a:lnTo>
                  <a:lnTo>
                    <a:pt x="216" y="846"/>
                  </a:lnTo>
                  <a:lnTo>
                    <a:pt x="208" y="830"/>
                  </a:lnTo>
                  <a:lnTo>
                    <a:pt x="216" y="814"/>
                  </a:lnTo>
                  <a:lnTo>
                    <a:pt x="224" y="822"/>
                  </a:lnTo>
                  <a:lnTo>
                    <a:pt x="232" y="814"/>
                  </a:lnTo>
                  <a:lnTo>
                    <a:pt x="232" y="806"/>
                  </a:lnTo>
                  <a:lnTo>
                    <a:pt x="224" y="806"/>
                  </a:lnTo>
                  <a:lnTo>
                    <a:pt x="232" y="798"/>
                  </a:lnTo>
                  <a:lnTo>
                    <a:pt x="224" y="782"/>
                  </a:lnTo>
                  <a:lnTo>
                    <a:pt x="216" y="782"/>
                  </a:lnTo>
                  <a:lnTo>
                    <a:pt x="208" y="774"/>
                  </a:lnTo>
                  <a:lnTo>
                    <a:pt x="216" y="735"/>
                  </a:lnTo>
                  <a:lnTo>
                    <a:pt x="224" y="750"/>
                  </a:lnTo>
                  <a:lnTo>
                    <a:pt x="232" y="750"/>
                  </a:lnTo>
                  <a:lnTo>
                    <a:pt x="224" y="735"/>
                  </a:lnTo>
                  <a:lnTo>
                    <a:pt x="248" y="719"/>
                  </a:lnTo>
                  <a:lnTo>
                    <a:pt x="256" y="727"/>
                  </a:lnTo>
                  <a:lnTo>
                    <a:pt x="264" y="719"/>
                  </a:lnTo>
                  <a:lnTo>
                    <a:pt x="280" y="727"/>
                  </a:lnTo>
                  <a:lnTo>
                    <a:pt x="296" y="735"/>
                  </a:lnTo>
                  <a:lnTo>
                    <a:pt x="312" y="735"/>
                  </a:lnTo>
                  <a:lnTo>
                    <a:pt x="328" y="735"/>
                  </a:lnTo>
                  <a:lnTo>
                    <a:pt x="336" y="735"/>
                  </a:lnTo>
                  <a:lnTo>
                    <a:pt x="360" y="735"/>
                  </a:lnTo>
                  <a:lnTo>
                    <a:pt x="368" y="727"/>
                  </a:lnTo>
                  <a:lnTo>
                    <a:pt x="344" y="719"/>
                  </a:lnTo>
                  <a:lnTo>
                    <a:pt x="360" y="711"/>
                  </a:lnTo>
                  <a:lnTo>
                    <a:pt x="352" y="703"/>
                  </a:lnTo>
                  <a:lnTo>
                    <a:pt x="360" y="695"/>
                  </a:lnTo>
                  <a:lnTo>
                    <a:pt x="360" y="679"/>
                  </a:lnTo>
                  <a:lnTo>
                    <a:pt x="376" y="687"/>
                  </a:lnTo>
                  <a:lnTo>
                    <a:pt x="432" y="663"/>
                  </a:lnTo>
                  <a:lnTo>
                    <a:pt x="432" y="655"/>
                  </a:lnTo>
                  <a:lnTo>
                    <a:pt x="440" y="655"/>
                  </a:lnTo>
                  <a:lnTo>
                    <a:pt x="456" y="655"/>
                  </a:lnTo>
                  <a:lnTo>
                    <a:pt x="464" y="671"/>
                  </a:lnTo>
                  <a:lnTo>
                    <a:pt x="464" y="679"/>
                  </a:lnTo>
                  <a:lnTo>
                    <a:pt x="472" y="679"/>
                  </a:lnTo>
                  <a:lnTo>
                    <a:pt x="488" y="687"/>
                  </a:lnTo>
                  <a:lnTo>
                    <a:pt x="488" y="695"/>
                  </a:lnTo>
                  <a:lnTo>
                    <a:pt x="496" y="695"/>
                  </a:lnTo>
                  <a:lnTo>
                    <a:pt x="512" y="679"/>
                  </a:lnTo>
                  <a:lnTo>
                    <a:pt x="528" y="671"/>
                  </a:lnTo>
                  <a:lnTo>
                    <a:pt x="536" y="695"/>
                  </a:lnTo>
                  <a:lnTo>
                    <a:pt x="560" y="735"/>
                  </a:lnTo>
                  <a:lnTo>
                    <a:pt x="568" y="727"/>
                  </a:lnTo>
                  <a:lnTo>
                    <a:pt x="576" y="735"/>
                  </a:lnTo>
                  <a:lnTo>
                    <a:pt x="592" y="735"/>
                  </a:lnTo>
                  <a:lnTo>
                    <a:pt x="616" y="750"/>
                  </a:lnTo>
                  <a:lnTo>
                    <a:pt x="624" y="758"/>
                  </a:lnTo>
                  <a:lnTo>
                    <a:pt x="624" y="750"/>
                  </a:lnTo>
                  <a:lnTo>
                    <a:pt x="640" y="766"/>
                  </a:lnTo>
                  <a:lnTo>
                    <a:pt x="647" y="758"/>
                  </a:lnTo>
                  <a:lnTo>
                    <a:pt x="679" y="735"/>
                  </a:lnTo>
                  <a:lnTo>
                    <a:pt x="703" y="742"/>
                  </a:lnTo>
                  <a:lnTo>
                    <a:pt x="719" y="750"/>
                  </a:lnTo>
                  <a:lnTo>
                    <a:pt x="743" y="750"/>
                  </a:lnTo>
                  <a:lnTo>
                    <a:pt x="743" y="727"/>
                  </a:lnTo>
                  <a:lnTo>
                    <a:pt x="759" y="719"/>
                  </a:lnTo>
                  <a:lnTo>
                    <a:pt x="783" y="727"/>
                  </a:lnTo>
                  <a:lnTo>
                    <a:pt x="799" y="742"/>
                  </a:lnTo>
                  <a:lnTo>
                    <a:pt x="807" y="742"/>
                  </a:lnTo>
                  <a:lnTo>
                    <a:pt x="815" y="735"/>
                  </a:lnTo>
                  <a:lnTo>
                    <a:pt x="855" y="758"/>
                  </a:lnTo>
                  <a:lnTo>
                    <a:pt x="879" y="766"/>
                  </a:lnTo>
                  <a:lnTo>
                    <a:pt x="903" y="758"/>
                  </a:lnTo>
                  <a:lnTo>
                    <a:pt x="919" y="742"/>
                  </a:lnTo>
                  <a:lnTo>
                    <a:pt x="935" y="750"/>
                  </a:lnTo>
                  <a:lnTo>
                    <a:pt x="951" y="758"/>
                  </a:lnTo>
                  <a:lnTo>
                    <a:pt x="967" y="750"/>
                  </a:lnTo>
                  <a:lnTo>
                    <a:pt x="975" y="727"/>
                  </a:lnTo>
                  <a:lnTo>
                    <a:pt x="983" y="719"/>
                  </a:lnTo>
                  <a:lnTo>
                    <a:pt x="983" y="711"/>
                  </a:lnTo>
                  <a:lnTo>
                    <a:pt x="975" y="711"/>
                  </a:lnTo>
                  <a:lnTo>
                    <a:pt x="983" y="695"/>
                  </a:lnTo>
                  <a:lnTo>
                    <a:pt x="1007" y="695"/>
                  </a:lnTo>
                  <a:lnTo>
                    <a:pt x="1031" y="695"/>
                  </a:lnTo>
                  <a:lnTo>
                    <a:pt x="1047" y="711"/>
                  </a:lnTo>
                  <a:lnTo>
                    <a:pt x="1055" y="758"/>
                  </a:lnTo>
                  <a:lnTo>
                    <a:pt x="1071" y="758"/>
                  </a:lnTo>
                  <a:lnTo>
                    <a:pt x="1087" y="774"/>
                  </a:lnTo>
                  <a:lnTo>
                    <a:pt x="1087" y="782"/>
                  </a:lnTo>
                  <a:lnTo>
                    <a:pt x="1103" y="782"/>
                  </a:lnTo>
                  <a:lnTo>
                    <a:pt x="1127" y="782"/>
                  </a:lnTo>
                  <a:lnTo>
                    <a:pt x="1127" y="790"/>
                  </a:lnTo>
                  <a:lnTo>
                    <a:pt x="1111" y="830"/>
                  </a:lnTo>
                  <a:lnTo>
                    <a:pt x="1103" y="830"/>
                  </a:lnTo>
                  <a:lnTo>
                    <a:pt x="1087" y="830"/>
                  </a:lnTo>
                  <a:lnTo>
                    <a:pt x="1087" y="870"/>
                  </a:lnTo>
                  <a:lnTo>
                    <a:pt x="1095" y="854"/>
                  </a:lnTo>
                  <a:lnTo>
                    <a:pt x="1103" y="854"/>
                  </a:lnTo>
                  <a:lnTo>
                    <a:pt x="1103" y="862"/>
                  </a:lnTo>
                  <a:lnTo>
                    <a:pt x="1111" y="870"/>
                  </a:lnTo>
                  <a:lnTo>
                    <a:pt x="1127" y="854"/>
                  </a:lnTo>
                  <a:lnTo>
                    <a:pt x="1191" y="782"/>
                  </a:lnTo>
                  <a:lnTo>
                    <a:pt x="1191" y="735"/>
                  </a:lnTo>
                  <a:lnTo>
                    <a:pt x="1199" y="719"/>
                  </a:lnTo>
                  <a:lnTo>
                    <a:pt x="1199" y="695"/>
                  </a:lnTo>
                  <a:lnTo>
                    <a:pt x="1183" y="679"/>
                  </a:lnTo>
                  <a:lnTo>
                    <a:pt x="1175" y="679"/>
                  </a:lnTo>
                  <a:lnTo>
                    <a:pt x="1167" y="695"/>
                  </a:lnTo>
                  <a:lnTo>
                    <a:pt x="1159" y="695"/>
                  </a:lnTo>
                  <a:lnTo>
                    <a:pt x="1167" y="679"/>
                  </a:lnTo>
                  <a:lnTo>
                    <a:pt x="1159" y="679"/>
                  </a:lnTo>
                  <a:lnTo>
                    <a:pt x="1151" y="671"/>
                  </a:lnTo>
                  <a:lnTo>
                    <a:pt x="1135" y="671"/>
                  </a:lnTo>
                  <a:lnTo>
                    <a:pt x="1135" y="663"/>
                  </a:lnTo>
                  <a:lnTo>
                    <a:pt x="1215" y="583"/>
                  </a:lnTo>
                  <a:lnTo>
                    <a:pt x="1247" y="575"/>
                  </a:lnTo>
                  <a:lnTo>
                    <a:pt x="1247" y="583"/>
                  </a:lnTo>
                  <a:lnTo>
                    <a:pt x="1255" y="575"/>
                  </a:lnTo>
                  <a:lnTo>
                    <a:pt x="1279" y="583"/>
                  </a:lnTo>
                  <a:lnTo>
                    <a:pt x="1287" y="567"/>
                  </a:lnTo>
                  <a:lnTo>
                    <a:pt x="1303" y="575"/>
                  </a:lnTo>
                  <a:lnTo>
                    <a:pt x="1311" y="575"/>
                  </a:lnTo>
                  <a:lnTo>
                    <a:pt x="1303" y="583"/>
                  </a:lnTo>
                  <a:lnTo>
                    <a:pt x="1303" y="591"/>
                  </a:lnTo>
                  <a:lnTo>
                    <a:pt x="1343" y="583"/>
                  </a:lnTo>
                  <a:lnTo>
                    <a:pt x="1335" y="575"/>
                  </a:lnTo>
                  <a:lnTo>
                    <a:pt x="1367" y="527"/>
                  </a:lnTo>
                  <a:lnTo>
                    <a:pt x="1398" y="519"/>
                  </a:lnTo>
                  <a:lnTo>
                    <a:pt x="1398" y="535"/>
                  </a:lnTo>
                  <a:lnTo>
                    <a:pt x="1398" y="551"/>
                  </a:lnTo>
                  <a:lnTo>
                    <a:pt x="1430" y="527"/>
                  </a:lnTo>
                  <a:lnTo>
                    <a:pt x="1430" y="503"/>
                  </a:lnTo>
                  <a:lnTo>
                    <a:pt x="1438" y="503"/>
                  </a:lnTo>
                  <a:lnTo>
                    <a:pt x="1438" y="511"/>
                  </a:lnTo>
                  <a:lnTo>
                    <a:pt x="1430" y="551"/>
                  </a:lnTo>
                  <a:lnTo>
                    <a:pt x="1414" y="551"/>
                  </a:lnTo>
                  <a:lnTo>
                    <a:pt x="1374" y="599"/>
                  </a:lnTo>
                  <a:lnTo>
                    <a:pt x="1367" y="607"/>
                  </a:lnTo>
                  <a:lnTo>
                    <a:pt x="1351" y="655"/>
                  </a:lnTo>
                  <a:lnTo>
                    <a:pt x="1367" y="735"/>
                  </a:lnTo>
                  <a:lnTo>
                    <a:pt x="1374" y="727"/>
                  </a:lnTo>
                  <a:lnTo>
                    <a:pt x="1398" y="695"/>
                  </a:lnTo>
                  <a:lnTo>
                    <a:pt x="1398" y="679"/>
                  </a:lnTo>
                  <a:lnTo>
                    <a:pt x="1414" y="671"/>
                  </a:lnTo>
                  <a:lnTo>
                    <a:pt x="1414" y="647"/>
                  </a:lnTo>
                  <a:lnTo>
                    <a:pt x="1422" y="647"/>
                  </a:lnTo>
                  <a:lnTo>
                    <a:pt x="1430" y="647"/>
                  </a:lnTo>
                  <a:lnTo>
                    <a:pt x="1430" y="631"/>
                  </a:lnTo>
                  <a:lnTo>
                    <a:pt x="1430" y="615"/>
                  </a:lnTo>
                  <a:lnTo>
                    <a:pt x="1414" y="599"/>
                  </a:lnTo>
                  <a:lnTo>
                    <a:pt x="1430" y="583"/>
                  </a:lnTo>
                  <a:lnTo>
                    <a:pt x="1430" y="567"/>
                  </a:lnTo>
                  <a:lnTo>
                    <a:pt x="1438" y="567"/>
                  </a:lnTo>
                  <a:lnTo>
                    <a:pt x="1462" y="551"/>
                  </a:lnTo>
                  <a:lnTo>
                    <a:pt x="1462" y="567"/>
                  </a:lnTo>
                  <a:lnTo>
                    <a:pt x="1470" y="559"/>
                  </a:lnTo>
                  <a:lnTo>
                    <a:pt x="1486" y="551"/>
                  </a:lnTo>
                  <a:lnTo>
                    <a:pt x="1502" y="567"/>
                  </a:lnTo>
                  <a:lnTo>
                    <a:pt x="1510" y="551"/>
                  </a:lnTo>
                  <a:lnTo>
                    <a:pt x="1574" y="503"/>
                  </a:lnTo>
                  <a:lnTo>
                    <a:pt x="1598" y="511"/>
                  </a:lnTo>
                  <a:lnTo>
                    <a:pt x="1598" y="503"/>
                  </a:lnTo>
                  <a:lnTo>
                    <a:pt x="1590" y="463"/>
                  </a:lnTo>
                  <a:lnTo>
                    <a:pt x="1582" y="463"/>
                  </a:lnTo>
                  <a:lnTo>
                    <a:pt x="1582" y="455"/>
                  </a:lnTo>
                  <a:lnTo>
                    <a:pt x="1590" y="455"/>
                  </a:lnTo>
                  <a:lnTo>
                    <a:pt x="1598" y="447"/>
                  </a:lnTo>
                  <a:lnTo>
                    <a:pt x="1614" y="431"/>
                  </a:lnTo>
                  <a:lnTo>
                    <a:pt x="1606" y="415"/>
                  </a:lnTo>
                  <a:lnTo>
                    <a:pt x="1614" y="415"/>
                  </a:lnTo>
                  <a:lnTo>
                    <a:pt x="1622" y="431"/>
                  </a:lnTo>
                  <a:lnTo>
                    <a:pt x="1638" y="431"/>
                  </a:lnTo>
                  <a:lnTo>
                    <a:pt x="1646" y="447"/>
                  </a:lnTo>
                  <a:lnTo>
                    <a:pt x="1678" y="463"/>
                  </a:lnTo>
                  <a:lnTo>
                    <a:pt x="1686" y="447"/>
                  </a:lnTo>
                  <a:lnTo>
                    <a:pt x="1686" y="431"/>
                  </a:lnTo>
                  <a:lnTo>
                    <a:pt x="1702" y="431"/>
                  </a:lnTo>
                  <a:lnTo>
                    <a:pt x="1718" y="415"/>
                  </a:lnTo>
                  <a:lnTo>
                    <a:pt x="1694" y="399"/>
                  </a:lnTo>
                  <a:lnTo>
                    <a:pt x="1662" y="391"/>
                  </a:lnTo>
                  <a:lnTo>
                    <a:pt x="1598" y="335"/>
                  </a:lnTo>
                  <a:lnTo>
                    <a:pt x="1558" y="311"/>
                  </a:lnTo>
                  <a:lnTo>
                    <a:pt x="1510" y="303"/>
                  </a:lnTo>
                  <a:lnTo>
                    <a:pt x="1510" y="335"/>
                  </a:lnTo>
                  <a:lnTo>
                    <a:pt x="1494" y="343"/>
                  </a:lnTo>
                  <a:lnTo>
                    <a:pt x="1478" y="327"/>
                  </a:lnTo>
                  <a:lnTo>
                    <a:pt x="1478" y="319"/>
                  </a:lnTo>
                  <a:lnTo>
                    <a:pt x="1486" y="319"/>
                  </a:lnTo>
                  <a:lnTo>
                    <a:pt x="1494" y="311"/>
                  </a:lnTo>
                  <a:lnTo>
                    <a:pt x="1478" y="311"/>
                  </a:lnTo>
                  <a:lnTo>
                    <a:pt x="1470" y="319"/>
                  </a:lnTo>
                  <a:lnTo>
                    <a:pt x="1438" y="319"/>
                  </a:lnTo>
                  <a:lnTo>
                    <a:pt x="1398" y="319"/>
                  </a:lnTo>
                  <a:lnTo>
                    <a:pt x="1390" y="311"/>
                  </a:lnTo>
                  <a:lnTo>
                    <a:pt x="1398" y="295"/>
                  </a:lnTo>
                  <a:lnTo>
                    <a:pt x="1382" y="271"/>
                  </a:lnTo>
                  <a:lnTo>
                    <a:pt x="1359" y="271"/>
                  </a:lnTo>
                  <a:lnTo>
                    <a:pt x="1319" y="279"/>
                  </a:lnTo>
                  <a:lnTo>
                    <a:pt x="1311" y="263"/>
                  </a:lnTo>
                  <a:lnTo>
                    <a:pt x="1295" y="263"/>
                  </a:lnTo>
                  <a:lnTo>
                    <a:pt x="1287" y="255"/>
                  </a:lnTo>
                  <a:lnTo>
                    <a:pt x="1287" y="231"/>
                  </a:lnTo>
                  <a:lnTo>
                    <a:pt x="1247" y="223"/>
                  </a:lnTo>
                  <a:lnTo>
                    <a:pt x="1191" y="207"/>
                  </a:lnTo>
                  <a:lnTo>
                    <a:pt x="1175" y="231"/>
                  </a:lnTo>
                  <a:lnTo>
                    <a:pt x="1191" y="255"/>
                  </a:lnTo>
                  <a:lnTo>
                    <a:pt x="1143" y="255"/>
                  </a:lnTo>
                  <a:lnTo>
                    <a:pt x="1127" y="263"/>
                  </a:lnTo>
                  <a:lnTo>
                    <a:pt x="1111" y="239"/>
                  </a:lnTo>
                  <a:lnTo>
                    <a:pt x="1095" y="279"/>
                  </a:lnTo>
                  <a:lnTo>
                    <a:pt x="1087" y="271"/>
                  </a:lnTo>
                  <a:lnTo>
                    <a:pt x="1071" y="247"/>
                  </a:lnTo>
                  <a:lnTo>
                    <a:pt x="1079" y="215"/>
                  </a:lnTo>
                  <a:lnTo>
                    <a:pt x="1063" y="192"/>
                  </a:lnTo>
                  <a:lnTo>
                    <a:pt x="1023" y="184"/>
                  </a:lnTo>
                  <a:lnTo>
                    <a:pt x="1007" y="184"/>
                  </a:lnTo>
                  <a:lnTo>
                    <a:pt x="1007" y="192"/>
                  </a:lnTo>
                  <a:lnTo>
                    <a:pt x="1007" y="207"/>
                  </a:lnTo>
                  <a:lnTo>
                    <a:pt x="959" y="199"/>
                  </a:lnTo>
                  <a:lnTo>
                    <a:pt x="967" y="184"/>
                  </a:lnTo>
                  <a:lnTo>
                    <a:pt x="927" y="176"/>
                  </a:lnTo>
                  <a:lnTo>
                    <a:pt x="911" y="184"/>
                  </a:lnTo>
                  <a:lnTo>
                    <a:pt x="871" y="168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63" name="Freeform 414"/>
            <p:cNvSpPr>
              <a:spLocks/>
            </p:cNvSpPr>
            <p:nvPr/>
          </p:nvSpPr>
          <p:spPr bwMode="auto">
            <a:xfrm>
              <a:off x="4294" y="2004"/>
              <a:ext cx="651" cy="423"/>
            </a:xfrm>
            <a:custGeom>
              <a:avLst/>
              <a:gdLst>
                <a:gd name="T0" fmla="*/ 297 w 631"/>
                <a:gd name="T1" fmla="*/ 20 h 455"/>
                <a:gd name="T2" fmla="*/ 327 w 631"/>
                <a:gd name="T3" fmla="*/ 31 h 455"/>
                <a:gd name="T4" fmla="*/ 506 w 631"/>
                <a:gd name="T5" fmla="*/ 38 h 455"/>
                <a:gd name="T6" fmla="*/ 654 w 631"/>
                <a:gd name="T7" fmla="*/ 41 h 455"/>
                <a:gd name="T8" fmla="*/ 728 w 631"/>
                <a:gd name="T9" fmla="*/ 33 h 455"/>
                <a:gd name="T10" fmla="*/ 806 w 631"/>
                <a:gd name="T11" fmla="*/ 30 h 455"/>
                <a:gd name="T12" fmla="*/ 878 w 631"/>
                <a:gd name="T13" fmla="*/ 22 h 455"/>
                <a:gd name="T14" fmla="*/ 806 w 631"/>
                <a:gd name="T15" fmla="*/ 22 h 455"/>
                <a:gd name="T16" fmla="*/ 847 w 631"/>
                <a:gd name="T17" fmla="*/ 16 h 455"/>
                <a:gd name="T18" fmla="*/ 907 w 631"/>
                <a:gd name="T19" fmla="*/ 7 h 455"/>
                <a:gd name="T20" fmla="*/ 907 w 631"/>
                <a:gd name="T21" fmla="*/ 0 h 455"/>
                <a:gd name="T22" fmla="*/ 1029 w 631"/>
                <a:gd name="T23" fmla="*/ 7 h 455"/>
                <a:gd name="T24" fmla="*/ 1104 w 631"/>
                <a:gd name="T25" fmla="*/ 19 h 455"/>
                <a:gd name="T26" fmla="*/ 1177 w 631"/>
                <a:gd name="T27" fmla="*/ 20 h 455"/>
                <a:gd name="T28" fmla="*/ 1133 w 631"/>
                <a:gd name="T29" fmla="*/ 31 h 455"/>
                <a:gd name="T30" fmla="*/ 1104 w 631"/>
                <a:gd name="T31" fmla="*/ 41 h 455"/>
                <a:gd name="T32" fmla="*/ 1042 w 631"/>
                <a:gd name="T33" fmla="*/ 43 h 455"/>
                <a:gd name="T34" fmla="*/ 984 w 631"/>
                <a:gd name="T35" fmla="*/ 51 h 455"/>
                <a:gd name="T36" fmla="*/ 925 w 631"/>
                <a:gd name="T37" fmla="*/ 51 h 455"/>
                <a:gd name="T38" fmla="*/ 925 w 631"/>
                <a:gd name="T39" fmla="*/ 44 h 455"/>
                <a:gd name="T40" fmla="*/ 865 w 631"/>
                <a:gd name="T41" fmla="*/ 51 h 455"/>
                <a:gd name="T42" fmla="*/ 907 w 631"/>
                <a:gd name="T43" fmla="*/ 55 h 455"/>
                <a:gd name="T44" fmla="*/ 937 w 631"/>
                <a:gd name="T45" fmla="*/ 59 h 455"/>
                <a:gd name="T46" fmla="*/ 893 w 631"/>
                <a:gd name="T47" fmla="*/ 64 h 455"/>
                <a:gd name="T48" fmla="*/ 925 w 631"/>
                <a:gd name="T49" fmla="*/ 74 h 455"/>
                <a:gd name="T50" fmla="*/ 937 w 631"/>
                <a:gd name="T51" fmla="*/ 78 h 455"/>
                <a:gd name="T52" fmla="*/ 878 w 631"/>
                <a:gd name="T53" fmla="*/ 86 h 455"/>
                <a:gd name="T54" fmla="*/ 865 w 631"/>
                <a:gd name="T55" fmla="*/ 94 h 455"/>
                <a:gd name="T56" fmla="*/ 788 w 631"/>
                <a:gd name="T57" fmla="*/ 98 h 455"/>
                <a:gd name="T58" fmla="*/ 774 w 631"/>
                <a:gd name="T59" fmla="*/ 99 h 455"/>
                <a:gd name="T60" fmla="*/ 699 w 631"/>
                <a:gd name="T61" fmla="*/ 105 h 455"/>
                <a:gd name="T62" fmla="*/ 654 w 631"/>
                <a:gd name="T63" fmla="*/ 102 h 455"/>
                <a:gd name="T64" fmla="*/ 611 w 631"/>
                <a:gd name="T65" fmla="*/ 98 h 455"/>
                <a:gd name="T66" fmla="*/ 550 w 631"/>
                <a:gd name="T67" fmla="*/ 99 h 455"/>
                <a:gd name="T68" fmla="*/ 520 w 631"/>
                <a:gd name="T69" fmla="*/ 104 h 455"/>
                <a:gd name="T70" fmla="*/ 490 w 631"/>
                <a:gd name="T71" fmla="*/ 99 h 455"/>
                <a:gd name="T72" fmla="*/ 475 w 631"/>
                <a:gd name="T73" fmla="*/ 97 h 455"/>
                <a:gd name="T74" fmla="*/ 460 w 631"/>
                <a:gd name="T75" fmla="*/ 86 h 455"/>
                <a:gd name="T76" fmla="*/ 401 w 631"/>
                <a:gd name="T77" fmla="*/ 81 h 455"/>
                <a:gd name="T78" fmla="*/ 282 w 631"/>
                <a:gd name="T79" fmla="*/ 86 h 455"/>
                <a:gd name="T80" fmla="*/ 210 w 631"/>
                <a:gd name="T81" fmla="*/ 84 h 455"/>
                <a:gd name="T82" fmla="*/ 150 w 631"/>
                <a:gd name="T83" fmla="*/ 78 h 455"/>
                <a:gd name="T84" fmla="*/ 72 w 631"/>
                <a:gd name="T85" fmla="*/ 73 h 455"/>
                <a:gd name="T86" fmla="*/ 117 w 631"/>
                <a:gd name="T87" fmla="*/ 64 h 455"/>
                <a:gd name="T88" fmla="*/ 72 w 631"/>
                <a:gd name="T89" fmla="*/ 63 h 455"/>
                <a:gd name="T90" fmla="*/ 0 w 631"/>
                <a:gd name="T91" fmla="*/ 59 h 455"/>
                <a:gd name="T92" fmla="*/ 0 w 631"/>
                <a:gd name="T93" fmla="*/ 55 h 455"/>
                <a:gd name="T94" fmla="*/ 44 w 631"/>
                <a:gd name="T95" fmla="*/ 47 h 455"/>
                <a:gd name="T96" fmla="*/ 117 w 631"/>
                <a:gd name="T97" fmla="*/ 43 h 455"/>
                <a:gd name="T98" fmla="*/ 150 w 631"/>
                <a:gd name="T99" fmla="*/ 31 h 455"/>
                <a:gd name="T100" fmla="*/ 224 w 631"/>
                <a:gd name="T101" fmla="*/ 24 h 4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31"/>
                <a:gd name="T154" fmla="*/ 0 h 455"/>
                <a:gd name="T155" fmla="*/ 631 w 631"/>
                <a:gd name="T156" fmla="*/ 455 h 4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31" h="455">
                  <a:moveTo>
                    <a:pt x="128" y="79"/>
                  </a:moveTo>
                  <a:lnTo>
                    <a:pt x="144" y="71"/>
                  </a:lnTo>
                  <a:lnTo>
                    <a:pt x="159" y="87"/>
                  </a:lnTo>
                  <a:lnTo>
                    <a:pt x="167" y="87"/>
                  </a:lnTo>
                  <a:lnTo>
                    <a:pt x="175" y="103"/>
                  </a:lnTo>
                  <a:lnTo>
                    <a:pt x="175" y="135"/>
                  </a:lnTo>
                  <a:lnTo>
                    <a:pt x="215" y="143"/>
                  </a:lnTo>
                  <a:lnTo>
                    <a:pt x="231" y="167"/>
                  </a:lnTo>
                  <a:lnTo>
                    <a:pt x="271" y="167"/>
                  </a:lnTo>
                  <a:lnTo>
                    <a:pt x="295" y="183"/>
                  </a:lnTo>
                  <a:lnTo>
                    <a:pt x="319" y="183"/>
                  </a:lnTo>
                  <a:lnTo>
                    <a:pt x="351" y="175"/>
                  </a:lnTo>
                  <a:lnTo>
                    <a:pt x="375" y="175"/>
                  </a:lnTo>
                  <a:lnTo>
                    <a:pt x="391" y="151"/>
                  </a:lnTo>
                  <a:lnTo>
                    <a:pt x="391" y="143"/>
                  </a:lnTo>
                  <a:lnTo>
                    <a:pt x="399" y="135"/>
                  </a:lnTo>
                  <a:lnTo>
                    <a:pt x="415" y="135"/>
                  </a:lnTo>
                  <a:lnTo>
                    <a:pt x="431" y="127"/>
                  </a:lnTo>
                  <a:lnTo>
                    <a:pt x="447" y="111"/>
                  </a:lnTo>
                  <a:lnTo>
                    <a:pt x="471" y="111"/>
                  </a:lnTo>
                  <a:lnTo>
                    <a:pt x="471" y="95"/>
                  </a:lnTo>
                  <a:lnTo>
                    <a:pt x="463" y="87"/>
                  </a:lnTo>
                  <a:lnTo>
                    <a:pt x="447" y="95"/>
                  </a:lnTo>
                  <a:lnTo>
                    <a:pt x="431" y="95"/>
                  </a:lnTo>
                  <a:lnTo>
                    <a:pt x="431" y="71"/>
                  </a:lnTo>
                  <a:lnTo>
                    <a:pt x="439" y="55"/>
                  </a:lnTo>
                  <a:lnTo>
                    <a:pt x="455" y="63"/>
                  </a:lnTo>
                  <a:lnTo>
                    <a:pt x="471" y="55"/>
                  </a:lnTo>
                  <a:lnTo>
                    <a:pt x="479" y="32"/>
                  </a:lnTo>
                  <a:lnTo>
                    <a:pt x="487" y="24"/>
                  </a:lnTo>
                  <a:lnTo>
                    <a:pt x="487" y="16"/>
                  </a:lnTo>
                  <a:lnTo>
                    <a:pt x="479" y="16"/>
                  </a:lnTo>
                  <a:lnTo>
                    <a:pt x="487" y="0"/>
                  </a:lnTo>
                  <a:lnTo>
                    <a:pt x="511" y="0"/>
                  </a:lnTo>
                  <a:lnTo>
                    <a:pt x="535" y="0"/>
                  </a:lnTo>
                  <a:lnTo>
                    <a:pt x="551" y="16"/>
                  </a:lnTo>
                  <a:lnTo>
                    <a:pt x="559" y="63"/>
                  </a:lnTo>
                  <a:lnTo>
                    <a:pt x="575" y="63"/>
                  </a:lnTo>
                  <a:lnTo>
                    <a:pt x="591" y="79"/>
                  </a:lnTo>
                  <a:lnTo>
                    <a:pt x="591" y="87"/>
                  </a:lnTo>
                  <a:lnTo>
                    <a:pt x="607" y="87"/>
                  </a:lnTo>
                  <a:lnTo>
                    <a:pt x="631" y="87"/>
                  </a:lnTo>
                  <a:lnTo>
                    <a:pt x="631" y="95"/>
                  </a:lnTo>
                  <a:lnTo>
                    <a:pt x="615" y="135"/>
                  </a:lnTo>
                  <a:lnTo>
                    <a:pt x="607" y="135"/>
                  </a:lnTo>
                  <a:lnTo>
                    <a:pt x="591" y="135"/>
                  </a:lnTo>
                  <a:lnTo>
                    <a:pt x="599" y="159"/>
                  </a:lnTo>
                  <a:lnTo>
                    <a:pt x="591" y="175"/>
                  </a:lnTo>
                  <a:lnTo>
                    <a:pt x="575" y="183"/>
                  </a:lnTo>
                  <a:lnTo>
                    <a:pt x="567" y="183"/>
                  </a:lnTo>
                  <a:lnTo>
                    <a:pt x="559" y="183"/>
                  </a:lnTo>
                  <a:lnTo>
                    <a:pt x="551" y="183"/>
                  </a:lnTo>
                  <a:lnTo>
                    <a:pt x="527" y="207"/>
                  </a:lnTo>
                  <a:lnTo>
                    <a:pt x="527" y="215"/>
                  </a:lnTo>
                  <a:lnTo>
                    <a:pt x="511" y="215"/>
                  </a:lnTo>
                  <a:lnTo>
                    <a:pt x="495" y="231"/>
                  </a:lnTo>
                  <a:lnTo>
                    <a:pt x="495" y="223"/>
                  </a:lnTo>
                  <a:lnTo>
                    <a:pt x="495" y="215"/>
                  </a:lnTo>
                  <a:lnTo>
                    <a:pt x="503" y="199"/>
                  </a:lnTo>
                  <a:lnTo>
                    <a:pt x="495" y="191"/>
                  </a:lnTo>
                  <a:lnTo>
                    <a:pt x="471" y="215"/>
                  </a:lnTo>
                  <a:lnTo>
                    <a:pt x="471" y="223"/>
                  </a:lnTo>
                  <a:lnTo>
                    <a:pt x="463" y="223"/>
                  </a:lnTo>
                  <a:lnTo>
                    <a:pt x="455" y="231"/>
                  </a:lnTo>
                  <a:lnTo>
                    <a:pt x="471" y="247"/>
                  </a:lnTo>
                  <a:lnTo>
                    <a:pt x="487" y="239"/>
                  </a:lnTo>
                  <a:lnTo>
                    <a:pt x="511" y="247"/>
                  </a:lnTo>
                  <a:lnTo>
                    <a:pt x="511" y="255"/>
                  </a:lnTo>
                  <a:lnTo>
                    <a:pt x="503" y="247"/>
                  </a:lnTo>
                  <a:lnTo>
                    <a:pt x="487" y="255"/>
                  </a:lnTo>
                  <a:lnTo>
                    <a:pt x="471" y="271"/>
                  </a:lnTo>
                  <a:lnTo>
                    <a:pt x="479" y="279"/>
                  </a:lnTo>
                  <a:lnTo>
                    <a:pt x="487" y="311"/>
                  </a:lnTo>
                  <a:lnTo>
                    <a:pt x="503" y="319"/>
                  </a:lnTo>
                  <a:lnTo>
                    <a:pt x="495" y="319"/>
                  </a:lnTo>
                  <a:lnTo>
                    <a:pt x="503" y="327"/>
                  </a:lnTo>
                  <a:lnTo>
                    <a:pt x="479" y="335"/>
                  </a:lnTo>
                  <a:lnTo>
                    <a:pt x="503" y="335"/>
                  </a:lnTo>
                  <a:lnTo>
                    <a:pt x="495" y="367"/>
                  </a:lnTo>
                  <a:lnTo>
                    <a:pt x="479" y="375"/>
                  </a:lnTo>
                  <a:lnTo>
                    <a:pt x="471" y="375"/>
                  </a:lnTo>
                  <a:lnTo>
                    <a:pt x="471" y="391"/>
                  </a:lnTo>
                  <a:lnTo>
                    <a:pt x="471" y="407"/>
                  </a:lnTo>
                  <a:lnTo>
                    <a:pt x="463" y="407"/>
                  </a:lnTo>
                  <a:lnTo>
                    <a:pt x="463" y="415"/>
                  </a:lnTo>
                  <a:lnTo>
                    <a:pt x="439" y="423"/>
                  </a:lnTo>
                  <a:lnTo>
                    <a:pt x="423" y="423"/>
                  </a:lnTo>
                  <a:lnTo>
                    <a:pt x="423" y="431"/>
                  </a:lnTo>
                  <a:lnTo>
                    <a:pt x="415" y="423"/>
                  </a:lnTo>
                  <a:lnTo>
                    <a:pt x="415" y="431"/>
                  </a:lnTo>
                  <a:lnTo>
                    <a:pt x="407" y="431"/>
                  </a:lnTo>
                  <a:lnTo>
                    <a:pt x="383" y="447"/>
                  </a:lnTo>
                  <a:lnTo>
                    <a:pt x="375" y="455"/>
                  </a:lnTo>
                  <a:lnTo>
                    <a:pt x="375" y="439"/>
                  </a:lnTo>
                  <a:lnTo>
                    <a:pt x="359" y="439"/>
                  </a:lnTo>
                  <a:lnTo>
                    <a:pt x="351" y="439"/>
                  </a:lnTo>
                  <a:lnTo>
                    <a:pt x="343" y="439"/>
                  </a:lnTo>
                  <a:lnTo>
                    <a:pt x="343" y="423"/>
                  </a:lnTo>
                  <a:lnTo>
                    <a:pt x="327" y="423"/>
                  </a:lnTo>
                  <a:lnTo>
                    <a:pt x="303" y="431"/>
                  </a:lnTo>
                  <a:lnTo>
                    <a:pt x="295" y="423"/>
                  </a:lnTo>
                  <a:lnTo>
                    <a:pt x="295" y="431"/>
                  </a:lnTo>
                  <a:lnTo>
                    <a:pt x="287" y="431"/>
                  </a:lnTo>
                  <a:lnTo>
                    <a:pt x="287" y="447"/>
                  </a:lnTo>
                  <a:lnTo>
                    <a:pt x="279" y="447"/>
                  </a:lnTo>
                  <a:lnTo>
                    <a:pt x="279" y="439"/>
                  </a:lnTo>
                  <a:lnTo>
                    <a:pt x="271" y="439"/>
                  </a:lnTo>
                  <a:lnTo>
                    <a:pt x="263" y="431"/>
                  </a:lnTo>
                  <a:lnTo>
                    <a:pt x="263" y="423"/>
                  </a:lnTo>
                  <a:lnTo>
                    <a:pt x="263" y="415"/>
                  </a:lnTo>
                  <a:lnTo>
                    <a:pt x="255" y="415"/>
                  </a:lnTo>
                  <a:lnTo>
                    <a:pt x="247" y="415"/>
                  </a:lnTo>
                  <a:lnTo>
                    <a:pt x="255" y="375"/>
                  </a:lnTo>
                  <a:lnTo>
                    <a:pt x="247" y="367"/>
                  </a:lnTo>
                  <a:lnTo>
                    <a:pt x="239" y="367"/>
                  </a:lnTo>
                  <a:lnTo>
                    <a:pt x="231" y="351"/>
                  </a:lnTo>
                  <a:lnTo>
                    <a:pt x="215" y="351"/>
                  </a:lnTo>
                  <a:lnTo>
                    <a:pt x="183" y="367"/>
                  </a:lnTo>
                  <a:lnTo>
                    <a:pt x="159" y="367"/>
                  </a:lnTo>
                  <a:lnTo>
                    <a:pt x="151" y="367"/>
                  </a:lnTo>
                  <a:lnTo>
                    <a:pt x="144" y="367"/>
                  </a:lnTo>
                  <a:lnTo>
                    <a:pt x="120" y="367"/>
                  </a:lnTo>
                  <a:lnTo>
                    <a:pt x="112" y="359"/>
                  </a:lnTo>
                  <a:lnTo>
                    <a:pt x="104" y="351"/>
                  </a:lnTo>
                  <a:lnTo>
                    <a:pt x="96" y="351"/>
                  </a:lnTo>
                  <a:lnTo>
                    <a:pt x="80" y="335"/>
                  </a:lnTo>
                  <a:lnTo>
                    <a:pt x="72" y="335"/>
                  </a:lnTo>
                  <a:lnTo>
                    <a:pt x="48" y="327"/>
                  </a:lnTo>
                  <a:lnTo>
                    <a:pt x="40" y="311"/>
                  </a:lnTo>
                  <a:lnTo>
                    <a:pt x="56" y="311"/>
                  </a:lnTo>
                  <a:lnTo>
                    <a:pt x="48" y="295"/>
                  </a:lnTo>
                  <a:lnTo>
                    <a:pt x="64" y="279"/>
                  </a:lnTo>
                  <a:lnTo>
                    <a:pt x="64" y="271"/>
                  </a:lnTo>
                  <a:lnTo>
                    <a:pt x="56" y="263"/>
                  </a:lnTo>
                  <a:lnTo>
                    <a:pt x="40" y="271"/>
                  </a:lnTo>
                  <a:lnTo>
                    <a:pt x="24" y="263"/>
                  </a:lnTo>
                  <a:lnTo>
                    <a:pt x="16" y="255"/>
                  </a:lnTo>
                  <a:lnTo>
                    <a:pt x="0" y="247"/>
                  </a:lnTo>
                  <a:lnTo>
                    <a:pt x="8" y="247"/>
                  </a:lnTo>
                  <a:lnTo>
                    <a:pt x="8" y="231"/>
                  </a:lnTo>
                  <a:lnTo>
                    <a:pt x="0" y="231"/>
                  </a:lnTo>
                  <a:lnTo>
                    <a:pt x="0" y="207"/>
                  </a:lnTo>
                  <a:lnTo>
                    <a:pt x="8" y="199"/>
                  </a:lnTo>
                  <a:lnTo>
                    <a:pt x="24" y="199"/>
                  </a:lnTo>
                  <a:lnTo>
                    <a:pt x="32" y="191"/>
                  </a:lnTo>
                  <a:lnTo>
                    <a:pt x="40" y="191"/>
                  </a:lnTo>
                  <a:lnTo>
                    <a:pt x="64" y="183"/>
                  </a:lnTo>
                  <a:lnTo>
                    <a:pt x="72" y="167"/>
                  </a:lnTo>
                  <a:lnTo>
                    <a:pt x="64" y="135"/>
                  </a:lnTo>
                  <a:lnTo>
                    <a:pt x="80" y="135"/>
                  </a:lnTo>
                  <a:lnTo>
                    <a:pt x="88" y="103"/>
                  </a:lnTo>
                  <a:lnTo>
                    <a:pt x="112" y="103"/>
                  </a:lnTo>
                  <a:lnTo>
                    <a:pt x="120" y="103"/>
                  </a:lnTo>
                  <a:lnTo>
                    <a:pt x="120" y="87"/>
                  </a:lnTo>
                  <a:lnTo>
                    <a:pt x="128" y="79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64" name="Freeform 415"/>
            <p:cNvSpPr>
              <a:spLocks/>
            </p:cNvSpPr>
            <p:nvPr/>
          </p:nvSpPr>
          <p:spPr bwMode="auto">
            <a:xfrm>
              <a:off x="2222" y="2292"/>
              <a:ext cx="321" cy="196"/>
            </a:xfrm>
            <a:custGeom>
              <a:avLst/>
              <a:gdLst>
                <a:gd name="T0" fmla="*/ 353 w 312"/>
                <a:gd name="T1" fmla="*/ 29 h 208"/>
                <a:gd name="T2" fmla="*/ 367 w 312"/>
                <a:gd name="T3" fmla="*/ 39 h 208"/>
                <a:gd name="T4" fmla="*/ 395 w 312"/>
                <a:gd name="T5" fmla="*/ 49 h 208"/>
                <a:gd name="T6" fmla="*/ 467 w 312"/>
                <a:gd name="T7" fmla="*/ 49 h 208"/>
                <a:gd name="T8" fmla="*/ 467 w 312"/>
                <a:gd name="T9" fmla="*/ 49 h 208"/>
                <a:gd name="T10" fmla="*/ 494 w 312"/>
                <a:gd name="T11" fmla="*/ 41 h 208"/>
                <a:gd name="T12" fmla="*/ 537 w 312"/>
                <a:gd name="T13" fmla="*/ 39 h 208"/>
                <a:gd name="T14" fmla="*/ 537 w 312"/>
                <a:gd name="T15" fmla="*/ 49 h 208"/>
                <a:gd name="T16" fmla="*/ 537 w 312"/>
                <a:gd name="T17" fmla="*/ 49 h 208"/>
                <a:gd name="T18" fmla="*/ 480 w 312"/>
                <a:gd name="T19" fmla="*/ 51 h 208"/>
                <a:gd name="T20" fmla="*/ 494 w 312"/>
                <a:gd name="T21" fmla="*/ 58 h 208"/>
                <a:gd name="T22" fmla="*/ 467 w 312"/>
                <a:gd name="T23" fmla="*/ 64 h 208"/>
                <a:gd name="T24" fmla="*/ 395 w 312"/>
                <a:gd name="T25" fmla="*/ 58 h 208"/>
                <a:gd name="T26" fmla="*/ 296 w 312"/>
                <a:gd name="T27" fmla="*/ 54 h 208"/>
                <a:gd name="T28" fmla="*/ 255 w 312"/>
                <a:gd name="T29" fmla="*/ 51 h 208"/>
                <a:gd name="T30" fmla="*/ 212 w 312"/>
                <a:gd name="T31" fmla="*/ 44 h 208"/>
                <a:gd name="T32" fmla="*/ 212 w 312"/>
                <a:gd name="T33" fmla="*/ 37 h 208"/>
                <a:gd name="T34" fmla="*/ 140 w 312"/>
                <a:gd name="T35" fmla="*/ 24 h 208"/>
                <a:gd name="T36" fmla="*/ 112 w 312"/>
                <a:gd name="T37" fmla="*/ 18 h 208"/>
                <a:gd name="T38" fmla="*/ 67 w 312"/>
                <a:gd name="T39" fmla="*/ 8 h 208"/>
                <a:gd name="T40" fmla="*/ 44 w 312"/>
                <a:gd name="T41" fmla="*/ 8 h 208"/>
                <a:gd name="T42" fmla="*/ 112 w 312"/>
                <a:gd name="T43" fmla="*/ 23 h 208"/>
                <a:gd name="T44" fmla="*/ 124 w 312"/>
                <a:gd name="T45" fmla="*/ 32 h 208"/>
                <a:gd name="T46" fmla="*/ 124 w 312"/>
                <a:gd name="T47" fmla="*/ 35 h 208"/>
                <a:gd name="T48" fmla="*/ 83 w 312"/>
                <a:gd name="T49" fmla="*/ 29 h 208"/>
                <a:gd name="T50" fmla="*/ 83 w 312"/>
                <a:gd name="T51" fmla="*/ 23 h 208"/>
                <a:gd name="T52" fmla="*/ 44 w 312"/>
                <a:gd name="T53" fmla="*/ 18 h 208"/>
                <a:gd name="T54" fmla="*/ 52 w 312"/>
                <a:gd name="T55" fmla="*/ 16 h 208"/>
                <a:gd name="T56" fmla="*/ 0 w 312"/>
                <a:gd name="T57" fmla="*/ 0 h 208"/>
                <a:gd name="T58" fmla="*/ 112 w 312"/>
                <a:gd name="T59" fmla="*/ 8 h 208"/>
                <a:gd name="T60" fmla="*/ 227 w 312"/>
                <a:gd name="T61" fmla="*/ 8 h 208"/>
                <a:gd name="T62" fmla="*/ 255 w 312"/>
                <a:gd name="T63" fmla="*/ 13 h 208"/>
                <a:gd name="T64" fmla="*/ 282 w 312"/>
                <a:gd name="T65" fmla="*/ 9 h 208"/>
                <a:gd name="T66" fmla="*/ 367 w 312"/>
                <a:gd name="T67" fmla="*/ 24 h 2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2"/>
                <a:gd name="T103" fmla="*/ 0 h 208"/>
                <a:gd name="T104" fmla="*/ 312 w 312"/>
                <a:gd name="T105" fmla="*/ 208 h 2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2" h="208">
                  <a:moveTo>
                    <a:pt x="208" y="80"/>
                  </a:moveTo>
                  <a:lnTo>
                    <a:pt x="200" y="96"/>
                  </a:lnTo>
                  <a:lnTo>
                    <a:pt x="200" y="120"/>
                  </a:lnTo>
                  <a:lnTo>
                    <a:pt x="208" y="128"/>
                  </a:lnTo>
                  <a:lnTo>
                    <a:pt x="208" y="136"/>
                  </a:lnTo>
                  <a:lnTo>
                    <a:pt x="224" y="160"/>
                  </a:lnTo>
                  <a:lnTo>
                    <a:pt x="240" y="168"/>
                  </a:lnTo>
                  <a:lnTo>
                    <a:pt x="264" y="160"/>
                  </a:lnTo>
                  <a:lnTo>
                    <a:pt x="272" y="160"/>
                  </a:lnTo>
                  <a:lnTo>
                    <a:pt x="264" y="160"/>
                  </a:lnTo>
                  <a:lnTo>
                    <a:pt x="272" y="152"/>
                  </a:lnTo>
                  <a:lnTo>
                    <a:pt x="280" y="136"/>
                  </a:lnTo>
                  <a:lnTo>
                    <a:pt x="288" y="136"/>
                  </a:lnTo>
                  <a:lnTo>
                    <a:pt x="304" y="128"/>
                  </a:lnTo>
                  <a:lnTo>
                    <a:pt x="312" y="136"/>
                  </a:lnTo>
                  <a:lnTo>
                    <a:pt x="304" y="160"/>
                  </a:lnTo>
                  <a:lnTo>
                    <a:pt x="304" y="168"/>
                  </a:lnTo>
                  <a:lnTo>
                    <a:pt x="304" y="160"/>
                  </a:lnTo>
                  <a:lnTo>
                    <a:pt x="296" y="168"/>
                  </a:lnTo>
                  <a:lnTo>
                    <a:pt x="272" y="168"/>
                  </a:lnTo>
                  <a:lnTo>
                    <a:pt x="264" y="176"/>
                  </a:lnTo>
                  <a:lnTo>
                    <a:pt x="280" y="192"/>
                  </a:lnTo>
                  <a:lnTo>
                    <a:pt x="264" y="192"/>
                  </a:lnTo>
                  <a:lnTo>
                    <a:pt x="264" y="208"/>
                  </a:lnTo>
                  <a:lnTo>
                    <a:pt x="240" y="192"/>
                  </a:lnTo>
                  <a:lnTo>
                    <a:pt x="224" y="192"/>
                  </a:lnTo>
                  <a:lnTo>
                    <a:pt x="200" y="192"/>
                  </a:lnTo>
                  <a:lnTo>
                    <a:pt x="168" y="176"/>
                  </a:lnTo>
                  <a:lnTo>
                    <a:pt x="160" y="168"/>
                  </a:lnTo>
                  <a:lnTo>
                    <a:pt x="144" y="168"/>
                  </a:lnTo>
                  <a:lnTo>
                    <a:pt x="128" y="152"/>
                  </a:lnTo>
                  <a:lnTo>
                    <a:pt x="120" y="144"/>
                  </a:lnTo>
                  <a:lnTo>
                    <a:pt x="128" y="136"/>
                  </a:lnTo>
                  <a:lnTo>
                    <a:pt x="120" y="120"/>
                  </a:lnTo>
                  <a:lnTo>
                    <a:pt x="96" y="88"/>
                  </a:lnTo>
                  <a:lnTo>
                    <a:pt x="80" y="80"/>
                  </a:lnTo>
                  <a:lnTo>
                    <a:pt x="80" y="72"/>
                  </a:lnTo>
                  <a:lnTo>
                    <a:pt x="64" y="56"/>
                  </a:lnTo>
                  <a:lnTo>
                    <a:pt x="56" y="40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32" y="24"/>
                  </a:lnTo>
                  <a:lnTo>
                    <a:pt x="64" y="72"/>
                  </a:lnTo>
                  <a:lnTo>
                    <a:pt x="64" y="104"/>
                  </a:lnTo>
                  <a:lnTo>
                    <a:pt x="72" y="104"/>
                  </a:lnTo>
                  <a:lnTo>
                    <a:pt x="80" y="104"/>
                  </a:lnTo>
                  <a:lnTo>
                    <a:pt x="72" y="112"/>
                  </a:lnTo>
                  <a:lnTo>
                    <a:pt x="64" y="104"/>
                  </a:lnTo>
                  <a:lnTo>
                    <a:pt x="48" y="96"/>
                  </a:lnTo>
                  <a:lnTo>
                    <a:pt x="56" y="88"/>
                  </a:lnTo>
                  <a:lnTo>
                    <a:pt x="48" y="72"/>
                  </a:lnTo>
                  <a:lnTo>
                    <a:pt x="32" y="64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32" y="48"/>
                  </a:lnTo>
                  <a:lnTo>
                    <a:pt x="16" y="3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4" y="8"/>
                  </a:lnTo>
                  <a:lnTo>
                    <a:pt x="112" y="8"/>
                  </a:lnTo>
                  <a:lnTo>
                    <a:pt x="128" y="16"/>
                  </a:lnTo>
                  <a:lnTo>
                    <a:pt x="128" y="32"/>
                  </a:lnTo>
                  <a:lnTo>
                    <a:pt x="144" y="40"/>
                  </a:lnTo>
                  <a:lnTo>
                    <a:pt x="152" y="32"/>
                  </a:lnTo>
                  <a:lnTo>
                    <a:pt x="160" y="32"/>
                  </a:lnTo>
                  <a:lnTo>
                    <a:pt x="184" y="72"/>
                  </a:lnTo>
                  <a:lnTo>
                    <a:pt x="208" y="80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65" name="Freeform 416"/>
            <p:cNvSpPr>
              <a:spLocks/>
            </p:cNvSpPr>
            <p:nvPr/>
          </p:nvSpPr>
          <p:spPr bwMode="auto">
            <a:xfrm>
              <a:off x="4673" y="2559"/>
              <a:ext cx="107" cy="59"/>
            </a:xfrm>
            <a:custGeom>
              <a:avLst/>
              <a:gdLst>
                <a:gd name="T0" fmla="*/ 112 w 104"/>
                <a:gd name="T1" fmla="*/ 6 h 64"/>
                <a:gd name="T2" fmla="*/ 112 w 104"/>
                <a:gd name="T3" fmla="*/ 6 h 64"/>
                <a:gd name="T4" fmla="*/ 100 w 104"/>
                <a:gd name="T5" fmla="*/ 6 h 64"/>
                <a:gd name="T6" fmla="*/ 84 w 104"/>
                <a:gd name="T7" fmla="*/ 6 h 64"/>
                <a:gd name="T8" fmla="*/ 52 w 104"/>
                <a:gd name="T9" fmla="*/ 10 h 64"/>
                <a:gd name="T10" fmla="*/ 44 w 104"/>
                <a:gd name="T11" fmla="*/ 10 h 64"/>
                <a:gd name="T12" fmla="*/ 44 w 104"/>
                <a:gd name="T13" fmla="*/ 12 h 64"/>
                <a:gd name="T14" fmla="*/ 0 w 104"/>
                <a:gd name="T15" fmla="*/ 12 h 64"/>
                <a:gd name="T16" fmla="*/ 16 w 104"/>
                <a:gd name="T17" fmla="*/ 13 h 64"/>
                <a:gd name="T18" fmla="*/ 44 w 104"/>
                <a:gd name="T19" fmla="*/ 13 h 64"/>
                <a:gd name="T20" fmla="*/ 52 w 104"/>
                <a:gd name="T21" fmla="*/ 12 h 64"/>
                <a:gd name="T22" fmla="*/ 84 w 104"/>
                <a:gd name="T23" fmla="*/ 13 h 64"/>
                <a:gd name="T24" fmla="*/ 100 w 104"/>
                <a:gd name="T25" fmla="*/ 12 h 64"/>
                <a:gd name="T26" fmla="*/ 124 w 104"/>
                <a:gd name="T27" fmla="*/ 6 h 64"/>
                <a:gd name="T28" fmla="*/ 169 w 104"/>
                <a:gd name="T29" fmla="*/ 6 h 64"/>
                <a:gd name="T30" fmla="*/ 183 w 104"/>
                <a:gd name="T31" fmla="*/ 6 h 64"/>
                <a:gd name="T32" fmla="*/ 169 w 104"/>
                <a:gd name="T33" fmla="*/ 6 h 64"/>
                <a:gd name="T34" fmla="*/ 183 w 104"/>
                <a:gd name="T35" fmla="*/ 6 h 64"/>
                <a:gd name="T36" fmla="*/ 156 w 104"/>
                <a:gd name="T37" fmla="*/ 6 h 64"/>
                <a:gd name="T38" fmla="*/ 156 w 104"/>
                <a:gd name="T39" fmla="*/ 6 h 64"/>
                <a:gd name="T40" fmla="*/ 140 w 104"/>
                <a:gd name="T41" fmla="*/ 0 h 64"/>
                <a:gd name="T42" fmla="*/ 112 w 104"/>
                <a:gd name="T43" fmla="*/ 6 h 64"/>
                <a:gd name="T44" fmla="*/ 112 w 104"/>
                <a:gd name="T45" fmla="*/ 6 h 6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4"/>
                <a:gd name="T70" fmla="*/ 0 h 64"/>
                <a:gd name="T71" fmla="*/ 104 w 104"/>
                <a:gd name="T72" fmla="*/ 64 h 6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4" h="64">
                  <a:moveTo>
                    <a:pt x="64" y="24"/>
                  </a:moveTo>
                  <a:lnTo>
                    <a:pt x="64" y="32"/>
                  </a:lnTo>
                  <a:lnTo>
                    <a:pt x="56" y="32"/>
                  </a:lnTo>
                  <a:lnTo>
                    <a:pt x="48" y="32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24" y="56"/>
                  </a:lnTo>
                  <a:lnTo>
                    <a:pt x="0" y="56"/>
                  </a:lnTo>
                  <a:lnTo>
                    <a:pt x="16" y="64"/>
                  </a:lnTo>
                  <a:lnTo>
                    <a:pt x="24" y="64"/>
                  </a:lnTo>
                  <a:lnTo>
                    <a:pt x="32" y="56"/>
                  </a:lnTo>
                  <a:lnTo>
                    <a:pt x="48" y="64"/>
                  </a:lnTo>
                  <a:lnTo>
                    <a:pt x="56" y="56"/>
                  </a:lnTo>
                  <a:lnTo>
                    <a:pt x="72" y="32"/>
                  </a:lnTo>
                  <a:lnTo>
                    <a:pt x="96" y="32"/>
                  </a:lnTo>
                  <a:lnTo>
                    <a:pt x="104" y="32"/>
                  </a:lnTo>
                  <a:lnTo>
                    <a:pt x="96" y="24"/>
                  </a:lnTo>
                  <a:lnTo>
                    <a:pt x="104" y="24"/>
                  </a:lnTo>
                  <a:lnTo>
                    <a:pt x="88" y="16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64" y="16"/>
                  </a:lnTo>
                  <a:lnTo>
                    <a:pt x="64" y="24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266" name="Oval 456"/>
          <p:cNvSpPr>
            <a:spLocks noChangeArrowheads="1"/>
          </p:cNvSpPr>
          <p:nvPr/>
        </p:nvSpPr>
        <p:spPr bwMode="auto">
          <a:xfrm>
            <a:off x="3318951" y="2811615"/>
            <a:ext cx="312152" cy="407931"/>
          </a:xfrm>
          <a:prstGeom prst="ellipse">
            <a:avLst/>
          </a:prstGeom>
          <a:noFill/>
          <a:ln w="9525">
            <a:solidFill>
              <a:srgbClr val="1533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6444" tIns="58221" rIns="116444" bIns="58221" anchor="ctr"/>
          <a:lstStyle/>
          <a:p>
            <a:pPr algn="ctr"/>
            <a:r>
              <a:rPr lang="es-MX" sz="1351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269" name="Oval 456"/>
          <p:cNvSpPr>
            <a:spLocks noChangeArrowheads="1"/>
          </p:cNvSpPr>
          <p:nvPr/>
        </p:nvSpPr>
        <p:spPr bwMode="auto">
          <a:xfrm>
            <a:off x="8716956" y="3433793"/>
            <a:ext cx="312152" cy="407931"/>
          </a:xfrm>
          <a:prstGeom prst="ellipse">
            <a:avLst/>
          </a:prstGeom>
          <a:noFill/>
          <a:ln w="9525">
            <a:solidFill>
              <a:srgbClr val="1533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6444" tIns="58221" rIns="116444" bIns="58221" anchor="ctr"/>
          <a:lstStyle/>
          <a:p>
            <a:pPr algn="ctr"/>
            <a:r>
              <a:rPr lang="es-MX" sz="1351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271" name="Oval 456"/>
          <p:cNvSpPr>
            <a:spLocks noChangeArrowheads="1"/>
          </p:cNvSpPr>
          <p:nvPr/>
        </p:nvSpPr>
        <p:spPr bwMode="auto">
          <a:xfrm>
            <a:off x="5725205" y="2942191"/>
            <a:ext cx="312152" cy="407931"/>
          </a:xfrm>
          <a:prstGeom prst="ellipse">
            <a:avLst/>
          </a:prstGeom>
          <a:noFill/>
          <a:ln w="9525">
            <a:solidFill>
              <a:srgbClr val="1533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6444" tIns="58221" rIns="116444" bIns="58221" anchor="ctr"/>
          <a:lstStyle/>
          <a:p>
            <a:pPr algn="ctr"/>
            <a:r>
              <a:rPr lang="es-MX" sz="1351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272" name="Oval 456"/>
          <p:cNvSpPr>
            <a:spLocks noChangeArrowheads="1"/>
          </p:cNvSpPr>
          <p:nvPr/>
        </p:nvSpPr>
        <p:spPr bwMode="auto">
          <a:xfrm>
            <a:off x="3891871" y="4974343"/>
            <a:ext cx="312152" cy="407928"/>
          </a:xfrm>
          <a:prstGeom prst="ellipse">
            <a:avLst/>
          </a:prstGeom>
          <a:noFill/>
          <a:ln w="9525">
            <a:solidFill>
              <a:srgbClr val="1533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6444" tIns="58221" rIns="116444" bIns="58221" anchor="ctr"/>
          <a:lstStyle/>
          <a:p>
            <a:pPr algn="ctr"/>
            <a:r>
              <a:rPr lang="es-MX" sz="1351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274" name="Oval 456"/>
          <p:cNvSpPr>
            <a:spLocks noChangeArrowheads="1"/>
          </p:cNvSpPr>
          <p:nvPr/>
        </p:nvSpPr>
        <p:spPr bwMode="auto">
          <a:xfrm>
            <a:off x="8615892" y="5122215"/>
            <a:ext cx="312152" cy="407928"/>
          </a:xfrm>
          <a:prstGeom prst="ellipse">
            <a:avLst/>
          </a:prstGeom>
          <a:noFill/>
          <a:ln w="9525">
            <a:solidFill>
              <a:srgbClr val="1533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6444" tIns="58221" rIns="116444" bIns="58221" anchor="ctr"/>
          <a:lstStyle/>
          <a:p>
            <a:pPr algn="ctr"/>
            <a:r>
              <a:rPr lang="es-MX" sz="1351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1276" name="Oval 456"/>
          <p:cNvSpPr>
            <a:spLocks noChangeArrowheads="1"/>
          </p:cNvSpPr>
          <p:nvPr/>
        </p:nvSpPr>
        <p:spPr bwMode="auto">
          <a:xfrm>
            <a:off x="6093467" y="4938115"/>
            <a:ext cx="312152" cy="407931"/>
          </a:xfrm>
          <a:prstGeom prst="ellipse">
            <a:avLst/>
          </a:prstGeom>
          <a:noFill/>
          <a:ln w="9525">
            <a:solidFill>
              <a:srgbClr val="1533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6444" tIns="58221" rIns="116444" bIns="58221" anchor="ctr"/>
          <a:lstStyle/>
          <a:p>
            <a:pPr algn="ctr"/>
            <a:r>
              <a:rPr lang="es-MX" sz="135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1277" name="439 CuadroTexto"/>
          <p:cNvSpPr txBox="1"/>
          <p:nvPr/>
        </p:nvSpPr>
        <p:spPr>
          <a:xfrm>
            <a:off x="953063" y="1229795"/>
            <a:ext cx="1042949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s-MX"/>
            </a:defPPr>
            <a:lvl1pPr>
              <a:defRPr sz="1600" b="1">
                <a:solidFill>
                  <a:srgbClr val="C00000"/>
                </a:solidFill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es-MX" sz="1800" dirty="0">
                <a:solidFill>
                  <a:schemeClr val="tx1"/>
                </a:solidFill>
              </a:rPr>
              <a:t>PIB de la Construcción por región en 2021: 4 billones 958 mil millones de dólares*</a:t>
            </a:r>
          </a:p>
        </p:txBody>
      </p:sp>
      <p:sp>
        <p:nvSpPr>
          <p:cNvPr id="1293" name="Oval 456"/>
          <p:cNvSpPr>
            <a:spLocks noChangeArrowheads="1"/>
          </p:cNvSpPr>
          <p:nvPr/>
        </p:nvSpPr>
        <p:spPr bwMode="auto">
          <a:xfrm>
            <a:off x="3837122" y="4196006"/>
            <a:ext cx="351797" cy="451943"/>
          </a:xfrm>
          <a:prstGeom prst="ellipse">
            <a:avLst/>
          </a:prstGeom>
          <a:noFill/>
          <a:ln w="9525">
            <a:solidFill>
              <a:srgbClr val="1533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6444" tIns="58221" rIns="116444" bIns="58221" anchor="ctr"/>
          <a:lstStyle/>
          <a:p>
            <a:pPr algn="ctr"/>
            <a:r>
              <a:rPr lang="es-MX" sz="1351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1294" name="AutoShape 45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086421" y="2207506"/>
            <a:ext cx="1983483" cy="8666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6444" tIns="58221" rIns="116444" bIns="58221" anchor="ctr"/>
          <a:lstStyle/>
          <a:p>
            <a:pPr algn="ctr">
              <a:lnSpc>
                <a:spcPct val="85000"/>
              </a:lnSpc>
              <a:defRPr/>
            </a:pPr>
            <a:r>
              <a:rPr lang="es-MX" sz="1351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EUROPA</a:t>
            </a:r>
          </a:p>
          <a:p>
            <a:pPr algn="ctr">
              <a:lnSpc>
                <a:spcPct val="85000"/>
              </a:lnSpc>
              <a:defRPr/>
            </a:pPr>
            <a:r>
              <a:rPr lang="es-MX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USD $ 1,115 B</a:t>
            </a:r>
          </a:p>
          <a:p>
            <a:pPr algn="ctr">
              <a:lnSpc>
                <a:spcPct val="85000"/>
              </a:lnSpc>
              <a:defRPr/>
            </a:pPr>
            <a:endParaRPr lang="es-MX" sz="1351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85000"/>
              </a:lnSpc>
              <a:defRPr/>
            </a:pPr>
            <a:r>
              <a:rPr lang="es-MX" sz="1351" b="1" dirty="0">
                <a:solidFill>
                  <a:schemeClr val="tx1"/>
                </a:solidFill>
                <a:latin typeface="Century Gothic" panose="020B0502020202020204" pitchFamily="34" charset="0"/>
              </a:rPr>
              <a:t>Aporta  22.5%</a:t>
            </a:r>
          </a:p>
        </p:txBody>
      </p:sp>
      <p:sp>
        <p:nvSpPr>
          <p:cNvPr id="1295" name="AutoShape 45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171181" y="3325160"/>
            <a:ext cx="2137431" cy="96330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6444" tIns="58221" rIns="116444" bIns="58221" anchor="ctr"/>
          <a:lstStyle/>
          <a:p>
            <a:pPr algn="ctr">
              <a:lnSpc>
                <a:spcPct val="85000"/>
              </a:lnSpc>
              <a:defRPr/>
            </a:pPr>
            <a:r>
              <a:rPr lang="es-MX" sz="1351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ASIA</a:t>
            </a:r>
          </a:p>
          <a:p>
            <a:pPr algn="ctr">
              <a:lnSpc>
                <a:spcPct val="85000"/>
              </a:lnSpc>
              <a:defRPr/>
            </a:pPr>
            <a:r>
              <a:rPr lang="es-MX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USD $ 2,199 B</a:t>
            </a:r>
          </a:p>
          <a:p>
            <a:pPr algn="ctr">
              <a:lnSpc>
                <a:spcPct val="85000"/>
              </a:lnSpc>
              <a:defRPr/>
            </a:pPr>
            <a:endParaRPr lang="es-MX" sz="1351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85000"/>
              </a:lnSpc>
              <a:defRPr/>
            </a:pPr>
            <a:r>
              <a:rPr lang="es-MX" sz="1351" b="1" dirty="0">
                <a:solidFill>
                  <a:schemeClr val="tx1"/>
                </a:solidFill>
                <a:latin typeface="Century Gothic" panose="020B0502020202020204" pitchFamily="34" charset="0"/>
              </a:rPr>
              <a:t>Aporta  44.4%</a:t>
            </a:r>
          </a:p>
        </p:txBody>
      </p:sp>
      <p:sp>
        <p:nvSpPr>
          <p:cNvPr id="1296" name="AutoShape 44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050953" y="2520918"/>
            <a:ext cx="2162007" cy="89127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116444" tIns="58221" rIns="116444" bIns="58221" anchor="ctr"/>
          <a:lstStyle/>
          <a:p>
            <a:pPr algn="ctr">
              <a:lnSpc>
                <a:spcPct val="85000"/>
              </a:lnSpc>
              <a:defRPr/>
            </a:pPr>
            <a:r>
              <a:rPr lang="es-MX" sz="14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AMÉRICA DEL NORTE</a:t>
            </a:r>
          </a:p>
          <a:p>
            <a:pPr algn="ctr">
              <a:lnSpc>
                <a:spcPct val="85000"/>
              </a:lnSpc>
              <a:defRPr/>
            </a:pPr>
            <a:r>
              <a:rPr lang="es-MX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USD $ 1,051 B</a:t>
            </a:r>
          </a:p>
          <a:p>
            <a:pPr algn="ctr">
              <a:lnSpc>
                <a:spcPct val="85000"/>
              </a:lnSpc>
              <a:defRPr/>
            </a:pPr>
            <a:endParaRPr lang="es-MX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85000"/>
              </a:lnSpc>
              <a:defRPr/>
            </a:pPr>
            <a:r>
              <a:rPr lang="es-MX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Aporta  21.2%</a:t>
            </a:r>
          </a:p>
        </p:txBody>
      </p:sp>
      <p:sp>
        <p:nvSpPr>
          <p:cNvPr id="1297" name="AutoShape 44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236155" y="5229031"/>
            <a:ext cx="2234720" cy="866195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6444" tIns="58221" rIns="116444" bIns="58221" anchor="ctr"/>
          <a:lstStyle/>
          <a:p>
            <a:pPr algn="ctr">
              <a:lnSpc>
                <a:spcPct val="85000"/>
              </a:lnSpc>
              <a:defRPr/>
            </a:pPr>
            <a:r>
              <a:rPr lang="es-MX" sz="1351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OCEANÍA</a:t>
            </a:r>
          </a:p>
          <a:p>
            <a:pPr algn="ctr">
              <a:lnSpc>
                <a:spcPct val="85000"/>
              </a:lnSpc>
              <a:defRPr/>
            </a:pPr>
            <a:r>
              <a:rPr lang="es-MX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USD $ 121 mm</a:t>
            </a:r>
          </a:p>
          <a:p>
            <a:pPr algn="ctr">
              <a:lnSpc>
                <a:spcPct val="85000"/>
              </a:lnSpc>
              <a:defRPr/>
            </a:pPr>
            <a:endParaRPr lang="es-MX" sz="1351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85000"/>
              </a:lnSpc>
              <a:defRPr/>
            </a:pPr>
            <a:r>
              <a:rPr lang="es-MX" sz="1351" b="1" dirty="0">
                <a:solidFill>
                  <a:schemeClr val="tx1"/>
                </a:solidFill>
                <a:latin typeface="Century Gothic" panose="020B0502020202020204" pitchFamily="34" charset="0"/>
              </a:rPr>
              <a:t>Aporta  2.4%</a:t>
            </a:r>
          </a:p>
        </p:txBody>
      </p:sp>
      <p:sp>
        <p:nvSpPr>
          <p:cNvPr id="1298" name="AutoShape 45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020517" y="5388363"/>
            <a:ext cx="2120016" cy="90857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6444" tIns="58221" rIns="116444" bIns="58221" anchor="ctr"/>
          <a:lstStyle/>
          <a:p>
            <a:pPr algn="ctr">
              <a:lnSpc>
                <a:spcPct val="85000"/>
              </a:lnSpc>
              <a:defRPr/>
            </a:pPr>
            <a:r>
              <a:rPr lang="es-MX" sz="1351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AFRICA</a:t>
            </a:r>
          </a:p>
          <a:p>
            <a:pPr algn="ctr">
              <a:lnSpc>
                <a:spcPct val="85000"/>
              </a:lnSpc>
              <a:defRPr/>
            </a:pPr>
            <a:r>
              <a:rPr lang="es-MX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USD $ 167 mm</a:t>
            </a:r>
          </a:p>
          <a:p>
            <a:pPr algn="ctr">
              <a:lnSpc>
                <a:spcPct val="85000"/>
              </a:lnSpc>
              <a:defRPr/>
            </a:pPr>
            <a:endParaRPr lang="es-MX" sz="1351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85000"/>
              </a:lnSpc>
              <a:defRPr/>
            </a:pPr>
            <a:r>
              <a:rPr lang="es-MX" sz="1351" b="1" dirty="0">
                <a:solidFill>
                  <a:schemeClr val="tx1"/>
                </a:solidFill>
                <a:latin typeface="Century Gothic" panose="020B0502020202020204" pitchFamily="34" charset="0"/>
              </a:rPr>
              <a:t>Aporta  3.4%</a:t>
            </a:r>
          </a:p>
        </p:txBody>
      </p:sp>
      <p:sp>
        <p:nvSpPr>
          <p:cNvPr id="1299" name="AutoShape 45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058534" y="4719070"/>
            <a:ext cx="1715487" cy="87528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6444" tIns="58221" rIns="116444" bIns="58221" anchor="ctr"/>
          <a:lstStyle/>
          <a:p>
            <a:pPr algn="ctr">
              <a:lnSpc>
                <a:spcPct val="85000"/>
              </a:lnSpc>
              <a:defRPr/>
            </a:pPr>
            <a:r>
              <a:rPr lang="es-MX" sz="1351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FIIC</a:t>
            </a:r>
          </a:p>
          <a:p>
            <a:pPr algn="ctr">
              <a:lnSpc>
                <a:spcPct val="85000"/>
              </a:lnSpc>
              <a:defRPr/>
            </a:pPr>
            <a:r>
              <a:rPr lang="es-MX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USD $ 283 mm</a:t>
            </a:r>
          </a:p>
          <a:p>
            <a:pPr algn="ctr">
              <a:lnSpc>
                <a:spcPct val="85000"/>
              </a:lnSpc>
              <a:defRPr/>
            </a:pPr>
            <a:endParaRPr lang="es-MX" sz="1351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85000"/>
              </a:lnSpc>
              <a:defRPr/>
            </a:pPr>
            <a:r>
              <a:rPr lang="es-MX" sz="1351" b="1" dirty="0">
                <a:solidFill>
                  <a:schemeClr val="tx1"/>
                </a:solidFill>
                <a:latin typeface="Century Gothic" panose="020B0502020202020204" pitchFamily="34" charset="0"/>
              </a:rPr>
              <a:t>Aporta  5.7%</a:t>
            </a:r>
          </a:p>
        </p:txBody>
      </p:sp>
      <p:sp>
        <p:nvSpPr>
          <p:cNvPr id="1300" name="AutoShape 45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45567" y="3901653"/>
            <a:ext cx="1891791" cy="93726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6444" tIns="58221" rIns="116444" bIns="58221" anchor="ctr"/>
          <a:lstStyle/>
          <a:p>
            <a:pPr algn="ctr">
              <a:lnSpc>
                <a:spcPct val="85000"/>
              </a:lnSpc>
              <a:defRPr/>
            </a:pPr>
            <a:r>
              <a:rPr lang="es-MX" sz="14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CARIBE</a:t>
            </a:r>
          </a:p>
          <a:p>
            <a:pPr algn="ctr">
              <a:lnSpc>
                <a:spcPct val="85000"/>
              </a:lnSpc>
              <a:defRPr/>
            </a:pPr>
            <a:r>
              <a:rPr lang="es-MX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USD $ 22 mm</a:t>
            </a:r>
          </a:p>
          <a:p>
            <a:pPr algn="ctr">
              <a:lnSpc>
                <a:spcPct val="85000"/>
              </a:lnSpc>
              <a:defRPr/>
            </a:pPr>
            <a:endParaRPr lang="es-MX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85000"/>
              </a:lnSpc>
              <a:defRPr/>
            </a:pPr>
            <a:r>
              <a:rPr lang="es-MX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Aporta  0.4%</a:t>
            </a:r>
          </a:p>
        </p:txBody>
      </p:sp>
    </p:spTree>
    <p:extLst>
      <p:ext uri="{BB962C8B-B14F-4D97-AF65-F5344CB8AC3E}">
        <p14:creationId xmlns:p14="http://schemas.microsoft.com/office/powerpoint/2010/main" val="115175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Recortar y redondear rectángulo de esquina sencilla 4"/>
          <p:cNvSpPr/>
          <p:nvPr/>
        </p:nvSpPr>
        <p:spPr>
          <a:xfrm rot="16200000">
            <a:off x="8712332" y="3222983"/>
            <a:ext cx="6726779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168933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168933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1C476E">
                  <a:shade val="30000"/>
                  <a:satMod val="115000"/>
                </a:srgbClr>
              </a:gs>
              <a:gs pos="50000">
                <a:srgbClr val="1C476E">
                  <a:shade val="67500"/>
                  <a:satMod val="115000"/>
                </a:srgbClr>
              </a:gs>
              <a:gs pos="100000">
                <a:srgbClr val="1C476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446" name="Recortar y redondear rectángulo de esquina sencilla 4"/>
          <p:cNvSpPr/>
          <p:nvPr/>
        </p:nvSpPr>
        <p:spPr>
          <a:xfrm rot="16200000">
            <a:off x="8901889" y="3683575"/>
            <a:ext cx="6120000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058147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03718B">
                  <a:shade val="30000"/>
                  <a:satMod val="115000"/>
                </a:srgbClr>
              </a:gs>
              <a:gs pos="50000">
                <a:srgbClr val="03718B">
                  <a:shade val="67500"/>
                  <a:satMod val="115000"/>
                </a:srgbClr>
              </a:gs>
              <a:gs pos="100000">
                <a:srgbClr val="03718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 dirty="0"/>
          </a:p>
        </p:txBody>
      </p:sp>
      <p:sp>
        <p:nvSpPr>
          <p:cNvPr id="443" name="Paralelogramo 442"/>
          <p:cNvSpPr/>
          <p:nvPr/>
        </p:nvSpPr>
        <p:spPr>
          <a:xfrm rot="3904185">
            <a:off x="2683130" y="-3532608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444" name="Paralelogramo 443"/>
          <p:cNvSpPr/>
          <p:nvPr/>
        </p:nvSpPr>
        <p:spPr>
          <a:xfrm rot="3904185">
            <a:off x="2406469" y="-3755053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444747" y="638699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277270A6-EDA5-8745-83DD-E594B0537B87}" type="slidenum">
              <a:rPr lang="es-MX" sz="1600" b="1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11</a:t>
            </a:fld>
            <a:endParaRPr lang="es-MX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39" name="Título 1"/>
          <p:cNvSpPr>
            <a:spLocks noGrp="1"/>
          </p:cNvSpPr>
          <p:nvPr>
            <p:ph type="title"/>
          </p:nvPr>
        </p:nvSpPr>
        <p:spPr>
          <a:xfrm>
            <a:off x="358758" y="124943"/>
            <a:ext cx="10800000" cy="946378"/>
          </a:xfrm>
        </p:spPr>
        <p:txBody>
          <a:bodyPr>
            <a:noAutofit/>
          </a:bodyPr>
          <a:lstStyle/>
          <a:p>
            <a:r>
              <a:rPr lang="es-MX" sz="3000" b="1" dirty="0">
                <a:latin typeface="Century Gothic" panose="020B0502020202020204" pitchFamily="34" charset="0"/>
              </a:rPr>
              <a:t>El PIB de la Construcción tuvo crecimientos diferentes</a:t>
            </a:r>
            <a:br>
              <a:rPr lang="es-MX" sz="3000" b="1" dirty="0">
                <a:latin typeface="Century Gothic" panose="020B0502020202020204" pitchFamily="34" charset="0"/>
              </a:rPr>
            </a:br>
            <a:r>
              <a:rPr lang="es-MX" sz="3000" b="1" dirty="0">
                <a:latin typeface="Century Gothic" panose="020B0502020202020204" pitchFamily="34" charset="0"/>
              </a:rPr>
              <a:t>en cada región durante 2022</a:t>
            </a:r>
          </a:p>
        </p:txBody>
      </p:sp>
      <p:sp>
        <p:nvSpPr>
          <p:cNvPr id="435" name="object 10"/>
          <p:cNvSpPr txBox="1"/>
          <p:nvPr/>
        </p:nvSpPr>
        <p:spPr>
          <a:xfrm>
            <a:off x="3668" y="6355564"/>
            <a:ext cx="11154838" cy="5078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algn="just">
              <a:defRPr sz="1350">
                <a:latin typeface="Century Gothic" panose="020B0502020202020204" pitchFamily="34" charset="0"/>
              </a:defRPr>
            </a:lvl1pPr>
          </a:lstStyle>
          <a:p>
            <a:r>
              <a:rPr lang="es-MX" dirty="0"/>
              <a:t>Fuente: Estimación con datos de FMI y ONU. *valores corrientes, 5.7 trillones de dólares en inglés. Datos de revisados a abril 2023</a:t>
            </a:r>
          </a:p>
          <a:p>
            <a:r>
              <a:rPr lang="es-MX" dirty="0"/>
              <a:t>Las cifras son de carácter preliminar y están sujetas a revisión y actualización.</a:t>
            </a:r>
          </a:p>
        </p:txBody>
      </p:sp>
      <p:pic>
        <p:nvPicPr>
          <p:cNvPr id="852" name="Imagen 8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8076" y="197459"/>
            <a:ext cx="633597" cy="565881"/>
          </a:xfrm>
          <a:prstGeom prst="rect">
            <a:avLst/>
          </a:prstGeom>
        </p:spPr>
      </p:pic>
      <p:grpSp>
        <p:nvGrpSpPr>
          <p:cNvPr id="853" name="Group 5"/>
          <p:cNvGrpSpPr>
            <a:grpSpLocks/>
          </p:cNvGrpSpPr>
          <p:nvPr/>
        </p:nvGrpSpPr>
        <p:grpSpPr bwMode="auto">
          <a:xfrm>
            <a:off x="1854437" y="1751889"/>
            <a:ext cx="8159640" cy="4301388"/>
            <a:chOff x="1678" y="981"/>
            <a:chExt cx="3878" cy="2313"/>
          </a:xfrm>
        </p:grpSpPr>
        <p:sp>
          <p:nvSpPr>
            <p:cNvPr id="854" name="Freeform 6"/>
            <p:cNvSpPr>
              <a:spLocks/>
            </p:cNvSpPr>
            <p:nvPr/>
          </p:nvSpPr>
          <p:spPr bwMode="auto">
            <a:xfrm>
              <a:off x="3782" y="1360"/>
              <a:ext cx="1774" cy="815"/>
            </a:xfrm>
            <a:custGeom>
              <a:avLst/>
              <a:gdLst>
                <a:gd name="T0" fmla="*/ 1609 w 1718"/>
                <a:gd name="T1" fmla="*/ 42 h 878"/>
                <a:gd name="T2" fmla="*/ 1579 w 1718"/>
                <a:gd name="T3" fmla="*/ 15 h 878"/>
                <a:gd name="T4" fmla="*/ 1475 w 1718"/>
                <a:gd name="T5" fmla="*/ 15 h 878"/>
                <a:gd name="T6" fmla="*/ 1066 w 1718"/>
                <a:gd name="T7" fmla="*/ 42 h 878"/>
                <a:gd name="T8" fmla="*/ 1005 w 1718"/>
                <a:gd name="T9" fmla="*/ 53 h 878"/>
                <a:gd name="T10" fmla="*/ 943 w 1718"/>
                <a:gd name="T11" fmla="*/ 66 h 878"/>
                <a:gd name="T12" fmla="*/ 865 w 1718"/>
                <a:gd name="T13" fmla="*/ 92 h 878"/>
                <a:gd name="T14" fmla="*/ 913 w 1718"/>
                <a:gd name="T15" fmla="*/ 49 h 878"/>
                <a:gd name="T16" fmla="*/ 790 w 1718"/>
                <a:gd name="T17" fmla="*/ 71 h 878"/>
                <a:gd name="T18" fmla="*/ 685 w 1718"/>
                <a:gd name="T19" fmla="*/ 76 h 878"/>
                <a:gd name="T20" fmla="*/ 547 w 1718"/>
                <a:gd name="T21" fmla="*/ 76 h 878"/>
                <a:gd name="T22" fmla="*/ 381 w 1718"/>
                <a:gd name="T23" fmla="*/ 79 h 878"/>
                <a:gd name="T24" fmla="*/ 304 w 1718"/>
                <a:gd name="T25" fmla="*/ 94 h 878"/>
                <a:gd name="T26" fmla="*/ 182 w 1718"/>
                <a:gd name="T27" fmla="*/ 106 h 878"/>
                <a:gd name="T28" fmla="*/ 228 w 1718"/>
                <a:gd name="T29" fmla="*/ 94 h 878"/>
                <a:gd name="T30" fmla="*/ 73 w 1718"/>
                <a:gd name="T31" fmla="*/ 71 h 878"/>
                <a:gd name="T32" fmla="*/ 44 w 1718"/>
                <a:gd name="T33" fmla="*/ 101 h 878"/>
                <a:gd name="T34" fmla="*/ 8 w 1718"/>
                <a:gd name="T35" fmla="*/ 125 h 878"/>
                <a:gd name="T36" fmla="*/ 8 w 1718"/>
                <a:gd name="T37" fmla="*/ 136 h 878"/>
                <a:gd name="T38" fmla="*/ 73 w 1718"/>
                <a:gd name="T39" fmla="*/ 150 h 878"/>
                <a:gd name="T40" fmla="*/ 152 w 1718"/>
                <a:gd name="T41" fmla="*/ 162 h 878"/>
                <a:gd name="T42" fmla="*/ 196 w 1718"/>
                <a:gd name="T43" fmla="*/ 166 h 878"/>
                <a:gd name="T44" fmla="*/ 243 w 1718"/>
                <a:gd name="T45" fmla="*/ 177 h 878"/>
                <a:gd name="T46" fmla="*/ 196 w 1718"/>
                <a:gd name="T47" fmla="*/ 188 h 878"/>
                <a:gd name="T48" fmla="*/ 410 w 1718"/>
                <a:gd name="T49" fmla="*/ 198 h 878"/>
                <a:gd name="T50" fmla="*/ 425 w 1718"/>
                <a:gd name="T51" fmla="*/ 186 h 878"/>
                <a:gd name="T52" fmla="*/ 410 w 1718"/>
                <a:gd name="T53" fmla="*/ 175 h 878"/>
                <a:gd name="T54" fmla="*/ 469 w 1718"/>
                <a:gd name="T55" fmla="*/ 162 h 878"/>
                <a:gd name="T56" fmla="*/ 623 w 1718"/>
                <a:gd name="T57" fmla="*/ 166 h 878"/>
                <a:gd name="T58" fmla="*/ 667 w 1718"/>
                <a:gd name="T59" fmla="*/ 159 h 878"/>
                <a:gd name="T60" fmla="*/ 835 w 1718"/>
                <a:gd name="T61" fmla="*/ 149 h 878"/>
                <a:gd name="T62" fmla="*/ 927 w 1718"/>
                <a:gd name="T63" fmla="*/ 157 h 878"/>
                <a:gd name="T64" fmla="*/ 1079 w 1718"/>
                <a:gd name="T65" fmla="*/ 163 h 878"/>
                <a:gd name="T66" fmla="*/ 1218 w 1718"/>
                <a:gd name="T67" fmla="*/ 174 h 878"/>
                <a:gd name="T68" fmla="*/ 1409 w 1718"/>
                <a:gd name="T69" fmla="*/ 163 h 878"/>
                <a:gd name="T70" fmla="*/ 1626 w 1718"/>
                <a:gd name="T71" fmla="*/ 171 h 878"/>
                <a:gd name="T72" fmla="*/ 1839 w 1718"/>
                <a:gd name="T73" fmla="*/ 169 h 878"/>
                <a:gd name="T74" fmla="*/ 1912 w 1718"/>
                <a:gd name="T75" fmla="*/ 157 h 878"/>
                <a:gd name="T76" fmla="*/ 2064 w 1718"/>
                <a:gd name="T77" fmla="*/ 175 h 878"/>
                <a:gd name="T78" fmla="*/ 2064 w 1718"/>
                <a:gd name="T79" fmla="*/ 188 h 878"/>
                <a:gd name="T80" fmla="*/ 2140 w 1718"/>
                <a:gd name="T81" fmla="*/ 194 h 878"/>
                <a:gd name="T82" fmla="*/ 2232 w 1718"/>
                <a:gd name="T83" fmla="*/ 152 h 878"/>
                <a:gd name="T84" fmla="*/ 2155 w 1718"/>
                <a:gd name="T85" fmla="*/ 150 h 878"/>
                <a:gd name="T86" fmla="*/ 2428 w 1718"/>
                <a:gd name="T87" fmla="*/ 131 h 878"/>
                <a:gd name="T88" fmla="*/ 2549 w 1718"/>
                <a:gd name="T89" fmla="*/ 131 h 878"/>
                <a:gd name="T90" fmla="*/ 2715 w 1718"/>
                <a:gd name="T91" fmla="*/ 120 h 878"/>
                <a:gd name="T92" fmla="*/ 2610 w 1718"/>
                <a:gd name="T93" fmla="*/ 136 h 878"/>
                <a:gd name="T94" fmla="*/ 2657 w 1718"/>
                <a:gd name="T95" fmla="*/ 152 h 878"/>
                <a:gd name="T96" fmla="*/ 2715 w 1718"/>
                <a:gd name="T97" fmla="*/ 139 h 878"/>
                <a:gd name="T98" fmla="*/ 2779 w 1718"/>
                <a:gd name="T99" fmla="*/ 128 h 878"/>
                <a:gd name="T100" fmla="*/ 3035 w 1718"/>
                <a:gd name="T101" fmla="*/ 116 h 878"/>
                <a:gd name="T102" fmla="*/ 3035 w 1718"/>
                <a:gd name="T103" fmla="*/ 101 h 878"/>
                <a:gd name="T104" fmla="*/ 3127 w 1718"/>
                <a:gd name="T105" fmla="*/ 101 h 878"/>
                <a:gd name="T106" fmla="*/ 3218 w 1718"/>
                <a:gd name="T107" fmla="*/ 89 h 878"/>
                <a:gd name="T108" fmla="*/ 2838 w 1718"/>
                <a:gd name="T109" fmla="*/ 77 h 878"/>
                <a:gd name="T110" fmla="*/ 2790 w 1718"/>
                <a:gd name="T111" fmla="*/ 71 h 878"/>
                <a:gd name="T112" fmla="*/ 2579 w 1718"/>
                <a:gd name="T113" fmla="*/ 61 h 878"/>
                <a:gd name="T114" fmla="*/ 2370 w 1718"/>
                <a:gd name="T115" fmla="*/ 50 h 878"/>
                <a:gd name="T116" fmla="*/ 2113 w 1718"/>
                <a:gd name="T117" fmla="*/ 54 h 878"/>
                <a:gd name="T118" fmla="*/ 1941 w 1718"/>
                <a:gd name="T119" fmla="*/ 42 h 878"/>
                <a:gd name="T120" fmla="*/ 1759 w 1718"/>
                <a:gd name="T121" fmla="*/ 40 h 8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18"/>
                <a:gd name="T184" fmla="*/ 0 h 878"/>
                <a:gd name="T185" fmla="*/ 1718 w 1718"/>
                <a:gd name="T186" fmla="*/ 878 h 87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18" h="878">
                  <a:moveTo>
                    <a:pt x="871" y="168"/>
                  </a:moveTo>
                  <a:lnTo>
                    <a:pt x="863" y="176"/>
                  </a:lnTo>
                  <a:lnTo>
                    <a:pt x="871" y="184"/>
                  </a:lnTo>
                  <a:lnTo>
                    <a:pt x="847" y="199"/>
                  </a:lnTo>
                  <a:lnTo>
                    <a:pt x="839" y="199"/>
                  </a:lnTo>
                  <a:lnTo>
                    <a:pt x="847" y="184"/>
                  </a:lnTo>
                  <a:lnTo>
                    <a:pt x="911" y="120"/>
                  </a:lnTo>
                  <a:lnTo>
                    <a:pt x="911" y="80"/>
                  </a:lnTo>
                  <a:lnTo>
                    <a:pt x="887" y="48"/>
                  </a:lnTo>
                  <a:lnTo>
                    <a:pt x="847" y="48"/>
                  </a:lnTo>
                  <a:lnTo>
                    <a:pt x="847" y="64"/>
                  </a:lnTo>
                  <a:lnTo>
                    <a:pt x="831" y="64"/>
                  </a:lnTo>
                  <a:lnTo>
                    <a:pt x="847" y="40"/>
                  </a:lnTo>
                  <a:lnTo>
                    <a:pt x="807" y="32"/>
                  </a:lnTo>
                  <a:lnTo>
                    <a:pt x="831" y="16"/>
                  </a:lnTo>
                  <a:lnTo>
                    <a:pt x="807" y="0"/>
                  </a:lnTo>
                  <a:lnTo>
                    <a:pt x="775" y="40"/>
                  </a:lnTo>
                  <a:lnTo>
                    <a:pt x="775" y="64"/>
                  </a:lnTo>
                  <a:lnTo>
                    <a:pt x="759" y="64"/>
                  </a:lnTo>
                  <a:lnTo>
                    <a:pt x="695" y="80"/>
                  </a:lnTo>
                  <a:lnTo>
                    <a:pt x="647" y="112"/>
                  </a:lnTo>
                  <a:lnTo>
                    <a:pt x="624" y="136"/>
                  </a:lnTo>
                  <a:lnTo>
                    <a:pt x="632" y="176"/>
                  </a:lnTo>
                  <a:lnTo>
                    <a:pt x="560" y="184"/>
                  </a:lnTo>
                  <a:lnTo>
                    <a:pt x="568" y="231"/>
                  </a:lnTo>
                  <a:lnTo>
                    <a:pt x="584" y="247"/>
                  </a:lnTo>
                  <a:lnTo>
                    <a:pt x="576" y="255"/>
                  </a:lnTo>
                  <a:lnTo>
                    <a:pt x="552" y="231"/>
                  </a:lnTo>
                  <a:lnTo>
                    <a:pt x="536" y="223"/>
                  </a:lnTo>
                  <a:lnTo>
                    <a:pt x="528" y="231"/>
                  </a:lnTo>
                  <a:lnTo>
                    <a:pt x="512" y="215"/>
                  </a:lnTo>
                  <a:lnTo>
                    <a:pt x="496" y="199"/>
                  </a:lnTo>
                  <a:lnTo>
                    <a:pt x="496" y="207"/>
                  </a:lnTo>
                  <a:lnTo>
                    <a:pt x="504" y="231"/>
                  </a:lnTo>
                  <a:lnTo>
                    <a:pt x="488" y="263"/>
                  </a:lnTo>
                  <a:lnTo>
                    <a:pt x="496" y="287"/>
                  </a:lnTo>
                  <a:lnTo>
                    <a:pt x="496" y="319"/>
                  </a:lnTo>
                  <a:lnTo>
                    <a:pt x="496" y="335"/>
                  </a:lnTo>
                  <a:lnTo>
                    <a:pt x="496" y="343"/>
                  </a:lnTo>
                  <a:lnTo>
                    <a:pt x="504" y="375"/>
                  </a:lnTo>
                  <a:lnTo>
                    <a:pt x="464" y="415"/>
                  </a:lnTo>
                  <a:lnTo>
                    <a:pt x="456" y="407"/>
                  </a:lnTo>
                  <a:lnTo>
                    <a:pt x="488" y="367"/>
                  </a:lnTo>
                  <a:lnTo>
                    <a:pt x="496" y="351"/>
                  </a:lnTo>
                  <a:lnTo>
                    <a:pt x="480" y="335"/>
                  </a:lnTo>
                  <a:lnTo>
                    <a:pt x="480" y="271"/>
                  </a:lnTo>
                  <a:lnTo>
                    <a:pt x="472" y="255"/>
                  </a:lnTo>
                  <a:lnTo>
                    <a:pt x="480" y="215"/>
                  </a:lnTo>
                  <a:lnTo>
                    <a:pt x="464" y="207"/>
                  </a:lnTo>
                  <a:lnTo>
                    <a:pt x="472" y="199"/>
                  </a:lnTo>
                  <a:lnTo>
                    <a:pt x="464" y="184"/>
                  </a:lnTo>
                  <a:lnTo>
                    <a:pt x="456" y="192"/>
                  </a:lnTo>
                  <a:lnTo>
                    <a:pt x="416" y="279"/>
                  </a:lnTo>
                  <a:lnTo>
                    <a:pt x="416" y="319"/>
                  </a:lnTo>
                  <a:lnTo>
                    <a:pt x="440" y="343"/>
                  </a:lnTo>
                  <a:lnTo>
                    <a:pt x="440" y="359"/>
                  </a:lnTo>
                  <a:lnTo>
                    <a:pt x="416" y="343"/>
                  </a:lnTo>
                  <a:lnTo>
                    <a:pt x="336" y="287"/>
                  </a:lnTo>
                  <a:lnTo>
                    <a:pt x="336" y="303"/>
                  </a:lnTo>
                  <a:lnTo>
                    <a:pt x="360" y="335"/>
                  </a:lnTo>
                  <a:lnTo>
                    <a:pt x="344" y="343"/>
                  </a:lnTo>
                  <a:lnTo>
                    <a:pt x="336" y="335"/>
                  </a:lnTo>
                  <a:lnTo>
                    <a:pt x="296" y="351"/>
                  </a:lnTo>
                  <a:lnTo>
                    <a:pt x="296" y="367"/>
                  </a:lnTo>
                  <a:lnTo>
                    <a:pt x="288" y="351"/>
                  </a:lnTo>
                  <a:lnTo>
                    <a:pt x="288" y="335"/>
                  </a:lnTo>
                  <a:lnTo>
                    <a:pt x="216" y="375"/>
                  </a:lnTo>
                  <a:lnTo>
                    <a:pt x="216" y="391"/>
                  </a:lnTo>
                  <a:lnTo>
                    <a:pt x="208" y="399"/>
                  </a:lnTo>
                  <a:lnTo>
                    <a:pt x="184" y="383"/>
                  </a:lnTo>
                  <a:lnTo>
                    <a:pt x="208" y="367"/>
                  </a:lnTo>
                  <a:lnTo>
                    <a:pt x="200" y="351"/>
                  </a:lnTo>
                  <a:lnTo>
                    <a:pt x="176" y="343"/>
                  </a:lnTo>
                  <a:lnTo>
                    <a:pt x="176" y="359"/>
                  </a:lnTo>
                  <a:lnTo>
                    <a:pt x="176" y="391"/>
                  </a:lnTo>
                  <a:lnTo>
                    <a:pt x="184" y="407"/>
                  </a:lnTo>
                  <a:lnTo>
                    <a:pt x="176" y="415"/>
                  </a:lnTo>
                  <a:lnTo>
                    <a:pt x="160" y="415"/>
                  </a:lnTo>
                  <a:lnTo>
                    <a:pt x="136" y="431"/>
                  </a:lnTo>
                  <a:lnTo>
                    <a:pt x="144" y="463"/>
                  </a:lnTo>
                  <a:lnTo>
                    <a:pt x="104" y="447"/>
                  </a:lnTo>
                  <a:lnTo>
                    <a:pt x="96" y="455"/>
                  </a:lnTo>
                  <a:lnTo>
                    <a:pt x="112" y="471"/>
                  </a:lnTo>
                  <a:lnTo>
                    <a:pt x="96" y="471"/>
                  </a:lnTo>
                  <a:lnTo>
                    <a:pt x="80" y="463"/>
                  </a:lnTo>
                  <a:lnTo>
                    <a:pt x="80" y="415"/>
                  </a:lnTo>
                  <a:lnTo>
                    <a:pt x="56" y="407"/>
                  </a:lnTo>
                  <a:lnTo>
                    <a:pt x="56" y="391"/>
                  </a:lnTo>
                  <a:lnTo>
                    <a:pt x="64" y="399"/>
                  </a:lnTo>
                  <a:lnTo>
                    <a:pt x="120" y="415"/>
                  </a:lnTo>
                  <a:lnTo>
                    <a:pt x="152" y="399"/>
                  </a:lnTo>
                  <a:lnTo>
                    <a:pt x="144" y="375"/>
                  </a:lnTo>
                  <a:lnTo>
                    <a:pt x="104" y="335"/>
                  </a:lnTo>
                  <a:lnTo>
                    <a:pt x="64" y="319"/>
                  </a:lnTo>
                  <a:lnTo>
                    <a:pt x="56" y="311"/>
                  </a:lnTo>
                  <a:lnTo>
                    <a:pt x="40" y="319"/>
                  </a:lnTo>
                  <a:lnTo>
                    <a:pt x="16" y="335"/>
                  </a:lnTo>
                  <a:lnTo>
                    <a:pt x="16" y="359"/>
                  </a:lnTo>
                  <a:lnTo>
                    <a:pt x="32" y="367"/>
                  </a:lnTo>
                  <a:lnTo>
                    <a:pt x="24" y="391"/>
                  </a:lnTo>
                  <a:lnTo>
                    <a:pt x="32" y="423"/>
                  </a:lnTo>
                  <a:lnTo>
                    <a:pt x="24" y="447"/>
                  </a:lnTo>
                  <a:lnTo>
                    <a:pt x="40" y="463"/>
                  </a:lnTo>
                  <a:lnTo>
                    <a:pt x="32" y="479"/>
                  </a:lnTo>
                  <a:lnTo>
                    <a:pt x="48" y="495"/>
                  </a:lnTo>
                  <a:lnTo>
                    <a:pt x="48" y="503"/>
                  </a:lnTo>
                  <a:lnTo>
                    <a:pt x="24" y="535"/>
                  </a:lnTo>
                  <a:lnTo>
                    <a:pt x="8" y="551"/>
                  </a:lnTo>
                  <a:lnTo>
                    <a:pt x="16" y="551"/>
                  </a:lnTo>
                  <a:lnTo>
                    <a:pt x="24" y="559"/>
                  </a:lnTo>
                  <a:lnTo>
                    <a:pt x="16" y="575"/>
                  </a:lnTo>
                  <a:lnTo>
                    <a:pt x="8" y="583"/>
                  </a:lnTo>
                  <a:lnTo>
                    <a:pt x="0" y="583"/>
                  </a:lnTo>
                  <a:lnTo>
                    <a:pt x="8" y="599"/>
                  </a:lnTo>
                  <a:lnTo>
                    <a:pt x="8" y="607"/>
                  </a:lnTo>
                  <a:lnTo>
                    <a:pt x="8" y="623"/>
                  </a:lnTo>
                  <a:lnTo>
                    <a:pt x="16" y="639"/>
                  </a:lnTo>
                  <a:lnTo>
                    <a:pt x="32" y="647"/>
                  </a:lnTo>
                  <a:lnTo>
                    <a:pt x="40" y="647"/>
                  </a:lnTo>
                  <a:lnTo>
                    <a:pt x="40" y="663"/>
                  </a:lnTo>
                  <a:lnTo>
                    <a:pt x="56" y="687"/>
                  </a:lnTo>
                  <a:lnTo>
                    <a:pt x="56" y="695"/>
                  </a:lnTo>
                  <a:lnTo>
                    <a:pt x="48" y="695"/>
                  </a:lnTo>
                  <a:lnTo>
                    <a:pt x="56" y="711"/>
                  </a:lnTo>
                  <a:lnTo>
                    <a:pt x="72" y="711"/>
                  </a:lnTo>
                  <a:lnTo>
                    <a:pt x="80" y="719"/>
                  </a:lnTo>
                  <a:lnTo>
                    <a:pt x="72" y="719"/>
                  </a:lnTo>
                  <a:lnTo>
                    <a:pt x="80" y="727"/>
                  </a:lnTo>
                  <a:lnTo>
                    <a:pt x="88" y="727"/>
                  </a:lnTo>
                  <a:lnTo>
                    <a:pt x="96" y="735"/>
                  </a:lnTo>
                  <a:lnTo>
                    <a:pt x="96" y="742"/>
                  </a:lnTo>
                  <a:lnTo>
                    <a:pt x="104" y="735"/>
                  </a:lnTo>
                  <a:lnTo>
                    <a:pt x="136" y="758"/>
                  </a:lnTo>
                  <a:lnTo>
                    <a:pt x="136" y="782"/>
                  </a:lnTo>
                  <a:lnTo>
                    <a:pt x="128" y="782"/>
                  </a:lnTo>
                  <a:lnTo>
                    <a:pt x="120" y="782"/>
                  </a:lnTo>
                  <a:lnTo>
                    <a:pt x="120" y="798"/>
                  </a:lnTo>
                  <a:lnTo>
                    <a:pt x="128" y="790"/>
                  </a:lnTo>
                  <a:lnTo>
                    <a:pt x="136" y="798"/>
                  </a:lnTo>
                  <a:lnTo>
                    <a:pt x="112" y="806"/>
                  </a:lnTo>
                  <a:lnTo>
                    <a:pt x="120" y="814"/>
                  </a:lnTo>
                  <a:lnTo>
                    <a:pt x="104" y="830"/>
                  </a:lnTo>
                  <a:lnTo>
                    <a:pt x="96" y="830"/>
                  </a:lnTo>
                  <a:lnTo>
                    <a:pt x="104" y="830"/>
                  </a:lnTo>
                  <a:lnTo>
                    <a:pt x="136" y="854"/>
                  </a:lnTo>
                  <a:lnTo>
                    <a:pt x="168" y="854"/>
                  </a:lnTo>
                  <a:lnTo>
                    <a:pt x="176" y="862"/>
                  </a:lnTo>
                  <a:lnTo>
                    <a:pt x="192" y="862"/>
                  </a:lnTo>
                  <a:lnTo>
                    <a:pt x="208" y="878"/>
                  </a:lnTo>
                  <a:lnTo>
                    <a:pt x="216" y="878"/>
                  </a:lnTo>
                  <a:lnTo>
                    <a:pt x="224" y="878"/>
                  </a:lnTo>
                  <a:lnTo>
                    <a:pt x="216" y="862"/>
                  </a:lnTo>
                  <a:lnTo>
                    <a:pt x="216" y="846"/>
                  </a:lnTo>
                  <a:lnTo>
                    <a:pt x="208" y="830"/>
                  </a:lnTo>
                  <a:lnTo>
                    <a:pt x="216" y="814"/>
                  </a:lnTo>
                  <a:lnTo>
                    <a:pt x="224" y="822"/>
                  </a:lnTo>
                  <a:lnTo>
                    <a:pt x="232" y="814"/>
                  </a:lnTo>
                  <a:lnTo>
                    <a:pt x="232" y="806"/>
                  </a:lnTo>
                  <a:lnTo>
                    <a:pt x="224" y="806"/>
                  </a:lnTo>
                  <a:lnTo>
                    <a:pt x="232" y="798"/>
                  </a:lnTo>
                  <a:lnTo>
                    <a:pt x="224" y="782"/>
                  </a:lnTo>
                  <a:lnTo>
                    <a:pt x="216" y="782"/>
                  </a:lnTo>
                  <a:lnTo>
                    <a:pt x="208" y="774"/>
                  </a:lnTo>
                  <a:lnTo>
                    <a:pt x="216" y="735"/>
                  </a:lnTo>
                  <a:lnTo>
                    <a:pt x="224" y="750"/>
                  </a:lnTo>
                  <a:lnTo>
                    <a:pt x="232" y="750"/>
                  </a:lnTo>
                  <a:lnTo>
                    <a:pt x="224" y="735"/>
                  </a:lnTo>
                  <a:lnTo>
                    <a:pt x="248" y="719"/>
                  </a:lnTo>
                  <a:lnTo>
                    <a:pt x="256" y="727"/>
                  </a:lnTo>
                  <a:lnTo>
                    <a:pt x="264" y="719"/>
                  </a:lnTo>
                  <a:lnTo>
                    <a:pt x="280" y="727"/>
                  </a:lnTo>
                  <a:lnTo>
                    <a:pt x="296" y="735"/>
                  </a:lnTo>
                  <a:lnTo>
                    <a:pt x="312" y="735"/>
                  </a:lnTo>
                  <a:lnTo>
                    <a:pt x="328" y="735"/>
                  </a:lnTo>
                  <a:lnTo>
                    <a:pt x="336" y="735"/>
                  </a:lnTo>
                  <a:lnTo>
                    <a:pt x="360" y="735"/>
                  </a:lnTo>
                  <a:lnTo>
                    <a:pt x="368" y="727"/>
                  </a:lnTo>
                  <a:lnTo>
                    <a:pt x="344" y="719"/>
                  </a:lnTo>
                  <a:lnTo>
                    <a:pt x="360" y="711"/>
                  </a:lnTo>
                  <a:lnTo>
                    <a:pt x="352" y="703"/>
                  </a:lnTo>
                  <a:lnTo>
                    <a:pt x="360" y="695"/>
                  </a:lnTo>
                  <a:lnTo>
                    <a:pt x="360" y="679"/>
                  </a:lnTo>
                  <a:lnTo>
                    <a:pt x="376" y="687"/>
                  </a:lnTo>
                  <a:lnTo>
                    <a:pt x="432" y="663"/>
                  </a:lnTo>
                  <a:lnTo>
                    <a:pt x="432" y="655"/>
                  </a:lnTo>
                  <a:lnTo>
                    <a:pt x="440" y="655"/>
                  </a:lnTo>
                  <a:lnTo>
                    <a:pt x="456" y="655"/>
                  </a:lnTo>
                  <a:lnTo>
                    <a:pt x="464" y="671"/>
                  </a:lnTo>
                  <a:lnTo>
                    <a:pt x="464" y="679"/>
                  </a:lnTo>
                  <a:lnTo>
                    <a:pt x="472" y="679"/>
                  </a:lnTo>
                  <a:lnTo>
                    <a:pt x="488" y="687"/>
                  </a:lnTo>
                  <a:lnTo>
                    <a:pt x="488" y="695"/>
                  </a:lnTo>
                  <a:lnTo>
                    <a:pt x="496" y="695"/>
                  </a:lnTo>
                  <a:lnTo>
                    <a:pt x="512" y="679"/>
                  </a:lnTo>
                  <a:lnTo>
                    <a:pt x="528" y="671"/>
                  </a:lnTo>
                  <a:lnTo>
                    <a:pt x="536" y="695"/>
                  </a:lnTo>
                  <a:lnTo>
                    <a:pt x="560" y="735"/>
                  </a:lnTo>
                  <a:lnTo>
                    <a:pt x="568" y="727"/>
                  </a:lnTo>
                  <a:lnTo>
                    <a:pt x="576" y="735"/>
                  </a:lnTo>
                  <a:lnTo>
                    <a:pt x="592" y="735"/>
                  </a:lnTo>
                  <a:lnTo>
                    <a:pt x="616" y="750"/>
                  </a:lnTo>
                  <a:lnTo>
                    <a:pt x="624" y="758"/>
                  </a:lnTo>
                  <a:lnTo>
                    <a:pt x="624" y="750"/>
                  </a:lnTo>
                  <a:lnTo>
                    <a:pt x="640" y="766"/>
                  </a:lnTo>
                  <a:lnTo>
                    <a:pt x="647" y="758"/>
                  </a:lnTo>
                  <a:lnTo>
                    <a:pt x="679" y="735"/>
                  </a:lnTo>
                  <a:lnTo>
                    <a:pt x="703" y="742"/>
                  </a:lnTo>
                  <a:lnTo>
                    <a:pt x="719" y="750"/>
                  </a:lnTo>
                  <a:lnTo>
                    <a:pt x="743" y="750"/>
                  </a:lnTo>
                  <a:lnTo>
                    <a:pt x="743" y="727"/>
                  </a:lnTo>
                  <a:lnTo>
                    <a:pt x="759" y="719"/>
                  </a:lnTo>
                  <a:lnTo>
                    <a:pt x="783" y="727"/>
                  </a:lnTo>
                  <a:lnTo>
                    <a:pt x="799" y="742"/>
                  </a:lnTo>
                  <a:lnTo>
                    <a:pt x="807" y="742"/>
                  </a:lnTo>
                  <a:lnTo>
                    <a:pt x="815" y="735"/>
                  </a:lnTo>
                  <a:lnTo>
                    <a:pt x="855" y="758"/>
                  </a:lnTo>
                  <a:lnTo>
                    <a:pt x="879" y="766"/>
                  </a:lnTo>
                  <a:lnTo>
                    <a:pt x="903" y="758"/>
                  </a:lnTo>
                  <a:lnTo>
                    <a:pt x="919" y="742"/>
                  </a:lnTo>
                  <a:lnTo>
                    <a:pt x="935" y="750"/>
                  </a:lnTo>
                  <a:lnTo>
                    <a:pt x="951" y="758"/>
                  </a:lnTo>
                  <a:lnTo>
                    <a:pt x="967" y="750"/>
                  </a:lnTo>
                  <a:lnTo>
                    <a:pt x="975" y="727"/>
                  </a:lnTo>
                  <a:lnTo>
                    <a:pt x="983" y="719"/>
                  </a:lnTo>
                  <a:lnTo>
                    <a:pt x="983" y="711"/>
                  </a:lnTo>
                  <a:lnTo>
                    <a:pt x="975" y="711"/>
                  </a:lnTo>
                  <a:lnTo>
                    <a:pt x="983" y="695"/>
                  </a:lnTo>
                  <a:lnTo>
                    <a:pt x="1007" y="695"/>
                  </a:lnTo>
                  <a:lnTo>
                    <a:pt x="1031" y="695"/>
                  </a:lnTo>
                  <a:lnTo>
                    <a:pt x="1047" y="711"/>
                  </a:lnTo>
                  <a:lnTo>
                    <a:pt x="1055" y="758"/>
                  </a:lnTo>
                  <a:lnTo>
                    <a:pt x="1071" y="758"/>
                  </a:lnTo>
                  <a:lnTo>
                    <a:pt x="1087" y="774"/>
                  </a:lnTo>
                  <a:lnTo>
                    <a:pt x="1087" y="782"/>
                  </a:lnTo>
                  <a:lnTo>
                    <a:pt x="1103" y="782"/>
                  </a:lnTo>
                  <a:lnTo>
                    <a:pt x="1127" y="782"/>
                  </a:lnTo>
                  <a:lnTo>
                    <a:pt x="1127" y="790"/>
                  </a:lnTo>
                  <a:lnTo>
                    <a:pt x="1111" y="830"/>
                  </a:lnTo>
                  <a:lnTo>
                    <a:pt x="1103" y="830"/>
                  </a:lnTo>
                  <a:lnTo>
                    <a:pt x="1087" y="830"/>
                  </a:lnTo>
                  <a:lnTo>
                    <a:pt x="1087" y="870"/>
                  </a:lnTo>
                  <a:lnTo>
                    <a:pt x="1095" y="854"/>
                  </a:lnTo>
                  <a:lnTo>
                    <a:pt x="1103" y="854"/>
                  </a:lnTo>
                  <a:lnTo>
                    <a:pt x="1103" y="862"/>
                  </a:lnTo>
                  <a:lnTo>
                    <a:pt x="1111" y="870"/>
                  </a:lnTo>
                  <a:lnTo>
                    <a:pt x="1127" y="854"/>
                  </a:lnTo>
                  <a:lnTo>
                    <a:pt x="1191" y="782"/>
                  </a:lnTo>
                  <a:lnTo>
                    <a:pt x="1191" y="735"/>
                  </a:lnTo>
                  <a:lnTo>
                    <a:pt x="1199" y="719"/>
                  </a:lnTo>
                  <a:lnTo>
                    <a:pt x="1199" y="695"/>
                  </a:lnTo>
                  <a:lnTo>
                    <a:pt x="1183" y="679"/>
                  </a:lnTo>
                  <a:lnTo>
                    <a:pt x="1175" y="679"/>
                  </a:lnTo>
                  <a:lnTo>
                    <a:pt x="1167" y="695"/>
                  </a:lnTo>
                  <a:lnTo>
                    <a:pt x="1159" y="695"/>
                  </a:lnTo>
                  <a:lnTo>
                    <a:pt x="1167" y="679"/>
                  </a:lnTo>
                  <a:lnTo>
                    <a:pt x="1159" y="679"/>
                  </a:lnTo>
                  <a:lnTo>
                    <a:pt x="1151" y="671"/>
                  </a:lnTo>
                  <a:lnTo>
                    <a:pt x="1135" y="671"/>
                  </a:lnTo>
                  <a:lnTo>
                    <a:pt x="1135" y="663"/>
                  </a:lnTo>
                  <a:lnTo>
                    <a:pt x="1215" y="583"/>
                  </a:lnTo>
                  <a:lnTo>
                    <a:pt x="1247" y="575"/>
                  </a:lnTo>
                  <a:lnTo>
                    <a:pt x="1247" y="583"/>
                  </a:lnTo>
                  <a:lnTo>
                    <a:pt x="1255" y="575"/>
                  </a:lnTo>
                  <a:lnTo>
                    <a:pt x="1279" y="583"/>
                  </a:lnTo>
                  <a:lnTo>
                    <a:pt x="1287" y="567"/>
                  </a:lnTo>
                  <a:lnTo>
                    <a:pt x="1303" y="575"/>
                  </a:lnTo>
                  <a:lnTo>
                    <a:pt x="1311" y="575"/>
                  </a:lnTo>
                  <a:lnTo>
                    <a:pt x="1303" y="583"/>
                  </a:lnTo>
                  <a:lnTo>
                    <a:pt x="1303" y="591"/>
                  </a:lnTo>
                  <a:lnTo>
                    <a:pt x="1343" y="583"/>
                  </a:lnTo>
                  <a:lnTo>
                    <a:pt x="1335" y="575"/>
                  </a:lnTo>
                  <a:lnTo>
                    <a:pt x="1367" y="527"/>
                  </a:lnTo>
                  <a:lnTo>
                    <a:pt x="1398" y="519"/>
                  </a:lnTo>
                  <a:lnTo>
                    <a:pt x="1398" y="535"/>
                  </a:lnTo>
                  <a:lnTo>
                    <a:pt x="1398" y="551"/>
                  </a:lnTo>
                  <a:lnTo>
                    <a:pt x="1430" y="527"/>
                  </a:lnTo>
                  <a:lnTo>
                    <a:pt x="1430" y="503"/>
                  </a:lnTo>
                  <a:lnTo>
                    <a:pt x="1438" y="503"/>
                  </a:lnTo>
                  <a:lnTo>
                    <a:pt x="1438" y="511"/>
                  </a:lnTo>
                  <a:lnTo>
                    <a:pt x="1430" y="551"/>
                  </a:lnTo>
                  <a:lnTo>
                    <a:pt x="1414" y="551"/>
                  </a:lnTo>
                  <a:lnTo>
                    <a:pt x="1374" y="599"/>
                  </a:lnTo>
                  <a:lnTo>
                    <a:pt x="1367" y="607"/>
                  </a:lnTo>
                  <a:lnTo>
                    <a:pt x="1351" y="655"/>
                  </a:lnTo>
                  <a:lnTo>
                    <a:pt x="1367" y="735"/>
                  </a:lnTo>
                  <a:lnTo>
                    <a:pt x="1374" y="727"/>
                  </a:lnTo>
                  <a:lnTo>
                    <a:pt x="1398" y="695"/>
                  </a:lnTo>
                  <a:lnTo>
                    <a:pt x="1398" y="679"/>
                  </a:lnTo>
                  <a:lnTo>
                    <a:pt x="1414" y="671"/>
                  </a:lnTo>
                  <a:lnTo>
                    <a:pt x="1414" y="647"/>
                  </a:lnTo>
                  <a:lnTo>
                    <a:pt x="1422" y="647"/>
                  </a:lnTo>
                  <a:lnTo>
                    <a:pt x="1430" y="647"/>
                  </a:lnTo>
                  <a:lnTo>
                    <a:pt x="1430" y="631"/>
                  </a:lnTo>
                  <a:lnTo>
                    <a:pt x="1430" y="615"/>
                  </a:lnTo>
                  <a:lnTo>
                    <a:pt x="1414" y="599"/>
                  </a:lnTo>
                  <a:lnTo>
                    <a:pt x="1430" y="583"/>
                  </a:lnTo>
                  <a:lnTo>
                    <a:pt x="1430" y="567"/>
                  </a:lnTo>
                  <a:lnTo>
                    <a:pt x="1438" y="567"/>
                  </a:lnTo>
                  <a:lnTo>
                    <a:pt x="1462" y="551"/>
                  </a:lnTo>
                  <a:lnTo>
                    <a:pt x="1462" y="567"/>
                  </a:lnTo>
                  <a:lnTo>
                    <a:pt x="1470" y="559"/>
                  </a:lnTo>
                  <a:lnTo>
                    <a:pt x="1486" y="551"/>
                  </a:lnTo>
                  <a:lnTo>
                    <a:pt x="1502" y="567"/>
                  </a:lnTo>
                  <a:lnTo>
                    <a:pt x="1510" y="551"/>
                  </a:lnTo>
                  <a:lnTo>
                    <a:pt x="1574" y="503"/>
                  </a:lnTo>
                  <a:lnTo>
                    <a:pt x="1598" y="511"/>
                  </a:lnTo>
                  <a:lnTo>
                    <a:pt x="1598" y="503"/>
                  </a:lnTo>
                  <a:lnTo>
                    <a:pt x="1590" y="463"/>
                  </a:lnTo>
                  <a:lnTo>
                    <a:pt x="1582" y="463"/>
                  </a:lnTo>
                  <a:lnTo>
                    <a:pt x="1582" y="455"/>
                  </a:lnTo>
                  <a:lnTo>
                    <a:pt x="1590" y="455"/>
                  </a:lnTo>
                  <a:lnTo>
                    <a:pt x="1598" y="447"/>
                  </a:lnTo>
                  <a:lnTo>
                    <a:pt x="1614" y="431"/>
                  </a:lnTo>
                  <a:lnTo>
                    <a:pt x="1606" y="415"/>
                  </a:lnTo>
                  <a:lnTo>
                    <a:pt x="1614" y="415"/>
                  </a:lnTo>
                  <a:lnTo>
                    <a:pt x="1622" y="431"/>
                  </a:lnTo>
                  <a:lnTo>
                    <a:pt x="1638" y="431"/>
                  </a:lnTo>
                  <a:lnTo>
                    <a:pt x="1646" y="447"/>
                  </a:lnTo>
                  <a:lnTo>
                    <a:pt x="1678" y="463"/>
                  </a:lnTo>
                  <a:lnTo>
                    <a:pt x="1686" y="447"/>
                  </a:lnTo>
                  <a:lnTo>
                    <a:pt x="1686" y="431"/>
                  </a:lnTo>
                  <a:lnTo>
                    <a:pt x="1702" y="431"/>
                  </a:lnTo>
                  <a:lnTo>
                    <a:pt x="1718" y="415"/>
                  </a:lnTo>
                  <a:lnTo>
                    <a:pt x="1694" y="399"/>
                  </a:lnTo>
                  <a:lnTo>
                    <a:pt x="1662" y="391"/>
                  </a:lnTo>
                  <a:lnTo>
                    <a:pt x="1598" y="335"/>
                  </a:lnTo>
                  <a:lnTo>
                    <a:pt x="1558" y="311"/>
                  </a:lnTo>
                  <a:lnTo>
                    <a:pt x="1510" y="303"/>
                  </a:lnTo>
                  <a:lnTo>
                    <a:pt x="1510" y="335"/>
                  </a:lnTo>
                  <a:lnTo>
                    <a:pt x="1494" y="343"/>
                  </a:lnTo>
                  <a:lnTo>
                    <a:pt x="1478" y="327"/>
                  </a:lnTo>
                  <a:lnTo>
                    <a:pt x="1478" y="319"/>
                  </a:lnTo>
                  <a:lnTo>
                    <a:pt x="1486" y="319"/>
                  </a:lnTo>
                  <a:lnTo>
                    <a:pt x="1494" y="311"/>
                  </a:lnTo>
                  <a:lnTo>
                    <a:pt x="1478" y="311"/>
                  </a:lnTo>
                  <a:lnTo>
                    <a:pt x="1470" y="319"/>
                  </a:lnTo>
                  <a:lnTo>
                    <a:pt x="1438" y="319"/>
                  </a:lnTo>
                  <a:lnTo>
                    <a:pt x="1398" y="319"/>
                  </a:lnTo>
                  <a:lnTo>
                    <a:pt x="1390" y="311"/>
                  </a:lnTo>
                  <a:lnTo>
                    <a:pt x="1398" y="295"/>
                  </a:lnTo>
                  <a:lnTo>
                    <a:pt x="1382" y="271"/>
                  </a:lnTo>
                  <a:lnTo>
                    <a:pt x="1359" y="271"/>
                  </a:lnTo>
                  <a:lnTo>
                    <a:pt x="1319" y="279"/>
                  </a:lnTo>
                  <a:lnTo>
                    <a:pt x="1311" y="263"/>
                  </a:lnTo>
                  <a:lnTo>
                    <a:pt x="1295" y="263"/>
                  </a:lnTo>
                  <a:lnTo>
                    <a:pt x="1287" y="255"/>
                  </a:lnTo>
                  <a:lnTo>
                    <a:pt x="1287" y="231"/>
                  </a:lnTo>
                  <a:lnTo>
                    <a:pt x="1247" y="223"/>
                  </a:lnTo>
                  <a:lnTo>
                    <a:pt x="1191" y="207"/>
                  </a:lnTo>
                  <a:lnTo>
                    <a:pt x="1175" y="231"/>
                  </a:lnTo>
                  <a:lnTo>
                    <a:pt x="1191" y="255"/>
                  </a:lnTo>
                  <a:lnTo>
                    <a:pt x="1143" y="255"/>
                  </a:lnTo>
                  <a:lnTo>
                    <a:pt x="1127" y="263"/>
                  </a:lnTo>
                  <a:lnTo>
                    <a:pt x="1111" y="239"/>
                  </a:lnTo>
                  <a:lnTo>
                    <a:pt x="1095" y="279"/>
                  </a:lnTo>
                  <a:lnTo>
                    <a:pt x="1087" y="271"/>
                  </a:lnTo>
                  <a:lnTo>
                    <a:pt x="1071" y="247"/>
                  </a:lnTo>
                  <a:lnTo>
                    <a:pt x="1079" y="215"/>
                  </a:lnTo>
                  <a:lnTo>
                    <a:pt x="1063" y="192"/>
                  </a:lnTo>
                  <a:lnTo>
                    <a:pt x="1023" y="184"/>
                  </a:lnTo>
                  <a:lnTo>
                    <a:pt x="1007" y="184"/>
                  </a:lnTo>
                  <a:lnTo>
                    <a:pt x="1007" y="192"/>
                  </a:lnTo>
                  <a:lnTo>
                    <a:pt x="1007" y="207"/>
                  </a:lnTo>
                  <a:lnTo>
                    <a:pt x="959" y="199"/>
                  </a:lnTo>
                  <a:lnTo>
                    <a:pt x="967" y="184"/>
                  </a:lnTo>
                  <a:lnTo>
                    <a:pt x="927" y="176"/>
                  </a:lnTo>
                  <a:lnTo>
                    <a:pt x="911" y="184"/>
                  </a:lnTo>
                  <a:lnTo>
                    <a:pt x="871" y="16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55" name="Freeform 7"/>
            <p:cNvSpPr>
              <a:spLocks/>
            </p:cNvSpPr>
            <p:nvPr/>
          </p:nvSpPr>
          <p:spPr bwMode="auto">
            <a:xfrm>
              <a:off x="3543" y="1612"/>
              <a:ext cx="288" cy="302"/>
            </a:xfrm>
            <a:custGeom>
              <a:avLst/>
              <a:gdLst>
                <a:gd name="T0" fmla="*/ 119 w 279"/>
                <a:gd name="T1" fmla="*/ 59 h 328"/>
                <a:gd name="T2" fmla="*/ 105 w 279"/>
                <a:gd name="T3" fmla="*/ 59 h 328"/>
                <a:gd name="T4" fmla="*/ 36 w 279"/>
                <a:gd name="T5" fmla="*/ 63 h 328"/>
                <a:gd name="T6" fmla="*/ 8 w 279"/>
                <a:gd name="T7" fmla="*/ 54 h 328"/>
                <a:gd name="T8" fmla="*/ 8 w 279"/>
                <a:gd name="T9" fmla="*/ 49 h 328"/>
                <a:gd name="T10" fmla="*/ 44 w 279"/>
                <a:gd name="T11" fmla="*/ 45 h 328"/>
                <a:gd name="T12" fmla="*/ 93 w 279"/>
                <a:gd name="T13" fmla="*/ 41 h 328"/>
                <a:gd name="T14" fmla="*/ 152 w 279"/>
                <a:gd name="T15" fmla="*/ 32 h 328"/>
                <a:gd name="T16" fmla="*/ 196 w 279"/>
                <a:gd name="T17" fmla="*/ 18 h 328"/>
                <a:gd name="T18" fmla="*/ 179 w 279"/>
                <a:gd name="T19" fmla="*/ 18 h 328"/>
                <a:gd name="T20" fmla="*/ 179 w 279"/>
                <a:gd name="T21" fmla="*/ 17 h 328"/>
                <a:gd name="T22" fmla="*/ 226 w 279"/>
                <a:gd name="T23" fmla="*/ 11 h 328"/>
                <a:gd name="T24" fmla="*/ 241 w 279"/>
                <a:gd name="T25" fmla="*/ 13 h 328"/>
                <a:gd name="T26" fmla="*/ 257 w 279"/>
                <a:gd name="T27" fmla="*/ 9 h 328"/>
                <a:gd name="T28" fmla="*/ 298 w 279"/>
                <a:gd name="T29" fmla="*/ 6 h 328"/>
                <a:gd name="T30" fmla="*/ 360 w 279"/>
                <a:gd name="T31" fmla="*/ 0 h 328"/>
                <a:gd name="T32" fmla="*/ 406 w 279"/>
                <a:gd name="T33" fmla="*/ 0 h 328"/>
                <a:gd name="T34" fmla="*/ 466 w 279"/>
                <a:gd name="T35" fmla="*/ 0 h 328"/>
                <a:gd name="T36" fmla="*/ 497 w 279"/>
                <a:gd name="T37" fmla="*/ 6 h 328"/>
                <a:gd name="T38" fmla="*/ 497 w 279"/>
                <a:gd name="T39" fmla="*/ 7 h 328"/>
                <a:gd name="T40" fmla="*/ 466 w 279"/>
                <a:gd name="T41" fmla="*/ 13 h 328"/>
                <a:gd name="T42" fmla="*/ 451 w 279"/>
                <a:gd name="T43" fmla="*/ 6 h 328"/>
                <a:gd name="T44" fmla="*/ 406 w 279"/>
                <a:gd name="T45" fmla="*/ 13 h 328"/>
                <a:gd name="T46" fmla="*/ 344 w 279"/>
                <a:gd name="T47" fmla="*/ 14 h 328"/>
                <a:gd name="T48" fmla="*/ 316 w 279"/>
                <a:gd name="T49" fmla="*/ 13 h 328"/>
                <a:gd name="T50" fmla="*/ 298 w 279"/>
                <a:gd name="T51" fmla="*/ 15 h 328"/>
                <a:gd name="T52" fmla="*/ 257 w 279"/>
                <a:gd name="T53" fmla="*/ 15 h 328"/>
                <a:gd name="T54" fmla="*/ 241 w 279"/>
                <a:gd name="T55" fmla="*/ 18 h 328"/>
                <a:gd name="T56" fmla="*/ 226 w 279"/>
                <a:gd name="T57" fmla="*/ 25 h 328"/>
                <a:gd name="T58" fmla="*/ 179 w 279"/>
                <a:gd name="T59" fmla="*/ 32 h 328"/>
                <a:gd name="T60" fmla="*/ 179 w 279"/>
                <a:gd name="T61" fmla="*/ 37 h 328"/>
                <a:gd name="T62" fmla="*/ 152 w 279"/>
                <a:gd name="T63" fmla="*/ 40 h 328"/>
                <a:gd name="T64" fmla="*/ 152 w 279"/>
                <a:gd name="T65" fmla="*/ 50 h 328"/>
                <a:gd name="T66" fmla="*/ 135 w 279"/>
                <a:gd name="T67" fmla="*/ 57 h 328"/>
                <a:gd name="T68" fmla="*/ 119 w 279"/>
                <a:gd name="T69" fmla="*/ 62 h 3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328"/>
                <a:gd name="T107" fmla="*/ 279 w 279"/>
                <a:gd name="T108" fmla="*/ 328 h 3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328">
                  <a:moveTo>
                    <a:pt x="64" y="320"/>
                  </a:moveTo>
                  <a:lnTo>
                    <a:pt x="64" y="312"/>
                  </a:lnTo>
                  <a:lnTo>
                    <a:pt x="56" y="304"/>
                  </a:lnTo>
                  <a:lnTo>
                    <a:pt x="56" y="312"/>
                  </a:lnTo>
                  <a:lnTo>
                    <a:pt x="32" y="328"/>
                  </a:lnTo>
                  <a:lnTo>
                    <a:pt x="16" y="328"/>
                  </a:lnTo>
                  <a:lnTo>
                    <a:pt x="8" y="328"/>
                  </a:lnTo>
                  <a:lnTo>
                    <a:pt x="8" y="280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0" y="248"/>
                  </a:lnTo>
                  <a:lnTo>
                    <a:pt x="24" y="232"/>
                  </a:lnTo>
                  <a:lnTo>
                    <a:pt x="32" y="224"/>
                  </a:lnTo>
                  <a:lnTo>
                    <a:pt x="48" y="216"/>
                  </a:lnTo>
                  <a:lnTo>
                    <a:pt x="64" y="184"/>
                  </a:lnTo>
                  <a:lnTo>
                    <a:pt x="80" y="168"/>
                  </a:lnTo>
                  <a:lnTo>
                    <a:pt x="96" y="136"/>
                  </a:lnTo>
                  <a:lnTo>
                    <a:pt x="104" y="96"/>
                  </a:lnTo>
                  <a:lnTo>
                    <a:pt x="120" y="88"/>
                  </a:lnTo>
                  <a:lnTo>
                    <a:pt x="96" y="96"/>
                  </a:lnTo>
                  <a:lnTo>
                    <a:pt x="88" y="96"/>
                  </a:lnTo>
                  <a:lnTo>
                    <a:pt x="96" y="88"/>
                  </a:lnTo>
                  <a:lnTo>
                    <a:pt x="96" y="72"/>
                  </a:lnTo>
                  <a:lnTo>
                    <a:pt x="120" y="56"/>
                  </a:lnTo>
                  <a:lnTo>
                    <a:pt x="120" y="72"/>
                  </a:lnTo>
                  <a:lnTo>
                    <a:pt x="128" y="64"/>
                  </a:lnTo>
                  <a:lnTo>
                    <a:pt x="128" y="48"/>
                  </a:lnTo>
                  <a:lnTo>
                    <a:pt x="136" y="48"/>
                  </a:lnTo>
                  <a:lnTo>
                    <a:pt x="144" y="32"/>
                  </a:lnTo>
                  <a:lnTo>
                    <a:pt x="159" y="32"/>
                  </a:lnTo>
                  <a:lnTo>
                    <a:pt x="175" y="24"/>
                  </a:lnTo>
                  <a:lnTo>
                    <a:pt x="191" y="0"/>
                  </a:lnTo>
                  <a:lnTo>
                    <a:pt x="207" y="8"/>
                  </a:lnTo>
                  <a:lnTo>
                    <a:pt x="215" y="0"/>
                  </a:lnTo>
                  <a:lnTo>
                    <a:pt x="239" y="0"/>
                  </a:lnTo>
                  <a:lnTo>
                    <a:pt x="247" y="0"/>
                  </a:lnTo>
                  <a:lnTo>
                    <a:pt x="279" y="24"/>
                  </a:lnTo>
                  <a:lnTo>
                    <a:pt x="263" y="32"/>
                  </a:lnTo>
                  <a:lnTo>
                    <a:pt x="247" y="32"/>
                  </a:lnTo>
                  <a:lnTo>
                    <a:pt x="263" y="40"/>
                  </a:lnTo>
                  <a:lnTo>
                    <a:pt x="271" y="48"/>
                  </a:lnTo>
                  <a:lnTo>
                    <a:pt x="247" y="64"/>
                  </a:lnTo>
                  <a:lnTo>
                    <a:pt x="255" y="48"/>
                  </a:lnTo>
                  <a:lnTo>
                    <a:pt x="239" y="32"/>
                  </a:lnTo>
                  <a:lnTo>
                    <a:pt x="223" y="40"/>
                  </a:lnTo>
                  <a:lnTo>
                    <a:pt x="215" y="64"/>
                  </a:lnTo>
                  <a:lnTo>
                    <a:pt x="207" y="72"/>
                  </a:lnTo>
                  <a:lnTo>
                    <a:pt x="183" y="72"/>
                  </a:lnTo>
                  <a:lnTo>
                    <a:pt x="175" y="56"/>
                  </a:lnTo>
                  <a:lnTo>
                    <a:pt x="167" y="64"/>
                  </a:lnTo>
                  <a:lnTo>
                    <a:pt x="159" y="64"/>
                  </a:lnTo>
                  <a:lnTo>
                    <a:pt x="159" y="80"/>
                  </a:lnTo>
                  <a:lnTo>
                    <a:pt x="144" y="80"/>
                  </a:lnTo>
                  <a:lnTo>
                    <a:pt x="136" y="80"/>
                  </a:lnTo>
                  <a:lnTo>
                    <a:pt x="136" y="96"/>
                  </a:lnTo>
                  <a:lnTo>
                    <a:pt x="128" y="96"/>
                  </a:lnTo>
                  <a:lnTo>
                    <a:pt x="120" y="112"/>
                  </a:lnTo>
                  <a:lnTo>
                    <a:pt x="120" y="128"/>
                  </a:lnTo>
                  <a:lnTo>
                    <a:pt x="104" y="144"/>
                  </a:lnTo>
                  <a:lnTo>
                    <a:pt x="96" y="168"/>
                  </a:lnTo>
                  <a:lnTo>
                    <a:pt x="96" y="184"/>
                  </a:lnTo>
                  <a:lnTo>
                    <a:pt x="96" y="192"/>
                  </a:lnTo>
                  <a:lnTo>
                    <a:pt x="88" y="200"/>
                  </a:lnTo>
                  <a:lnTo>
                    <a:pt x="80" y="208"/>
                  </a:lnTo>
                  <a:lnTo>
                    <a:pt x="72" y="232"/>
                  </a:lnTo>
                  <a:lnTo>
                    <a:pt x="80" y="264"/>
                  </a:lnTo>
                  <a:lnTo>
                    <a:pt x="80" y="288"/>
                  </a:lnTo>
                  <a:lnTo>
                    <a:pt x="72" y="296"/>
                  </a:lnTo>
                  <a:lnTo>
                    <a:pt x="72" y="320"/>
                  </a:lnTo>
                  <a:lnTo>
                    <a:pt x="64" y="32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56" name="Freeform 8"/>
            <p:cNvSpPr>
              <a:spLocks/>
            </p:cNvSpPr>
            <p:nvPr/>
          </p:nvSpPr>
          <p:spPr bwMode="auto">
            <a:xfrm>
              <a:off x="3543" y="1612"/>
              <a:ext cx="288" cy="302"/>
            </a:xfrm>
            <a:custGeom>
              <a:avLst/>
              <a:gdLst>
                <a:gd name="T0" fmla="*/ 119 w 279"/>
                <a:gd name="T1" fmla="*/ 59 h 328"/>
                <a:gd name="T2" fmla="*/ 105 w 279"/>
                <a:gd name="T3" fmla="*/ 59 h 328"/>
                <a:gd name="T4" fmla="*/ 36 w 279"/>
                <a:gd name="T5" fmla="*/ 63 h 328"/>
                <a:gd name="T6" fmla="*/ 8 w 279"/>
                <a:gd name="T7" fmla="*/ 54 h 328"/>
                <a:gd name="T8" fmla="*/ 8 w 279"/>
                <a:gd name="T9" fmla="*/ 49 h 328"/>
                <a:gd name="T10" fmla="*/ 44 w 279"/>
                <a:gd name="T11" fmla="*/ 45 h 328"/>
                <a:gd name="T12" fmla="*/ 93 w 279"/>
                <a:gd name="T13" fmla="*/ 41 h 328"/>
                <a:gd name="T14" fmla="*/ 152 w 279"/>
                <a:gd name="T15" fmla="*/ 32 h 328"/>
                <a:gd name="T16" fmla="*/ 196 w 279"/>
                <a:gd name="T17" fmla="*/ 18 h 328"/>
                <a:gd name="T18" fmla="*/ 179 w 279"/>
                <a:gd name="T19" fmla="*/ 18 h 328"/>
                <a:gd name="T20" fmla="*/ 179 w 279"/>
                <a:gd name="T21" fmla="*/ 17 h 328"/>
                <a:gd name="T22" fmla="*/ 226 w 279"/>
                <a:gd name="T23" fmla="*/ 11 h 328"/>
                <a:gd name="T24" fmla="*/ 241 w 279"/>
                <a:gd name="T25" fmla="*/ 13 h 328"/>
                <a:gd name="T26" fmla="*/ 257 w 279"/>
                <a:gd name="T27" fmla="*/ 9 h 328"/>
                <a:gd name="T28" fmla="*/ 298 w 279"/>
                <a:gd name="T29" fmla="*/ 6 h 328"/>
                <a:gd name="T30" fmla="*/ 360 w 279"/>
                <a:gd name="T31" fmla="*/ 0 h 328"/>
                <a:gd name="T32" fmla="*/ 406 w 279"/>
                <a:gd name="T33" fmla="*/ 0 h 328"/>
                <a:gd name="T34" fmla="*/ 466 w 279"/>
                <a:gd name="T35" fmla="*/ 0 h 328"/>
                <a:gd name="T36" fmla="*/ 497 w 279"/>
                <a:gd name="T37" fmla="*/ 6 h 328"/>
                <a:gd name="T38" fmla="*/ 497 w 279"/>
                <a:gd name="T39" fmla="*/ 7 h 328"/>
                <a:gd name="T40" fmla="*/ 466 w 279"/>
                <a:gd name="T41" fmla="*/ 13 h 328"/>
                <a:gd name="T42" fmla="*/ 451 w 279"/>
                <a:gd name="T43" fmla="*/ 6 h 328"/>
                <a:gd name="T44" fmla="*/ 406 w 279"/>
                <a:gd name="T45" fmla="*/ 13 h 328"/>
                <a:gd name="T46" fmla="*/ 344 w 279"/>
                <a:gd name="T47" fmla="*/ 14 h 328"/>
                <a:gd name="T48" fmla="*/ 316 w 279"/>
                <a:gd name="T49" fmla="*/ 13 h 328"/>
                <a:gd name="T50" fmla="*/ 298 w 279"/>
                <a:gd name="T51" fmla="*/ 15 h 328"/>
                <a:gd name="T52" fmla="*/ 257 w 279"/>
                <a:gd name="T53" fmla="*/ 15 h 328"/>
                <a:gd name="T54" fmla="*/ 241 w 279"/>
                <a:gd name="T55" fmla="*/ 18 h 328"/>
                <a:gd name="T56" fmla="*/ 226 w 279"/>
                <a:gd name="T57" fmla="*/ 25 h 328"/>
                <a:gd name="T58" fmla="*/ 179 w 279"/>
                <a:gd name="T59" fmla="*/ 32 h 328"/>
                <a:gd name="T60" fmla="*/ 179 w 279"/>
                <a:gd name="T61" fmla="*/ 37 h 328"/>
                <a:gd name="T62" fmla="*/ 152 w 279"/>
                <a:gd name="T63" fmla="*/ 40 h 328"/>
                <a:gd name="T64" fmla="*/ 152 w 279"/>
                <a:gd name="T65" fmla="*/ 50 h 328"/>
                <a:gd name="T66" fmla="*/ 135 w 279"/>
                <a:gd name="T67" fmla="*/ 57 h 328"/>
                <a:gd name="T68" fmla="*/ 119 w 279"/>
                <a:gd name="T69" fmla="*/ 62 h 3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328"/>
                <a:gd name="T107" fmla="*/ 279 w 279"/>
                <a:gd name="T108" fmla="*/ 328 h 3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328">
                  <a:moveTo>
                    <a:pt x="64" y="320"/>
                  </a:moveTo>
                  <a:lnTo>
                    <a:pt x="64" y="312"/>
                  </a:lnTo>
                  <a:lnTo>
                    <a:pt x="56" y="304"/>
                  </a:lnTo>
                  <a:lnTo>
                    <a:pt x="56" y="312"/>
                  </a:lnTo>
                  <a:lnTo>
                    <a:pt x="32" y="328"/>
                  </a:lnTo>
                  <a:lnTo>
                    <a:pt x="16" y="328"/>
                  </a:lnTo>
                  <a:lnTo>
                    <a:pt x="8" y="328"/>
                  </a:lnTo>
                  <a:lnTo>
                    <a:pt x="8" y="280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0" y="248"/>
                  </a:lnTo>
                  <a:lnTo>
                    <a:pt x="24" y="232"/>
                  </a:lnTo>
                  <a:lnTo>
                    <a:pt x="32" y="224"/>
                  </a:lnTo>
                  <a:lnTo>
                    <a:pt x="48" y="216"/>
                  </a:lnTo>
                  <a:lnTo>
                    <a:pt x="64" y="184"/>
                  </a:lnTo>
                  <a:lnTo>
                    <a:pt x="80" y="168"/>
                  </a:lnTo>
                  <a:lnTo>
                    <a:pt x="96" y="136"/>
                  </a:lnTo>
                  <a:lnTo>
                    <a:pt x="104" y="96"/>
                  </a:lnTo>
                  <a:lnTo>
                    <a:pt x="120" y="88"/>
                  </a:lnTo>
                  <a:lnTo>
                    <a:pt x="96" y="96"/>
                  </a:lnTo>
                  <a:lnTo>
                    <a:pt x="88" y="96"/>
                  </a:lnTo>
                  <a:lnTo>
                    <a:pt x="96" y="88"/>
                  </a:lnTo>
                  <a:lnTo>
                    <a:pt x="96" y="72"/>
                  </a:lnTo>
                  <a:lnTo>
                    <a:pt x="120" y="56"/>
                  </a:lnTo>
                  <a:lnTo>
                    <a:pt x="120" y="72"/>
                  </a:lnTo>
                  <a:lnTo>
                    <a:pt x="128" y="64"/>
                  </a:lnTo>
                  <a:lnTo>
                    <a:pt x="128" y="48"/>
                  </a:lnTo>
                  <a:lnTo>
                    <a:pt x="136" y="48"/>
                  </a:lnTo>
                  <a:lnTo>
                    <a:pt x="144" y="32"/>
                  </a:lnTo>
                  <a:lnTo>
                    <a:pt x="159" y="32"/>
                  </a:lnTo>
                  <a:lnTo>
                    <a:pt x="175" y="24"/>
                  </a:lnTo>
                  <a:lnTo>
                    <a:pt x="191" y="0"/>
                  </a:lnTo>
                  <a:lnTo>
                    <a:pt x="207" y="8"/>
                  </a:lnTo>
                  <a:lnTo>
                    <a:pt x="215" y="0"/>
                  </a:lnTo>
                  <a:lnTo>
                    <a:pt x="239" y="0"/>
                  </a:lnTo>
                  <a:lnTo>
                    <a:pt x="247" y="0"/>
                  </a:lnTo>
                  <a:lnTo>
                    <a:pt x="279" y="24"/>
                  </a:lnTo>
                  <a:lnTo>
                    <a:pt x="263" y="32"/>
                  </a:lnTo>
                  <a:lnTo>
                    <a:pt x="247" y="32"/>
                  </a:lnTo>
                  <a:lnTo>
                    <a:pt x="263" y="40"/>
                  </a:lnTo>
                  <a:lnTo>
                    <a:pt x="271" y="48"/>
                  </a:lnTo>
                  <a:lnTo>
                    <a:pt x="247" y="64"/>
                  </a:lnTo>
                  <a:lnTo>
                    <a:pt x="255" y="48"/>
                  </a:lnTo>
                  <a:lnTo>
                    <a:pt x="239" y="32"/>
                  </a:lnTo>
                  <a:lnTo>
                    <a:pt x="223" y="40"/>
                  </a:lnTo>
                  <a:lnTo>
                    <a:pt x="215" y="64"/>
                  </a:lnTo>
                  <a:lnTo>
                    <a:pt x="207" y="72"/>
                  </a:lnTo>
                  <a:lnTo>
                    <a:pt x="183" y="72"/>
                  </a:lnTo>
                  <a:lnTo>
                    <a:pt x="175" y="56"/>
                  </a:lnTo>
                  <a:lnTo>
                    <a:pt x="167" y="64"/>
                  </a:lnTo>
                  <a:lnTo>
                    <a:pt x="159" y="64"/>
                  </a:lnTo>
                  <a:lnTo>
                    <a:pt x="159" y="80"/>
                  </a:lnTo>
                  <a:lnTo>
                    <a:pt x="144" y="80"/>
                  </a:lnTo>
                  <a:lnTo>
                    <a:pt x="136" y="80"/>
                  </a:lnTo>
                  <a:lnTo>
                    <a:pt x="136" y="96"/>
                  </a:lnTo>
                  <a:lnTo>
                    <a:pt x="128" y="96"/>
                  </a:lnTo>
                  <a:lnTo>
                    <a:pt x="120" y="112"/>
                  </a:lnTo>
                  <a:lnTo>
                    <a:pt x="120" y="128"/>
                  </a:lnTo>
                  <a:lnTo>
                    <a:pt x="104" y="144"/>
                  </a:lnTo>
                  <a:lnTo>
                    <a:pt x="96" y="168"/>
                  </a:lnTo>
                  <a:lnTo>
                    <a:pt x="96" y="184"/>
                  </a:lnTo>
                  <a:lnTo>
                    <a:pt x="96" y="192"/>
                  </a:lnTo>
                  <a:lnTo>
                    <a:pt x="88" y="200"/>
                  </a:lnTo>
                  <a:lnTo>
                    <a:pt x="80" y="208"/>
                  </a:lnTo>
                  <a:lnTo>
                    <a:pt x="72" y="232"/>
                  </a:lnTo>
                  <a:lnTo>
                    <a:pt x="80" y="264"/>
                  </a:lnTo>
                  <a:lnTo>
                    <a:pt x="80" y="288"/>
                  </a:lnTo>
                  <a:lnTo>
                    <a:pt x="72" y="296"/>
                  </a:lnTo>
                  <a:lnTo>
                    <a:pt x="72" y="320"/>
                  </a:lnTo>
                  <a:lnTo>
                    <a:pt x="64" y="32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57" name="Freeform 9"/>
            <p:cNvSpPr>
              <a:spLocks/>
            </p:cNvSpPr>
            <p:nvPr/>
          </p:nvSpPr>
          <p:spPr bwMode="auto">
            <a:xfrm>
              <a:off x="3766" y="2175"/>
              <a:ext cx="205" cy="75"/>
            </a:xfrm>
            <a:custGeom>
              <a:avLst/>
              <a:gdLst>
                <a:gd name="T0" fmla="*/ 327 w 200"/>
                <a:gd name="T1" fmla="*/ 8 h 80"/>
                <a:gd name="T2" fmla="*/ 314 w 200"/>
                <a:gd name="T3" fmla="*/ 8 h 80"/>
                <a:gd name="T4" fmla="*/ 314 w 200"/>
                <a:gd name="T5" fmla="*/ 0 h 80"/>
                <a:gd name="T6" fmla="*/ 275 w 200"/>
                <a:gd name="T7" fmla="*/ 0 h 80"/>
                <a:gd name="T8" fmla="*/ 249 w 200"/>
                <a:gd name="T9" fmla="*/ 8 h 80"/>
                <a:gd name="T10" fmla="*/ 196 w 200"/>
                <a:gd name="T11" fmla="*/ 8 h 80"/>
                <a:gd name="T12" fmla="*/ 172 w 200"/>
                <a:gd name="T13" fmla="*/ 0 h 80"/>
                <a:gd name="T14" fmla="*/ 130 w 200"/>
                <a:gd name="T15" fmla="*/ 0 h 80"/>
                <a:gd name="T16" fmla="*/ 106 w 200"/>
                <a:gd name="T17" fmla="*/ 8 h 80"/>
                <a:gd name="T18" fmla="*/ 75 w 200"/>
                <a:gd name="T19" fmla="*/ 8 h 80"/>
                <a:gd name="T20" fmla="*/ 52 w 200"/>
                <a:gd name="T21" fmla="*/ 8 h 80"/>
                <a:gd name="T22" fmla="*/ 52 w 200"/>
                <a:gd name="T23" fmla="*/ 0 h 80"/>
                <a:gd name="T24" fmla="*/ 16 w 200"/>
                <a:gd name="T25" fmla="*/ 0 h 80"/>
                <a:gd name="T26" fmla="*/ 8 w 200"/>
                <a:gd name="T27" fmla="*/ 0 h 80"/>
                <a:gd name="T28" fmla="*/ 0 w 200"/>
                <a:gd name="T29" fmla="*/ 8 h 80"/>
                <a:gd name="T30" fmla="*/ 8 w 200"/>
                <a:gd name="T31" fmla="*/ 8 h 80"/>
                <a:gd name="T32" fmla="*/ 8 w 200"/>
                <a:gd name="T33" fmla="*/ 8 h 80"/>
                <a:gd name="T34" fmla="*/ 44 w 200"/>
                <a:gd name="T35" fmla="*/ 8 h 80"/>
                <a:gd name="T36" fmla="*/ 52 w 200"/>
                <a:gd name="T37" fmla="*/ 8 h 80"/>
                <a:gd name="T38" fmla="*/ 60 w 200"/>
                <a:gd name="T39" fmla="*/ 8 h 80"/>
                <a:gd name="T40" fmla="*/ 52 w 200"/>
                <a:gd name="T41" fmla="*/ 8 h 80"/>
                <a:gd name="T42" fmla="*/ 52 w 200"/>
                <a:gd name="T43" fmla="*/ 8 h 80"/>
                <a:gd name="T44" fmla="*/ 16 w 200"/>
                <a:gd name="T45" fmla="*/ 8 h 80"/>
                <a:gd name="T46" fmla="*/ 8 w 200"/>
                <a:gd name="T47" fmla="*/ 8 h 80"/>
                <a:gd name="T48" fmla="*/ 8 w 200"/>
                <a:gd name="T49" fmla="*/ 11 h 80"/>
                <a:gd name="T50" fmla="*/ 16 w 200"/>
                <a:gd name="T51" fmla="*/ 8 h 80"/>
                <a:gd name="T52" fmla="*/ 16 w 200"/>
                <a:gd name="T53" fmla="*/ 11 h 80"/>
                <a:gd name="T54" fmla="*/ 8 w 200"/>
                <a:gd name="T55" fmla="*/ 14 h 80"/>
                <a:gd name="T56" fmla="*/ 16 w 200"/>
                <a:gd name="T57" fmla="*/ 16 h 80"/>
                <a:gd name="T58" fmla="*/ 44 w 200"/>
                <a:gd name="T59" fmla="*/ 18 h 80"/>
                <a:gd name="T60" fmla="*/ 52 w 200"/>
                <a:gd name="T61" fmla="*/ 18 h 80"/>
                <a:gd name="T62" fmla="*/ 52 w 200"/>
                <a:gd name="T63" fmla="*/ 20 h 80"/>
                <a:gd name="T64" fmla="*/ 60 w 200"/>
                <a:gd name="T65" fmla="*/ 22 h 80"/>
                <a:gd name="T66" fmla="*/ 91 w 200"/>
                <a:gd name="T67" fmla="*/ 20 h 80"/>
                <a:gd name="T68" fmla="*/ 106 w 200"/>
                <a:gd name="T69" fmla="*/ 20 h 80"/>
                <a:gd name="T70" fmla="*/ 118 w 200"/>
                <a:gd name="T71" fmla="*/ 22 h 80"/>
                <a:gd name="T72" fmla="*/ 130 w 200"/>
                <a:gd name="T73" fmla="*/ 22 h 80"/>
                <a:gd name="T74" fmla="*/ 158 w 200"/>
                <a:gd name="T75" fmla="*/ 20 h 80"/>
                <a:gd name="T76" fmla="*/ 182 w 200"/>
                <a:gd name="T77" fmla="*/ 20 h 80"/>
                <a:gd name="T78" fmla="*/ 182 w 200"/>
                <a:gd name="T79" fmla="*/ 22 h 80"/>
                <a:gd name="T80" fmla="*/ 182 w 200"/>
                <a:gd name="T81" fmla="*/ 20 h 80"/>
                <a:gd name="T82" fmla="*/ 222 w 200"/>
                <a:gd name="T83" fmla="*/ 18 h 80"/>
                <a:gd name="T84" fmla="*/ 237 w 200"/>
                <a:gd name="T85" fmla="*/ 20 h 80"/>
                <a:gd name="T86" fmla="*/ 261 w 200"/>
                <a:gd name="T87" fmla="*/ 18 h 80"/>
                <a:gd name="T88" fmla="*/ 302 w 200"/>
                <a:gd name="T89" fmla="*/ 18 h 80"/>
                <a:gd name="T90" fmla="*/ 302 w 200"/>
                <a:gd name="T91" fmla="*/ 16 h 80"/>
                <a:gd name="T92" fmla="*/ 327 w 200"/>
                <a:gd name="T93" fmla="*/ 18 h 80"/>
                <a:gd name="T94" fmla="*/ 314 w 200"/>
                <a:gd name="T95" fmla="*/ 8 h 80"/>
                <a:gd name="T96" fmla="*/ 327 w 200"/>
                <a:gd name="T97" fmla="*/ 8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0"/>
                <a:gd name="T148" fmla="*/ 0 h 80"/>
                <a:gd name="T149" fmla="*/ 200 w 200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0" h="80">
                  <a:moveTo>
                    <a:pt x="200" y="24"/>
                  </a:moveTo>
                  <a:lnTo>
                    <a:pt x="192" y="24"/>
                  </a:lnTo>
                  <a:lnTo>
                    <a:pt x="192" y="0"/>
                  </a:lnTo>
                  <a:lnTo>
                    <a:pt x="168" y="0"/>
                  </a:lnTo>
                  <a:lnTo>
                    <a:pt x="152" y="8"/>
                  </a:lnTo>
                  <a:lnTo>
                    <a:pt x="120" y="8"/>
                  </a:lnTo>
                  <a:lnTo>
                    <a:pt x="104" y="0"/>
                  </a:lnTo>
                  <a:lnTo>
                    <a:pt x="80" y="0"/>
                  </a:lnTo>
                  <a:lnTo>
                    <a:pt x="64" y="8"/>
                  </a:lnTo>
                  <a:lnTo>
                    <a:pt x="48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32" y="24"/>
                  </a:lnTo>
                  <a:lnTo>
                    <a:pt x="16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8" y="48"/>
                  </a:lnTo>
                  <a:lnTo>
                    <a:pt x="16" y="56"/>
                  </a:lnTo>
                  <a:lnTo>
                    <a:pt x="24" y="64"/>
                  </a:lnTo>
                  <a:lnTo>
                    <a:pt x="32" y="64"/>
                  </a:lnTo>
                  <a:lnTo>
                    <a:pt x="32" y="72"/>
                  </a:lnTo>
                  <a:lnTo>
                    <a:pt x="40" y="80"/>
                  </a:lnTo>
                  <a:lnTo>
                    <a:pt x="56" y="72"/>
                  </a:lnTo>
                  <a:lnTo>
                    <a:pt x="64" y="72"/>
                  </a:lnTo>
                  <a:lnTo>
                    <a:pt x="72" y="80"/>
                  </a:lnTo>
                  <a:lnTo>
                    <a:pt x="80" y="80"/>
                  </a:lnTo>
                  <a:lnTo>
                    <a:pt x="96" y="72"/>
                  </a:lnTo>
                  <a:lnTo>
                    <a:pt x="112" y="72"/>
                  </a:lnTo>
                  <a:lnTo>
                    <a:pt x="112" y="80"/>
                  </a:lnTo>
                  <a:lnTo>
                    <a:pt x="112" y="72"/>
                  </a:lnTo>
                  <a:lnTo>
                    <a:pt x="136" y="64"/>
                  </a:lnTo>
                  <a:lnTo>
                    <a:pt x="144" y="72"/>
                  </a:lnTo>
                  <a:lnTo>
                    <a:pt x="160" y="64"/>
                  </a:lnTo>
                  <a:lnTo>
                    <a:pt x="184" y="64"/>
                  </a:lnTo>
                  <a:lnTo>
                    <a:pt x="184" y="56"/>
                  </a:lnTo>
                  <a:lnTo>
                    <a:pt x="200" y="64"/>
                  </a:lnTo>
                  <a:lnTo>
                    <a:pt x="192" y="32"/>
                  </a:lnTo>
                  <a:lnTo>
                    <a:pt x="200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58" name="Freeform 10"/>
            <p:cNvSpPr>
              <a:spLocks/>
            </p:cNvSpPr>
            <p:nvPr/>
          </p:nvSpPr>
          <p:spPr bwMode="auto">
            <a:xfrm>
              <a:off x="2669" y="2813"/>
              <a:ext cx="90" cy="452"/>
            </a:xfrm>
            <a:custGeom>
              <a:avLst/>
              <a:gdLst>
                <a:gd name="T0" fmla="*/ 113 w 88"/>
                <a:gd name="T1" fmla="*/ 0 h 487"/>
                <a:gd name="T2" fmla="*/ 113 w 88"/>
                <a:gd name="T3" fmla="*/ 6 h 487"/>
                <a:gd name="T4" fmla="*/ 136 w 88"/>
                <a:gd name="T5" fmla="*/ 13 h 487"/>
                <a:gd name="T6" fmla="*/ 113 w 88"/>
                <a:gd name="T7" fmla="*/ 18 h 487"/>
                <a:gd name="T8" fmla="*/ 113 w 88"/>
                <a:gd name="T9" fmla="*/ 27 h 487"/>
                <a:gd name="T10" fmla="*/ 102 w 88"/>
                <a:gd name="T11" fmla="*/ 43 h 487"/>
                <a:gd name="T12" fmla="*/ 86 w 88"/>
                <a:gd name="T13" fmla="*/ 50 h 487"/>
                <a:gd name="T14" fmla="*/ 70 w 88"/>
                <a:gd name="T15" fmla="*/ 58 h 487"/>
                <a:gd name="T16" fmla="*/ 60 w 88"/>
                <a:gd name="T17" fmla="*/ 66 h 487"/>
                <a:gd name="T18" fmla="*/ 60 w 88"/>
                <a:gd name="T19" fmla="*/ 76 h 487"/>
                <a:gd name="T20" fmla="*/ 70 w 88"/>
                <a:gd name="T21" fmla="*/ 76 h 487"/>
                <a:gd name="T22" fmla="*/ 52 w 88"/>
                <a:gd name="T23" fmla="*/ 86 h 487"/>
                <a:gd name="T24" fmla="*/ 52 w 88"/>
                <a:gd name="T25" fmla="*/ 95 h 487"/>
                <a:gd name="T26" fmla="*/ 52 w 88"/>
                <a:gd name="T27" fmla="*/ 99 h 487"/>
                <a:gd name="T28" fmla="*/ 52 w 88"/>
                <a:gd name="T29" fmla="*/ 102 h 487"/>
                <a:gd name="T30" fmla="*/ 102 w 88"/>
                <a:gd name="T31" fmla="*/ 102 h 487"/>
                <a:gd name="T32" fmla="*/ 113 w 88"/>
                <a:gd name="T33" fmla="*/ 106 h 487"/>
                <a:gd name="T34" fmla="*/ 86 w 88"/>
                <a:gd name="T35" fmla="*/ 110 h 487"/>
                <a:gd name="T36" fmla="*/ 60 w 88"/>
                <a:gd name="T37" fmla="*/ 108 h 487"/>
                <a:gd name="T38" fmla="*/ 70 w 88"/>
                <a:gd name="T39" fmla="*/ 106 h 487"/>
                <a:gd name="T40" fmla="*/ 52 w 88"/>
                <a:gd name="T41" fmla="*/ 106 h 487"/>
                <a:gd name="T42" fmla="*/ 16 w 88"/>
                <a:gd name="T43" fmla="*/ 102 h 487"/>
                <a:gd name="T44" fmla="*/ 8 w 88"/>
                <a:gd name="T45" fmla="*/ 102 h 487"/>
                <a:gd name="T46" fmla="*/ 16 w 88"/>
                <a:gd name="T47" fmla="*/ 101 h 487"/>
                <a:gd name="T48" fmla="*/ 16 w 88"/>
                <a:gd name="T49" fmla="*/ 101 h 487"/>
                <a:gd name="T50" fmla="*/ 16 w 88"/>
                <a:gd name="T51" fmla="*/ 101 h 487"/>
                <a:gd name="T52" fmla="*/ 16 w 88"/>
                <a:gd name="T53" fmla="*/ 95 h 487"/>
                <a:gd name="T54" fmla="*/ 0 w 88"/>
                <a:gd name="T55" fmla="*/ 95 h 487"/>
                <a:gd name="T56" fmla="*/ 8 w 88"/>
                <a:gd name="T57" fmla="*/ 88 h 487"/>
                <a:gd name="T58" fmla="*/ 16 w 88"/>
                <a:gd name="T59" fmla="*/ 88 h 487"/>
                <a:gd name="T60" fmla="*/ 8 w 88"/>
                <a:gd name="T61" fmla="*/ 84 h 487"/>
                <a:gd name="T62" fmla="*/ 8 w 88"/>
                <a:gd name="T63" fmla="*/ 82 h 487"/>
                <a:gd name="T64" fmla="*/ 16 w 88"/>
                <a:gd name="T65" fmla="*/ 76 h 487"/>
                <a:gd name="T66" fmla="*/ 44 w 88"/>
                <a:gd name="T67" fmla="*/ 76 h 487"/>
                <a:gd name="T68" fmla="*/ 52 w 88"/>
                <a:gd name="T69" fmla="*/ 66 h 487"/>
                <a:gd name="T70" fmla="*/ 44 w 88"/>
                <a:gd name="T71" fmla="*/ 61 h 487"/>
                <a:gd name="T72" fmla="*/ 44 w 88"/>
                <a:gd name="T73" fmla="*/ 54 h 487"/>
                <a:gd name="T74" fmla="*/ 70 w 88"/>
                <a:gd name="T75" fmla="*/ 40 h 487"/>
                <a:gd name="T76" fmla="*/ 70 w 88"/>
                <a:gd name="T77" fmla="*/ 32 h 487"/>
                <a:gd name="T78" fmla="*/ 86 w 88"/>
                <a:gd name="T79" fmla="*/ 24 h 487"/>
                <a:gd name="T80" fmla="*/ 102 w 88"/>
                <a:gd name="T81" fmla="*/ 9 h 4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8"/>
                <a:gd name="T124" fmla="*/ 0 h 487"/>
                <a:gd name="T125" fmla="*/ 88 w 88"/>
                <a:gd name="T126" fmla="*/ 487 h 4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8" h="487">
                  <a:moveTo>
                    <a:pt x="56" y="8"/>
                  </a:moveTo>
                  <a:lnTo>
                    <a:pt x="72" y="0"/>
                  </a:lnTo>
                  <a:lnTo>
                    <a:pt x="72" y="16"/>
                  </a:lnTo>
                  <a:lnTo>
                    <a:pt x="72" y="24"/>
                  </a:lnTo>
                  <a:lnTo>
                    <a:pt x="80" y="56"/>
                  </a:lnTo>
                  <a:lnTo>
                    <a:pt x="88" y="56"/>
                  </a:lnTo>
                  <a:lnTo>
                    <a:pt x="88" y="72"/>
                  </a:lnTo>
                  <a:lnTo>
                    <a:pt x="72" y="80"/>
                  </a:lnTo>
                  <a:lnTo>
                    <a:pt x="80" y="104"/>
                  </a:lnTo>
                  <a:lnTo>
                    <a:pt x="72" y="120"/>
                  </a:lnTo>
                  <a:lnTo>
                    <a:pt x="56" y="160"/>
                  </a:lnTo>
                  <a:lnTo>
                    <a:pt x="64" y="192"/>
                  </a:lnTo>
                  <a:lnTo>
                    <a:pt x="56" y="208"/>
                  </a:lnTo>
                  <a:lnTo>
                    <a:pt x="56" y="224"/>
                  </a:lnTo>
                  <a:lnTo>
                    <a:pt x="48" y="232"/>
                  </a:lnTo>
                  <a:lnTo>
                    <a:pt x="48" y="256"/>
                  </a:lnTo>
                  <a:lnTo>
                    <a:pt x="40" y="271"/>
                  </a:lnTo>
                  <a:lnTo>
                    <a:pt x="40" y="295"/>
                  </a:lnTo>
                  <a:lnTo>
                    <a:pt x="40" y="311"/>
                  </a:lnTo>
                  <a:lnTo>
                    <a:pt x="40" y="335"/>
                  </a:lnTo>
                  <a:lnTo>
                    <a:pt x="48" y="335"/>
                  </a:lnTo>
                  <a:lnTo>
                    <a:pt x="48" y="343"/>
                  </a:lnTo>
                  <a:lnTo>
                    <a:pt x="40" y="375"/>
                  </a:lnTo>
                  <a:lnTo>
                    <a:pt x="32" y="383"/>
                  </a:lnTo>
                  <a:lnTo>
                    <a:pt x="32" y="399"/>
                  </a:lnTo>
                  <a:lnTo>
                    <a:pt x="32" y="423"/>
                  </a:lnTo>
                  <a:lnTo>
                    <a:pt x="32" y="431"/>
                  </a:lnTo>
                  <a:lnTo>
                    <a:pt x="32" y="439"/>
                  </a:lnTo>
                  <a:lnTo>
                    <a:pt x="32" y="431"/>
                  </a:lnTo>
                  <a:lnTo>
                    <a:pt x="32" y="455"/>
                  </a:lnTo>
                  <a:lnTo>
                    <a:pt x="40" y="463"/>
                  </a:lnTo>
                  <a:lnTo>
                    <a:pt x="64" y="463"/>
                  </a:lnTo>
                  <a:lnTo>
                    <a:pt x="72" y="463"/>
                  </a:lnTo>
                  <a:lnTo>
                    <a:pt x="72" y="471"/>
                  </a:lnTo>
                  <a:lnTo>
                    <a:pt x="56" y="471"/>
                  </a:lnTo>
                  <a:lnTo>
                    <a:pt x="56" y="487"/>
                  </a:lnTo>
                  <a:lnTo>
                    <a:pt x="48" y="487"/>
                  </a:lnTo>
                  <a:lnTo>
                    <a:pt x="40" y="479"/>
                  </a:lnTo>
                  <a:lnTo>
                    <a:pt x="48" y="479"/>
                  </a:lnTo>
                  <a:lnTo>
                    <a:pt x="48" y="471"/>
                  </a:lnTo>
                  <a:lnTo>
                    <a:pt x="32" y="479"/>
                  </a:lnTo>
                  <a:lnTo>
                    <a:pt x="32" y="471"/>
                  </a:lnTo>
                  <a:lnTo>
                    <a:pt x="24" y="471"/>
                  </a:lnTo>
                  <a:lnTo>
                    <a:pt x="16" y="463"/>
                  </a:lnTo>
                  <a:lnTo>
                    <a:pt x="16" y="471"/>
                  </a:lnTo>
                  <a:lnTo>
                    <a:pt x="8" y="463"/>
                  </a:lnTo>
                  <a:lnTo>
                    <a:pt x="8" y="455"/>
                  </a:lnTo>
                  <a:lnTo>
                    <a:pt x="16" y="447"/>
                  </a:lnTo>
                  <a:lnTo>
                    <a:pt x="16" y="439"/>
                  </a:lnTo>
                  <a:lnTo>
                    <a:pt x="16" y="447"/>
                  </a:lnTo>
                  <a:lnTo>
                    <a:pt x="8" y="455"/>
                  </a:lnTo>
                  <a:lnTo>
                    <a:pt x="16" y="447"/>
                  </a:lnTo>
                  <a:lnTo>
                    <a:pt x="16" y="439"/>
                  </a:lnTo>
                  <a:lnTo>
                    <a:pt x="16" y="423"/>
                  </a:lnTo>
                  <a:lnTo>
                    <a:pt x="8" y="423"/>
                  </a:lnTo>
                  <a:lnTo>
                    <a:pt x="0" y="423"/>
                  </a:lnTo>
                  <a:lnTo>
                    <a:pt x="0" y="415"/>
                  </a:lnTo>
                  <a:lnTo>
                    <a:pt x="8" y="391"/>
                  </a:lnTo>
                  <a:lnTo>
                    <a:pt x="8" y="383"/>
                  </a:lnTo>
                  <a:lnTo>
                    <a:pt x="16" y="399"/>
                  </a:lnTo>
                  <a:lnTo>
                    <a:pt x="24" y="375"/>
                  </a:lnTo>
                  <a:lnTo>
                    <a:pt x="8" y="375"/>
                  </a:lnTo>
                  <a:lnTo>
                    <a:pt x="0" y="375"/>
                  </a:lnTo>
                  <a:lnTo>
                    <a:pt x="8" y="359"/>
                  </a:lnTo>
                  <a:lnTo>
                    <a:pt x="16" y="359"/>
                  </a:lnTo>
                  <a:lnTo>
                    <a:pt x="16" y="335"/>
                  </a:lnTo>
                  <a:lnTo>
                    <a:pt x="24" y="335"/>
                  </a:lnTo>
                  <a:lnTo>
                    <a:pt x="24" y="343"/>
                  </a:lnTo>
                  <a:lnTo>
                    <a:pt x="32" y="303"/>
                  </a:lnTo>
                  <a:lnTo>
                    <a:pt x="32" y="295"/>
                  </a:lnTo>
                  <a:lnTo>
                    <a:pt x="24" y="287"/>
                  </a:lnTo>
                  <a:lnTo>
                    <a:pt x="24" y="271"/>
                  </a:lnTo>
                  <a:lnTo>
                    <a:pt x="32" y="264"/>
                  </a:lnTo>
                  <a:lnTo>
                    <a:pt x="24" y="240"/>
                  </a:lnTo>
                  <a:lnTo>
                    <a:pt x="32" y="240"/>
                  </a:lnTo>
                  <a:lnTo>
                    <a:pt x="48" y="176"/>
                  </a:lnTo>
                  <a:lnTo>
                    <a:pt x="40" y="152"/>
                  </a:lnTo>
                  <a:lnTo>
                    <a:pt x="48" y="144"/>
                  </a:lnTo>
                  <a:lnTo>
                    <a:pt x="48" y="128"/>
                  </a:lnTo>
                  <a:lnTo>
                    <a:pt x="56" y="104"/>
                  </a:lnTo>
                  <a:lnTo>
                    <a:pt x="56" y="56"/>
                  </a:lnTo>
                  <a:lnTo>
                    <a:pt x="64" y="40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59" name="Freeform 11"/>
            <p:cNvSpPr>
              <a:spLocks/>
            </p:cNvSpPr>
            <p:nvPr/>
          </p:nvSpPr>
          <p:spPr bwMode="auto">
            <a:xfrm>
              <a:off x="2669" y="2813"/>
              <a:ext cx="90" cy="452"/>
            </a:xfrm>
            <a:custGeom>
              <a:avLst/>
              <a:gdLst>
                <a:gd name="T0" fmla="*/ 113 w 88"/>
                <a:gd name="T1" fmla="*/ 0 h 487"/>
                <a:gd name="T2" fmla="*/ 113 w 88"/>
                <a:gd name="T3" fmla="*/ 6 h 487"/>
                <a:gd name="T4" fmla="*/ 136 w 88"/>
                <a:gd name="T5" fmla="*/ 13 h 487"/>
                <a:gd name="T6" fmla="*/ 113 w 88"/>
                <a:gd name="T7" fmla="*/ 18 h 487"/>
                <a:gd name="T8" fmla="*/ 113 w 88"/>
                <a:gd name="T9" fmla="*/ 27 h 487"/>
                <a:gd name="T10" fmla="*/ 102 w 88"/>
                <a:gd name="T11" fmla="*/ 43 h 487"/>
                <a:gd name="T12" fmla="*/ 86 w 88"/>
                <a:gd name="T13" fmla="*/ 50 h 487"/>
                <a:gd name="T14" fmla="*/ 70 w 88"/>
                <a:gd name="T15" fmla="*/ 58 h 487"/>
                <a:gd name="T16" fmla="*/ 60 w 88"/>
                <a:gd name="T17" fmla="*/ 66 h 487"/>
                <a:gd name="T18" fmla="*/ 60 w 88"/>
                <a:gd name="T19" fmla="*/ 76 h 487"/>
                <a:gd name="T20" fmla="*/ 70 w 88"/>
                <a:gd name="T21" fmla="*/ 76 h 487"/>
                <a:gd name="T22" fmla="*/ 52 w 88"/>
                <a:gd name="T23" fmla="*/ 86 h 487"/>
                <a:gd name="T24" fmla="*/ 52 w 88"/>
                <a:gd name="T25" fmla="*/ 95 h 487"/>
                <a:gd name="T26" fmla="*/ 52 w 88"/>
                <a:gd name="T27" fmla="*/ 99 h 487"/>
                <a:gd name="T28" fmla="*/ 52 w 88"/>
                <a:gd name="T29" fmla="*/ 102 h 487"/>
                <a:gd name="T30" fmla="*/ 102 w 88"/>
                <a:gd name="T31" fmla="*/ 102 h 487"/>
                <a:gd name="T32" fmla="*/ 113 w 88"/>
                <a:gd name="T33" fmla="*/ 106 h 487"/>
                <a:gd name="T34" fmla="*/ 86 w 88"/>
                <a:gd name="T35" fmla="*/ 110 h 487"/>
                <a:gd name="T36" fmla="*/ 60 w 88"/>
                <a:gd name="T37" fmla="*/ 108 h 487"/>
                <a:gd name="T38" fmla="*/ 70 w 88"/>
                <a:gd name="T39" fmla="*/ 106 h 487"/>
                <a:gd name="T40" fmla="*/ 52 w 88"/>
                <a:gd name="T41" fmla="*/ 106 h 487"/>
                <a:gd name="T42" fmla="*/ 16 w 88"/>
                <a:gd name="T43" fmla="*/ 102 h 487"/>
                <a:gd name="T44" fmla="*/ 8 w 88"/>
                <a:gd name="T45" fmla="*/ 102 h 487"/>
                <a:gd name="T46" fmla="*/ 16 w 88"/>
                <a:gd name="T47" fmla="*/ 101 h 487"/>
                <a:gd name="T48" fmla="*/ 16 w 88"/>
                <a:gd name="T49" fmla="*/ 101 h 487"/>
                <a:gd name="T50" fmla="*/ 16 w 88"/>
                <a:gd name="T51" fmla="*/ 101 h 487"/>
                <a:gd name="T52" fmla="*/ 16 w 88"/>
                <a:gd name="T53" fmla="*/ 95 h 487"/>
                <a:gd name="T54" fmla="*/ 0 w 88"/>
                <a:gd name="T55" fmla="*/ 95 h 487"/>
                <a:gd name="T56" fmla="*/ 8 w 88"/>
                <a:gd name="T57" fmla="*/ 88 h 487"/>
                <a:gd name="T58" fmla="*/ 16 w 88"/>
                <a:gd name="T59" fmla="*/ 88 h 487"/>
                <a:gd name="T60" fmla="*/ 8 w 88"/>
                <a:gd name="T61" fmla="*/ 84 h 487"/>
                <a:gd name="T62" fmla="*/ 8 w 88"/>
                <a:gd name="T63" fmla="*/ 82 h 487"/>
                <a:gd name="T64" fmla="*/ 16 w 88"/>
                <a:gd name="T65" fmla="*/ 76 h 487"/>
                <a:gd name="T66" fmla="*/ 44 w 88"/>
                <a:gd name="T67" fmla="*/ 76 h 487"/>
                <a:gd name="T68" fmla="*/ 52 w 88"/>
                <a:gd name="T69" fmla="*/ 66 h 487"/>
                <a:gd name="T70" fmla="*/ 44 w 88"/>
                <a:gd name="T71" fmla="*/ 61 h 487"/>
                <a:gd name="T72" fmla="*/ 44 w 88"/>
                <a:gd name="T73" fmla="*/ 54 h 487"/>
                <a:gd name="T74" fmla="*/ 70 w 88"/>
                <a:gd name="T75" fmla="*/ 40 h 487"/>
                <a:gd name="T76" fmla="*/ 70 w 88"/>
                <a:gd name="T77" fmla="*/ 32 h 487"/>
                <a:gd name="T78" fmla="*/ 86 w 88"/>
                <a:gd name="T79" fmla="*/ 24 h 487"/>
                <a:gd name="T80" fmla="*/ 102 w 88"/>
                <a:gd name="T81" fmla="*/ 9 h 4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8"/>
                <a:gd name="T124" fmla="*/ 0 h 487"/>
                <a:gd name="T125" fmla="*/ 88 w 88"/>
                <a:gd name="T126" fmla="*/ 487 h 4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8" h="487">
                  <a:moveTo>
                    <a:pt x="56" y="8"/>
                  </a:moveTo>
                  <a:lnTo>
                    <a:pt x="72" y="0"/>
                  </a:lnTo>
                  <a:lnTo>
                    <a:pt x="72" y="16"/>
                  </a:lnTo>
                  <a:lnTo>
                    <a:pt x="72" y="24"/>
                  </a:lnTo>
                  <a:lnTo>
                    <a:pt x="80" y="56"/>
                  </a:lnTo>
                  <a:lnTo>
                    <a:pt x="88" y="56"/>
                  </a:lnTo>
                  <a:lnTo>
                    <a:pt x="88" y="72"/>
                  </a:lnTo>
                  <a:lnTo>
                    <a:pt x="72" y="80"/>
                  </a:lnTo>
                  <a:lnTo>
                    <a:pt x="80" y="104"/>
                  </a:lnTo>
                  <a:lnTo>
                    <a:pt x="72" y="120"/>
                  </a:lnTo>
                  <a:lnTo>
                    <a:pt x="56" y="160"/>
                  </a:lnTo>
                  <a:lnTo>
                    <a:pt x="64" y="192"/>
                  </a:lnTo>
                  <a:lnTo>
                    <a:pt x="56" y="208"/>
                  </a:lnTo>
                  <a:lnTo>
                    <a:pt x="56" y="224"/>
                  </a:lnTo>
                  <a:lnTo>
                    <a:pt x="48" y="232"/>
                  </a:lnTo>
                  <a:lnTo>
                    <a:pt x="48" y="256"/>
                  </a:lnTo>
                  <a:lnTo>
                    <a:pt x="40" y="271"/>
                  </a:lnTo>
                  <a:lnTo>
                    <a:pt x="40" y="295"/>
                  </a:lnTo>
                  <a:lnTo>
                    <a:pt x="40" y="311"/>
                  </a:lnTo>
                  <a:lnTo>
                    <a:pt x="40" y="335"/>
                  </a:lnTo>
                  <a:lnTo>
                    <a:pt x="48" y="335"/>
                  </a:lnTo>
                  <a:lnTo>
                    <a:pt x="48" y="343"/>
                  </a:lnTo>
                  <a:lnTo>
                    <a:pt x="40" y="375"/>
                  </a:lnTo>
                  <a:lnTo>
                    <a:pt x="32" y="383"/>
                  </a:lnTo>
                  <a:lnTo>
                    <a:pt x="32" y="399"/>
                  </a:lnTo>
                  <a:lnTo>
                    <a:pt x="32" y="423"/>
                  </a:lnTo>
                  <a:lnTo>
                    <a:pt x="32" y="431"/>
                  </a:lnTo>
                  <a:lnTo>
                    <a:pt x="32" y="439"/>
                  </a:lnTo>
                  <a:lnTo>
                    <a:pt x="32" y="431"/>
                  </a:lnTo>
                  <a:lnTo>
                    <a:pt x="32" y="455"/>
                  </a:lnTo>
                  <a:lnTo>
                    <a:pt x="40" y="463"/>
                  </a:lnTo>
                  <a:lnTo>
                    <a:pt x="64" y="463"/>
                  </a:lnTo>
                  <a:lnTo>
                    <a:pt x="72" y="463"/>
                  </a:lnTo>
                  <a:lnTo>
                    <a:pt x="72" y="471"/>
                  </a:lnTo>
                  <a:lnTo>
                    <a:pt x="56" y="471"/>
                  </a:lnTo>
                  <a:lnTo>
                    <a:pt x="56" y="487"/>
                  </a:lnTo>
                  <a:lnTo>
                    <a:pt x="48" y="487"/>
                  </a:lnTo>
                  <a:lnTo>
                    <a:pt x="40" y="479"/>
                  </a:lnTo>
                  <a:lnTo>
                    <a:pt x="48" y="479"/>
                  </a:lnTo>
                  <a:lnTo>
                    <a:pt x="48" y="471"/>
                  </a:lnTo>
                  <a:lnTo>
                    <a:pt x="32" y="479"/>
                  </a:lnTo>
                  <a:lnTo>
                    <a:pt x="32" y="471"/>
                  </a:lnTo>
                  <a:lnTo>
                    <a:pt x="24" y="471"/>
                  </a:lnTo>
                  <a:lnTo>
                    <a:pt x="16" y="463"/>
                  </a:lnTo>
                  <a:lnTo>
                    <a:pt x="16" y="471"/>
                  </a:lnTo>
                  <a:lnTo>
                    <a:pt x="8" y="463"/>
                  </a:lnTo>
                  <a:lnTo>
                    <a:pt x="8" y="455"/>
                  </a:lnTo>
                  <a:lnTo>
                    <a:pt x="16" y="447"/>
                  </a:lnTo>
                  <a:lnTo>
                    <a:pt x="16" y="439"/>
                  </a:lnTo>
                  <a:lnTo>
                    <a:pt x="16" y="447"/>
                  </a:lnTo>
                  <a:lnTo>
                    <a:pt x="8" y="455"/>
                  </a:lnTo>
                  <a:lnTo>
                    <a:pt x="16" y="447"/>
                  </a:lnTo>
                  <a:lnTo>
                    <a:pt x="16" y="439"/>
                  </a:lnTo>
                  <a:lnTo>
                    <a:pt x="16" y="423"/>
                  </a:lnTo>
                  <a:lnTo>
                    <a:pt x="8" y="423"/>
                  </a:lnTo>
                  <a:lnTo>
                    <a:pt x="0" y="423"/>
                  </a:lnTo>
                  <a:lnTo>
                    <a:pt x="0" y="415"/>
                  </a:lnTo>
                  <a:lnTo>
                    <a:pt x="8" y="391"/>
                  </a:lnTo>
                  <a:lnTo>
                    <a:pt x="8" y="383"/>
                  </a:lnTo>
                  <a:lnTo>
                    <a:pt x="16" y="399"/>
                  </a:lnTo>
                  <a:lnTo>
                    <a:pt x="24" y="375"/>
                  </a:lnTo>
                  <a:lnTo>
                    <a:pt x="8" y="375"/>
                  </a:lnTo>
                  <a:lnTo>
                    <a:pt x="0" y="375"/>
                  </a:lnTo>
                  <a:lnTo>
                    <a:pt x="8" y="359"/>
                  </a:lnTo>
                  <a:lnTo>
                    <a:pt x="16" y="359"/>
                  </a:lnTo>
                  <a:lnTo>
                    <a:pt x="16" y="335"/>
                  </a:lnTo>
                  <a:lnTo>
                    <a:pt x="24" y="335"/>
                  </a:lnTo>
                  <a:lnTo>
                    <a:pt x="24" y="343"/>
                  </a:lnTo>
                  <a:lnTo>
                    <a:pt x="32" y="303"/>
                  </a:lnTo>
                  <a:lnTo>
                    <a:pt x="32" y="295"/>
                  </a:lnTo>
                  <a:lnTo>
                    <a:pt x="24" y="287"/>
                  </a:lnTo>
                  <a:lnTo>
                    <a:pt x="24" y="271"/>
                  </a:lnTo>
                  <a:lnTo>
                    <a:pt x="32" y="264"/>
                  </a:lnTo>
                  <a:lnTo>
                    <a:pt x="24" y="240"/>
                  </a:lnTo>
                  <a:lnTo>
                    <a:pt x="32" y="240"/>
                  </a:lnTo>
                  <a:lnTo>
                    <a:pt x="48" y="176"/>
                  </a:lnTo>
                  <a:lnTo>
                    <a:pt x="40" y="152"/>
                  </a:lnTo>
                  <a:lnTo>
                    <a:pt x="48" y="144"/>
                  </a:lnTo>
                  <a:lnTo>
                    <a:pt x="48" y="128"/>
                  </a:lnTo>
                  <a:lnTo>
                    <a:pt x="56" y="104"/>
                  </a:lnTo>
                  <a:lnTo>
                    <a:pt x="56" y="56"/>
                  </a:lnTo>
                  <a:lnTo>
                    <a:pt x="64" y="40"/>
                  </a:lnTo>
                  <a:lnTo>
                    <a:pt x="56" y="8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60" name="Freeform 12"/>
            <p:cNvSpPr>
              <a:spLocks/>
            </p:cNvSpPr>
            <p:nvPr/>
          </p:nvSpPr>
          <p:spPr bwMode="auto">
            <a:xfrm>
              <a:off x="2693" y="3249"/>
              <a:ext cx="51" cy="45"/>
            </a:xfrm>
            <a:custGeom>
              <a:avLst/>
              <a:gdLst>
                <a:gd name="T0" fmla="*/ 162 w 48"/>
                <a:gd name="T1" fmla="*/ 12 h 48"/>
                <a:gd name="T2" fmla="*/ 162 w 48"/>
                <a:gd name="T3" fmla="*/ 0 h 48"/>
                <a:gd name="T4" fmla="*/ 137 w 48"/>
                <a:gd name="T5" fmla="*/ 0 h 48"/>
                <a:gd name="T6" fmla="*/ 137 w 48"/>
                <a:gd name="T7" fmla="*/ 8 h 48"/>
                <a:gd name="T8" fmla="*/ 107 w 48"/>
                <a:gd name="T9" fmla="*/ 8 h 48"/>
                <a:gd name="T10" fmla="*/ 84 w 48"/>
                <a:gd name="T11" fmla="*/ 8 h 48"/>
                <a:gd name="T12" fmla="*/ 32 w 48"/>
                <a:gd name="T13" fmla="*/ 8 h 48"/>
                <a:gd name="T14" fmla="*/ 0 w 48"/>
                <a:gd name="T15" fmla="*/ 8 h 48"/>
                <a:gd name="T16" fmla="*/ 32 w 48"/>
                <a:gd name="T17" fmla="*/ 8 h 48"/>
                <a:gd name="T18" fmla="*/ 32 w 48"/>
                <a:gd name="T19" fmla="*/ 8 h 48"/>
                <a:gd name="T20" fmla="*/ 52 w 48"/>
                <a:gd name="T21" fmla="*/ 8 h 48"/>
                <a:gd name="T22" fmla="*/ 52 w 48"/>
                <a:gd name="T23" fmla="*/ 12 h 48"/>
                <a:gd name="T24" fmla="*/ 107 w 48"/>
                <a:gd name="T25" fmla="*/ 14 h 48"/>
                <a:gd name="T26" fmla="*/ 137 w 48"/>
                <a:gd name="T27" fmla="*/ 14 h 48"/>
                <a:gd name="T28" fmla="*/ 162 w 48"/>
                <a:gd name="T29" fmla="*/ 14 h 48"/>
                <a:gd name="T30" fmla="*/ 162 w 48"/>
                <a:gd name="T31" fmla="*/ 12 h 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"/>
                <a:gd name="T49" fmla="*/ 0 h 48"/>
                <a:gd name="T50" fmla="*/ 48 w 48"/>
                <a:gd name="T51" fmla="*/ 48 h 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" h="48">
                  <a:moveTo>
                    <a:pt x="48" y="40"/>
                  </a:moveTo>
                  <a:lnTo>
                    <a:pt x="48" y="0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32" y="48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48" y="4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61" name="Freeform 13"/>
            <p:cNvSpPr>
              <a:spLocks/>
            </p:cNvSpPr>
            <p:nvPr/>
          </p:nvSpPr>
          <p:spPr bwMode="auto">
            <a:xfrm>
              <a:off x="2693" y="3249"/>
              <a:ext cx="51" cy="45"/>
            </a:xfrm>
            <a:custGeom>
              <a:avLst/>
              <a:gdLst>
                <a:gd name="T0" fmla="*/ 162 w 48"/>
                <a:gd name="T1" fmla="*/ 12 h 48"/>
                <a:gd name="T2" fmla="*/ 162 w 48"/>
                <a:gd name="T3" fmla="*/ 0 h 48"/>
                <a:gd name="T4" fmla="*/ 137 w 48"/>
                <a:gd name="T5" fmla="*/ 0 h 48"/>
                <a:gd name="T6" fmla="*/ 137 w 48"/>
                <a:gd name="T7" fmla="*/ 8 h 48"/>
                <a:gd name="T8" fmla="*/ 107 w 48"/>
                <a:gd name="T9" fmla="*/ 8 h 48"/>
                <a:gd name="T10" fmla="*/ 84 w 48"/>
                <a:gd name="T11" fmla="*/ 8 h 48"/>
                <a:gd name="T12" fmla="*/ 32 w 48"/>
                <a:gd name="T13" fmla="*/ 8 h 48"/>
                <a:gd name="T14" fmla="*/ 0 w 48"/>
                <a:gd name="T15" fmla="*/ 8 h 48"/>
                <a:gd name="T16" fmla="*/ 32 w 48"/>
                <a:gd name="T17" fmla="*/ 8 h 48"/>
                <a:gd name="T18" fmla="*/ 32 w 48"/>
                <a:gd name="T19" fmla="*/ 8 h 48"/>
                <a:gd name="T20" fmla="*/ 52 w 48"/>
                <a:gd name="T21" fmla="*/ 8 h 48"/>
                <a:gd name="T22" fmla="*/ 52 w 48"/>
                <a:gd name="T23" fmla="*/ 12 h 48"/>
                <a:gd name="T24" fmla="*/ 107 w 48"/>
                <a:gd name="T25" fmla="*/ 14 h 48"/>
                <a:gd name="T26" fmla="*/ 137 w 48"/>
                <a:gd name="T27" fmla="*/ 14 h 48"/>
                <a:gd name="T28" fmla="*/ 162 w 48"/>
                <a:gd name="T29" fmla="*/ 14 h 48"/>
                <a:gd name="T30" fmla="*/ 162 w 48"/>
                <a:gd name="T31" fmla="*/ 12 h 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"/>
                <a:gd name="T49" fmla="*/ 0 h 48"/>
                <a:gd name="T50" fmla="*/ 48 w 48"/>
                <a:gd name="T51" fmla="*/ 48 h 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" h="48">
                  <a:moveTo>
                    <a:pt x="48" y="40"/>
                  </a:moveTo>
                  <a:lnTo>
                    <a:pt x="48" y="0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32" y="48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48" y="40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62" name="Freeform 14"/>
            <p:cNvSpPr>
              <a:spLocks/>
            </p:cNvSpPr>
            <p:nvPr/>
          </p:nvSpPr>
          <p:spPr bwMode="auto">
            <a:xfrm>
              <a:off x="2700" y="2857"/>
              <a:ext cx="209" cy="383"/>
            </a:xfrm>
            <a:custGeom>
              <a:avLst/>
              <a:gdLst>
                <a:gd name="T0" fmla="*/ 387 w 200"/>
                <a:gd name="T1" fmla="*/ 19 h 415"/>
                <a:gd name="T2" fmla="*/ 482 w 200"/>
                <a:gd name="T3" fmla="*/ 12 h 415"/>
                <a:gd name="T4" fmla="*/ 462 w 200"/>
                <a:gd name="T5" fmla="*/ 8 h 415"/>
                <a:gd name="T6" fmla="*/ 423 w 200"/>
                <a:gd name="T7" fmla="*/ 12 h 415"/>
                <a:gd name="T8" fmla="*/ 367 w 200"/>
                <a:gd name="T9" fmla="*/ 12 h 415"/>
                <a:gd name="T10" fmla="*/ 387 w 200"/>
                <a:gd name="T11" fmla="*/ 8 h 415"/>
                <a:gd name="T12" fmla="*/ 288 w 200"/>
                <a:gd name="T13" fmla="*/ 6 h 415"/>
                <a:gd name="T14" fmla="*/ 232 w 200"/>
                <a:gd name="T15" fmla="*/ 0 h 415"/>
                <a:gd name="T16" fmla="*/ 173 w 200"/>
                <a:gd name="T17" fmla="*/ 0 h 415"/>
                <a:gd name="T18" fmla="*/ 137 w 200"/>
                <a:gd name="T19" fmla="*/ 6 h 415"/>
                <a:gd name="T20" fmla="*/ 115 w 200"/>
                <a:gd name="T21" fmla="*/ 12 h 415"/>
                <a:gd name="T22" fmla="*/ 54 w 200"/>
                <a:gd name="T23" fmla="*/ 22 h 415"/>
                <a:gd name="T24" fmla="*/ 54 w 200"/>
                <a:gd name="T25" fmla="*/ 32 h 415"/>
                <a:gd name="T26" fmla="*/ 38 w 200"/>
                <a:gd name="T27" fmla="*/ 38 h 415"/>
                <a:gd name="T28" fmla="*/ 8 w 200"/>
                <a:gd name="T29" fmla="*/ 44 h 415"/>
                <a:gd name="T30" fmla="*/ 8 w 200"/>
                <a:gd name="T31" fmla="*/ 52 h 415"/>
                <a:gd name="T32" fmla="*/ 38 w 200"/>
                <a:gd name="T33" fmla="*/ 57 h 415"/>
                <a:gd name="T34" fmla="*/ 8 w 200"/>
                <a:gd name="T35" fmla="*/ 66 h 415"/>
                <a:gd name="T36" fmla="*/ 0 w 200"/>
                <a:gd name="T37" fmla="*/ 71 h 415"/>
                <a:gd name="T38" fmla="*/ 0 w 200"/>
                <a:gd name="T39" fmla="*/ 78 h 415"/>
                <a:gd name="T40" fmla="*/ 0 w 200"/>
                <a:gd name="T41" fmla="*/ 78 h 415"/>
                <a:gd name="T42" fmla="*/ 8 w 200"/>
                <a:gd name="T43" fmla="*/ 84 h 415"/>
                <a:gd name="T44" fmla="*/ 96 w 200"/>
                <a:gd name="T45" fmla="*/ 84 h 415"/>
                <a:gd name="T46" fmla="*/ 96 w 200"/>
                <a:gd name="T47" fmla="*/ 78 h 415"/>
                <a:gd name="T48" fmla="*/ 137 w 200"/>
                <a:gd name="T49" fmla="*/ 72 h 415"/>
                <a:gd name="T50" fmla="*/ 194 w 200"/>
                <a:gd name="T51" fmla="*/ 66 h 415"/>
                <a:gd name="T52" fmla="*/ 137 w 200"/>
                <a:gd name="T53" fmla="*/ 65 h 415"/>
                <a:gd name="T54" fmla="*/ 154 w 200"/>
                <a:gd name="T55" fmla="*/ 61 h 415"/>
                <a:gd name="T56" fmla="*/ 194 w 200"/>
                <a:gd name="T57" fmla="*/ 57 h 415"/>
                <a:gd name="T58" fmla="*/ 212 w 200"/>
                <a:gd name="T59" fmla="*/ 55 h 415"/>
                <a:gd name="T60" fmla="*/ 232 w 200"/>
                <a:gd name="T61" fmla="*/ 52 h 415"/>
                <a:gd name="T62" fmla="*/ 194 w 200"/>
                <a:gd name="T63" fmla="*/ 52 h 415"/>
                <a:gd name="T64" fmla="*/ 232 w 200"/>
                <a:gd name="T65" fmla="*/ 48 h 415"/>
                <a:gd name="T66" fmla="*/ 288 w 200"/>
                <a:gd name="T67" fmla="*/ 44 h 415"/>
                <a:gd name="T68" fmla="*/ 288 w 200"/>
                <a:gd name="T69" fmla="*/ 41 h 415"/>
                <a:gd name="T70" fmla="*/ 387 w 200"/>
                <a:gd name="T71" fmla="*/ 41 h 415"/>
                <a:gd name="T72" fmla="*/ 405 w 200"/>
                <a:gd name="T73" fmla="*/ 35 h 415"/>
                <a:gd name="T74" fmla="*/ 387 w 200"/>
                <a:gd name="T75" fmla="*/ 32 h 415"/>
                <a:gd name="T76" fmla="*/ 367 w 200"/>
                <a:gd name="T77" fmla="*/ 30 h 41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0"/>
                <a:gd name="T118" fmla="*/ 0 h 415"/>
                <a:gd name="T119" fmla="*/ 200 w 200"/>
                <a:gd name="T120" fmla="*/ 415 h 41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0" h="415">
                  <a:moveTo>
                    <a:pt x="152" y="144"/>
                  </a:moveTo>
                  <a:lnTo>
                    <a:pt x="160" y="96"/>
                  </a:lnTo>
                  <a:lnTo>
                    <a:pt x="192" y="64"/>
                  </a:lnTo>
                  <a:lnTo>
                    <a:pt x="200" y="56"/>
                  </a:lnTo>
                  <a:lnTo>
                    <a:pt x="200" y="40"/>
                  </a:lnTo>
                  <a:lnTo>
                    <a:pt x="192" y="40"/>
                  </a:lnTo>
                  <a:lnTo>
                    <a:pt x="192" y="56"/>
                  </a:lnTo>
                  <a:lnTo>
                    <a:pt x="176" y="56"/>
                  </a:lnTo>
                  <a:lnTo>
                    <a:pt x="168" y="64"/>
                  </a:lnTo>
                  <a:lnTo>
                    <a:pt x="152" y="56"/>
                  </a:lnTo>
                  <a:lnTo>
                    <a:pt x="160" y="48"/>
                  </a:lnTo>
                  <a:lnTo>
                    <a:pt x="160" y="40"/>
                  </a:lnTo>
                  <a:lnTo>
                    <a:pt x="144" y="24"/>
                  </a:lnTo>
                  <a:lnTo>
                    <a:pt x="120" y="24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8" y="8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56" y="24"/>
                  </a:lnTo>
                  <a:lnTo>
                    <a:pt x="40" y="32"/>
                  </a:lnTo>
                  <a:lnTo>
                    <a:pt x="48" y="56"/>
                  </a:lnTo>
                  <a:lnTo>
                    <a:pt x="40" y="72"/>
                  </a:lnTo>
                  <a:lnTo>
                    <a:pt x="24" y="112"/>
                  </a:lnTo>
                  <a:lnTo>
                    <a:pt x="32" y="144"/>
                  </a:lnTo>
                  <a:lnTo>
                    <a:pt x="24" y="160"/>
                  </a:lnTo>
                  <a:lnTo>
                    <a:pt x="24" y="176"/>
                  </a:lnTo>
                  <a:lnTo>
                    <a:pt x="16" y="184"/>
                  </a:lnTo>
                  <a:lnTo>
                    <a:pt x="16" y="208"/>
                  </a:lnTo>
                  <a:lnTo>
                    <a:pt x="8" y="223"/>
                  </a:lnTo>
                  <a:lnTo>
                    <a:pt x="8" y="247"/>
                  </a:lnTo>
                  <a:lnTo>
                    <a:pt x="8" y="263"/>
                  </a:lnTo>
                  <a:lnTo>
                    <a:pt x="8" y="287"/>
                  </a:lnTo>
                  <a:lnTo>
                    <a:pt x="16" y="287"/>
                  </a:lnTo>
                  <a:lnTo>
                    <a:pt x="16" y="295"/>
                  </a:lnTo>
                  <a:lnTo>
                    <a:pt x="8" y="327"/>
                  </a:lnTo>
                  <a:lnTo>
                    <a:pt x="0" y="335"/>
                  </a:lnTo>
                  <a:lnTo>
                    <a:pt x="0" y="351"/>
                  </a:lnTo>
                  <a:lnTo>
                    <a:pt x="0" y="375"/>
                  </a:lnTo>
                  <a:lnTo>
                    <a:pt x="0" y="383"/>
                  </a:lnTo>
                  <a:lnTo>
                    <a:pt x="0" y="391"/>
                  </a:lnTo>
                  <a:lnTo>
                    <a:pt x="0" y="383"/>
                  </a:lnTo>
                  <a:lnTo>
                    <a:pt x="0" y="407"/>
                  </a:lnTo>
                  <a:lnTo>
                    <a:pt x="8" y="415"/>
                  </a:lnTo>
                  <a:lnTo>
                    <a:pt x="32" y="415"/>
                  </a:lnTo>
                  <a:lnTo>
                    <a:pt x="40" y="415"/>
                  </a:lnTo>
                  <a:lnTo>
                    <a:pt x="40" y="391"/>
                  </a:lnTo>
                  <a:lnTo>
                    <a:pt x="40" y="383"/>
                  </a:lnTo>
                  <a:lnTo>
                    <a:pt x="48" y="375"/>
                  </a:lnTo>
                  <a:lnTo>
                    <a:pt x="56" y="359"/>
                  </a:lnTo>
                  <a:lnTo>
                    <a:pt x="80" y="343"/>
                  </a:lnTo>
                  <a:lnTo>
                    <a:pt x="80" y="327"/>
                  </a:lnTo>
                  <a:lnTo>
                    <a:pt x="72" y="327"/>
                  </a:lnTo>
                  <a:lnTo>
                    <a:pt x="56" y="319"/>
                  </a:lnTo>
                  <a:lnTo>
                    <a:pt x="56" y="311"/>
                  </a:lnTo>
                  <a:lnTo>
                    <a:pt x="64" y="303"/>
                  </a:lnTo>
                  <a:lnTo>
                    <a:pt x="80" y="295"/>
                  </a:lnTo>
                  <a:lnTo>
                    <a:pt x="80" y="287"/>
                  </a:lnTo>
                  <a:lnTo>
                    <a:pt x="80" y="279"/>
                  </a:lnTo>
                  <a:lnTo>
                    <a:pt x="88" y="271"/>
                  </a:lnTo>
                  <a:lnTo>
                    <a:pt x="88" y="263"/>
                  </a:lnTo>
                  <a:lnTo>
                    <a:pt x="96" y="263"/>
                  </a:lnTo>
                  <a:lnTo>
                    <a:pt x="96" y="255"/>
                  </a:lnTo>
                  <a:lnTo>
                    <a:pt x="80" y="255"/>
                  </a:lnTo>
                  <a:lnTo>
                    <a:pt x="80" y="239"/>
                  </a:lnTo>
                  <a:lnTo>
                    <a:pt x="96" y="239"/>
                  </a:lnTo>
                  <a:lnTo>
                    <a:pt x="112" y="239"/>
                  </a:lnTo>
                  <a:lnTo>
                    <a:pt x="120" y="216"/>
                  </a:lnTo>
                  <a:lnTo>
                    <a:pt x="112" y="208"/>
                  </a:lnTo>
                  <a:lnTo>
                    <a:pt x="120" y="208"/>
                  </a:lnTo>
                  <a:lnTo>
                    <a:pt x="128" y="208"/>
                  </a:lnTo>
                  <a:lnTo>
                    <a:pt x="160" y="200"/>
                  </a:lnTo>
                  <a:lnTo>
                    <a:pt x="168" y="184"/>
                  </a:lnTo>
                  <a:lnTo>
                    <a:pt x="168" y="176"/>
                  </a:lnTo>
                  <a:lnTo>
                    <a:pt x="160" y="168"/>
                  </a:lnTo>
                  <a:lnTo>
                    <a:pt x="160" y="160"/>
                  </a:lnTo>
                  <a:lnTo>
                    <a:pt x="152" y="152"/>
                  </a:lnTo>
                  <a:lnTo>
                    <a:pt x="152" y="14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63" name="Freeform 15"/>
            <p:cNvSpPr>
              <a:spLocks/>
            </p:cNvSpPr>
            <p:nvPr/>
          </p:nvSpPr>
          <p:spPr bwMode="auto">
            <a:xfrm>
              <a:off x="2700" y="2857"/>
              <a:ext cx="209" cy="383"/>
            </a:xfrm>
            <a:custGeom>
              <a:avLst/>
              <a:gdLst>
                <a:gd name="T0" fmla="*/ 387 w 200"/>
                <a:gd name="T1" fmla="*/ 19 h 415"/>
                <a:gd name="T2" fmla="*/ 482 w 200"/>
                <a:gd name="T3" fmla="*/ 12 h 415"/>
                <a:gd name="T4" fmla="*/ 462 w 200"/>
                <a:gd name="T5" fmla="*/ 8 h 415"/>
                <a:gd name="T6" fmla="*/ 423 w 200"/>
                <a:gd name="T7" fmla="*/ 12 h 415"/>
                <a:gd name="T8" fmla="*/ 367 w 200"/>
                <a:gd name="T9" fmla="*/ 12 h 415"/>
                <a:gd name="T10" fmla="*/ 387 w 200"/>
                <a:gd name="T11" fmla="*/ 8 h 415"/>
                <a:gd name="T12" fmla="*/ 288 w 200"/>
                <a:gd name="T13" fmla="*/ 6 h 415"/>
                <a:gd name="T14" fmla="*/ 232 w 200"/>
                <a:gd name="T15" fmla="*/ 0 h 415"/>
                <a:gd name="T16" fmla="*/ 173 w 200"/>
                <a:gd name="T17" fmla="*/ 0 h 415"/>
                <a:gd name="T18" fmla="*/ 137 w 200"/>
                <a:gd name="T19" fmla="*/ 6 h 415"/>
                <a:gd name="T20" fmla="*/ 115 w 200"/>
                <a:gd name="T21" fmla="*/ 12 h 415"/>
                <a:gd name="T22" fmla="*/ 54 w 200"/>
                <a:gd name="T23" fmla="*/ 22 h 415"/>
                <a:gd name="T24" fmla="*/ 54 w 200"/>
                <a:gd name="T25" fmla="*/ 32 h 415"/>
                <a:gd name="T26" fmla="*/ 38 w 200"/>
                <a:gd name="T27" fmla="*/ 38 h 415"/>
                <a:gd name="T28" fmla="*/ 8 w 200"/>
                <a:gd name="T29" fmla="*/ 44 h 415"/>
                <a:gd name="T30" fmla="*/ 8 w 200"/>
                <a:gd name="T31" fmla="*/ 52 h 415"/>
                <a:gd name="T32" fmla="*/ 38 w 200"/>
                <a:gd name="T33" fmla="*/ 57 h 415"/>
                <a:gd name="T34" fmla="*/ 8 w 200"/>
                <a:gd name="T35" fmla="*/ 66 h 415"/>
                <a:gd name="T36" fmla="*/ 0 w 200"/>
                <a:gd name="T37" fmla="*/ 71 h 415"/>
                <a:gd name="T38" fmla="*/ 0 w 200"/>
                <a:gd name="T39" fmla="*/ 78 h 415"/>
                <a:gd name="T40" fmla="*/ 0 w 200"/>
                <a:gd name="T41" fmla="*/ 78 h 415"/>
                <a:gd name="T42" fmla="*/ 8 w 200"/>
                <a:gd name="T43" fmla="*/ 84 h 415"/>
                <a:gd name="T44" fmla="*/ 96 w 200"/>
                <a:gd name="T45" fmla="*/ 84 h 415"/>
                <a:gd name="T46" fmla="*/ 96 w 200"/>
                <a:gd name="T47" fmla="*/ 78 h 415"/>
                <a:gd name="T48" fmla="*/ 137 w 200"/>
                <a:gd name="T49" fmla="*/ 72 h 415"/>
                <a:gd name="T50" fmla="*/ 194 w 200"/>
                <a:gd name="T51" fmla="*/ 66 h 415"/>
                <a:gd name="T52" fmla="*/ 137 w 200"/>
                <a:gd name="T53" fmla="*/ 65 h 415"/>
                <a:gd name="T54" fmla="*/ 154 w 200"/>
                <a:gd name="T55" fmla="*/ 61 h 415"/>
                <a:gd name="T56" fmla="*/ 194 w 200"/>
                <a:gd name="T57" fmla="*/ 57 h 415"/>
                <a:gd name="T58" fmla="*/ 212 w 200"/>
                <a:gd name="T59" fmla="*/ 55 h 415"/>
                <a:gd name="T60" fmla="*/ 232 w 200"/>
                <a:gd name="T61" fmla="*/ 52 h 415"/>
                <a:gd name="T62" fmla="*/ 194 w 200"/>
                <a:gd name="T63" fmla="*/ 52 h 415"/>
                <a:gd name="T64" fmla="*/ 232 w 200"/>
                <a:gd name="T65" fmla="*/ 48 h 415"/>
                <a:gd name="T66" fmla="*/ 288 w 200"/>
                <a:gd name="T67" fmla="*/ 44 h 415"/>
                <a:gd name="T68" fmla="*/ 288 w 200"/>
                <a:gd name="T69" fmla="*/ 41 h 415"/>
                <a:gd name="T70" fmla="*/ 387 w 200"/>
                <a:gd name="T71" fmla="*/ 41 h 415"/>
                <a:gd name="T72" fmla="*/ 405 w 200"/>
                <a:gd name="T73" fmla="*/ 35 h 415"/>
                <a:gd name="T74" fmla="*/ 387 w 200"/>
                <a:gd name="T75" fmla="*/ 32 h 415"/>
                <a:gd name="T76" fmla="*/ 367 w 200"/>
                <a:gd name="T77" fmla="*/ 30 h 41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0"/>
                <a:gd name="T118" fmla="*/ 0 h 415"/>
                <a:gd name="T119" fmla="*/ 200 w 200"/>
                <a:gd name="T120" fmla="*/ 415 h 41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0" h="415">
                  <a:moveTo>
                    <a:pt x="152" y="144"/>
                  </a:moveTo>
                  <a:lnTo>
                    <a:pt x="160" y="96"/>
                  </a:lnTo>
                  <a:lnTo>
                    <a:pt x="192" y="64"/>
                  </a:lnTo>
                  <a:lnTo>
                    <a:pt x="200" y="56"/>
                  </a:lnTo>
                  <a:lnTo>
                    <a:pt x="200" y="40"/>
                  </a:lnTo>
                  <a:lnTo>
                    <a:pt x="192" y="40"/>
                  </a:lnTo>
                  <a:lnTo>
                    <a:pt x="192" y="56"/>
                  </a:lnTo>
                  <a:lnTo>
                    <a:pt x="176" y="56"/>
                  </a:lnTo>
                  <a:lnTo>
                    <a:pt x="168" y="64"/>
                  </a:lnTo>
                  <a:lnTo>
                    <a:pt x="152" y="56"/>
                  </a:lnTo>
                  <a:lnTo>
                    <a:pt x="160" y="48"/>
                  </a:lnTo>
                  <a:lnTo>
                    <a:pt x="160" y="40"/>
                  </a:lnTo>
                  <a:lnTo>
                    <a:pt x="144" y="24"/>
                  </a:lnTo>
                  <a:lnTo>
                    <a:pt x="120" y="24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8" y="8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56" y="24"/>
                  </a:lnTo>
                  <a:lnTo>
                    <a:pt x="40" y="32"/>
                  </a:lnTo>
                  <a:lnTo>
                    <a:pt x="48" y="56"/>
                  </a:lnTo>
                  <a:lnTo>
                    <a:pt x="40" y="72"/>
                  </a:lnTo>
                  <a:lnTo>
                    <a:pt x="24" y="112"/>
                  </a:lnTo>
                  <a:lnTo>
                    <a:pt x="32" y="144"/>
                  </a:lnTo>
                  <a:lnTo>
                    <a:pt x="24" y="160"/>
                  </a:lnTo>
                  <a:lnTo>
                    <a:pt x="24" y="176"/>
                  </a:lnTo>
                  <a:lnTo>
                    <a:pt x="16" y="184"/>
                  </a:lnTo>
                  <a:lnTo>
                    <a:pt x="16" y="208"/>
                  </a:lnTo>
                  <a:lnTo>
                    <a:pt x="8" y="223"/>
                  </a:lnTo>
                  <a:lnTo>
                    <a:pt x="8" y="247"/>
                  </a:lnTo>
                  <a:lnTo>
                    <a:pt x="8" y="263"/>
                  </a:lnTo>
                  <a:lnTo>
                    <a:pt x="8" y="287"/>
                  </a:lnTo>
                  <a:lnTo>
                    <a:pt x="16" y="287"/>
                  </a:lnTo>
                  <a:lnTo>
                    <a:pt x="16" y="295"/>
                  </a:lnTo>
                  <a:lnTo>
                    <a:pt x="8" y="327"/>
                  </a:lnTo>
                  <a:lnTo>
                    <a:pt x="0" y="335"/>
                  </a:lnTo>
                  <a:lnTo>
                    <a:pt x="0" y="351"/>
                  </a:lnTo>
                  <a:lnTo>
                    <a:pt x="0" y="375"/>
                  </a:lnTo>
                  <a:lnTo>
                    <a:pt x="0" y="383"/>
                  </a:lnTo>
                  <a:lnTo>
                    <a:pt x="0" y="391"/>
                  </a:lnTo>
                  <a:lnTo>
                    <a:pt x="0" y="383"/>
                  </a:lnTo>
                  <a:lnTo>
                    <a:pt x="0" y="407"/>
                  </a:lnTo>
                  <a:lnTo>
                    <a:pt x="8" y="415"/>
                  </a:lnTo>
                  <a:lnTo>
                    <a:pt x="32" y="415"/>
                  </a:lnTo>
                  <a:lnTo>
                    <a:pt x="40" y="415"/>
                  </a:lnTo>
                  <a:lnTo>
                    <a:pt x="40" y="391"/>
                  </a:lnTo>
                  <a:lnTo>
                    <a:pt x="40" y="383"/>
                  </a:lnTo>
                  <a:lnTo>
                    <a:pt x="48" y="375"/>
                  </a:lnTo>
                  <a:lnTo>
                    <a:pt x="56" y="359"/>
                  </a:lnTo>
                  <a:lnTo>
                    <a:pt x="80" y="343"/>
                  </a:lnTo>
                  <a:lnTo>
                    <a:pt x="80" y="327"/>
                  </a:lnTo>
                  <a:lnTo>
                    <a:pt x="72" y="327"/>
                  </a:lnTo>
                  <a:lnTo>
                    <a:pt x="56" y="319"/>
                  </a:lnTo>
                  <a:lnTo>
                    <a:pt x="56" y="311"/>
                  </a:lnTo>
                  <a:lnTo>
                    <a:pt x="64" y="303"/>
                  </a:lnTo>
                  <a:lnTo>
                    <a:pt x="80" y="295"/>
                  </a:lnTo>
                  <a:lnTo>
                    <a:pt x="80" y="287"/>
                  </a:lnTo>
                  <a:lnTo>
                    <a:pt x="80" y="279"/>
                  </a:lnTo>
                  <a:lnTo>
                    <a:pt x="88" y="271"/>
                  </a:lnTo>
                  <a:lnTo>
                    <a:pt x="88" y="263"/>
                  </a:lnTo>
                  <a:lnTo>
                    <a:pt x="96" y="263"/>
                  </a:lnTo>
                  <a:lnTo>
                    <a:pt x="96" y="255"/>
                  </a:lnTo>
                  <a:lnTo>
                    <a:pt x="80" y="255"/>
                  </a:lnTo>
                  <a:lnTo>
                    <a:pt x="80" y="239"/>
                  </a:lnTo>
                  <a:lnTo>
                    <a:pt x="96" y="239"/>
                  </a:lnTo>
                  <a:lnTo>
                    <a:pt x="112" y="239"/>
                  </a:lnTo>
                  <a:lnTo>
                    <a:pt x="120" y="216"/>
                  </a:lnTo>
                  <a:lnTo>
                    <a:pt x="112" y="208"/>
                  </a:lnTo>
                  <a:lnTo>
                    <a:pt x="120" y="208"/>
                  </a:lnTo>
                  <a:lnTo>
                    <a:pt x="128" y="208"/>
                  </a:lnTo>
                  <a:lnTo>
                    <a:pt x="160" y="200"/>
                  </a:lnTo>
                  <a:lnTo>
                    <a:pt x="168" y="184"/>
                  </a:lnTo>
                  <a:lnTo>
                    <a:pt x="168" y="176"/>
                  </a:lnTo>
                  <a:lnTo>
                    <a:pt x="160" y="168"/>
                  </a:lnTo>
                  <a:lnTo>
                    <a:pt x="160" y="160"/>
                  </a:lnTo>
                  <a:lnTo>
                    <a:pt x="152" y="152"/>
                  </a:lnTo>
                  <a:lnTo>
                    <a:pt x="152" y="144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66" name="Freeform 16"/>
            <p:cNvSpPr>
              <a:spLocks/>
            </p:cNvSpPr>
            <p:nvPr/>
          </p:nvSpPr>
          <p:spPr bwMode="auto">
            <a:xfrm>
              <a:off x="1967" y="1507"/>
              <a:ext cx="925" cy="668"/>
            </a:xfrm>
            <a:custGeom>
              <a:avLst/>
              <a:gdLst>
                <a:gd name="T0" fmla="*/ 1192 w 895"/>
                <a:gd name="T1" fmla="*/ 169 h 718"/>
                <a:gd name="T2" fmla="*/ 1204 w 895"/>
                <a:gd name="T3" fmla="*/ 165 h 718"/>
                <a:gd name="T4" fmla="*/ 1220 w 895"/>
                <a:gd name="T5" fmla="*/ 155 h 718"/>
                <a:gd name="T6" fmla="*/ 1114 w 895"/>
                <a:gd name="T7" fmla="*/ 146 h 718"/>
                <a:gd name="T8" fmla="*/ 988 w 895"/>
                <a:gd name="T9" fmla="*/ 146 h 718"/>
                <a:gd name="T10" fmla="*/ 912 w 895"/>
                <a:gd name="T11" fmla="*/ 143 h 718"/>
                <a:gd name="T12" fmla="*/ 265 w 895"/>
                <a:gd name="T13" fmla="*/ 135 h 718"/>
                <a:gd name="T14" fmla="*/ 217 w 895"/>
                <a:gd name="T15" fmla="*/ 124 h 718"/>
                <a:gd name="T16" fmla="*/ 138 w 895"/>
                <a:gd name="T17" fmla="*/ 101 h 718"/>
                <a:gd name="T18" fmla="*/ 75 w 895"/>
                <a:gd name="T19" fmla="*/ 100 h 718"/>
                <a:gd name="T20" fmla="*/ 0 w 895"/>
                <a:gd name="T21" fmla="*/ 93 h 718"/>
                <a:gd name="T22" fmla="*/ 94 w 895"/>
                <a:gd name="T23" fmla="*/ 39 h 718"/>
                <a:gd name="T24" fmla="*/ 232 w 895"/>
                <a:gd name="T25" fmla="*/ 31 h 718"/>
                <a:gd name="T26" fmla="*/ 294 w 895"/>
                <a:gd name="T27" fmla="*/ 33 h 718"/>
                <a:gd name="T28" fmla="*/ 326 w 895"/>
                <a:gd name="T29" fmla="*/ 38 h 718"/>
                <a:gd name="T30" fmla="*/ 417 w 895"/>
                <a:gd name="T31" fmla="*/ 38 h 718"/>
                <a:gd name="T32" fmla="*/ 538 w 895"/>
                <a:gd name="T33" fmla="*/ 43 h 718"/>
                <a:gd name="T34" fmla="*/ 615 w 895"/>
                <a:gd name="T35" fmla="*/ 48 h 718"/>
                <a:gd name="T36" fmla="*/ 661 w 895"/>
                <a:gd name="T37" fmla="*/ 45 h 718"/>
                <a:gd name="T38" fmla="*/ 831 w 895"/>
                <a:gd name="T39" fmla="*/ 51 h 718"/>
                <a:gd name="T40" fmla="*/ 831 w 895"/>
                <a:gd name="T41" fmla="*/ 42 h 718"/>
                <a:gd name="T42" fmla="*/ 912 w 895"/>
                <a:gd name="T43" fmla="*/ 43 h 718"/>
                <a:gd name="T44" fmla="*/ 912 w 895"/>
                <a:gd name="T45" fmla="*/ 48 h 718"/>
                <a:gd name="T46" fmla="*/ 912 w 895"/>
                <a:gd name="T47" fmla="*/ 35 h 718"/>
                <a:gd name="T48" fmla="*/ 927 w 895"/>
                <a:gd name="T49" fmla="*/ 14 h 718"/>
                <a:gd name="T50" fmla="*/ 1007 w 895"/>
                <a:gd name="T51" fmla="*/ 7 h 718"/>
                <a:gd name="T52" fmla="*/ 943 w 895"/>
                <a:gd name="T53" fmla="*/ 16 h 718"/>
                <a:gd name="T54" fmla="*/ 988 w 895"/>
                <a:gd name="T55" fmla="*/ 38 h 718"/>
                <a:gd name="T56" fmla="*/ 1062 w 895"/>
                <a:gd name="T57" fmla="*/ 48 h 718"/>
                <a:gd name="T58" fmla="*/ 1127 w 895"/>
                <a:gd name="T59" fmla="*/ 48 h 718"/>
                <a:gd name="T60" fmla="*/ 1171 w 895"/>
                <a:gd name="T61" fmla="*/ 39 h 718"/>
                <a:gd name="T62" fmla="*/ 1171 w 895"/>
                <a:gd name="T63" fmla="*/ 48 h 718"/>
                <a:gd name="T64" fmla="*/ 1127 w 895"/>
                <a:gd name="T65" fmla="*/ 60 h 718"/>
                <a:gd name="T66" fmla="*/ 1082 w 895"/>
                <a:gd name="T67" fmla="*/ 64 h 718"/>
                <a:gd name="T68" fmla="*/ 1007 w 895"/>
                <a:gd name="T69" fmla="*/ 76 h 718"/>
                <a:gd name="T70" fmla="*/ 975 w 895"/>
                <a:gd name="T71" fmla="*/ 86 h 718"/>
                <a:gd name="T72" fmla="*/ 943 w 895"/>
                <a:gd name="T73" fmla="*/ 101 h 718"/>
                <a:gd name="T74" fmla="*/ 1049 w 895"/>
                <a:gd name="T75" fmla="*/ 111 h 718"/>
                <a:gd name="T76" fmla="*/ 1192 w 895"/>
                <a:gd name="T77" fmla="*/ 118 h 718"/>
                <a:gd name="T78" fmla="*/ 1236 w 895"/>
                <a:gd name="T79" fmla="*/ 120 h 718"/>
                <a:gd name="T80" fmla="*/ 1248 w 895"/>
                <a:gd name="T81" fmla="*/ 101 h 718"/>
                <a:gd name="T82" fmla="*/ 1270 w 895"/>
                <a:gd name="T83" fmla="*/ 93 h 718"/>
                <a:gd name="T84" fmla="*/ 1282 w 895"/>
                <a:gd name="T85" fmla="*/ 81 h 718"/>
                <a:gd name="T86" fmla="*/ 1389 w 895"/>
                <a:gd name="T87" fmla="*/ 87 h 718"/>
                <a:gd name="T88" fmla="*/ 1481 w 895"/>
                <a:gd name="T89" fmla="*/ 104 h 718"/>
                <a:gd name="T90" fmla="*/ 1608 w 895"/>
                <a:gd name="T91" fmla="*/ 109 h 718"/>
                <a:gd name="T92" fmla="*/ 1622 w 895"/>
                <a:gd name="T93" fmla="*/ 116 h 718"/>
                <a:gd name="T94" fmla="*/ 1668 w 895"/>
                <a:gd name="T95" fmla="*/ 124 h 718"/>
                <a:gd name="T96" fmla="*/ 1716 w 895"/>
                <a:gd name="T97" fmla="*/ 126 h 718"/>
                <a:gd name="T98" fmla="*/ 1668 w 895"/>
                <a:gd name="T99" fmla="*/ 135 h 718"/>
                <a:gd name="T100" fmla="*/ 1502 w 895"/>
                <a:gd name="T101" fmla="*/ 139 h 718"/>
                <a:gd name="T102" fmla="*/ 1407 w 895"/>
                <a:gd name="T103" fmla="*/ 151 h 718"/>
                <a:gd name="T104" fmla="*/ 1527 w 895"/>
                <a:gd name="T105" fmla="*/ 143 h 718"/>
                <a:gd name="T106" fmla="*/ 1512 w 895"/>
                <a:gd name="T107" fmla="*/ 146 h 718"/>
                <a:gd name="T108" fmla="*/ 1550 w 895"/>
                <a:gd name="T109" fmla="*/ 154 h 718"/>
                <a:gd name="T110" fmla="*/ 1622 w 895"/>
                <a:gd name="T111" fmla="*/ 151 h 718"/>
                <a:gd name="T112" fmla="*/ 1608 w 895"/>
                <a:gd name="T113" fmla="*/ 157 h 718"/>
                <a:gd name="T114" fmla="*/ 1550 w 895"/>
                <a:gd name="T115" fmla="*/ 157 h 718"/>
                <a:gd name="T116" fmla="*/ 1502 w 895"/>
                <a:gd name="T117" fmla="*/ 157 h 718"/>
                <a:gd name="T118" fmla="*/ 1454 w 895"/>
                <a:gd name="T119" fmla="*/ 151 h 718"/>
                <a:gd name="T120" fmla="*/ 1328 w 895"/>
                <a:gd name="T121" fmla="*/ 15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95"/>
                <a:gd name="T184" fmla="*/ 0 h 718"/>
                <a:gd name="T185" fmla="*/ 895 w 895"/>
                <a:gd name="T186" fmla="*/ 718 h 71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95" h="718">
                  <a:moveTo>
                    <a:pt x="647" y="686"/>
                  </a:moveTo>
                  <a:lnTo>
                    <a:pt x="647" y="702"/>
                  </a:lnTo>
                  <a:lnTo>
                    <a:pt x="623" y="710"/>
                  </a:lnTo>
                  <a:lnTo>
                    <a:pt x="615" y="718"/>
                  </a:lnTo>
                  <a:lnTo>
                    <a:pt x="599" y="718"/>
                  </a:lnTo>
                  <a:lnTo>
                    <a:pt x="615" y="702"/>
                  </a:lnTo>
                  <a:lnTo>
                    <a:pt x="607" y="702"/>
                  </a:lnTo>
                  <a:lnTo>
                    <a:pt x="623" y="694"/>
                  </a:lnTo>
                  <a:lnTo>
                    <a:pt x="623" y="670"/>
                  </a:lnTo>
                  <a:lnTo>
                    <a:pt x="631" y="678"/>
                  </a:lnTo>
                  <a:lnTo>
                    <a:pt x="639" y="670"/>
                  </a:lnTo>
                  <a:lnTo>
                    <a:pt x="631" y="662"/>
                  </a:lnTo>
                  <a:lnTo>
                    <a:pt x="591" y="654"/>
                  </a:lnTo>
                  <a:lnTo>
                    <a:pt x="591" y="646"/>
                  </a:lnTo>
                  <a:lnTo>
                    <a:pt x="583" y="622"/>
                  </a:lnTo>
                  <a:lnTo>
                    <a:pt x="575" y="622"/>
                  </a:lnTo>
                  <a:lnTo>
                    <a:pt x="567" y="614"/>
                  </a:lnTo>
                  <a:lnTo>
                    <a:pt x="551" y="606"/>
                  </a:lnTo>
                  <a:lnTo>
                    <a:pt x="535" y="622"/>
                  </a:lnTo>
                  <a:lnTo>
                    <a:pt x="511" y="622"/>
                  </a:lnTo>
                  <a:lnTo>
                    <a:pt x="503" y="614"/>
                  </a:lnTo>
                  <a:lnTo>
                    <a:pt x="487" y="614"/>
                  </a:lnTo>
                  <a:lnTo>
                    <a:pt x="479" y="598"/>
                  </a:lnTo>
                  <a:lnTo>
                    <a:pt x="471" y="606"/>
                  </a:lnTo>
                  <a:lnTo>
                    <a:pt x="192" y="606"/>
                  </a:lnTo>
                  <a:lnTo>
                    <a:pt x="184" y="606"/>
                  </a:lnTo>
                  <a:lnTo>
                    <a:pt x="176" y="598"/>
                  </a:lnTo>
                  <a:lnTo>
                    <a:pt x="136" y="575"/>
                  </a:lnTo>
                  <a:lnTo>
                    <a:pt x="128" y="551"/>
                  </a:lnTo>
                  <a:lnTo>
                    <a:pt x="120" y="543"/>
                  </a:lnTo>
                  <a:lnTo>
                    <a:pt x="104" y="527"/>
                  </a:lnTo>
                  <a:lnTo>
                    <a:pt x="112" y="519"/>
                  </a:lnTo>
                  <a:lnTo>
                    <a:pt x="112" y="503"/>
                  </a:lnTo>
                  <a:lnTo>
                    <a:pt x="112" y="487"/>
                  </a:lnTo>
                  <a:lnTo>
                    <a:pt x="88" y="471"/>
                  </a:lnTo>
                  <a:lnTo>
                    <a:pt x="72" y="431"/>
                  </a:lnTo>
                  <a:lnTo>
                    <a:pt x="64" y="431"/>
                  </a:lnTo>
                  <a:lnTo>
                    <a:pt x="56" y="407"/>
                  </a:lnTo>
                  <a:lnTo>
                    <a:pt x="40" y="415"/>
                  </a:lnTo>
                  <a:lnTo>
                    <a:pt x="40" y="423"/>
                  </a:lnTo>
                  <a:lnTo>
                    <a:pt x="16" y="399"/>
                  </a:lnTo>
                  <a:lnTo>
                    <a:pt x="16" y="391"/>
                  </a:lnTo>
                  <a:lnTo>
                    <a:pt x="0" y="399"/>
                  </a:lnTo>
                  <a:lnTo>
                    <a:pt x="0" y="391"/>
                  </a:lnTo>
                  <a:lnTo>
                    <a:pt x="0" y="159"/>
                  </a:lnTo>
                  <a:lnTo>
                    <a:pt x="8" y="159"/>
                  </a:lnTo>
                  <a:lnTo>
                    <a:pt x="48" y="183"/>
                  </a:lnTo>
                  <a:lnTo>
                    <a:pt x="48" y="167"/>
                  </a:lnTo>
                  <a:lnTo>
                    <a:pt x="56" y="159"/>
                  </a:lnTo>
                  <a:lnTo>
                    <a:pt x="72" y="159"/>
                  </a:lnTo>
                  <a:lnTo>
                    <a:pt x="80" y="159"/>
                  </a:lnTo>
                  <a:lnTo>
                    <a:pt x="120" y="135"/>
                  </a:lnTo>
                  <a:lnTo>
                    <a:pt x="120" y="151"/>
                  </a:lnTo>
                  <a:lnTo>
                    <a:pt x="128" y="151"/>
                  </a:lnTo>
                  <a:lnTo>
                    <a:pt x="136" y="127"/>
                  </a:lnTo>
                  <a:lnTo>
                    <a:pt x="152" y="143"/>
                  </a:lnTo>
                  <a:lnTo>
                    <a:pt x="152" y="159"/>
                  </a:lnTo>
                  <a:lnTo>
                    <a:pt x="160" y="159"/>
                  </a:lnTo>
                  <a:lnTo>
                    <a:pt x="168" y="151"/>
                  </a:lnTo>
                  <a:lnTo>
                    <a:pt x="168" y="159"/>
                  </a:lnTo>
                  <a:lnTo>
                    <a:pt x="184" y="159"/>
                  </a:lnTo>
                  <a:lnTo>
                    <a:pt x="184" y="151"/>
                  </a:lnTo>
                  <a:lnTo>
                    <a:pt x="200" y="151"/>
                  </a:lnTo>
                  <a:lnTo>
                    <a:pt x="216" y="159"/>
                  </a:lnTo>
                  <a:lnTo>
                    <a:pt x="231" y="167"/>
                  </a:lnTo>
                  <a:lnTo>
                    <a:pt x="239" y="175"/>
                  </a:lnTo>
                  <a:lnTo>
                    <a:pt x="255" y="175"/>
                  </a:lnTo>
                  <a:lnTo>
                    <a:pt x="279" y="183"/>
                  </a:lnTo>
                  <a:lnTo>
                    <a:pt x="279" y="199"/>
                  </a:lnTo>
                  <a:lnTo>
                    <a:pt x="271" y="207"/>
                  </a:lnTo>
                  <a:lnTo>
                    <a:pt x="287" y="215"/>
                  </a:lnTo>
                  <a:lnTo>
                    <a:pt x="319" y="207"/>
                  </a:lnTo>
                  <a:lnTo>
                    <a:pt x="343" y="215"/>
                  </a:lnTo>
                  <a:lnTo>
                    <a:pt x="343" y="207"/>
                  </a:lnTo>
                  <a:lnTo>
                    <a:pt x="335" y="199"/>
                  </a:lnTo>
                  <a:lnTo>
                    <a:pt x="343" y="191"/>
                  </a:lnTo>
                  <a:lnTo>
                    <a:pt x="367" y="175"/>
                  </a:lnTo>
                  <a:lnTo>
                    <a:pt x="375" y="199"/>
                  </a:lnTo>
                  <a:lnTo>
                    <a:pt x="407" y="207"/>
                  </a:lnTo>
                  <a:lnTo>
                    <a:pt x="431" y="215"/>
                  </a:lnTo>
                  <a:lnTo>
                    <a:pt x="439" y="215"/>
                  </a:lnTo>
                  <a:lnTo>
                    <a:pt x="439" y="199"/>
                  </a:lnTo>
                  <a:lnTo>
                    <a:pt x="447" y="191"/>
                  </a:lnTo>
                  <a:lnTo>
                    <a:pt x="431" y="175"/>
                  </a:lnTo>
                  <a:lnTo>
                    <a:pt x="439" y="167"/>
                  </a:lnTo>
                  <a:lnTo>
                    <a:pt x="447" y="151"/>
                  </a:lnTo>
                  <a:lnTo>
                    <a:pt x="463" y="167"/>
                  </a:lnTo>
                  <a:lnTo>
                    <a:pt x="471" y="183"/>
                  </a:lnTo>
                  <a:lnTo>
                    <a:pt x="463" y="199"/>
                  </a:lnTo>
                  <a:lnTo>
                    <a:pt x="463" y="207"/>
                  </a:lnTo>
                  <a:lnTo>
                    <a:pt x="471" y="215"/>
                  </a:lnTo>
                  <a:lnTo>
                    <a:pt x="471" y="207"/>
                  </a:lnTo>
                  <a:lnTo>
                    <a:pt x="487" y="191"/>
                  </a:lnTo>
                  <a:lnTo>
                    <a:pt x="479" y="175"/>
                  </a:lnTo>
                  <a:lnTo>
                    <a:pt x="487" y="159"/>
                  </a:lnTo>
                  <a:lnTo>
                    <a:pt x="471" y="151"/>
                  </a:lnTo>
                  <a:lnTo>
                    <a:pt x="463" y="135"/>
                  </a:lnTo>
                  <a:lnTo>
                    <a:pt x="471" y="95"/>
                  </a:lnTo>
                  <a:lnTo>
                    <a:pt x="479" y="87"/>
                  </a:lnTo>
                  <a:lnTo>
                    <a:pt x="479" y="55"/>
                  </a:lnTo>
                  <a:lnTo>
                    <a:pt x="471" y="24"/>
                  </a:lnTo>
                  <a:lnTo>
                    <a:pt x="471" y="8"/>
                  </a:lnTo>
                  <a:lnTo>
                    <a:pt x="503" y="0"/>
                  </a:lnTo>
                  <a:lnTo>
                    <a:pt x="519" y="8"/>
                  </a:lnTo>
                  <a:lnTo>
                    <a:pt x="527" y="16"/>
                  </a:lnTo>
                  <a:lnTo>
                    <a:pt x="511" y="55"/>
                  </a:lnTo>
                  <a:lnTo>
                    <a:pt x="503" y="55"/>
                  </a:lnTo>
                  <a:lnTo>
                    <a:pt x="487" y="63"/>
                  </a:lnTo>
                  <a:lnTo>
                    <a:pt x="495" y="71"/>
                  </a:lnTo>
                  <a:lnTo>
                    <a:pt x="487" y="79"/>
                  </a:lnTo>
                  <a:lnTo>
                    <a:pt x="511" y="143"/>
                  </a:lnTo>
                  <a:lnTo>
                    <a:pt x="511" y="159"/>
                  </a:lnTo>
                  <a:lnTo>
                    <a:pt x="535" y="191"/>
                  </a:lnTo>
                  <a:lnTo>
                    <a:pt x="543" y="167"/>
                  </a:lnTo>
                  <a:lnTo>
                    <a:pt x="551" y="183"/>
                  </a:lnTo>
                  <a:lnTo>
                    <a:pt x="551" y="207"/>
                  </a:lnTo>
                  <a:lnTo>
                    <a:pt x="559" y="223"/>
                  </a:lnTo>
                  <a:lnTo>
                    <a:pt x="567" y="223"/>
                  </a:lnTo>
                  <a:lnTo>
                    <a:pt x="567" y="207"/>
                  </a:lnTo>
                  <a:lnTo>
                    <a:pt x="583" y="207"/>
                  </a:lnTo>
                  <a:lnTo>
                    <a:pt x="583" y="151"/>
                  </a:lnTo>
                  <a:lnTo>
                    <a:pt x="591" y="151"/>
                  </a:lnTo>
                  <a:lnTo>
                    <a:pt x="607" y="159"/>
                  </a:lnTo>
                  <a:lnTo>
                    <a:pt x="607" y="167"/>
                  </a:lnTo>
                  <a:lnTo>
                    <a:pt x="623" y="167"/>
                  </a:lnTo>
                  <a:lnTo>
                    <a:pt x="623" y="191"/>
                  </a:lnTo>
                  <a:lnTo>
                    <a:pt x="607" y="199"/>
                  </a:lnTo>
                  <a:lnTo>
                    <a:pt x="607" y="207"/>
                  </a:lnTo>
                  <a:lnTo>
                    <a:pt x="623" y="215"/>
                  </a:lnTo>
                  <a:lnTo>
                    <a:pt x="623" y="231"/>
                  </a:lnTo>
                  <a:lnTo>
                    <a:pt x="591" y="255"/>
                  </a:lnTo>
                  <a:lnTo>
                    <a:pt x="583" y="255"/>
                  </a:lnTo>
                  <a:lnTo>
                    <a:pt x="583" y="247"/>
                  </a:lnTo>
                  <a:lnTo>
                    <a:pt x="567" y="247"/>
                  </a:lnTo>
                  <a:lnTo>
                    <a:pt x="575" y="255"/>
                  </a:lnTo>
                  <a:lnTo>
                    <a:pt x="559" y="271"/>
                  </a:lnTo>
                  <a:lnTo>
                    <a:pt x="559" y="287"/>
                  </a:lnTo>
                  <a:lnTo>
                    <a:pt x="551" y="311"/>
                  </a:lnTo>
                  <a:lnTo>
                    <a:pt x="535" y="311"/>
                  </a:lnTo>
                  <a:lnTo>
                    <a:pt x="519" y="327"/>
                  </a:lnTo>
                  <a:lnTo>
                    <a:pt x="527" y="343"/>
                  </a:lnTo>
                  <a:lnTo>
                    <a:pt x="511" y="343"/>
                  </a:lnTo>
                  <a:lnTo>
                    <a:pt x="511" y="359"/>
                  </a:lnTo>
                  <a:lnTo>
                    <a:pt x="503" y="359"/>
                  </a:lnTo>
                  <a:lnTo>
                    <a:pt x="495" y="367"/>
                  </a:lnTo>
                  <a:lnTo>
                    <a:pt x="479" y="399"/>
                  </a:lnTo>
                  <a:lnTo>
                    <a:pt x="479" y="423"/>
                  </a:lnTo>
                  <a:lnTo>
                    <a:pt x="487" y="431"/>
                  </a:lnTo>
                  <a:lnTo>
                    <a:pt x="503" y="431"/>
                  </a:lnTo>
                  <a:lnTo>
                    <a:pt x="511" y="471"/>
                  </a:lnTo>
                  <a:lnTo>
                    <a:pt x="519" y="463"/>
                  </a:lnTo>
                  <a:lnTo>
                    <a:pt x="543" y="471"/>
                  </a:lnTo>
                  <a:lnTo>
                    <a:pt x="551" y="487"/>
                  </a:lnTo>
                  <a:lnTo>
                    <a:pt x="583" y="495"/>
                  </a:lnTo>
                  <a:lnTo>
                    <a:pt x="607" y="495"/>
                  </a:lnTo>
                  <a:lnTo>
                    <a:pt x="615" y="503"/>
                  </a:lnTo>
                  <a:lnTo>
                    <a:pt x="615" y="543"/>
                  </a:lnTo>
                  <a:lnTo>
                    <a:pt x="639" y="575"/>
                  </a:lnTo>
                  <a:lnTo>
                    <a:pt x="655" y="559"/>
                  </a:lnTo>
                  <a:lnTo>
                    <a:pt x="639" y="511"/>
                  </a:lnTo>
                  <a:lnTo>
                    <a:pt x="655" y="503"/>
                  </a:lnTo>
                  <a:lnTo>
                    <a:pt x="671" y="487"/>
                  </a:lnTo>
                  <a:lnTo>
                    <a:pt x="663" y="439"/>
                  </a:lnTo>
                  <a:lnTo>
                    <a:pt x="647" y="431"/>
                  </a:lnTo>
                  <a:lnTo>
                    <a:pt x="655" y="423"/>
                  </a:lnTo>
                  <a:lnTo>
                    <a:pt x="663" y="423"/>
                  </a:lnTo>
                  <a:lnTo>
                    <a:pt x="663" y="391"/>
                  </a:lnTo>
                  <a:lnTo>
                    <a:pt x="655" y="391"/>
                  </a:lnTo>
                  <a:lnTo>
                    <a:pt x="663" y="367"/>
                  </a:lnTo>
                  <a:lnTo>
                    <a:pt x="655" y="359"/>
                  </a:lnTo>
                  <a:lnTo>
                    <a:pt x="655" y="351"/>
                  </a:lnTo>
                  <a:lnTo>
                    <a:pt x="663" y="343"/>
                  </a:lnTo>
                  <a:lnTo>
                    <a:pt x="679" y="351"/>
                  </a:lnTo>
                  <a:lnTo>
                    <a:pt x="703" y="343"/>
                  </a:lnTo>
                  <a:lnTo>
                    <a:pt x="727" y="367"/>
                  </a:lnTo>
                  <a:lnTo>
                    <a:pt x="719" y="375"/>
                  </a:lnTo>
                  <a:lnTo>
                    <a:pt x="727" y="383"/>
                  </a:lnTo>
                  <a:lnTo>
                    <a:pt x="751" y="383"/>
                  </a:lnTo>
                  <a:lnTo>
                    <a:pt x="751" y="423"/>
                  </a:lnTo>
                  <a:lnTo>
                    <a:pt x="767" y="439"/>
                  </a:lnTo>
                  <a:lnTo>
                    <a:pt x="791" y="415"/>
                  </a:lnTo>
                  <a:lnTo>
                    <a:pt x="791" y="407"/>
                  </a:lnTo>
                  <a:lnTo>
                    <a:pt x="791" y="391"/>
                  </a:lnTo>
                  <a:lnTo>
                    <a:pt x="831" y="463"/>
                  </a:lnTo>
                  <a:lnTo>
                    <a:pt x="831" y="471"/>
                  </a:lnTo>
                  <a:lnTo>
                    <a:pt x="831" y="487"/>
                  </a:lnTo>
                  <a:lnTo>
                    <a:pt x="839" y="487"/>
                  </a:lnTo>
                  <a:lnTo>
                    <a:pt x="839" y="495"/>
                  </a:lnTo>
                  <a:lnTo>
                    <a:pt x="855" y="503"/>
                  </a:lnTo>
                  <a:lnTo>
                    <a:pt x="863" y="503"/>
                  </a:lnTo>
                  <a:lnTo>
                    <a:pt x="871" y="511"/>
                  </a:lnTo>
                  <a:lnTo>
                    <a:pt x="863" y="519"/>
                  </a:lnTo>
                  <a:lnTo>
                    <a:pt x="871" y="519"/>
                  </a:lnTo>
                  <a:lnTo>
                    <a:pt x="871" y="535"/>
                  </a:lnTo>
                  <a:lnTo>
                    <a:pt x="879" y="535"/>
                  </a:lnTo>
                  <a:lnTo>
                    <a:pt x="887" y="535"/>
                  </a:lnTo>
                  <a:lnTo>
                    <a:pt x="887" y="543"/>
                  </a:lnTo>
                  <a:lnTo>
                    <a:pt x="895" y="559"/>
                  </a:lnTo>
                  <a:lnTo>
                    <a:pt x="879" y="567"/>
                  </a:lnTo>
                  <a:lnTo>
                    <a:pt x="863" y="575"/>
                  </a:lnTo>
                  <a:lnTo>
                    <a:pt x="847" y="590"/>
                  </a:lnTo>
                  <a:lnTo>
                    <a:pt x="831" y="590"/>
                  </a:lnTo>
                  <a:lnTo>
                    <a:pt x="807" y="582"/>
                  </a:lnTo>
                  <a:lnTo>
                    <a:pt x="775" y="590"/>
                  </a:lnTo>
                  <a:lnTo>
                    <a:pt x="767" y="606"/>
                  </a:lnTo>
                  <a:lnTo>
                    <a:pt x="759" y="606"/>
                  </a:lnTo>
                  <a:lnTo>
                    <a:pt x="751" y="614"/>
                  </a:lnTo>
                  <a:lnTo>
                    <a:pt x="727" y="638"/>
                  </a:lnTo>
                  <a:lnTo>
                    <a:pt x="735" y="638"/>
                  </a:lnTo>
                  <a:lnTo>
                    <a:pt x="751" y="622"/>
                  </a:lnTo>
                  <a:lnTo>
                    <a:pt x="775" y="606"/>
                  </a:lnTo>
                  <a:lnTo>
                    <a:pt x="791" y="606"/>
                  </a:lnTo>
                  <a:lnTo>
                    <a:pt x="799" y="606"/>
                  </a:lnTo>
                  <a:lnTo>
                    <a:pt x="799" y="622"/>
                  </a:lnTo>
                  <a:lnTo>
                    <a:pt x="791" y="622"/>
                  </a:lnTo>
                  <a:lnTo>
                    <a:pt x="783" y="622"/>
                  </a:lnTo>
                  <a:lnTo>
                    <a:pt x="791" y="630"/>
                  </a:lnTo>
                  <a:lnTo>
                    <a:pt x="791" y="622"/>
                  </a:lnTo>
                  <a:lnTo>
                    <a:pt x="791" y="646"/>
                  </a:lnTo>
                  <a:lnTo>
                    <a:pt x="799" y="654"/>
                  </a:lnTo>
                  <a:lnTo>
                    <a:pt x="815" y="662"/>
                  </a:lnTo>
                  <a:lnTo>
                    <a:pt x="831" y="662"/>
                  </a:lnTo>
                  <a:lnTo>
                    <a:pt x="831" y="654"/>
                  </a:lnTo>
                  <a:lnTo>
                    <a:pt x="839" y="638"/>
                  </a:lnTo>
                  <a:lnTo>
                    <a:pt x="839" y="654"/>
                  </a:lnTo>
                  <a:lnTo>
                    <a:pt x="847" y="654"/>
                  </a:lnTo>
                  <a:lnTo>
                    <a:pt x="839" y="662"/>
                  </a:lnTo>
                  <a:lnTo>
                    <a:pt x="831" y="670"/>
                  </a:lnTo>
                  <a:lnTo>
                    <a:pt x="799" y="678"/>
                  </a:lnTo>
                  <a:lnTo>
                    <a:pt x="791" y="694"/>
                  </a:lnTo>
                  <a:lnTo>
                    <a:pt x="783" y="678"/>
                  </a:lnTo>
                  <a:lnTo>
                    <a:pt x="799" y="670"/>
                  </a:lnTo>
                  <a:lnTo>
                    <a:pt x="791" y="670"/>
                  </a:lnTo>
                  <a:lnTo>
                    <a:pt x="791" y="662"/>
                  </a:lnTo>
                  <a:lnTo>
                    <a:pt x="783" y="670"/>
                  </a:lnTo>
                  <a:lnTo>
                    <a:pt x="775" y="670"/>
                  </a:lnTo>
                  <a:lnTo>
                    <a:pt x="767" y="662"/>
                  </a:lnTo>
                  <a:lnTo>
                    <a:pt x="759" y="638"/>
                  </a:lnTo>
                  <a:lnTo>
                    <a:pt x="759" y="630"/>
                  </a:lnTo>
                  <a:lnTo>
                    <a:pt x="751" y="638"/>
                  </a:lnTo>
                  <a:lnTo>
                    <a:pt x="751" y="630"/>
                  </a:lnTo>
                  <a:lnTo>
                    <a:pt x="735" y="670"/>
                  </a:lnTo>
                  <a:lnTo>
                    <a:pt x="719" y="670"/>
                  </a:lnTo>
                  <a:lnTo>
                    <a:pt x="687" y="670"/>
                  </a:lnTo>
                  <a:lnTo>
                    <a:pt x="671" y="678"/>
                  </a:lnTo>
                  <a:lnTo>
                    <a:pt x="671" y="686"/>
                  </a:lnTo>
                  <a:lnTo>
                    <a:pt x="647" y="68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67" name="Freeform 17"/>
            <p:cNvSpPr>
              <a:spLocks/>
            </p:cNvSpPr>
            <p:nvPr/>
          </p:nvSpPr>
          <p:spPr bwMode="auto">
            <a:xfrm>
              <a:off x="1967" y="1507"/>
              <a:ext cx="925" cy="668"/>
            </a:xfrm>
            <a:custGeom>
              <a:avLst/>
              <a:gdLst>
                <a:gd name="T0" fmla="*/ 1192 w 895"/>
                <a:gd name="T1" fmla="*/ 169 h 718"/>
                <a:gd name="T2" fmla="*/ 1204 w 895"/>
                <a:gd name="T3" fmla="*/ 165 h 718"/>
                <a:gd name="T4" fmla="*/ 1220 w 895"/>
                <a:gd name="T5" fmla="*/ 155 h 718"/>
                <a:gd name="T6" fmla="*/ 1114 w 895"/>
                <a:gd name="T7" fmla="*/ 146 h 718"/>
                <a:gd name="T8" fmla="*/ 988 w 895"/>
                <a:gd name="T9" fmla="*/ 146 h 718"/>
                <a:gd name="T10" fmla="*/ 912 w 895"/>
                <a:gd name="T11" fmla="*/ 143 h 718"/>
                <a:gd name="T12" fmla="*/ 265 w 895"/>
                <a:gd name="T13" fmla="*/ 135 h 718"/>
                <a:gd name="T14" fmla="*/ 217 w 895"/>
                <a:gd name="T15" fmla="*/ 124 h 718"/>
                <a:gd name="T16" fmla="*/ 138 w 895"/>
                <a:gd name="T17" fmla="*/ 101 h 718"/>
                <a:gd name="T18" fmla="*/ 75 w 895"/>
                <a:gd name="T19" fmla="*/ 100 h 718"/>
                <a:gd name="T20" fmla="*/ 0 w 895"/>
                <a:gd name="T21" fmla="*/ 93 h 718"/>
                <a:gd name="T22" fmla="*/ 94 w 895"/>
                <a:gd name="T23" fmla="*/ 39 h 718"/>
                <a:gd name="T24" fmla="*/ 232 w 895"/>
                <a:gd name="T25" fmla="*/ 31 h 718"/>
                <a:gd name="T26" fmla="*/ 294 w 895"/>
                <a:gd name="T27" fmla="*/ 33 h 718"/>
                <a:gd name="T28" fmla="*/ 326 w 895"/>
                <a:gd name="T29" fmla="*/ 38 h 718"/>
                <a:gd name="T30" fmla="*/ 417 w 895"/>
                <a:gd name="T31" fmla="*/ 38 h 718"/>
                <a:gd name="T32" fmla="*/ 538 w 895"/>
                <a:gd name="T33" fmla="*/ 43 h 718"/>
                <a:gd name="T34" fmla="*/ 615 w 895"/>
                <a:gd name="T35" fmla="*/ 48 h 718"/>
                <a:gd name="T36" fmla="*/ 661 w 895"/>
                <a:gd name="T37" fmla="*/ 45 h 718"/>
                <a:gd name="T38" fmla="*/ 831 w 895"/>
                <a:gd name="T39" fmla="*/ 51 h 718"/>
                <a:gd name="T40" fmla="*/ 831 w 895"/>
                <a:gd name="T41" fmla="*/ 42 h 718"/>
                <a:gd name="T42" fmla="*/ 912 w 895"/>
                <a:gd name="T43" fmla="*/ 43 h 718"/>
                <a:gd name="T44" fmla="*/ 912 w 895"/>
                <a:gd name="T45" fmla="*/ 48 h 718"/>
                <a:gd name="T46" fmla="*/ 912 w 895"/>
                <a:gd name="T47" fmla="*/ 35 h 718"/>
                <a:gd name="T48" fmla="*/ 927 w 895"/>
                <a:gd name="T49" fmla="*/ 14 h 718"/>
                <a:gd name="T50" fmla="*/ 1007 w 895"/>
                <a:gd name="T51" fmla="*/ 7 h 718"/>
                <a:gd name="T52" fmla="*/ 943 w 895"/>
                <a:gd name="T53" fmla="*/ 16 h 718"/>
                <a:gd name="T54" fmla="*/ 988 w 895"/>
                <a:gd name="T55" fmla="*/ 38 h 718"/>
                <a:gd name="T56" fmla="*/ 1062 w 895"/>
                <a:gd name="T57" fmla="*/ 48 h 718"/>
                <a:gd name="T58" fmla="*/ 1127 w 895"/>
                <a:gd name="T59" fmla="*/ 48 h 718"/>
                <a:gd name="T60" fmla="*/ 1171 w 895"/>
                <a:gd name="T61" fmla="*/ 39 h 718"/>
                <a:gd name="T62" fmla="*/ 1171 w 895"/>
                <a:gd name="T63" fmla="*/ 48 h 718"/>
                <a:gd name="T64" fmla="*/ 1127 w 895"/>
                <a:gd name="T65" fmla="*/ 60 h 718"/>
                <a:gd name="T66" fmla="*/ 1082 w 895"/>
                <a:gd name="T67" fmla="*/ 64 h 718"/>
                <a:gd name="T68" fmla="*/ 1007 w 895"/>
                <a:gd name="T69" fmla="*/ 76 h 718"/>
                <a:gd name="T70" fmla="*/ 975 w 895"/>
                <a:gd name="T71" fmla="*/ 86 h 718"/>
                <a:gd name="T72" fmla="*/ 943 w 895"/>
                <a:gd name="T73" fmla="*/ 101 h 718"/>
                <a:gd name="T74" fmla="*/ 1049 w 895"/>
                <a:gd name="T75" fmla="*/ 111 h 718"/>
                <a:gd name="T76" fmla="*/ 1192 w 895"/>
                <a:gd name="T77" fmla="*/ 118 h 718"/>
                <a:gd name="T78" fmla="*/ 1236 w 895"/>
                <a:gd name="T79" fmla="*/ 120 h 718"/>
                <a:gd name="T80" fmla="*/ 1248 w 895"/>
                <a:gd name="T81" fmla="*/ 101 h 718"/>
                <a:gd name="T82" fmla="*/ 1270 w 895"/>
                <a:gd name="T83" fmla="*/ 93 h 718"/>
                <a:gd name="T84" fmla="*/ 1282 w 895"/>
                <a:gd name="T85" fmla="*/ 81 h 718"/>
                <a:gd name="T86" fmla="*/ 1389 w 895"/>
                <a:gd name="T87" fmla="*/ 87 h 718"/>
                <a:gd name="T88" fmla="*/ 1481 w 895"/>
                <a:gd name="T89" fmla="*/ 104 h 718"/>
                <a:gd name="T90" fmla="*/ 1608 w 895"/>
                <a:gd name="T91" fmla="*/ 109 h 718"/>
                <a:gd name="T92" fmla="*/ 1622 w 895"/>
                <a:gd name="T93" fmla="*/ 116 h 718"/>
                <a:gd name="T94" fmla="*/ 1668 w 895"/>
                <a:gd name="T95" fmla="*/ 124 h 718"/>
                <a:gd name="T96" fmla="*/ 1716 w 895"/>
                <a:gd name="T97" fmla="*/ 126 h 718"/>
                <a:gd name="T98" fmla="*/ 1668 w 895"/>
                <a:gd name="T99" fmla="*/ 135 h 718"/>
                <a:gd name="T100" fmla="*/ 1502 w 895"/>
                <a:gd name="T101" fmla="*/ 139 h 718"/>
                <a:gd name="T102" fmla="*/ 1407 w 895"/>
                <a:gd name="T103" fmla="*/ 151 h 718"/>
                <a:gd name="T104" fmla="*/ 1527 w 895"/>
                <a:gd name="T105" fmla="*/ 143 h 718"/>
                <a:gd name="T106" fmla="*/ 1512 w 895"/>
                <a:gd name="T107" fmla="*/ 146 h 718"/>
                <a:gd name="T108" fmla="*/ 1550 w 895"/>
                <a:gd name="T109" fmla="*/ 154 h 718"/>
                <a:gd name="T110" fmla="*/ 1622 w 895"/>
                <a:gd name="T111" fmla="*/ 151 h 718"/>
                <a:gd name="T112" fmla="*/ 1608 w 895"/>
                <a:gd name="T113" fmla="*/ 157 h 718"/>
                <a:gd name="T114" fmla="*/ 1550 w 895"/>
                <a:gd name="T115" fmla="*/ 157 h 718"/>
                <a:gd name="T116" fmla="*/ 1502 w 895"/>
                <a:gd name="T117" fmla="*/ 157 h 718"/>
                <a:gd name="T118" fmla="*/ 1454 w 895"/>
                <a:gd name="T119" fmla="*/ 151 h 718"/>
                <a:gd name="T120" fmla="*/ 1328 w 895"/>
                <a:gd name="T121" fmla="*/ 15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95"/>
                <a:gd name="T184" fmla="*/ 0 h 718"/>
                <a:gd name="T185" fmla="*/ 895 w 895"/>
                <a:gd name="T186" fmla="*/ 718 h 71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95" h="718">
                  <a:moveTo>
                    <a:pt x="647" y="686"/>
                  </a:moveTo>
                  <a:lnTo>
                    <a:pt x="647" y="702"/>
                  </a:lnTo>
                  <a:lnTo>
                    <a:pt x="623" y="710"/>
                  </a:lnTo>
                  <a:lnTo>
                    <a:pt x="615" y="718"/>
                  </a:lnTo>
                  <a:lnTo>
                    <a:pt x="599" y="718"/>
                  </a:lnTo>
                  <a:lnTo>
                    <a:pt x="615" y="702"/>
                  </a:lnTo>
                  <a:lnTo>
                    <a:pt x="607" y="702"/>
                  </a:lnTo>
                  <a:lnTo>
                    <a:pt x="623" y="694"/>
                  </a:lnTo>
                  <a:lnTo>
                    <a:pt x="623" y="670"/>
                  </a:lnTo>
                  <a:lnTo>
                    <a:pt x="631" y="678"/>
                  </a:lnTo>
                  <a:lnTo>
                    <a:pt x="639" y="670"/>
                  </a:lnTo>
                  <a:lnTo>
                    <a:pt x="631" y="662"/>
                  </a:lnTo>
                  <a:lnTo>
                    <a:pt x="591" y="654"/>
                  </a:lnTo>
                  <a:lnTo>
                    <a:pt x="591" y="646"/>
                  </a:lnTo>
                  <a:lnTo>
                    <a:pt x="583" y="622"/>
                  </a:lnTo>
                  <a:lnTo>
                    <a:pt x="575" y="622"/>
                  </a:lnTo>
                  <a:lnTo>
                    <a:pt x="567" y="614"/>
                  </a:lnTo>
                  <a:lnTo>
                    <a:pt x="551" y="606"/>
                  </a:lnTo>
                  <a:lnTo>
                    <a:pt x="535" y="622"/>
                  </a:lnTo>
                  <a:lnTo>
                    <a:pt x="511" y="622"/>
                  </a:lnTo>
                  <a:lnTo>
                    <a:pt x="503" y="614"/>
                  </a:lnTo>
                  <a:lnTo>
                    <a:pt x="487" y="614"/>
                  </a:lnTo>
                  <a:lnTo>
                    <a:pt x="479" y="598"/>
                  </a:lnTo>
                  <a:lnTo>
                    <a:pt x="471" y="606"/>
                  </a:lnTo>
                  <a:lnTo>
                    <a:pt x="192" y="606"/>
                  </a:lnTo>
                  <a:lnTo>
                    <a:pt x="184" y="606"/>
                  </a:lnTo>
                  <a:lnTo>
                    <a:pt x="176" y="598"/>
                  </a:lnTo>
                  <a:lnTo>
                    <a:pt x="136" y="575"/>
                  </a:lnTo>
                  <a:lnTo>
                    <a:pt x="128" y="551"/>
                  </a:lnTo>
                  <a:lnTo>
                    <a:pt x="120" y="543"/>
                  </a:lnTo>
                  <a:lnTo>
                    <a:pt x="104" y="527"/>
                  </a:lnTo>
                  <a:lnTo>
                    <a:pt x="112" y="519"/>
                  </a:lnTo>
                  <a:lnTo>
                    <a:pt x="112" y="503"/>
                  </a:lnTo>
                  <a:lnTo>
                    <a:pt x="112" y="487"/>
                  </a:lnTo>
                  <a:lnTo>
                    <a:pt x="88" y="471"/>
                  </a:lnTo>
                  <a:lnTo>
                    <a:pt x="72" y="431"/>
                  </a:lnTo>
                  <a:lnTo>
                    <a:pt x="64" y="431"/>
                  </a:lnTo>
                  <a:lnTo>
                    <a:pt x="56" y="407"/>
                  </a:lnTo>
                  <a:lnTo>
                    <a:pt x="40" y="415"/>
                  </a:lnTo>
                  <a:lnTo>
                    <a:pt x="40" y="423"/>
                  </a:lnTo>
                  <a:lnTo>
                    <a:pt x="16" y="399"/>
                  </a:lnTo>
                  <a:lnTo>
                    <a:pt x="16" y="391"/>
                  </a:lnTo>
                  <a:lnTo>
                    <a:pt x="0" y="399"/>
                  </a:lnTo>
                  <a:lnTo>
                    <a:pt x="0" y="391"/>
                  </a:lnTo>
                  <a:lnTo>
                    <a:pt x="0" y="159"/>
                  </a:lnTo>
                  <a:lnTo>
                    <a:pt x="8" y="159"/>
                  </a:lnTo>
                  <a:lnTo>
                    <a:pt x="48" y="183"/>
                  </a:lnTo>
                  <a:lnTo>
                    <a:pt x="48" y="167"/>
                  </a:lnTo>
                  <a:lnTo>
                    <a:pt x="56" y="159"/>
                  </a:lnTo>
                  <a:lnTo>
                    <a:pt x="72" y="159"/>
                  </a:lnTo>
                  <a:lnTo>
                    <a:pt x="80" y="159"/>
                  </a:lnTo>
                  <a:lnTo>
                    <a:pt x="120" y="135"/>
                  </a:lnTo>
                  <a:lnTo>
                    <a:pt x="120" y="151"/>
                  </a:lnTo>
                  <a:lnTo>
                    <a:pt x="128" y="151"/>
                  </a:lnTo>
                  <a:lnTo>
                    <a:pt x="136" y="127"/>
                  </a:lnTo>
                  <a:lnTo>
                    <a:pt x="152" y="143"/>
                  </a:lnTo>
                  <a:lnTo>
                    <a:pt x="152" y="159"/>
                  </a:lnTo>
                  <a:lnTo>
                    <a:pt x="160" y="159"/>
                  </a:lnTo>
                  <a:lnTo>
                    <a:pt x="168" y="151"/>
                  </a:lnTo>
                  <a:lnTo>
                    <a:pt x="168" y="159"/>
                  </a:lnTo>
                  <a:lnTo>
                    <a:pt x="184" y="159"/>
                  </a:lnTo>
                  <a:lnTo>
                    <a:pt x="184" y="151"/>
                  </a:lnTo>
                  <a:lnTo>
                    <a:pt x="200" y="151"/>
                  </a:lnTo>
                  <a:lnTo>
                    <a:pt x="216" y="159"/>
                  </a:lnTo>
                  <a:lnTo>
                    <a:pt x="231" y="167"/>
                  </a:lnTo>
                  <a:lnTo>
                    <a:pt x="239" y="175"/>
                  </a:lnTo>
                  <a:lnTo>
                    <a:pt x="255" y="175"/>
                  </a:lnTo>
                  <a:lnTo>
                    <a:pt x="279" y="183"/>
                  </a:lnTo>
                  <a:lnTo>
                    <a:pt x="279" y="199"/>
                  </a:lnTo>
                  <a:lnTo>
                    <a:pt x="271" y="207"/>
                  </a:lnTo>
                  <a:lnTo>
                    <a:pt x="287" y="215"/>
                  </a:lnTo>
                  <a:lnTo>
                    <a:pt x="319" y="207"/>
                  </a:lnTo>
                  <a:lnTo>
                    <a:pt x="343" y="215"/>
                  </a:lnTo>
                  <a:lnTo>
                    <a:pt x="343" y="207"/>
                  </a:lnTo>
                  <a:lnTo>
                    <a:pt x="335" y="199"/>
                  </a:lnTo>
                  <a:lnTo>
                    <a:pt x="343" y="191"/>
                  </a:lnTo>
                  <a:lnTo>
                    <a:pt x="367" y="175"/>
                  </a:lnTo>
                  <a:lnTo>
                    <a:pt x="375" y="199"/>
                  </a:lnTo>
                  <a:lnTo>
                    <a:pt x="407" y="207"/>
                  </a:lnTo>
                  <a:lnTo>
                    <a:pt x="431" y="215"/>
                  </a:lnTo>
                  <a:lnTo>
                    <a:pt x="439" y="215"/>
                  </a:lnTo>
                  <a:lnTo>
                    <a:pt x="439" y="199"/>
                  </a:lnTo>
                  <a:lnTo>
                    <a:pt x="447" y="191"/>
                  </a:lnTo>
                  <a:lnTo>
                    <a:pt x="431" y="175"/>
                  </a:lnTo>
                  <a:lnTo>
                    <a:pt x="439" y="167"/>
                  </a:lnTo>
                  <a:lnTo>
                    <a:pt x="447" y="151"/>
                  </a:lnTo>
                  <a:lnTo>
                    <a:pt x="463" y="167"/>
                  </a:lnTo>
                  <a:lnTo>
                    <a:pt x="471" y="183"/>
                  </a:lnTo>
                  <a:lnTo>
                    <a:pt x="463" y="199"/>
                  </a:lnTo>
                  <a:lnTo>
                    <a:pt x="463" y="207"/>
                  </a:lnTo>
                  <a:lnTo>
                    <a:pt x="471" y="215"/>
                  </a:lnTo>
                  <a:lnTo>
                    <a:pt x="471" y="207"/>
                  </a:lnTo>
                  <a:lnTo>
                    <a:pt x="487" y="191"/>
                  </a:lnTo>
                  <a:lnTo>
                    <a:pt x="479" y="175"/>
                  </a:lnTo>
                  <a:lnTo>
                    <a:pt x="487" y="159"/>
                  </a:lnTo>
                  <a:lnTo>
                    <a:pt x="471" y="151"/>
                  </a:lnTo>
                  <a:lnTo>
                    <a:pt x="463" y="135"/>
                  </a:lnTo>
                  <a:lnTo>
                    <a:pt x="471" y="95"/>
                  </a:lnTo>
                  <a:lnTo>
                    <a:pt x="479" y="87"/>
                  </a:lnTo>
                  <a:lnTo>
                    <a:pt x="479" y="55"/>
                  </a:lnTo>
                  <a:lnTo>
                    <a:pt x="471" y="24"/>
                  </a:lnTo>
                  <a:lnTo>
                    <a:pt x="471" y="8"/>
                  </a:lnTo>
                  <a:lnTo>
                    <a:pt x="503" y="0"/>
                  </a:lnTo>
                  <a:lnTo>
                    <a:pt x="519" y="8"/>
                  </a:lnTo>
                  <a:lnTo>
                    <a:pt x="527" y="16"/>
                  </a:lnTo>
                  <a:lnTo>
                    <a:pt x="511" y="55"/>
                  </a:lnTo>
                  <a:lnTo>
                    <a:pt x="503" y="55"/>
                  </a:lnTo>
                  <a:lnTo>
                    <a:pt x="487" y="63"/>
                  </a:lnTo>
                  <a:lnTo>
                    <a:pt x="495" y="71"/>
                  </a:lnTo>
                  <a:lnTo>
                    <a:pt x="487" y="79"/>
                  </a:lnTo>
                  <a:lnTo>
                    <a:pt x="511" y="143"/>
                  </a:lnTo>
                  <a:lnTo>
                    <a:pt x="511" y="159"/>
                  </a:lnTo>
                  <a:lnTo>
                    <a:pt x="535" y="191"/>
                  </a:lnTo>
                  <a:lnTo>
                    <a:pt x="543" y="167"/>
                  </a:lnTo>
                  <a:lnTo>
                    <a:pt x="551" y="183"/>
                  </a:lnTo>
                  <a:lnTo>
                    <a:pt x="551" y="207"/>
                  </a:lnTo>
                  <a:lnTo>
                    <a:pt x="559" y="223"/>
                  </a:lnTo>
                  <a:lnTo>
                    <a:pt x="567" y="223"/>
                  </a:lnTo>
                  <a:lnTo>
                    <a:pt x="567" y="207"/>
                  </a:lnTo>
                  <a:lnTo>
                    <a:pt x="583" y="207"/>
                  </a:lnTo>
                  <a:lnTo>
                    <a:pt x="583" y="151"/>
                  </a:lnTo>
                  <a:lnTo>
                    <a:pt x="591" y="151"/>
                  </a:lnTo>
                  <a:lnTo>
                    <a:pt x="607" y="159"/>
                  </a:lnTo>
                  <a:lnTo>
                    <a:pt x="607" y="167"/>
                  </a:lnTo>
                  <a:lnTo>
                    <a:pt x="623" y="167"/>
                  </a:lnTo>
                  <a:lnTo>
                    <a:pt x="623" y="191"/>
                  </a:lnTo>
                  <a:lnTo>
                    <a:pt x="607" y="199"/>
                  </a:lnTo>
                  <a:lnTo>
                    <a:pt x="607" y="207"/>
                  </a:lnTo>
                  <a:lnTo>
                    <a:pt x="623" y="215"/>
                  </a:lnTo>
                  <a:lnTo>
                    <a:pt x="623" y="231"/>
                  </a:lnTo>
                  <a:lnTo>
                    <a:pt x="591" y="255"/>
                  </a:lnTo>
                  <a:lnTo>
                    <a:pt x="583" y="255"/>
                  </a:lnTo>
                  <a:lnTo>
                    <a:pt x="583" y="247"/>
                  </a:lnTo>
                  <a:lnTo>
                    <a:pt x="567" y="247"/>
                  </a:lnTo>
                  <a:lnTo>
                    <a:pt x="575" y="255"/>
                  </a:lnTo>
                  <a:lnTo>
                    <a:pt x="559" y="271"/>
                  </a:lnTo>
                  <a:lnTo>
                    <a:pt x="559" y="287"/>
                  </a:lnTo>
                  <a:lnTo>
                    <a:pt x="551" y="311"/>
                  </a:lnTo>
                  <a:lnTo>
                    <a:pt x="535" y="311"/>
                  </a:lnTo>
                  <a:lnTo>
                    <a:pt x="519" y="327"/>
                  </a:lnTo>
                  <a:lnTo>
                    <a:pt x="527" y="343"/>
                  </a:lnTo>
                  <a:lnTo>
                    <a:pt x="511" y="343"/>
                  </a:lnTo>
                  <a:lnTo>
                    <a:pt x="511" y="359"/>
                  </a:lnTo>
                  <a:lnTo>
                    <a:pt x="503" y="359"/>
                  </a:lnTo>
                  <a:lnTo>
                    <a:pt x="495" y="367"/>
                  </a:lnTo>
                  <a:lnTo>
                    <a:pt x="479" y="399"/>
                  </a:lnTo>
                  <a:lnTo>
                    <a:pt x="479" y="423"/>
                  </a:lnTo>
                  <a:lnTo>
                    <a:pt x="487" y="431"/>
                  </a:lnTo>
                  <a:lnTo>
                    <a:pt x="503" y="431"/>
                  </a:lnTo>
                  <a:lnTo>
                    <a:pt x="511" y="471"/>
                  </a:lnTo>
                  <a:lnTo>
                    <a:pt x="519" y="463"/>
                  </a:lnTo>
                  <a:lnTo>
                    <a:pt x="543" y="471"/>
                  </a:lnTo>
                  <a:lnTo>
                    <a:pt x="551" y="487"/>
                  </a:lnTo>
                  <a:lnTo>
                    <a:pt x="583" y="495"/>
                  </a:lnTo>
                  <a:lnTo>
                    <a:pt x="607" y="495"/>
                  </a:lnTo>
                  <a:lnTo>
                    <a:pt x="615" y="503"/>
                  </a:lnTo>
                  <a:lnTo>
                    <a:pt x="615" y="543"/>
                  </a:lnTo>
                  <a:lnTo>
                    <a:pt x="639" y="575"/>
                  </a:lnTo>
                  <a:lnTo>
                    <a:pt x="655" y="559"/>
                  </a:lnTo>
                  <a:lnTo>
                    <a:pt x="639" y="511"/>
                  </a:lnTo>
                  <a:lnTo>
                    <a:pt x="655" y="503"/>
                  </a:lnTo>
                  <a:lnTo>
                    <a:pt x="671" y="487"/>
                  </a:lnTo>
                  <a:lnTo>
                    <a:pt x="663" y="439"/>
                  </a:lnTo>
                  <a:lnTo>
                    <a:pt x="647" y="431"/>
                  </a:lnTo>
                  <a:lnTo>
                    <a:pt x="655" y="423"/>
                  </a:lnTo>
                  <a:lnTo>
                    <a:pt x="663" y="423"/>
                  </a:lnTo>
                  <a:lnTo>
                    <a:pt x="663" y="391"/>
                  </a:lnTo>
                  <a:lnTo>
                    <a:pt x="655" y="391"/>
                  </a:lnTo>
                  <a:lnTo>
                    <a:pt x="663" y="367"/>
                  </a:lnTo>
                  <a:lnTo>
                    <a:pt x="655" y="359"/>
                  </a:lnTo>
                  <a:lnTo>
                    <a:pt x="655" y="351"/>
                  </a:lnTo>
                  <a:lnTo>
                    <a:pt x="663" y="343"/>
                  </a:lnTo>
                  <a:lnTo>
                    <a:pt x="679" y="351"/>
                  </a:lnTo>
                  <a:lnTo>
                    <a:pt x="703" y="343"/>
                  </a:lnTo>
                  <a:lnTo>
                    <a:pt x="727" y="367"/>
                  </a:lnTo>
                  <a:lnTo>
                    <a:pt x="719" y="375"/>
                  </a:lnTo>
                  <a:lnTo>
                    <a:pt x="727" y="383"/>
                  </a:lnTo>
                  <a:lnTo>
                    <a:pt x="751" y="383"/>
                  </a:lnTo>
                  <a:lnTo>
                    <a:pt x="751" y="423"/>
                  </a:lnTo>
                  <a:lnTo>
                    <a:pt x="767" y="439"/>
                  </a:lnTo>
                  <a:lnTo>
                    <a:pt x="791" y="415"/>
                  </a:lnTo>
                  <a:lnTo>
                    <a:pt x="791" y="407"/>
                  </a:lnTo>
                  <a:lnTo>
                    <a:pt x="791" y="391"/>
                  </a:lnTo>
                  <a:lnTo>
                    <a:pt x="831" y="463"/>
                  </a:lnTo>
                  <a:lnTo>
                    <a:pt x="831" y="471"/>
                  </a:lnTo>
                  <a:lnTo>
                    <a:pt x="831" y="487"/>
                  </a:lnTo>
                  <a:lnTo>
                    <a:pt x="839" y="487"/>
                  </a:lnTo>
                  <a:lnTo>
                    <a:pt x="839" y="495"/>
                  </a:lnTo>
                  <a:lnTo>
                    <a:pt x="855" y="503"/>
                  </a:lnTo>
                  <a:lnTo>
                    <a:pt x="863" y="503"/>
                  </a:lnTo>
                  <a:lnTo>
                    <a:pt x="871" y="511"/>
                  </a:lnTo>
                  <a:lnTo>
                    <a:pt x="863" y="519"/>
                  </a:lnTo>
                  <a:lnTo>
                    <a:pt x="871" y="519"/>
                  </a:lnTo>
                  <a:lnTo>
                    <a:pt x="871" y="535"/>
                  </a:lnTo>
                  <a:lnTo>
                    <a:pt x="879" y="535"/>
                  </a:lnTo>
                  <a:lnTo>
                    <a:pt x="887" y="535"/>
                  </a:lnTo>
                  <a:lnTo>
                    <a:pt x="887" y="543"/>
                  </a:lnTo>
                  <a:lnTo>
                    <a:pt x="895" y="559"/>
                  </a:lnTo>
                  <a:lnTo>
                    <a:pt x="879" y="567"/>
                  </a:lnTo>
                  <a:lnTo>
                    <a:pt x="863" y="575"/>
                  </a:lnTo>
                  <a:lnTo>
                    <a:pt x="847" y="590"/>
                  </a:lnTo>
                  <a:lnTo>
                    <a:pt x="831" y="590"/>
                  </a:lnTo>
                  <a:lnTo>
                    <a:pt x="807" y="582"/>
                  </a:lnTo>
                  <a:lnTo>
                    <a:pt x="775" y="590"/>
                  </a:lnTo>
                  <a:lnTo>
                    <a:pt x="767" y="606"/>
                  </a:lnTo>
                  <a:lnTo>
                    <a:pt x="759" y="606"/>
                  </a:lnTo>
                  <a:lnTo>
                    <a:pt x="751" y="614"/>
                  </a:lnTo>
                  <a:lnTo>
                    <a:pt x="727" y="638"/>
                  </a:lnTo>
                  <a:lnTo>
                    <a:pt x="735" y="638"/>
                  </a:lnTo>
                  <a:lnTo>
                    <a:pt x="751" y="622"/>
                  </a:lnTo>
                  <a:lnTo>
                    <a:pt x="775" y="606"/>
                  </a:lnTo>
                  <a:lnTo>
                    <a:pt x="791" y="606"/>
                  </a:lnTo>
                  <a:lnTo>
                    <a:pt x="799" y="606"/>
                  </a:lnTo>
                  <a:lnTo>
                    <a:pt x="799" y="622"/>
                  </a:lnTo>
                  <a:lnTo>
                    <a:pt x="791" y="622"/>
                  </a:lnTo>
                  <a:lnTo>
                    <a:pt x="783" y="622"/>
                  </a:lnTo>
                  <a:lnTo>
                    <a:pt x="791" y="630"/>
                  </a:lnTo>
                  <a:lnTo>
                    <a:pt x="791" y="622"/>
                  </a:lnTo>
                  <a:lnTo>
                    <a:pt x="791" y="646"/>
                  </a:lnTo>
                  <a:lnTo>
                    <a:pt x="799" y="654"/>
                  </a:lnTo>
                  <a:lnTo>
                    <a:pt x="815" y="662"/>
                  </a:lnTo>
                  <a:lnTo>
                    <a:pt x="831" y="662"/>
                  </a:lnTo>
                  <a:lnTo>
                    <a:pt x="831" y="654"/>
                  </a:lnTo>
                  <a:lnTo>
                    <a:pt x="839" y="638"/>
                  </a:lnTo>
                  <a:lnTo>
                    <a:pt x="839" y="654"/>
                  </a:lnTo>
                  <a:lnTo>
                    <a:pt x="847" y="654"/>
                  </a:lnTo>
                  <a:lnTo>
                    <a:pt x="839" y="662"/>
                  </a:lnTo>
                  <a:lnTo>
                    <a:pt x="831" y="670"/>
                  </a:lnTo>
                  <a:lnTo>
                    <a:pt x="799" y="678"/>
                  </a:lnTo>
                  <a:lnTo>
                    <a:pt x="791" y="694"/>
                  </a:lnTo>
                  <a:lnTo>
                    <a:pt x="783" y="678"/>
                  </a:lnTo>
                  <a:lnTo>
                    <a:pt x="799" y="670"/>
                  </a:lnTo>
                  <a:lnTo>
                    <a:pt x="791" y="670"/>
                  </a:lnTo>
                  <a:lnTo>
                    <a:pt x="791" y="662"/>
                  </a:lnTo>
                  <a:lnTo>
                    <a:pt x="783" y="670"/>
                  </a:lnTo>
                  <a:lnTo>
                    <a:pt x="775" y="670"/>
                  </a:lnTo>
                  <a:lnTo>
                    <a:pt x="767" y="662"/>
                  </a:lnTo>
                  <a:lnTo>
                    <a:pt x="759" y="638"/>
                  </a:lnTo>
                  <a:lnTo>
                    <a:pt x="759" y="630"/>
                  </a:lnTo>
                  <a:lnTo>
                    <a:pt x="751" y="638"/>
                  </a:lnTo>
                  <a:lnTo>
                    <a:pt x="751" y="630"/>
                  </a:lnTo>
                  <a:lnTo>
                    <a:pt x="735" y="670"/>
                  </a:lnTo>
                  <a:lnTo>
                    <a:pt x="719" y="670"/>
                  </a:lnTo>
                  <a:lnTo>
                    <a:pt x="687" y="670"/>
                  </a:lnTo>
                  <a:lnTo>
                    <a:pt x="671" y="678"/>
                  </a:lnTo>
                  <a:lnTo>
                    <a:pt x="671" y="686"/>
                  </a:lnTo>
                  <a:lnTo>
                    <a:pt x="647" y="68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68" name="Freeform 18"/>
            <p:cNvSpPr>
              <a:spLocks/>
            </p:cNvSpPr>
            <p:nvPr/>
          </p:nvSpPr>
          <p:spPr bwMode="auto">
            <a:xfrm>
              <a:off x="2141" y="2064"/>
              <a:ext cx="627" cy="310"/>
            </a:xfrm>
            <a:custGeom>
              <a:avLst/>
              <a:gdLst>
                <a:gd name="T0" fmla="*/ 579 w 607"/>
                <a:gd name="T1" fmla="*/ 6 h 336"/>
                <a:gd name="T2" fmla="*/ 613 w 607"/>
                <a:gd name="T3" fmla="*/ 6 h 336"/>
                <a:gd name="T4" fmla="*/ 656 w 607"/>
                <a:gd name="T5" fmla="*/ 6 h 336"/>
                <a:gd name="T6" fmla="*/ 656 w 607"/>
                <a:gd name="T7" fmla="*/ 10 h 336"/>
                <a:gd name="T8" fmla="*/ 685 w 607"/>
                <a:gd name="T9" fmla="*/ 10 h 336"/>
                <a:gd name="T10" fmla="*/ 731 w 607"/>
                <a:gd name="T11" fmla="*/ 10 h 336"/>
                <a:gd name="T12" fmla="*/ 748 w 607"/>
                <a:gd name="T13" fmla="*/ 10 h 336"/>
                <a:gd name="T14" fmla="*/ 808 w 607"/>
                <a:gd name="T15" fmla="*/ 10 h 336"/>
                <a:gd name="T16" fmla="*/ 808 w 607"/>
                <a:gd name="T17" fmla="*/ 13 h 336"/>
                <a:gd name="T18" fmla="*/ 731 w 607"/>
                <a:gd name="T19" fmla="*/ 16 h 336"/>
                <a:gd name="T20" fmla="*/ 731 w 607"/>
                <a:gd name="T21" fmla="*/ 21 h 336"/>
                <a:gd name="T22" fmla="*/ 748 w 607"/>
                <a:gd name="T23" fmla="*/ 24 h 336"/>
                <a:gd name="T24" fmla="*/ 762 w 607"/>
                <a:gd name="T25" fmla="*/ 17 h 336"/>
                <a:gd name="T26" fmla="*/ 796 w 607"/>
                <a:gd name="T27" fmla="*/ 15 h 336"/>
                <a:gd name="T28" fmla="*/ 824 w 607"/>
                <a:gd name="T29" fmla="*/ 15 h 336"/>
                <a:gd name="T30" fmla="*/ 808 w 607"/>
                <a:gd name="T31" fmla="*/ 19 h 336"/>
                <a:gd name="T32" fmla="*/ 838 w 607"/>
                <a:gd name="T33" fmla="*/ 21 h 336"/>
                <a:gd name="T34" fmla="*/ 824 w 607"/>
                <a:gd name="T35" fmla="*/ 24 h 336"/>
                <a:gd name="T36" fmla="*/ 870 w 607"/>
                <a:gd name="T37" fmla="*/ 24 h 336"/>
                <a:gd name="T38" fmla="*/ 916 w 607"/>
                <a:gd name="T39" fmla="*/ 19 h 336"/>
                <a:gd name="T40" fmla="*/ 965 w 607"/>
                <a:gd name="T41" fmla="*/ 16 h 336"/>
                <a:gd name="T42" fmla="*/ 1057 w 607"/>
                <a:gd name="T43" fmla="*/ 15 h 336"/>
                <a:gd name="T44" fmla="*/ 1112 w 607"/>
                <a:gd name="T45" fmla="*/ 6 h 336"/>
                <a:gd name="T46" fmla="*/ 1131 w 607"/>
                <a:gd name="T47" fmla="*/ 6 h 336"/>
                <a:gd name="T48" fmla="*/ 1143 w 607"/>
                <a:gd name="T49" fmla="*/ 13 h 336"/>
                <a:gd name="T50" fmla="*/ 1143 w 607"/>
                <a:gd name="T51" fmla="*/ 16 h 336"/>
                <a:gd name="T52" fmla="*/ 1068 w 607"/>
                <a:gd name="T53" fmla="*/ 22 h 336"/>
                <a:gd name="T54" fmla="*/ 1101 w 607"/>
                <a:gd name="T55" fmla="*/ 24 h 336"/>
                <a:gd name="T56" fmla="*/ 1057 w 607"/>
                <a:gd name="T57" fmla="*/ 24 h 336"/>
                <a:gd name="T58" fmla="*/ 1025 w 607"/>
                <a:gd name="T59" fmla="*/ 28 h 336"/>
                <a:gd name="T60" fmla="*/ 993 w 607"/>
                <a:gd name="T61" fmla="*/ 32 h 336"/>
                <a:gd name="T62" fmla="*/ 977 w 607"/>
                <a:gd name="T63" fmla="*/ 37 h 336"/>
                <a:gd name="T64" fmla="*/ 965 w 607"/>
                <a:gd name="T65" fmla="*/ 34 h 336"/>
                <a:gd name="T66" fmla="*/ 965 w 607"/>
                <a:gd name="T67" fmla="*/ 34 h 336"/>
                <a:gd name="T68" fmla="*/ 977 w 607"/>
                <a:gd name="T69" fmla="*/ 41 h 336"/>
                <a:gd name="T70" fmla="*/ 916 w 607"/>
                <a:gd name="T71" fmla="*/ 47 h 336"/>
                <a:gd name="T72" fmla="*/ 870 w 607"/>
                <a:gd name="T73" fmla="*/ 52 h 336"/>
                <a:gd name="T74" fmla="*/ 885 w 607"/>
                <a:gd name="T75" fmla="*/ 66 h 336"/>
                <a:gd name="T76" fmla="*/ 838 w 607"/>
                <a:gd name="T77" fmla="*/ 62 h 336"/>
                <a:gd name="T78" fmla="*/ 808 w 607"/>
                <a:gd name="T79" fmla="*/ 55 h 336"/>
                <a:gd name="T80" fmla="*/ 796 w 607"/>
                <a:gd name="T81" fmla="*/ 55 h 336"/>
                <a:gd name="T82" fmla="*/ 701 w 607"/>
                <a:gd name="T83" fmla="*/ 56 h 336"/>
                <a:gd name="T84" fmla="*/ 675 w 607"/>
                <a:gd name="T85" fmla="*/ 57 h 336"/>
                <a:gd name="T86" fmla="*/ 624 w 607"/>
                <a:gd name="T87" fmla="*/ 56 h 336"/>
                <a:gd name="T88" fmla="*/ 546 w 607"/>
                <a:gd name="T89" fmla="*/ 61 h 336"/>
                <a:gd name="T90" fmla="*/ 505 w 607"/>
                <a:gd name="T91" fmla="*/ 65 h 336"/>
                <a:gd name="T92" fmla="*/ 443 w 607"/>
                <a:gd name="T93" fmla="*/ 56 h 336"/>
                <a:gd name="T94" fmla="*/ 396 w 607"/>
                <a:gd name="T95" fmla="*/ 56 h 336"/>
                <a:gd name="T96" fmla="*/ 365 w 607"/>
                <a:gd name="T97" fmla="*/ 52 h 336"/>
                <a:gd name="T98" fmla="*/ 197 w 607"/>
                <a:gd name="T99" fmla="*/ 50 h 336"/>
                <a:gd name="T100" fmla="*/ 135 w 607"/>
                <a:gd name="T101" fmla="*/ 47 h 336"/>
                <a:gd name="T102" fmla="*/ 74 w 607"/>
                <a:gd name="T103" fmla="*/ 43 h 336"/>
                <a:gd name="T104" fmla="*/ 58 w 607"/>
                <a:gd name="T105" fmla="*/ 41 h 336"/>
                <a:gd name="T106" fmla="*/ 44 w 607"/>
                <a:gd name="T107" fmla="*/ 37 h 336"/>
                <a:gd name="T108" fmla="*/ 58 w 607"/>
                <a:gd name="T109" fmla="*/ 35 h 336"/>
                <a:gd name="T110" fmla="*/ 36 w 607"/>
                <a:gd name="T111" fmla="*/ 34 h 336"/>
                <a:gd name="T112" fmla="*/ 8 w 607"/>
                <a:gd name="T113" fmla="*/ 32 h 336"/>
                <a:gd name="T114" fmla="*/ 0 w 607"/>
                <a:gd name="T115" fmla="*/ 29 h 336"/>
                <a:gd name="T116" fmla="*/ 0 w 607"/>
                <a:gd name="T117" fmla="*/ 21 h 336"/>
                <a:gd name="T118" fmla="*/ 0 w 607"/>
                <a:gd name="T119" fmla="*/ 6 h 336"/>
                <a:gd name="T120" fmla="*/ 36 w 607"/>
                <a:gd name="T121" fmla="*/ 6 h 336"/>
                <a:gd name="T122" fmla="*/ 44 w 607"/>
                <a:gd name="T123" fmla="*/ 6 h 3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7"/>
                <a:gd name="T187" fmla="*/ 0 h 336"/>
                <a:gd name="T188" fmla="*/ 607 w 607"/>
                <a:gd name="T189" fmla="*/ 336 h 3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7" h="336">
                  <a:moveTo>
                    <a:pt x="24" y="8"/>
                  </a:moveTo>
                  <a:lnTo>
                    <a:pt x="303" y="8"/>
                  </a:lnTo>
                  <a:lnTo>
                    <a:pt x="311" y="0"/>
                  </a:lnTo>
                  <a:lnTo>
                    <a:pt x="319" y="16"/>
                  </a:lnTo>
                  <a:lnTo>
                    <a:pt x="335" y="16"/>
                  </a:lnTo>
                  <a:lnTo>
                    <a:pt x="343" y="24"/>
                  </a:lnTo>
                  <a:lnTo>
                    <a:pt x="367" y="24"/>
                  </a:lnTo>
                  <a:lnTo>
                    <a:pt x="343" y="48"/>
                  </a:lnTo>
                  <a:lnTo>
                    <a:pt x="351" y="40"/>
                  </a:lnTo>
                  <a:lnTo>
                    <a:pt x="359" y="48"/>
                  </a:lnTo>
                  <a:lnTo>
                    <a:pt x="383" y="40"/>
                  </a:lnTo>
                  <a:lnTo>
                    <a:pt x="383" y="48"/>
                  </a:lnTo>
                  <a:lnTo>
                    <a:pt x="383" y="40"/>
                  </a:lnTo>
                  <a:lnTo>
                    <a:pt x="391" y="48"/>
                  </a:lnTo>
                  <a:lnTo>
                    <a:pt x="415" y="48"/>
                  </a:lnTo>
                  <a:lnTo>
                    <a:pt x="423" y="48"/>
                  </a:lnTo>
                  <a:lnTo>
                    <a:pt x="423" y="56"/>
                  </a:lnTo>
                  <a:lnTo>
                    <a:pt x="423" y="64"/>
                  </a:lnTo>
                  <a:lnTo>
                    <a:pt x="391" y="64"/>
                  </a:lnTo>
                  <a:lnTo>
                    <a:pt x="383" y="80"/>
                  </a:lnTo>
                  <a:lnTo>
                    <a:pt x="391" y="72"/>
                  </a:lnTo>
                  <a:lnTo>
                    <a:pt x="383" y="104"/>
                  </a:lnTo>
                  <a:lnTo>
                    <a:pt x="383" y="120"/>
                  </a:lnTo>
                  <a:lnTo>
                    <a:pt x="391" y="120"/>
                  </a:lnTo>
                  <a:lnTo>
                    <a:pt x="399" y="120"/>
                  </a:lnTo>
                  <a:lnTo>
                    <a:pt x="399" y="88"/>
                  </a:lnTo>
                  <a:lnTo>
                    <a:pt x="407" y="72"/>
                  </a:lnTo>
                  <a:lnTo>
                    <a:pt x="415" y="72"/>
                  </a:lnTo>
                  <a:lnTo>
                    <a:pt x="415" y="64"/>
                  </a:lnTo>
                  <a:lnTo>
                    <a:pt x="431" y="72"/>
                  </a:lnTo>
                  <a:lnTo>
                    <a:pt x="431" y="80"/>
                  </a:lnTo>
                  <a:lnTo>
                    <a:pt x="423" y="96"/>
                  </a:lnTo>
                  <a:lnTo>
                    <a:pt x="439" y="88"/>
                  </a:lnTo>
                  <a:lnTo>
                    <a:pt x="439" y="104"/>
                  </a:lnTo>
                  <a:lnTo>
                    <a:pt x="447" y="104"/>
                  </a:lnTo>
                  <a:lnTo>
                    <a:pt x="431" y="120"/>
                  </a:lnTo>
                  <a:lnTo>
                    <a:pt x="439" y="120"/>
                  </a:lnTo>
                  <a:lnTo>
                    <a:pt x="455" y="120"/>
                  </a:lnTo>
                  <a:lnTo>
                    <a:pt x="479" y="104"/>
                  </a:lnTo>
                  <a:lnTo>
                    <a:pt x="479" y="96"/>
                  </a:lnTo>
                  <a:lnTo>
                    <a:pt x="503" y="96"/>
                  </a:lnTo>
                  <a:lnTo>
                    <a:pt x="503" y="80"/>
                  </a:lnTo>
                  <a:lnTo>
                    <a:pt x="519" y="72"/>
                  </a:lnTo>
                  <a:lnTo>
                    <a:pt x="551" y="72"/>
                  </a:lnTo>
                  <a:lnTo>
                    <a:pt x="567" y="72"/>
                  </a:lnTo>
                  <a:lnTo>
                    <a:pt x="583" y="32"/>
                  </a:lnTo>
                  <a:lnTo>
                    <a:pt x="583" y="40"/>
                  </a:lnTo>
                  <a:lnTo>
                    <a:pt x="591" y="32"/>
                  </a:lnTo>
                  <a:lnTo>
                    <a:pt x="591" y="40"/>
                  </a:lnTo>
                  <a:lnTo>
                    <a:pt x="599" y="64"/>
                  </a:lnTo>
                  <a:lnTo>
                    <a:pt x="607" y="72"/>
                  </a:lnTo>
                  <a:lnTo>
                    <a:pt x="599" y="80"/>
                  </a:lnTo>
                  <a:lnTo>
                    <a:pt x="583" y="80"/>
                  </a:lnTo>
                  <a:lnTo>
                    <a:pt x="559" y="112"/>
                  </a:lnTo>
                  <a:lnTo>
                    <a:pt x="567" y="120"/>
                  </a:lnTo>
                  <a:lnTo>
                    <a:pt x="575" y="120"/>
                  </a:lnTo>
                  <a:lnTo>
                    <a:pt x="575" y="128"/>
                  </a:lnTo>
                  <a:lnTo>
                    <a:pt x="551" y="120"/>
                  </a:lnTo>
                  <a:lnTo>
                    <a:pt x="543" y="128"/>
                  </a:lnTo>
                  <a:lnTo>
                    <a:pt x="535" y="136"/>
                  </a:lnTo>
                  <a:lnTo>
                    <a:pt x="527" y="168"/>
                  </a:lnTo>
                  <a:lnTo>
                    <a:pt x="519" y="160"/>
                  </a:lnTo>
                  <a:lnTo>
                    <a:pt x="519" y="168"/>
                  </a:lnTo>
                  <a:lnTo>
                    <a:pt x="511" y="184"/>
                  </a:lnTo>
                  <a:lnTo>
                    <a:pt x="511" y="168"/>
                  </a:lnTo>
                  <a:lnTo>
                    <a:pt x="503" y="168"/>
                  </a:lnTo>
                  <a:lnTo>
                    <a:pt x="503" y="152"/>
                  </a:lnTo>
                  <a:lnTo>
                    <a:pt x="503" y="168"/>
                  </a:lnTo>
                  <a:lnTo>
                    <a:pt x="503" y="184"/>
                  </a:lnTo>
                  <a:lnTo>
                    <a:pt x="511" y="208"/>
                  </a:lnTo>
                  <a:lnTo>
                    <a:pt x="503" y="216"/>
                  </a:lnTo>
                  <a:lnTo>
                    <a:pt x="479" y="232"/>
                  </a:lnTo>
                  <a:lnTo>
                    <a:pt x="463" y="256"/>
                  </a:lnTo>
                  <a:lnTo>
                    <a:pt x="455" y="264"/>
                  </a:lnTo>
                  <a:lnTo>
                    <a:pt x="463" y="312"/>
                  </a:lnTo>
                  <a:lnTo>
                    <a:pt x="463" y="336"/>
                  </a:lnTo>
                  <a:lnTo>
                    <a:pt x="455" y="328"/>
                  </a:lnTo>
                  <a:lnTo>
                    <a:pt x="439" y="312"/>
                  </a:lnTo>
                  <a:lnTo>
                    <a:pt x="439" y="288"/>
                  </a:lnTo>
                  <a:lnTo>
                    <a:pt x="423" y="272"/>
                  </a:lnTo>
                  <a:lnTo>
                    <a:pt x="415" y="280"/>
                  </a:lnTo>
                  <a:lnTo>
                    <a:pt x="415" y="272"/>
                  </a:lnTo>
                  <a:lnTo>
                    <a:pt x="375" y="272"/>
                  </a:lnTo>
                  <a:lnTo>
                    <a:pt x="367" y="280"/>
                  </a:lnTo>
                  <a:lnTo>
                    <a:pt x="375" y="288"/>
                  </a:lnTo>
                  <a:lnTo>
                    <a:pt x="351" y="288"/>
                  </a:lnTo>
                  <a:lnTo>
                    <a:pt x="343" y="280"/>
                  </a:lnTo>
                  <a:lnTo>
                    <a:pt x="327" y="280"/>
                  </a:lnTo>
                  <a:lnTo>
                    <a:pt x="311" y="288"/>
                  </a:lnTo>
                  <a:lnTo>
                    <a:pt x="287" y="304"/>
                  </a:lnTo>
                  <a:lnTo>
                    <a:pt x="287" y="328"/>
                  </a:lnTo>
                  <a:lnTo>
                    <a:pt x="263" y="320"/>
                  </a:lnTo>
                  <a:lnTo>
                    <a:pt x="239" y="280"/>
                  </a:lnTo>
                  <a:lnTo>
                    <a:pt x="231" y="280"/>
                  </a:lnTo>
                  <a:lnTo>
                    <a:pt x="223" y="288"/>
                  </a:lnTo>
                  <a:lnTo>
                    <a:pt x="207" y="280"/>
                  </a:lnTo>
                  <a:lnTo>
                    <a:pt x="207" y="264"/>
                  </a:lnTo>
                  <a:lnTo>
                    <a:pt x="191" y="256"/>
                  </a:lnTo>
                  <a:lnTo>
                    <a:pt x="143" y="256"/>
                  </a:lnTo>
                  <a:lnTo>
                    <a:pt x="103" y="248"/>
                  </a:lnTo>
                  <a:lnTo>
                    <a:pt x="79" y="248"/>
                  </a:lnTo>
                  <a:lnTo>
                    <a:pt x="71" y="232"/>
                  </a:lnTo>
                  <a:lnTo>
                    <a:pt x="71" y="224"/>
                  </a:lnTo>
                  <a:lnTo>
                    <a:pt x="40" y="216"/>
                  </a:lnTo>
                  <a:lnTo>
                    <a:pt x="40" y="208"/>
                  </a:lnTo>
                  <a:lnTo>
                    <a:pt x="32" y="200"/>
                  </a:lnTo>
                  <a:lnTo>
                    <a:pt x="32" y="184"/>
                  </a:lnTo>
                  <a:lnTo>
                    <a:pt x="24" y="184"/>
                  </a:lnTo>
                  <a:lnTo>
                    <a:pt x="24" y="176"/>
                  </a:lnTo>
                  <a:lnTo>
                    <a:pt x="32" y="176"/>
                  </a:lnTo>
                  <a:lnTo>
                    <a:pt x="32" y="168"/>
                  </a:lnTo>
                  <a:lnTo>
                    <a:pt x="16" y="168"/>
                  </a:lnTo>
                  <a:lnTo>
                    <a:pt x="24" y="168"/>
                  </a:lnTo>
                  <a:lnTo>
                    <a:pt x="8" y="160"/>
                  </a:lnTo>
                  <a:lnTo>
                    <a:pt x="8" y="152"/>
                  </a:lnTo>
                  <a:lnTo>
                    <a:pt x="0" y="144"/>
                  </a:lnTo>
                  <a:lnTo>
                    <a:pt x="8" y="120"/>
                  </a:lnTo>
                  <a:lnTo>
                    <a:pt x="0" y="104"/>
                  </a:lnTo>
                  <a:lnTo>
                    <a:pt x="8" y="56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69" name="Freeform 20"/>
            <p:cNvSpPr>
              <a:spLocks/>
            </p:cNvSpPr>
            <p:nvPr/>
          </p:nvSpPr>
          <p:spPr bwMode="auto">
            <a:xfrm>
              <a:off x="2700" y="2181"/>
              <a:ext cx="19" cy="9"/>
            </a:xfrm>
            <a:custGeom>
              <a:avLst/>
              <a:gdLst>
                <a:gd name="T0" fmla="*/ 0 w 16"/>
                <a:gd name="T1" fmla="*/ 78 h 8"/>
                <a:gd name="T2" fmla="*/ 499 w 16"/>
                <a:gd name="T3" fmla="*/ 0 h 8"/>
                <a:gd name="T4" fmla="*/ 254 w 16"/>
                <a:gd name="T5" fmla="*/ 0 h 8"/>
                <a:gd name="T6" fmla="*/ 0 w 16"/>
                <a:gd name="T7" fmla="*/ 7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8"/>
                <a:gd name="T14" fmla="*/ 16 w 16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8">
                  <a:moveTo>
                    <a:pt x="0" y="8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70" name="Freeform 21"/>
            <p:cNvSpPr>
              <a:spLocks/>
            </p:cNvSpPr>
            <p:nvPr/>
          </p:nvSpPr>
          <p:spPr bwMode="auto">
            <a:xfrm>
              <a:off x="2700" y="2181"/>
              <a:ext cx="19" cy="9"/>
            </a:xfrm>
            <a:custGeom>
              <a:avLst/>
              <a:gdLst>
                <a:gd name="T0" fmla="*/ 0 w 16"/>
                <a:gd name="T1" fmla="*/ 78 h 8"/>
                <a:gd name="T2" fmla="*/ 499 w 16"/>
                <a:gd name="T3" fmla="*/ 0 h 8"/>
                <a:gd name="T4" fmla="*/ 254 w 16"/>
                <a:gd name="T5" fmla="*/ 0 h 8"/>
                <a:gd name="T6" fmla="*/ 0 w 16"/>
                <a:gd name="T7" fmla="*/ 7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8"/>
                <a:gd name="T14" fmla="*/ 16 w 16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8">
                  <a:moveTo>
                    <a:pt x="0" y="8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71" name="Freeform 22"/>
            <p:cNvSpPr>
              <a:spLocks/>
            </p:cNvSpPr>
            <p:nvPr/>
          </p:nvSpPr>
          <p:spPr bwMode="auto">
            <a:xfrm>
              <a:off x="2849" y="2035"/>
              <a:ext cx="67" cy="72"/>
            </a:xfrm>
            <a:custGeom>
              <a:avLst/>
              <a:gdLst>
                <a:gd name="T0" fmla="*/ 0 w 64"/>
                <a:gd name="T1" fmla="*/ 9 h 79"/>
                <a:gd name="T2" fmla="*/ 0 w 64"/>
                <a:gd name="T3" fmla="*/ 10 h 79"/>
                <a:gd name="T4" fmla="*/ 99 w 64"/>
                <a:gd name="T5" fmla="*/ 10 h 79"/>
                <a:gd name="T6" fmla="*/ 99 w 64"/>
                <a:gd name="T7" fmla="*/ 12 h 79"/>
                <a:gd name="T8" fmla="*/ 119 w 64"/>
                <a:gd name="T9" fmla="*/ 10 h 79"/>
                <a:gd name="T10" fmla="*/ 140 w 64"/>
                <a:gd name="T11" fmla="*/ 12 h 79"/>
                <a:gd name="T12" fmla="*/ 140 w 64"/>
                <a:gd name="T13" fmla="*/ 13 h 79"/>
                <a:gd name="T14" fmla="*/ 158 w 64"/>
                <a:gd name="T15" fmla="*/ 13 h 79"/>
                <a:gd name="T16" fmla="*/ 158 w 64"/>
                <a:gd name="T17" fmla="*/ 10 h 79"/>
                <a:gd name="T18" fmla="*/ 140 w 64"/>
                <a:gd name="T19" fmla="*/ 9 h 79"/>
                <a:gd name="T20" fmla="*/ 140 w 64"/>
                <a:gd name="T21" fmla="*/ 7 h 79"/>
                <a:gd name="T22" fmla="*/ 140 w 64"/>
                <a:gd name="T23" fmla="*/ 5 h 79"/>
                <a:gd name="T24" fmla="*/ 99 w 64"/>
                <a:gd name="T25" fmla="*/ 5 h 79"/>
                <a:gd name="T26" fmla="*/ 83 w 64"/>
                <a:gd name="T27" fmla="*/ 5 h 79"/>
                <a:gd name="T28" fmla="*/ 99 w 64"/>
                <a:gd name="T29" fmla="*/ 5 h 79"/>
                <a:gd name="T30" fmla="*/ 83 w 64"/>
                <a:gd name="T31" fmla="*/ 5 h 79"/>
                <a:gd name="T32" fmla="*/ 99 w 64"/>
                <a:gd name="T33" fmla="*/ 0 h 79"/>
                <a:gd name="T34" fmla="*/ 57 w 64"/>
                <a:gd name="T35" fmla="*/ 5 h 79"/>
                <a:gd name="T36" fmla="*/ 8 w 64"/>
                <a:gd name="T37" fmla="*/ 7 h 79"/>
                <a:gd name="T38" fmla="*/ 8 w 64"/>
                <a:gd name="T39" fmla="*/ 9 h 79"/>
                <a:gd name="T40" fmla="*/ 0 w 64"/>
                <a:gd name="T41" fmla="*/ 9 h 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4"/>
                <a:gd name="T64" fmla="*/ 0 h 79"/>
                <a:gd name="T65" fmla="*/ 64 w 64"/>
                <a:gd name="T66" fmla="*/ 79 h 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4" h="79">
                  <a:moveTo>
                    <a:pt x="0" y="55"/>
                  </a:moveTo>
                  <a:lnTo>
                    <a:pt x="0" y="63"/>
                  </a:lnTo>
                  <a:lnTo>
                    <a:pt x="40" y="63"/>
                  </a:lnTo>
                  <a:lnTo>
                    <a:pt x="40" y="71"/>
                  </a:lnTo>
                  <a:lnTo>
                    <a:pt x="48" y="63"/>
                  </a:lnTo>
                  <a:lnTo>
                    <a:pt x="56" y="71"/>
                  </a:lnTo>
                  <a:lnTo>
                    <a:pt x="56" y="79"/>
                  </a:lnTo>
                  <a:lnTo>
                    <a:pt x="64" y="79"/>
                  </a:lnTo>
                  <a:lnTo>
                    <a:pt x="64" y="63"/>
                  </a:lnTo>
                  <a:lnTo>
                    <a:pt x="56" y="55"/>
                  </a:lnTo>
                  <a:lnTo>
                    <a:pt x="56" y="47"/>
                  </a:lnTo>
                  <a:lnTo>
                    <a:pt x="56" y="39"/>
                  </a:lnTo>
                  <a:lnTo>
                    <a:pt x="40" y="39"/>
                  </a:lnTo>
                  <a:lnTo>
                    <a:pt x="32" y="31"/>
                  </a:lnTo>
                  <a:lnTo>
                    <a:pt x="40" y="23"/>
                  </a:lnTo>
                  <a:lnTo>
                    <a:pt x="32" y="23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8" y="47"/>
                  </a:lnTo>
                  <a:lnTo>
                    <a:pt x="8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72" name="Freeform 23"/>
            <p:cNvSpPr>
              <a:spLocks/>
            </p:cNvSpPr>
            <p:nvPr/>
          </p:nvSpPr>
          <p:spPr bwMode="auto">
            <a:xfrm>
              <a:off x="2849" y="2035"/>
              <a:ext cx="67" cy="72"/>
            </a:xfrm>
            <a:custGeom>
              <a:avLst/>
              <a:gdLst>
                <a:gd name="T0" fmla="*/ 0 w 64"/>
                <a:gd name="T1" fmla="*/ 9 h 79"/>
                <a:gd name="T2" fmla="*/ 0 w 64"/>
                <a:gd name="T3" fmla="*/ 10 h 79"/>
                <a:gd name="T4" fmla="*/ 99 w 64"/>
                <a:gd name="T5" fmla="*/ 10 h 79"/>
                <a:gd name="T6" fmla="*/ 99 w 64"/>
                <a:gd name="T7" fmla="*/ 12 h 79"/>
                <a:gd name="T8" fmla="*/ 119 w 64"/>
                <a:gd name="T9" fmla="*/ 10 h 79"/>
                <a:gd name="T10" fmla="*/ 140 w 64"/>
                <a:gd name="T11" fmla="*/ 12 h 79"/>
                <a:gd name="T12" fmla="*/ 140 w 64"/>
                <a:gd name="T13" fmla="*/ 13 h 79"/>
                <a:gd name="T14" fmla="*/ 158 w 64"/>
                <a:gd name="T15" fmla="*/ 13 h 79"/>
                <a:gd name="T16" fmla="*/ 158 w 64"/>
                <a:gd name="T17" fmla="*/ 10 h 79"/>
                <a:gd name="T18" fmla="*/ 140 w 64"/>
                <a:gd name="T19" fmla="*/ 9 h 79"/>
                <a:gd name="T20" fmla="*/ 140 w 64"/>
                <a:gd name="T21" fmla="*/ 7 h 79"/>
                <a:gd name="T22" fmla="*/ 140 w 64"/>
                <a:gd name="T23" fmla="*/ 5 h 79"/>
                <a:gd name="T24" fmla="*/ 99 w 64"/>
                <a:gd name="T25" fmla="*/ 5 h 79"/>
                <a:gd name="T26" fmla="*/ 83 w 64"/>
                <a:gd name="T27" fmla="*/ 5 h 79"/>
                <a:gd name="T28" fmla="*/ 99 w 64"/>
                <a:gd name="T29" fmla="*/ 5 h 79"/>
                <a:gd name="T30" fmla="*/ 83 w 64"/>
                <a:gd name="T31" fmla="*/ 5 h 79"/>
                <a:gd name="T32" fmla="*/ 99 w 64"/>
                <a:gd name="T33" fmla="*/ 0 h 79"/>
                <a:gd name="T34" fmla="*/ 57 w 64"/>
                <a:gd name="T35" fmla="*/ 5 h 79"/>
                <a:gd name="T36" fmla="*/ 8 w 64"/>
                <a:gd name="T37" fmla="*/ 7 h 79"/>
                <a:gd name="T38" fmla="*/ 8 w 64"/>
                <a:gd name="T39" fmla="*/ 9 h 79"/>
                <a:gd name="T40" fmla="*/ 0 w 64"/>
                <a:gd name="T41" fmla="*/ 9 h 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4"/>
                <a:gd name="T64" fmla="*/ 0 h 79"/>
                <a:gd name="T65" fmla="*/ 64 w 64"/>
                <a:gd name="T66" fmla="*/ 79 h 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4" h="79">
                  <a:moveTo>
                    <a:pt x="0" y="55"/>
                  </a:moveTo>
                  <a:lnTo>
                    <a:pt x="0" y="63"/>
                  </a:lnTo>
                  <a:lnTo>
                    <a:pt x="40" y="63"/>
                  </a:lnTo>
                  <a:lnTo>
                    <a:pt x="40" y="71"/>
                  </a:lnTo>
                  <a:lnTo>
                    <a:pt x="48" y="63"/>
                  </a:lnTo>
                  <a:lnTo>
                    <a:pt x="56" y="71"/>
                  </a:lnTo>
                  <a:lnTo>
                    <a:pt x="56" y="79"/>
                  </a:lnTo>
                  <a:lnTo>
                    <a:pt x="64" y="79"/>
                  </a:lnTo>
                  <a:lnTo>
                    <a:pt x="64" y="63"/>
                  </a:lnTo>
                  <a:lnTo>
                    <a:pt x="56" y="55"/>
                  </a:lnTo>
                  <a:lnTo>
                    <a:pt x="56" y="47"/>
                  </a:lnTo>
                  <a:lnTo>
                    <a:pt x="56" y="39"/>
                  </a:lnTo>
                  <a:lnTo>
                    <a:pt x="40" y="39"/>
                  </a:lnTo>
                  <a:lnTo>
                    <a:pt x="32" y="31"/>
                  </a:lnTo>
                  <a:lnTo>
                    <a:pt x="40" y="23"/>
                  </a:lnTo>
                  <a:lnTo>
                    <a:pt x="32" y="23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8" y="47"/>
                  </a:lnTo>
                  <a:lnTo>
                    <a:pt x="8" y="55"/>
                  </a:lnTo>
                  <a:lnTo>
                    <a:pt x="0" y="55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73" name="Freeform 24"/>
            <p:cNvSpPr>
              <a:spLocks/>
            </p:cNvSpPr>
            <p:nvPr/>
          </p:nvSpPr>
          <p:spPr bwMode="auto">
            <a:xfrm>
              <a:off x="4458" y="2345"/>
              <a:ext cx="32" cy="8"/>
            </a:xfrm>
            <a:custGeom>
              <a:avLst/>
              <a:gdLst>
                <a:gd name="T0" fmla="*/ 24 w 32"/>
                <a:gd name="T1" fmla="*/ 0 h 8"/>
                <a:gd name="T2" fmla="*/ 0 w 32"/>
                <a:gd name="T3" fmla="*/ 0 h 8"/>
                <a:gd name="T4" fmla="*/ 0 w 32"/>
                <a:gd name="T5" fmla="*/ 8 h 8"/>
                <a:gd name="T6" fmla="*/ 24 w 32"/>
                <a:gd name="T7" fmla="*/ 8 h 8"/>
                <a:gd name="T8" fmla="*/ 32 w 32"/>
                <a:gd name="T9" fmla="*/ 8 h 8"/>
                <a:gd name="T10" fmla="*/ 24 w 32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8"/>
                <a:gd name="T20" fmla="*/ 32 w 32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8">
                  <a:moveTo>
                    <a:pt x="2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74" name="Freeform 25"/>
            <p:cNvSpPr>
              <a:spLocks/>
            </p:cNvSpPr>
            <p:nvPr/>
          </p:nvSpPr>
          <p:spPr bwMode="auto">
            <a:xfrm>
              <a:off x="4458" y="2345"/>
              <a:ext cx="32" cy="8"/>
            </a:xfrm>
            <a:custGeom>
              <a:avLst/>
              <a:gdLst>
                <a:gd name="T0" fmla="*/ 24 w 32"/>
                <a:gd name="T1" fmla="*/ 0 h 8"/>
                <a:gd name="T2" fmla="*/ 0 w 32"/>
                <a:gd name="T3" fmla="*/ 0 h 8"/>
                <a:gd name="T4" fmla="*/ 0 w 32"/>
                <a:gd name="T5" fmla="*/ 8 h 8"/>
                <a:gd name="T6" fmla="*/ 24 w 32"/>
                <a:gd name="T7" fmla="*/ 8 h 8"/>
                <a:gd name="T8" fmla="*/ 32 w 32"/>
                <a:gd name="T9" fmla="*/ 8 h 8"/>
                <a:gd name="T10" fmla="*/ 24 w 32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8"/>
                <a:gd name="T20" fmla="*/ 32 w 32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8">
                  <a:moveTo>
                    <a:pt x="2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24" y="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75" name="Freeform 26"/>
            <p:cNvSpPr>
              <a:spLocks/>
            </p:cNvSpPr>
            <p:nvPr/>
          </p:nvSpPr>
          <p:spPr bwMode="auto">
            <a:xfrm>
              <a:off x="4294" y="2004"/>
              <a:ext cx="651" cy="423"/>
            </a:xfrm>
            <a:custGeom>
              <a:avLst/>
              <a:gdLst>
                <a:gd name="T0" fmla="*/ 297 w 631"/>
                <a:gd name="T1" fmla="*/ 20 h 455"/>
                <a:gd name="T2" fmla="*/ 327 w 631"/>
                <a:gd name="T3" fmla="*/ 31 h 455"/>
                <a:gd name="T4" fmla="*/ 506 w 631"/>
                <a:gd name="T5" fmla="*/ 38 h 455"/>
                <a:gd name="T6" fmla="*/ 654 w 631"/>
                <a:gd name="T7" fmla="*/ 41 h 455"/>
                <a:gd name="T8" fmla="*/ 728 w 631"/>
                <a:gd name="T9" fmla="*/ 33 h 455"/>
                <a:gd name="T10" fmla="*/ 806 w 631"/>
                <a:gd name="T11" fmla="*/ 30 h 455"/>
                <a:gd name="T12" fmla="*/ 878 w 631"/>
                <a:gd name="T13" fmla="*/ 22 h 455"/>
                <a:gd name="T14" fmla="*/ 806 w 631"/>
                <a:gd name="T15" fmla="*/ 22 h 455"/>
                <a:gd name="T16" fmla="*/ 847 w 631"/>
                <a:gd name="T17" fmla="*/ 16 h 455"/>
                <a:gd name="T18" fmla="*/ 907 w 631"/>
                <a:gd name="T19" fmla="*/ 7 h 455"/>
                <a:gd name="T20" fmla="*/ 907 w 631"/>
                <a:gd name="T21" fmla="*/ 0 h 455"/>
                <a:gd name="T22" fmla="*/ 1029 w 631"/>
                <a:gd name="T23" fmla="*/ 7 h 455"/>
                <a:gd name="T24" fmla="*/ 1104 w 631"/>
                <a:gd name="T25" fmla="*/ 19 h 455"/>
                <a:gd name="T26" fmla="*/ 1177 w 631"/>
                <a:gd name="T27" fmla="*/ 20 h 455"/>
                <a:gd name="T28" fmla="*/ 1133 w 631"/>
                <a:gd name="T29" fmla="*/ 31 h 455"/>
                <a:gd name="T30" fmla="*/ 1104 w 631"/>
                <a:gd name="T31" fmla="*/ 41 h 455"/>
                <a:gd name="T32" fmla="*/ 1042 w 631"/>
                <a:gd name="T33" fmla="*/ 43 h 455"/>
                <a:gd name="T34" fmla="*/ 984 w 631"/>
                <a:gd name="T35" fmla="*/ 51 h 455"/>
                <a:gd name="T36" fmla="*/ 925 w 631"/>
                <a:gd name="T37" fmla="*/ 51 h 455"/>
                <a:gd name="T38" fmla="*/ 925 w 631"/>
                <a:gd name="T39" fmla="*/ 44 h 455"/>
                <a:gd name="T40" fmla="*/ 865 w 631"/>
                <a:gd name="T41" fmla="*/ 51 h 455"/>
                <a:gd name="T42" fmla="*/ 907 w 631"/>
                <a:gd name="T43" fmla="*/ 55 h 455"/>
                <a:gd name="T44" fmla="*/ 937 w 631"/>
                <a:gd name="T45" fmla="*/ 59 h 455"/>
                <a:gd name="T46" fmla="*/ 893 w 631"/>
                <a:gd name="T47" fmla="*/ 64 h 455"/>
                <a:gd name="T48" fmla="*/ 925 w 631"/>
                <a:gd name="T49" fmla="*/ 74 h 455"/>
                <a:gd name="T50" fmla="*/ 937 w 631"/>
                <a:gd name="T51" fmla="*/ 78 h 455"/>
                <a:gd name="T52" fmla="*/ 878 w 631"/>
                <a:gd name="T53" fmla="*/ 86 h 455"/>
                <a:gd name="T54" fmla="*/ 865 w 631"/>
                <a:gd name="T55" fmla="*/ 94 h 455"/>
                <a:gd name="T56" fmla="*/ 788 w 631"/>
                <a:gd name="T57" fmla="*/ 98 h 455"/>
                <a:gd name="T58" fmla="*/ 774 w 631"/>
                <a:gd name="T59" fmla="*/ 99 h 455"/>
                <a:gd name="T60" fmla="*/ 699 w 631"/>
                <a:gd name="T61" fmla="*/ 105 h 455"/>
                <a:gd name="T62" fmla="*/ 654 w 631"/>
                <a:gd name="T63" fmla="*/ 102 h 455"/>
                <a:gd name="T64" fmla="*/ 611 w 631"/>
                <a:gd name="T65" fmla="*/ 98 h 455"/>
                <a:gd name="T66" fmla="*/ 550 w 631"/>
                <a:gd name="T67" fmla="*/ 99 h 455"/>
                <a:gd name="T68" fmla="*/ 520 w 631"/>
                <a:gd name="T69" fmla="*/ 104 h 455"/>
                <a:gd name="T70" fmla="*/ 490 w 631"/>
                <a:gd name="T71" fmla="*/ 99 h 455"/>
                <a:gd name="T72" fmla="*/ 475 w 631"/>
                <a:gd name="T73" fmla="*/ 97 h 455"/>
                <a:gd name="T74" fmla="*/ 460 w 631"/>
                <a:gd name="T75" fmla="*/ 86 h 455"/>
                <a:gd name="T76" fmla="*/ 401 w 631"/>
                <a:gd name="T77" fmla="*/ 81 h 455"/>
                <a:gd name="T78" fmla="*/ 282 w 631"/>
                <a:gd name="T79" fmla="*/ 86 h 455"/>
                <a:gd name="T80" fmla="*/ 210 w 631"/>
                <a:gd name="T81" fmla="*/ 84 h 455"/>
                <a:gd name="T82" fmla="*/ 150 w 631"/>
                <a:gd name="T83" fmla="*/ 78 h 455"/>
                <a:gd name="T84" fmla="*/ 72 w 631"/>
                <a:gd name="T85" fmla="*/ 73 h 455"/>
                <a:gd name="T86" fmla="*/ 117 w 631"/>
                <a:gd name="T87" fmla="*/ 64 h 455"/>
                <a:gd name="T88" fmla="*/ 72 w 631"/>
                <a:gd name="T89" fmla="*/ 63 h 455"/>
                <a:gd name="T90" fmla="*/ 0 w 631"/>
                <a:gd name="T91" fmla="*/ 59 h 455"/>
                <a:gd name="T92" fmla="*/ 0 w 631"/>
                <a:gd name="T93" fmla="*/ 55 h 455"/>
                <a:gd name="T94" fmla="*/ 44 w 631"/>
                <a:gd name="T95" fmla="*/ 47 h 455"/>
                <a:gd name="T96" fmla="*/ 117 w 631"/>
                <a:gd name="T97" fmla="*/ 43 h 455"/>
                <a:gd name="T98" fmla="*/ 150 w 631"/>
                <a:gd name="T99" fmla="*/ 31 h 455"/>
                <a:gd name="T100" fmla="*/ 224 w 631"/>
                <a:gd name="T101" fmla="*/ 24 h 4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31"/>
                <a:gd name="T154" fmla="*/ 0 h 455"/>
                <a:gd name="T155" fmla="*/ 631 w 631"/>
                <a:gd name="T156" fmla="*/ 455 h 4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31" h="455">
                  <a:moveTo>
                    <a:pt x="128" y="79"/>
                  </a:moveTo>
                  <a:lnTo>
                    <a:pt x="144" y="71"/>
                  </a:lnTo>
                  <a:lnTo>
                    <a:pt x="159" y="87"/>
                  </a:lnTo>
                  <a:lnTo>
                    <a:pt x="167" y="87"/>
                  </a:lnTo>
                  <a:lnTo>
                    <a:pt x="175" y="103"/>
                  </a:lnTo>
                  <a:lnTo>
                    <a:pt x="175" y="135"/>
                  </a:lnTo>
                  <a:lnTo>
                    <a:pt x="215" y="143"/>
                  </a:lnTo>
                  <a:lnTo>
                    <a:pt x="231" y="167"/>
                  </a:lnTo>
                  <a:lnTo>
                    <a:pt x="271" y="167"/>
                  </a:lnTo>
                  <a:lnTo>
                    <a:pt x="295" y="183"/>
                  </a:lnTo>
                  <a:lnTo>
                    <a:pt x="319" y="183"/>
                  </a:lnTo>
                  <a:lnTo>
                    <a:pt x="351" y="175"/>
                  </a:lnTo>
                  <a:lnTo>
                    <a:pt x="375" y="175"/>
                  </a:lnTo>
                  <a:lnTo>
                    <a:pt x="391" y="151"/>
                  </a:lnTo>
                  <a:lnTo>
                    <a:pt x="391" y="143"/>
                  </a:lnTo>
                  <a:lnTo>
                    <a:pt x="399" y="135"/>
                  </a:lnTo>
                  <a:lnTo>
                    <a:pt x="415" y="135"/>
                  </a:lnTo>
                  <a:lnTo>
                    <a:pt x="431" y="127"/>
                  </a:lnTo>
                  <a:lnTo>
                    <a:pt x="447" y="111"/>
                  </a:lnTo>
                  <a:lnTo>
                    <a:pt x="471" y="111"/>
                  </a:lnTo>
                  <a:lnTo>
                    <a:pt x="471" y="95"/>
                  </a:lnTo>
                  <a:lnTo>
                    <a:pt x="463" y="87"/>
                  </a:lnTo>
                  <a:lnTo>
                    <a:pt x="447" y="95"/>
                  </a:lnTo>
                  <a:lnTo>
                    <a:pt x="431" y="95"/>
                  </a:lnTo>
                  <a:lnTo>
                    <a:pt x="431" y="71"/>
                  </a:lnTo>
                  <a:lnTo>
                    <a:pt x="439" y="55"/>
                  </a:lnTo>
                  <a:lnTo>
                    <a:pt x="455" y="63"/>
                  </a:lnTo>
                  <a:lnTo>
                    <a:pt x="471" y="55"/>
                  </a:lnTo>
                  <a:lnTo>
                    <a:pt x="479" y="32"/>
                  </a:lnTo>
                  <a:lnTo>
                    <a:pt x="487" y="24"/>
                  </a:lnTo>
                  <a:lnTo>
                    <a:pt x="487" y="16"/>
                  </a:lnTo>
                  <a:lnTo>
                    <a:pt x="479" y="16"/>
                  </a:lnTo>
                  <a:lnTo>
                    <a:pt x="487" y="0"/>
                  </a:lnTo>
                  <a:lnTo>
                    <a:pt x="511" y="0"/>
                  </a:lnTo>
                  <a:lnTo>
                    <a:pt x="535" y="0"/>
                  </a:lnTo>
                  <a:lnTo>
                    <a:pt x="551" y="16"/>
                  </a:lnTo>
                  <a:lnTo>
                    <a:pt x="559" y="63"/>
                  </a:lnTo>
                  <a:lnTo>
                    <a:pt x="575" y="63"/>
                  </a:lnTo>
                  <a:lnTo>
                    <a:pt x="591" y="79"/>
                  </a:lnTo>
                  <a:lnTo>
                    <a:pt x="591" y="87"/>
                  </a:lnTo>
                  <a:lnTo>
                    <a:pt x="607" y="87"/>
                  </a:lnTo>
                  <a:lnTo>
                    <a:pt x="631" y="87"/>
                  </a:lnTo>
                  <a:lnTo>
                    <a:pt x="631" y="95"/>
                  </a:lnTo>
                  <a:lnTo>
                    <a:pt x="615" y="135"/>
                  </a:lnTo>
                  <a:lnTo>
                    <a:pt x="607" y="135"/>
                  </a:lnTo>
                  <a:lnTo>
                    <a:pt x="591" y="135"/>
                  </a:lnTo>
                  <a:lnTo>
                    <a:pt x="599" y="159"/>
                  </a:lnTo>
                  <a:lnTo>
                    <a:pt x="591" y="175"/>
                  </a:lnTo>
                  <a:lnTo>
                    <a:pt x="575" y="183"/>
                  </a:lnTo>
                  <a:lnTo>
                    <a:pt x="567" y="183"/>
                  </a:lnTo>
                  <a:lnTo>
                    <a:pt x="559" y="183"/>
                  </a:lnTo>
                  <a:lnTo>
                    <a:pt x="551" y="183"/>
                  </a:lnTo>
                  <a:lnTo>
                    <a:pt x="527" y="207"/>
                  </a:lnTo>
                  <a:lnTo>
                    <a:pt x="527" y="215"/>
                  </a:lnTo>
                  <a:lnTo>
                    <a:pt x="511" y="215"/>
                  </a:lnTo>
                  <a:lnTo>
                    <a:pt x="495" y="231"/>
                  </a:lnTo>
                  <a:lnTo>
                    <a:pt x="495" y="223"/>
                  </a:lnTo>
                  <a:lnTo>
                    <a:pt x="495" y="215"/>
                  </a:lnTo>
                  <a:lnTo>
                    <a:pt x="503" y="199"/>
                  </a:lnTo>
                  <a:lnTo>
                    <a:pt x="495" y="191"/>
                  </a:lnTo>
                  <a:lnTo>
                    <a:pt x="471" y="215"/>
                  </a:lnTo>
                  <a:lnTo>
                    <a:pt x="471" y="223"/>
                  </a:lnTo>
                  <a:lnTo>
                    <a:pt x="463" y="223"/>
                  </a:lnTo>
                  <a:lnTo>
                    <a:pt x="455" y="231"/>
                  </a:lnTo>
                  <a:lnTo>
                    <a:pt x="471" y="247"/>
                  </a:lnTo>
                  <a:lnTo>
                    <a:pt x="487" y="239"/>
                  </a:lnTo>
                  <a:lnTo>
                    <a:pt x="511" y="247"/>
                  </a:lnTo>
                  <a:lnTo>
                    <a:pt x="511" y="255"/>
                  </a:lnTo>
                  <a:lnTo>
                    <a:pt x="503" y="247"/>
                  </a:lnTo>
                  <a:lnTo>
                    <a:pt x="487" y="255"/>
                  </a:lnTo>
                  <a:lnTo>
                    <a:pt x="471" y="271"/>
                  </a:lnTo>
                  <a:lnTo>
                    <a:pt x="479" y="279"/>
                  </a:lnTo>
                  <a:lnTo>
                    <a:pt x="487" y="311"/>
                  </a:lnTo>
                  <a:lnTo>
                    <a:pt x="503" y="319"/>
                  </a:lnTo>
                  <a:lnTo>
                    <a:pt x="495" y="319"/>
                  </a:lnTo>
                  <a:lnTo>
                    <a:pt x="503" y="327"/>
                  </a:lnTo>
                  <a:lnTo>
                    <a:pt x="479" y="335"/>
                  </a:lnTo>
                  <a:lnTo>
                    <a:pt x="503" y="335"/>
                  </a:lnTo>
                  <a:lnTo>
                    <a:pt x="495" y="367"/>
                  </a:lnTo>
                  <a:lnTo>
                    <a:pt x="479" y="375"/>
                  </a:lnTo>
                  <a:lnTo>
                    <a:pt x="471" y="375"/>
                  </a:lnTo>
                  <a:lnTo>
                    <a:pt x="471" y="391"/>
                  </a:lnTo>
                  <a:lnTo>
                    <a:pt x="471" y="407"/>
                  </a:lnTo>
                  <a:lnTo>
                    <a:pt x="463" y="407"/>
                  </a:lnTo>
                  <a:lnTo>
                    <a:pt x="463" y="415"/>
                  </a:lnTo>
                  <a:lnTo>
                    <a:pt x="439" y="423"/>
                  </a:lnTo>
                  <a:lnTo>
                    <a:pt x="423" y="423"/>
                  </a:lnTo>
                  <a:lnTo>
                    <a:pt x="423" y="431"/>
                  </a:lnTo>
                  <a:lnTo>
                    <a:pt x="415" y="423"/>
                  </a:lnTo>
                  <a:lnTo>
                    <a:pt x="415" y="431"/>
                  </a:lnTo>
                  <a:lnTo>
                    <a:pt x="407" y="431"/>
                  </a:lnTo>
                  <a:lnTo>
                    <a:pt x="383" y="447"/>
                  </a:lnTo>
                  <a:lnTo>
                    <a:pt x="375" y="455"/>
                  </a:lnTo>
                  <a:lnTo>
                    <a:pt x="375" y="439"/>
                  </a:lnTo>
                  <a:lnTo>
                    <a:pt x="359" y="439"/>
                  </a:lnTo>
                  <a:lnTo>
                    <a:pt x="351" y="439"/>
                  </a:lnTo>
                  <a:lnTo>
                    <a:pt x="343" y="439"/>
                  </a:lnTo>
                  <a:lnTo>
                    <a:pt x="343" y="423"/>
                  </a:lnTo>
                  <a:lnTo>
                    <a:pt x="327" y="423"/>
                  </a:lnTo>
                  <a:lnTo>
                    <a:pt x="303" y="431"/>
                  </a:lnTo>
                  <a:lnTo>
                    <a:pt x="295" y="423"/>
                  </a:lnTo>
                  <a:lnTo>
                    <a:pt x="295" y="431"/>
                  </a:lnTo>
                  <a:lnTo>
                    <a:pt x="287" y="431"/>
                  </a:lnTo>
                  <a:lnTo>
                    <a:pt x="287" y="447"/>
                  </a:lnTo>
                  <a:lnTo>
                    <a:pt x="279" y="447"/>
                  </a:lnTo>
                  <a:lnTo>
                    <a:pt x="279" y="439"/>
                  </a:lnTo>
                  <a:lnTo>
                    <a:pt x="271" y="439"/>
                  </a:lnTo>
                  <a:lnTo>
                    <a:pt x="263" y="431"/>
                  </a:lnTo>
                  <a:lnTo>
                    <a:pt x="263" y="423"/>
                  </a:lnTo>
                  <a:lnTo>
                    <a:pt x="263" y="415"/>
                  </a:lnTo>
                  <a:lnTo>
                    <a:pt x="255" y="415"/>
                  </a:lnTo>
                  <a:lnTo>
                    <a:pt x="247" y="415"/>
                  </a:lnTo>
                  <a:lnTo>
                    <a:pt x="255" y="375"/>
                  </a:lnTo>
                  <a:lnTo>
                    <a:pt x="247" y="367"/>
                  </a:lnTo>
                  <a:lnTo>
                    <a:pt x="239" y="367"/>
                  </a:lnTo>
                  <a:lnTo>
                    <a:pt x="231" y="351"/>
                  </a:lnTo>
                  <a:lnTo>
                    <a:pt x="215" y="351"/>
                  </a:lnTo>
                  <a:lnTo>
                    <a:pt x="183" y="367"/>
                  </a:lnTo>
                  <a:lnTo>
                    <a:pt x="159" y="367"/>
                  </a:lnTo>
                  <a:lnTo>
                    <a:pt x="151" y="367"/>
                  </a:lnTo>
                  <a:lnTo>
                    <a:pt x="144" y="367"/>
                  </a:lnTo>
                  <a:lnTo>
                    <a:pt x="120" y="367"/>
                  </a:lnTo>
                  <a:lnTo>
                    <a:pt x="112" y="359"/>
                  </a:lnTo>
                  <a:lnTo>
                    <a:pt x="104" y="351"/>
                  </a:lnTo>
                  <a:lnTo>
                    <a:pt x="96" y="351"/>
                  </a:lnTo>
                  <a:lnTo>
                    <a:pt x="80" y="335"/>
                  </a:lnTo>
                  <a:lnTo>
                    <a:pt x="72" y="335"/>
                  </a:lnTo>
                  <a:lnTo>
                    <a:pt x="48" y="327"/>
                  </a:lnTo>
                  <a:lnTo>
                    <a:pt x="40" y="311"/>
                  </a:lnTo>
                  <a:lnTo>
                    <a:pt x="56" y="311"/>
                  </a:lnTo>
                  <a:lnTo>
                    <a:pt x="48" y="295"/>
                  </a:lnTo>
                  <a:lnTo>
                    <a:pt x="64" y="279"/>
                  </a:lnTo>
                  <a:lnTo>
                    <a:pt x="64" y="271"/>
                  </a:lnTo>
                  <a:lnTo>
                    <a:pt x="56" y="263"/>
                  </a:lnTo>
                  <a:lnTo>
                    <a:pt x="40" y="271"/>
                  </a:lnTo>
                  <a:lnTo>
                    <a:pt x="24" y="263"/>
                  </a:lnTo>
                  <a:lnTo>
                    <a:pt x="16" y="255"/>
                  </a:lnTo>
                  <a:lnTo>
                    <a:pt x="0" y="247"/>
                  </a:lnTo>
                  <a:lnTo>
                    <a:pt x="8" y="247"/>
                  </a:lnTo>
                  <a:lnTo>
                    <a:pt x="8" y="231"/>
                  </a:lnTo>
                  <a:lnTo>
                    <a:pt x="0" y="231"/>
                  </a:lnTo>
                  <a:lnTo>
                    <a:pt x="0" y="207"/>
                  </a:lnTo>
                  <a:lnTo>
                    <a:pt x="8" y="199"/>
                  </a:lnTo>
                  <a:lnTo>
                    <a:pt x="24" y="199"/>
                  </a:lnTo>
                  <a:lnTo>
                    <a:pt x="32" y="191"/>
                  </a:lnTo>
                  <a:lnTo>
                    <a:pt x="40" y="191"/>
                  </a:lnTo>
                  <a:lnTo>
                    <a:pt x="64" y="183"/>
                  </a:lnTo>
                  <a:lnTo>
                    <a:pt x="72" y="167"/>
                  </a:lnTo>
                  <a:lnTo>
                    <a:pt x="64" y="135"/>
                  </a:lnTo>
                  <a:lnTo>
                    <a:pt x="80" y="135"/>
                  </a:lnTo>
                  <a:lnTo>
                    <a:pt x="88" y="103"/>
                  </a:lnTo>
                  <a:lnTo>
                    <a:pt x="112" y="103"/>
                  </a:lnTo>
                  <a:lnTo>
                    <a:pt x="120" y="103"/>
                  </a:lnTo>
                  <a:lnTo>
                    <a:pt x="120" y="87"/>
                  </a:lnTo>
                  <a:lnTo>
                    <a:pt x="128" y="79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76" name="Freeform 27"/>
            <p:cNvSpPr>
              <a:spLocks/>
            </p:cNvSpPr>
            <p:nvPr/>
          </p:nvSpPr>
          <p:spPr bwMode="auto">
            <a:xfrm>
              <a:off x="4229" y="2250"/>
              <a:ext cx="312" cy="304"/>
            </a:xfrm>
            <a:custGeom>
              <a:avLst/>
              <a:gdLst>
                <a:gd name="T0" fmla="*/ 529 w 303"/>
                <a:gd name="T1" fmla="*/ 19 h 328"/>
                <a:gd name="T2" fmla="*/ 544 w 303"/>
                <a:gd name="T3" fmla="*/ 24 h 328"/>
                <a:gd name="T4" fmla="*/ 515 w 303"/>
                <a:gd name="T5" fmla="*/ 26 h 328"/>
                <a:gd name="T6" fmla="*/ 472 w 303"/>
                <a:gd name="T7" fmla="*/ 32 h 328"/>
                <a:gd name="T8" fmla="*/ 458 w 303"/>
                <a:gd name="T9" fmla="*/ 38 h 328"/>
                <a:gd name="T10" fmla="*/ 443 w 303"/>
                <a:gd name="T11" fmla="*/ 32 h 328"/>
                <a:gd name="T12" fmla="*/ 458 w 303"/>
                <a:gd name="T13" fmla="*/ 30 h 328"/>
                <a:gd name="T14" fmla="*/ 401 w 303"/>
                <a:gd name="T15" fmla="*/ 26 h 328"/>
                <a:gd name="T16" fmla="*/ 387 w 303"/>
                <a:gd name="T17" fmla="*/ 28 h 328"/>
                <a:gd name="T18" fmla="*/ 387 w 303"/>
                <a:gd name="T19" fmla="*/ 31 h 328"/>
                <a:gd name="T20" fmla="*/ 387 w 303"/>
                <a:gd name="T21" fmla="*/ 38 h 328"/>
                <a:gd name="T22" fmla="*/ 357 w 303"/>
                <a:gd name="T23" fmla="*/ 38 h 328"/>
                <a:gd name="T24" fmla="*/ 331 w 303"/>
                <a:gd name="T25" fmla="*/ 44 h 328"/>
                <a:gd name="T26" fmla="*/ 258 w 303"/>
                <a:gd name="T27" fmla="*/ 52 h 328"/>
                <a:gd name="T28" fmla="*/ 230 w 303"/>
                <a:gd name="T29" fmla="*/ 52 h 328"/>
                <a:gd name="T30" fmla="*/ 230 w 303"/>
                <a:gd name="T31" fmla="*/ 59 h 328"/>
                <a:gd name="T32" fmla="*/ 217 w 303"/>
                <a:gd name="T33" fmla="*/ 67 h 328"/>
                <a:gd name="T34" fmla="*/ 185 w 303"/>
                <a:gd name="T35" fmla="*/ 70 h 328"/>
                <a:gd name="T36" fmla="*/ 159 w 303"/>
                <a:gd name="T37" fmla="*/ 70 h 328"/>
                <a:gd name="T38" fmla="*/ 101 w 303"/>
                <a:gd name="T39" fmla="*/ 52 h 328"/>
                <a:gd name="T40" fmla="*/ 85 w 303"/>
                <a:gd name="T41" fmla="*/ 37 h 328"/>
                <a:gd name="T42" fmla="*/ 44 w 303"/>
                <a:gd name="T43" fmla="*/ 42 h 328"/>
                <a:gd name="T44" fmla="*/ 44 w 303"/>
                <a:gd name="T45" fmla="*/ 37 h 328"/>
                <a:gd name="T46" fmla="*/ 16 w 303"/>
                <a:gd name="T47" fmla="*/ 35 h 328"/>
                <a:gd name="T48" fmla="*/ 8 w 303"/>
                <a:gd name="T49" fmla="*/ 32 h 328"/>
                <a:gd name="T50" fmla="*/ 44 w 303"/>
                <a:gd name="T51" fmla="*/ 31 h 328"/>
                <a:gd name="T52" fmla="*/ 44 w 303"/>
                <a:gd name="T53" fmla="*/ 26 h 328"/>
                <a:gd name="T54" fmla="*/ 16 w 303"/>
                <a:gd name="T55" fmla="*/ 22 h 328"/>
                <a:gd name="T56" fmla="*/ 69 w 303"/>
                <a:gd name="T57" fmla="*/ 22 h 328"/>
                <a:gd name="T58" fmla="*/ 113 w 303"/>
                <a:gd name="T59" fmla="*/ 13 h 328"/>
                <a:gd name="T60" fmla="*/ 127 w 303"/>
                <a:gd name="T61" fmla="*/ 11 h 328"/>
                <a:gd name="T62" fmla="*/ 113 w 303"/>
                <a:gd name="T63" fmla="*/ 6 h 328"/>
                <a:gd name="T64" fmla="*/ 113 w 303"/>
                <a:gd name="T65" fmla="*/ 6 h 328"/>
                <a:gd name="T66" fmla="*/ 172 w 303"/>
                <a:gd name="T67" fmla="*/ 6 h 328"/>
                <a:gd name="T68" fmla="*/ 217 w 303"/>
                <a:gd name="T69" fmla="*/ 0 h 328"/>
                <a:gd name="T70" fmla="*/ 230 w 303"/>
                <a:gd name="T71" fmla="*/ 6 h 328"/>
                <a:gd name="T72" fmla="*/ 217 w 303"/>
                <a:gd name="T73" fmla="*/ 11 h 328"/>
                <a:gd name="T74" fmla="*/ 201 w 303"/>
                <a:gd name="T75" fmla="*/ 15 h 328"/>
                <a:gd name="T76" fmla="*/ 230 w 303"/>
                <a:gd name="T77" fmla="*/ 20 h 328"/>
                <a:gd name="T78" fmla="*/ 357 w 303"/>
                <a:gd name="T79" fmla="*/ 26 h 328"/>
                <a:gd name="T80" fmla="*/ 374 w 303"/>
                <a:gd name="T81" fmla="*/ 24 h 328"/>
                <a:gd name="T82" fmla="*/ 387 w 303"/>
                <a:gd name="T83" fmla="*/ 22 h 328"/>
                <a:gd name="T84" fmla="*/ 401 w 303"/>
                <a:gd name="T85" fmla="*/ 24 h 328"/>
                <a:gd name="T86" fmla="*/ 458 w 303"/>
                <a:gd name="T87" fmla="*/ 24 h 328"/>
                <a:gd name="T88" fmla="*/ 500 w 303"/>
                <a:gd name="T89" fmla="*/ 19 h 3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3"/>
                <a:gd name="T136" fmla="*/ 0 h 328"/>
                <a:gd name="T137" fmla="*/ 303 w 303"/>
                <a:gd name="T138" fmla="*/ 328 h 3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3" h="328">
                  <a:moveTo>
                    <a:pt x="279" y="88"/>
                  </a:moveTo>
                  <a:lnTo>
                    <a:pt x="295" y="88"/>
                  </a:lnTo>
                  <a:lnTo>
                    <a:pt x="303" y="104"/>
                  </a:lnTo>
                  <a:lnTo>
                    <a:pt x="303" y="112"/>
                  </a:lnTo>
                  <a:lnTo>
                    <a:pt x="295" y="112"/>
                  </a:lnTo>
                  <a:lnTo>
                    <a:pt x="287" y="120"/>
                  </a:lnTo>
                  <a:lnTo>
                    <a:pt x="271" y="152"/>
                  </a:lnTo>
                  <a:lnTo>
                    <a:pt x="263" y="152"/>
                  </a:lnTo>
                  <a:lnTo>
                    <a:pt x="255" y="168"/>
                  </a:lnTo>
                  <a:lnTo>
                    <a:pt x="255" y="176"/>
                  </a:lnTo>
                  <a:lnTo>
                    <a:pt x="255" y="152"/>
                  </a:lnTo>
                  <a:lnTo>
                    <a:pt x="247" y="152"/>
                  </a:lnTo>
                  <a:lnTo>
                    <a:pt x="239" y="152"/>
                  </a:lnTo>
                  <a:lnTo>
                    <a:pt x="255" y="136"/>
                  </a:lnTo>
                  <a:lnTo>
                    <a:pt x="223" y="136"/>
                  </a:lnTo>
                  <a:lnTo>
                    <a:pt x="223" y="120"/>
                  </a:lnTo>
                  <a:lnTo>
                    <a:pt x="215" y="120"/>
                  </a:lnTo>
                  <a:lnTo>
                    <a:pt x="215" y="128"/>
                  </a:lnTo>
                  <a:lnTo>
                    <a:pt x="208" y="144"/>
                  </a:lnTo>
                  <a:lnTo>
                    <a:pt x="215" y="144"/>
                  </a:lnTo>
                  <a:lnTo>
                    <a:pt x="223" y="176"/>
                  </a:lnTo>
                  <a:lnTo>
                    <a:pt x="215" y="176"/>
                  </a:lnTo>
                  <a:lnTo>
                    <a:pt x="215" y="168"/>
                  </a:lnTo>
                  <a:lnTo>
                    <a:pt x="200" y="176"/>
                  </a:lnTo>
                  <a:lnTo>
                    <a:pt x="192" y="200"/>
                  </a:lnTo>
                  <a:lnTo>
                    <a:pt x="184" y="200"/>
                  </a:lnTo>
                  <a:lnTo>
                    <a:pt x="144" y="232"/>
                  </a:lnTo>
                  <a:lnTo>
                    <a:pt x="144" y="240"/>
                  </a:lnTo>
                  <a:lnTo>
                    <a:pt x="136" y="240"/>
                  </a:lnTo>
                  <a:lnTo>
                    <a:pt x="128" y="240"/>
                  </a:lnTo>
                  <a:lnTo>
                    <a:pt x="128" y="248"/>
                  </a:lnTo>
                  <a:lnTo>
                    <a:pt x="128" y="272"/>
                  </a:lnTo>
                  <a:lnTo>
                    <a:pt x="120" y="288"/>
                  </a:lnTo>
                  <a:lnTo>
                    <a:pt x="120" y="304"/>
                  </a:lnTo>
                  <a:lnTo>
                    <a:pt x="112" y="312"/>
                  </a:lnTo>
                  <a:lnTo>
                    <a:pt x="104" y="320"/>
                  </a:lnTo>
                  <a:lnTo>
                    <a:pt x="104" y="328"/>
                  </a:lnTo>
                  <a:lnTo>
                    <a:pt x="88" y="320"/>
                  </a:lnTo>
                  <a:lnTo>
                    <a:pt x="64" y="256"/>
                  </a:lnTo>
                  <a:lnTo>
                    <a:pt x="56" y="240"/>
                  </a:lnTo>
                  <a:lnTo>
                    <a:pt x="48" y="200"/>
                  </a:lnTo>
                  <a:lnTo>
                    <a:pt x="48" y="168"/>
                  </a:lnTo>
                  <a:lnTo>
                    <a:pt x="40" y="184"/>
                  </a:lnTo>
                  <a:lnTo>
                    <a:pt x="24" y="192"/>
                  </a:lnTo>
                  <a:lnTo>
                    <a:pt x="8" y="168"/>
                  </a:lnTo>
                  <a:lnTo>
                    <a:pt x="24" y="168"/>
                  </a:lnTo>
                  <a:lnTo>
                    <a:pt x="24" y="160"/>
                  </a:lnTo>
                  <a:lnTo>
                    <a:pt x="16" y="160"/>
                  </a:lnTo>
                  <a:lnTo>
                    <a:pt x="0" y="152"/>
                  </a:lnTo>
                  <a:lnTo>
                    <a:pt x="8" y="152"/>
                  </a:lnTo>
                  <a:lnTo>
                    <a:pt x="24" y="152"/>
                  </a:lnTo>
                  <a:lnTo>
                    <a:pt x="24" y="144"/>
                  </a:lnTo>
                  <a:lnTo>
                    <a:pt x="24" y="128"/>
                  </a:lnTo>
                  <a:lnTo>
                    <a:pt x="24" y="120"/>
                  </a:lnTo>
                  <a:lnTo>
                    <a:pt x="16" y="120"/>
                  </a:lnTo>
                  <a:lnTo>
                    <a:pt x="16" y="104"/>
                  </a:lnTo>
                  <a:lnTo>
                    <a:pt x="24" y="104"/>
                  </a:lnTo>
                  <a:lnTo>
                    <a:pt x="40" y="104"/>
                  </a:lnTo>
                  <a:lnTo>
                    <a:pt x="72" y="56"/>
                  </a:lnTo>
                  <a:lnTo>
                    <a:pt x="64" y="56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80" y="16"/>
                  </a:lnTo>
                  <a:lnTo>
                    <a:pt x="96" y="8"/>
                  </a:lnTo>
                  <a:lnTo>
                    <a:pt x="104" y="8"/>
                  </a:lnTo>
                  <a:lnTo>
                    <a:pt x="120" y="0"/>
                  </a:lnTo>
                  <a:lnTo>
                    <a:pt x="128" y="8"/>
                  </a:lnTo>
                  <a:lnTo>
                    <a:pt x="128" y="16"/>
                  </a:lnTo>
                  <a:lnTo>
                    <a:pt x="112" y="32"/>
                  </a:lnTo>
                  <a:lnTo>
                    <a:pt x="120" y="48"/>
                  </a:lnTo>
                  <a:lnTo>
                    <a:pt x="104" y="48"/>
                  </a:lnTo>
                  <a:lnTo>
                    <a:pt x="112" y="64"/>
                  </a:lnTo>
                  <a:lnTo>
                    <a:pt x="136" y="72"/>
                  </a:lnTo>
                  <a:lnTo>
                    <a:pt x="128" y="96"/>
                  </a:lnTo>
                  <a:lnTo>
                    <a:pt x="144" y="104"/>
                  </a:lnTo>
                  <a:lnTo>
                    <a:pt x="200" y="120"/>
                  </a:lnTo>
                  <a:lnTo>
                    <a:pt x="208" y="120"/>
                  </a:lnTo>
                  <a:lnTo>
                    <a:pt x="208" y="112"/>
                  </a:lnTo>
                  <a:lnTo>
                    <a:pt x="208" y="104"/>
                  </a:lnTo>
                  <a:lnTo>
                    <a:pt x="215" y="104"/>
                  </a:lnTo>
                  <a:lnTo>
                    <a:pt x="223" y="104"/>
                  </a:lnTo>
                  <a:lnTo>
                    <a:pt x="223" y="112"/>
                  </a:lnTo>
                  <a:lnTo>
                    <a:pt x="247" y="112"/>
                  </a:lnTo>
                  <a:lnTo>
                    <a:pt x="255" y="112"/>
                  </a:lnTo>
                  <a:lnTo>
                    <a:pt x="247" y="104"/>
                  </a:lnTo>
                  <a:lnTo>
                    <a:pt x="279" y="8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77" name="Freeform 28"/>
            <p:cNvSpPr>
              <a:spLocks/>
            </p:cNvSpPr>
            <p:nvPr/>
          </p:nvSpPr>
          <p:spPr bwMode="auto">
            <a:xfrm>
              <a:off x="4229" y="2250"/>
              <a:ext cx="312" cy="304"/>
            </a:xfrm>
            <a:custGeom>
              <a:avLst/>
              <a:gdLst>
                <a:gd name="T0" fmla="*/ 529 w 303"/>
                <a:gd name="T1" fmla="*/ 19 h 328"/>
                <a:gd name="T2" fmla="*/ 544 w 303"/>
                <a:gd name="T3" fmla="*/ 24 h 328"/>
                <a:gd name="T4" fmla="*/ 515 w 303"/>
                <a:gd name="T5" fmla="*/ 26 h 328"/>
                <a:gd name="T6" fmla="*/ 472 w 303"/>
                <a:gd name="T7" fmla="*/ 32 h 328"/>
                <a:gd name="T8" fmla="*/ 458 w 303"/>
                <a:gd name="T9" fmla="*/ 38 h 328"/>
                <a:gd name="T10" fmla="*/ 443 w 303"/>
                <a:gd name="T11" fmla="*/ 32 h 328"/>
                <a:gd name="T12" fmla="*/ 458 w 303"/>
                <a:gd name="T13" fmla="*/ 30 h 328"/>
                <a:gd name="T14" fmla="*/ 401 w 303"/>
                <a:gd name="T15" fmla="*/ 26 h 328"/>
                <a:gd name="T16" fmla="*/ 387 w 303"/>
                <a:gd name="T17" fmla="*/ 28 h 328"/>
                <a:gd name="T18" fmla="*/ 387 w 303"/>
                <a:gd name="T19" fmla="*/ 31 h 328"/>
                <a:gd name="T20" fmla="*/ 387 w 303"/>
                <a:gd name="T21" fmla="*/ 38 h 328"/>
                <a:gd name="T22" fmla="*/ 357 w 303"/>
                <a:gd name="T23" fmla="*/ 38 h 328"/>
                <a:gd name="T24" fmla="*/ 331 w 303"/>
                <a:gd name="T25" fmla="*/ 44 h 328"/>
                <a:gd name="T26" fmla="*/ 258 w 303"/>
                <a:gd name="T27" fmla="*/ 52 h 328"/>
                <a:gd name="T28" fmla="*/ 230 w 303"/>
                <a:gd name="T29" fmla="*/ 52 h 328"/>
                <a:gd name="T30" fmla="*/ 230 w 303"/>
                <a:gd name="T31" fmla="*/ 59 h 328"/>
                <a:gd name="T32" fmla="*/ 217 w 303"/>
                <a:gd name="T33" fmla="*/ 67 h 328"/>
                <a:gd name="T34" fmla="*/ 185 w 303"/>
                <a:gd name="T35" fmla="*/ 70 h 328"/>
                <a:gd name="T36" fmla="*/ 159 w 303"/>
                <a:gd name="T37" fmla="*/ 70 h 328"/>
                <a:gd name="T38" fmla="*/ 101 w 303"/>
                <a:gd name="T39" fmla="*/ 52 h 328"/>
                <a:gd name="T40" fmla="*/ 85 w 303"/>
                <a:gd name="T41" fmla="*/ 37 h 328"/>
                <a:gd name="T42" fmla="*/ 44 w 303"/>
                <a:gd name="T43" fmla="*/ 42 h 328"/>
                <a:gd name="T44" fmla="*/ 44 w 303"/>
                <a:gd name="T45" fmla="*/ 37 h 328"/>
                <a:gd name="T46" fmla="*/ 16 w 303"/>
                <a:gd name="T47" fmla="*/ 35 h 328"/>
                <a:gd name="T48" fmla="*/ 8 w 303"/>
                <a:gd name="T49" fmla="*/ 32 h 328"/>
                <a:gd name="T50" fmla="*/ 44 w 303"/>
                <a:gd name="T51" fmla="*/ 31 h 328"/>
                <a:gd name="T52" fmla="*/ 44 w 303"/>
                <a:gd name="T53" fmla="*/ 26 h 328"/>
                <a:gd name="T54" fmla="*/ 16 w 303"/>
                <a:gd name="T55" fmla="*/ 22 h 328"/>
                <a:gd name="T56" fmla="*/ 69 w 303"/>
                <a:gd name="T57" fmla="*/ 22 h 328"/>
                <a:gd name="T58" fmla="*/ 113 w 303"/>
                <a:gd name="T59" fmla="*/ 13 h 328"/>
                <a:gd name="T60" fmla="*/ 127 w 303"/>
                <a:gd name="T61" fmla="*/ 11 h 328"/>
                <a:gd name="T62" fmla="*/ 113 w 303"/>
                <a:gd name="T63" fmla="*/ 6 h 328"/>
                <a:gd name="T64" fmla="*/ 113 w 303"/>
                <a:gd name="T65" fmla="*/ 6 h 328"/>
                <a:gd name="T66" fmla="*/ 172 w 303"/>
                <a:gd name="T67" fmla="*/ 6 h 328"/>
                <a:gd name="T68" fmla="*/ 217 w 303"/>
                <a:gd name="T69" fmla="*/ 0 h 328"/>
                <a:gd name="T70" fmla="*/ 230 w 303"/>
                <a:gd name="T71" fmla="*/ 6 h 328"/>
                <a:gd name="T72" fmla="*/ 217 w 303"/>
                <a:gd name="T73" fmla="*/ 11 h 328"/>
                <a:gd name="T74" fmla="*/ 201 w 303"/>
                <a:gd name="T75" fmla="*/ 15 h 328"/>
                <a:gd name="T76" fmla="*/ 230 w 303"/>
                <a:gd name="T77" fmla="*/ 20 h 328"/>
                <a:gd name="T78" fmla="*/ 357 w 303"/>
                <a:gd name="T79" fmla="*/ 26 h 328"/>
                <a:gd name="T80" fmla="*/ 374 w 303"/>
                <a:gd name="T81" fmla="*/ 24 h 328"/>
                <a:gd name="T82" fmla="*/ 387 w 303"/>
                <a:gd name="T83" fmla="*/ 22 h 328"/>
                <a:gd name="T84" fmla="*/ 401 w 303"/>
                <a:gd name="T85" fmla="*/ 24 h 328"/>
                <a:gd name="T86" fmla="*/ 458 w 303"/>
                <a:gd name="T87" fmla="*/ 24 h 328"/>
                <a:gd name="T88" fmla="*/ 500 w 303"/>
                <a:gd name="T89" fmla="*/ 19 h 3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3"/>
                <a:gd name="T136" fmla="*/ 0 h 328"/>
                <a:gd name="T137" fmla="*/ 303 w 303"/>
                <a:gd name="T138" fmla="*/ 328 h 3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3" h="328">
                  <a:moveTo>
                    <a:pt x="279" y="88"/>
                  </a:moveTo>
                  <a:lnTo>
                    <a:pt x="295" y="88"/>
                  </a:lnTo>
                  <a:lnTo>
                    <a:pt x="303" y="104"/>
                  </a:lnTo>
                  <a:lnTo>
                    <a:pt x="303" y="112"/>
                  </a:lnTo>
                  <a:lnTo>
                    <a:pt x="295" y="112"/>
                  </a:lnTo>
                  <a:lnTo>
                    <a:pt x="287" y="120"/>
                  </a:lnTo>
                  <a:lnTo>
                    <a:pt x="271" y="152"/>
                  </a:lnTo>
                  <a:lnTo>
                    <a:pt x="263" y="152"/>
                  </a:lnTo>
                  <a:lnTo>
                    <a:pt x="255" y="168"/>
                  </a:lnTo>
                  <a:lnTo>
                    <a:pt x="255" y="176"/>
                  </a:lnTo>
                  <a:lnTo>
                    <a:pt x="255" y="152"/>
                  </a:lnTo>
                  <a:lnTo>
                    <a:pt x="247" y="152"/>
                  </a:lnTo>
                  <a:lnTo>
                    <a:pt x="239" y="152"/>
                  </a:lnTo>
                  <a:lnTo>
                    <a:pt x="255" y="136"/>
                  </a:lnTo>
                  <a:lnTo>
                    <a:pt x="223" y="136"/>
                  </a:lnTo>
                  <a:lnTo>
                    <a:pt x="223" y="120"/>
                  </a:lnTo>
                  <a:lnTo>
                    <a:pt x="215" y="120"/>
                  </a:lnTo>
                  <a:lnTo>
                    <a:pt x="215" y="128"/>
                  </a:lnTo>
                  <a:lnTo>
                    <a:pt x="208" y="144"/>
                  </a:lnTo>
                  <a:lnTo>
                    <a:pt x="215" y="144"/>
                  </a:lnTo>
                  <a:lnTo>
                    <a:pt x="223" y="176"/>
                  </a:lnTo>
                  <a:lnTo>
                    <a:pt x="215" y="176"/>
                  </a:lnTo>
                  <a:lnTo>
                    <a:pt x="215" y="168"/>
                  </a:lnTo>
                  <a:lnTo>
                    <a:pt x="200" y="176"/>
                  </a:lnTo>
                  <a:lnTo>
                    <a:pt x="192" y="200"/>
                  </a:lnTo>
                  <a:lnTo>
                    <a:pt x="184" y="200"/>
                  </a:lnTo>
                  <a:lnTo>
                    <a:pt x="144" y="232"/>
                  </a:lnTo>
                  <a:lnTo>
                    <a:pt x="144" y="240"/>
                  </a:lnTo>
                  <a:lnTo>
                    <a:pt x="136" y="240"/>
                  </a:lnTo>
                  <a:lnTo>
                    <a:pt x="128" y="240"/>
                  </a:lnTo>
                  <a:lnTo>
                    <a:pt x="128" y="248"/>
                  </a:lnTo>
                  <a:lnTo>
                    <a:pt x="128" y="272"/>
                  </a:lnTo>
                  <a:lnTo>
                    <a:pt x="120" y="288"/>
                  </a:lnTo>
                  <a:lnTo>
                    <a:pt x="120" y="304"/>
                  </a:lnTo>
                  <a:lnTo>
                    <a:pt x="112" y="312"/>
                  </a:lnTo>
                  <a:lnTo>
                    <a:pt x="104" y="320"/>
                  </a:lnTo>
                  <a:lnTo>
                    <a:pt x="104" y="328"/>
                  </a:lnTo>
                  <a:lnTo>
                    <a:pt x="88" y="320"/>
                  </a:lnTo>
                  <a:lnTo>
                    <a:pt x="64" y="256"/>
                  </a:lnTo>
                  <a:lnTo>
                    <a:pt x="56" y="240"/>
                  </a:lnTo>
                  <a:lnTo>
                    <a:pt x="48" y="200"/>
                  </a:lnTo>
                  <a:lnTo>
                    <a:pt x="48" y="168"/>
                  </a:lnTo>
                  <a:lnTo>
                    <a:pt x="40" y="184"/>
                  </a:lnTo>
                  <a:lnTo>
                    <a:pt x="24" y="192"/>
                  </a:lnTo>
                  <a:lnTo>
                    <a:pt x="8" y="168"/>
                  </a:lnTo>
                  <a:lnTo>
                    <a:pt x="24" y="168"/>
                  </a:lnTo>
                  <a:lnTo>
                    <a:pt x="24" y="160"/>
                  </a:lnTo>
                  <a:lnTo>
                    <a:pt x="16" y="160"/>
                  </a:lnTo>
                  <a:lnTo>
                    <a:pt x="0" y="152"/>
                  </a:lnTo>
                  <a:lnTo>
                    <a:pt x="8" y="152"/>
                  </a:lnTo>
                  <a:lnTo>
                    <a:pt x="24" y="152"/>
                  </a:lnTo>
                  <a:lnTo>
                    <a:pt x="24" y="144"/>
                  </a:lnTo>
                  <a:lnTo>
                    <a:pt x="24" y="128"/>
                  </a:lnTo>
                  <a:lnTo>
                    <a:pt x="24" y="120"/>
                  </a:lnTo>
                  <a:lnTo>
                    <a:pt x="16" y="120"/>
                  </a:lnTo>
                  <a:lnTo>
                    <a:pt x="16" y="104"/>
                  </a:lnTo>
                  <a:lnTo>
                    <a:pt x="24" y="104"/>
                  </a:lnTo>
                  <a:lnTo>
                    <a:pt x="40" y="104"/>
                  </a:lnTo>
                  <a:lnTo>
                    <a:pt x="72" y="56"/>
                  </a:lnTo>
                  <a:lnTo>
                    <a:pt x="64" y="56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80" y="16"/>
                  </a:lnTo>
                  <a:lnTo>
                    <a:pt x="96" y="8"/>
                  </a:lnTo>
                  <a:lnTo>
                    <a:pt x="104" y="8"/>
                  </a:lnTo>
                  <a:lnTo>
                    <a:pt x="120" y="0"/>
                  </a:lnTo>
                  <a:lnTo>
                    <a:pt x="128" y="8"/>
                  </a:lnTo>
                  <a:lnTo>
                    <a:pt x="128" y="16"/>
                  </a:lnTo>
                  <a:lnTo>
                    <a:pt x="112" y="32"/>
                  </a:lnTo>
                  <a:lnTo>
                    <a:pt x="120" y="48"/>
                  </a:lnTo>
                  <a:lnTo>
                    <a:pt x="104" y="48"/>
                  </a:lnTo>
                  <a:lnTo>
                    <a:pt x="112" y="64"/>
                  </a:lnTo>
                  <a:lnTo>
                    <a:pt x="136" y="72"/>
                  </a:lnTo>
                  <a:lnTo>
                    <a:pt x="128" y="96"/>
                  </a:lnTo>
                  <a:lnTo>
                    <a:pt x="144" y="104"/>
                  </a:lnTo>
                  <a:lnTo>
                    <a:pt x="200" y="120"/>
                  </a:lnTo>
                  <a:lnTo>
                    <a:pt x="208" y="120"/>
                  </a:lnTo>
                  <a:lnTo>
                    <a:pt x="208" y="112"/>
                  </a:lnTo>
                  <a:lnTo>
                    <a:pt x="208" y="104"/>
                  </a:lnTo>
                  <a:lnTo>
                    <a:pt x="215" y="104"/>
                  </a:lnTo>
                  <a:lnTo>
                    <a:pt x="223" y="104"/>
                  </a:lnTo>
                  <a:lnTo>
                    <a:pt x="223" y="112"/>
                  </a:lnTo>
                  <a:lnTo>
                    <a:pt x="247" y="112"/>
                  </a:lnTo>
                  <a:lnTo>
                    <a:pt x="255" y="112"/>
                  </a:lnTo>
                  <a:lnTo>
                    <a:pt x="247" y="104"/>
                  </a:lnTo>
                  <a:lnTo>
                    <a:pt x="279" y="88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78" name="Freeform 29"/>
            <p:cNvSpPr>
              <a:spLocks/>
            </p:cNvSpPr>
            <p:nvPr/>
          </p:nvSpPr>
          <p:spPr bwMode="auto">
            <a:xfrm>
              <a:off x="4441" y="2025"/>
              <a:ext cx="339" cy="150"/>
            </a:xfrm>
            <a:custGeom>
              <a:avLst/>
              <a:gdLst>
                <a:gd name="T0" fmla="*/ 442 w 327"/>
                <a:gd name="T1" fmla="*/ 12 h 159"/>
                <a:gd name="T2" fmla="*/ 360 w 327"/>
                <a:gd name="T3" fmla="*/ 8 h 159"/>
                <a:gd name="T4" fmla="*/ 342 w 327"/>
                <a:gd name="T5" fmla="*/ 8 h 159"/>
                <a:gd name="T6" fmla="*/ 326 w 327"/>
                <a:gd name="T7" fmla="*/ 8 h 159"/>
                <a:gd name="T8" fmla="*/ 292 w 327"/>
                <a:gd name="T9" fmla="*/ 8 h 159"/>
                <a:gd name="T10" fmla="*/ 244 w 327"/>
                <a:gd name="T11" fmla="*/ 0 h 159"/>
                <a:gd name="T12" fmla="*/ 211 w 327"/>
                <a:gd name="T13" fmla="*/ 8 h 159"/>
                <a:gd name="T14" fmla="*/ 211 w 327"/>
                <a:gd name="T15" fmla="*/ 8 h 159"/>
                <a:gd name="T16" fmla="*/ 211 w 327"/>
                <a:gd name="T17" fmla="*/ 8 h 159"/>
                <a:gd name="T18" fmla="*/ 162 w 327"/>
                <a:gd name="T19" fmla="*/ 8 h 159"/>
                <a:gd name="T20" fmla="*/ 129 w 327"/>
                <a:gd name="T21" fmla="*/ 8 h 159"/>
                <a:gd name="T22" fmla="*/ 81 w 327"/>
                <a:gd name="T23" fmla="*/ 8 h 159"/>
                <a:gd name="T24" fmla="*/ 7 w 327"/>
                <a:gd name="T25" fmla="*/ 12 h 159"/>
                <a:gd name="T26" fmla="*/ 0 w 327"/>
                <a:gd name="T27" fmla="*/ 16 h 159"/>
                <a:gd name="T28" fmla="*/ 35 w 327"/>
                <a:gd name="T29" fmla="*/ 21 h 159"/>
                <a:gd name="T30" fmla="*/ 45 w 327"/>
                <a:gd name="T31" fmla="*/ 21 h 159"/>
                <a:gd name="T32" fmla="*/ 61 w 327"/>
                <a:gd name="T33" fmla="*/ 25 h 159"/>
                <a:gd name="T34" fmla="*/ 61 w 327"/>
                <a:gd name="T35" fmla="*/ 35 h 159"/>
                <a:gd name="T36" fmla="*/ 146 w 327"/>
                <a:gd name="T37" fmla="*/ 38 h 159"/>
                <a:gd name="T38" fmla="*/ 178 w 327"/>
                <a:gd name="T39" fmla="*/ 44 h 159"/>
                <a:gd name="T40" fmla="*/ 261 w 327"/>
                <a:gd name="T41" fmla="*/ 44 h 159"/>
                <a:gd name="T42" fmla="*/ 312 w 327"/>
                <a:gd name="T43" fmla="*/ 50 h 159"/>
                <a:gd name="T44" fmla="*/ 360 w 327"/>
                <a:gd name="T45" fmla="*/ 50 h 159"/>
                <a:gd name="T46" fmla="*/ 426 w 327"/>
                <a:gd name="T47" fmla="*/ 47 h 159"/>
                <a:gd name="T48" fmla="*/ 475 w 327"/>
                <a:gd name="T49" fmla="*/ 47 h 159"/>
                <a:gd name="T50" fmla="*/ 507 w 327"/>
                <a:gd name="T51" fmla="*/ 40 h 159"/>
                <a:gd name="T52" fmla="*/ 507 w 327"/>
                <a:gd name="T53" fmla="*/ 38 h 159"/>
                <a:gd name="T54" fmla="*/ 522 w 327"/>
                <a:gd name="T55" fmla="*/ 35 h 159"/>
                <a:gd name="T56" fmla="*/ 556 w 327"/>
                <a:gd name="T57" fmla="*/ 35 h 159"/>
                <a:gd name="T58" fmla="*/ 593 w 327"/>
                <a:gd name="T59" fmla="*/ 33 h 159"/>
                <a:gd name="T60" fmla="*/ 623 w 327"/>
                <a:gd name="T61" fmla="*/ 27 h 159"/>
                <a:gd name="T62" fmla="*/ 671 w 327"/>
                <a:gd name="T63" fmla="*/ 27 h 159"/>
                <a:gd name="T64" fmla="*/ 671 w 327"/>
                <a:gd name="T65" fmla="*/ 23 h 159"/>
                <a:gd name="T66" fmla="*/ 657 w 327"/>
                <a:gd name="T67" fmla="*/ 21 h 159"/>
                <a:gd name="T68" fmla="*/ 623 w 327"/>
                <a:gd name="T69" fmla="*/ 23 h 159"/>
                <a:gd name="T70" fmla="*/ 593 w 327"/>
                <a:gd name="T71" fmla="*/ 23 h 159"/>
                <a:gd name="T72" fmla="*/ 593 w 327"/>
                <a:gd name="T73" fmla="*/ 16 h 159"/>
                <a:gd name="T74" fmla="*/ 608 w 327"/>
                <a:gd name="T75" fmla="*/ 8 h 159"/>
                <a:gd name="T76" fmla="*/ 574 w 327"/>
                <a:gd name="T77" fmla="*/ 8 h 159"/>
                <a:gd name="T78" fmla="*/ 540 w 327"/>
                <a:gd name="T79" fmla="*/ 12 h 159"/>
                <a:gd name="T80" fmla="*/ 492 w 327"/>
                <a:gd name="T81" fmla="*/ 16 h 159"/>
                <a:gd name="T82" fmla="*/ 442 w 327"/>
                <a:gd name="T83" fmla="*/ 12 h 15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7"/>
                <a:gd name="T127" fmla="*/ 0 h 159"/>
                <a:gd name="T128" fmla="*/ 327 w 327"/>
                <a:gd name="T129" fmla="*/ 159 h 15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7" h="159">
                  <a:moveTo>
                    <a:pt x="215" y="39"/>
                  </a:moveTo>
                  <a:lnTo>
                    <a:pt x="175" y="16"/>
                  </a:lnTo>
                  <a:lnTo>
                    <a:pt x="167" y="23"/>
                  </a:lnTo>
                  <a:lnTo>
                    <a:pt x="159" y="23"/>
                  </a:lnTo>
                  <a:lnTo>
                    <a:pt x="143" y="8"/>
                  </a:lnTo>
                  <a:lnTo>
                    <a:pt x="119" y="0"/>
                  </a:lnTo>
                  <a:lnTo>
                    <a:pt x="103" y="8"/>
                  </a:lnTo>
                  <a:lnTo>
                    <a:pt x="103" y="16"/>
                  </a:lnTo>
                  <a:lnTo>
                    <a:pt x="103" y="31"/>
                  </a:lnTo>
                  <a:lnTo>
                    <a:pt x="79" y="31"/>
                  </a:lnTo>
                  <a:lnTo>
                    <a:pt x="63" y="23"/>
                  </a:lnTo>
                  <a:lnTo>
                    <a:pt x="39" y="16"/>
                  </a:lnTo>
                  <a:lnTo>
                    <a:pt x="7" y="39"/>
                  </a:lnTo>
                  <a:lnTo>
                    <a:pt x="0" y="47"/>
                  </a:lnTo>
                  <a:lnTo>
                    <a:pt x="15" y="63"/>
                  </a:lnTo>
                  <a:lnTo>
                    <a:pt x="23" y="63"/>
                  </a:lnTo>
                  <a:lnTo>
                    <a:pt x="31" y="79"/>
                  </a:lnTo>
                  <a:lnTo>
                    <a:pt x="31" y="111"/>
                  </a:lnTo>
                  <a:lnTo>
                    <a:pt x="71" y="119"/>
                  </a:lnTo>
                  <a:lnTo>
                    <a:pt x="87" y="143"/>
                  </a:lnTo>
                  <a:lnTo>
                    <a:pt x="127" y="143"/>
                  </a:lnTo>
                  <a:lnTo>
                    <a:pt x="151" y="159"/>
                  </a:lnTo>
                  <a:lnTo>
                    <a:pt x="175" y="159"/>
                  </a:lnTo>
                  <a:lnTo>
                    <a:pt x="207" y="151"/>
                  </a:lnTo>
                  <a:lnTo>
                    <a:pt x="231" y="151"/>
                  </a:lnTo>
                  <a:lnTo>
                    <a:pt x="247" y="127"/>
                  </a:lnTo>
                  <a:lnTo>
                    <a:pt x="247" y="119"/>
                  </a:lnTo>
                  <a:lnTo>
                    <a:pt x="255" y="111"/>
                  </a:lnTo>
                  <a:lnTo>
                    <a:pt x="271" y="111"/>
                  </a:lnTo>
                  <a:lnTo>
                    <a:pt x="287" y="103"/>
                  </a:lnTo>
                  <a:lnTo>
                    <a:pt x="303" y="87"/>
                  </a:lnTo>
                  <a:lnTo>
                    <a:pt x="327" y="87"/>
                  </a:lnTo>
                  <a:lnTo>
                    <a:pt x="327" y="71"/>
                  </a:lnTo>
                  <a:lnTo>
                    <a:pt x="319" y="63"/>
                  </a:lnTo>
                  <a:lnTo>
                    <a:pt x="303" y="71"/>
                  </a:lnTo>
                  <a:lnTo>
                    <a:pt x="287" y="71"/>
                  </a:lnTo>
                  <a:lnTo>
                    <a:pt x="287" y="47"/>
                  </a:lnTo>
                  <a:lnTo>
                    <a:pt x="295" y="31"/>
                  </a:lnTo>
                  <a:lnTo>
                    <a:pt x="279" y="23"/>
                  </a:lnTo>
                  <a:lnTo>
                    <a:pt x="263" y="39"/>
                  </a:lnTo>
                  <a:lnTo>
                    <a:pt x="239" y="47"/>
                  </a:lnTo>
                  <a:lnTo>
                    <a:pt x="215" y="39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79" name="Freeform 30"/>
            <p:cNvSpPr>
              <a:spLocks/>
            </p:cNvSpPr>
            <p:nvPr/>
          </p:nvSpPr>
          <p:spPr bwMode="auto">
            <a:xfrm>
              <a:off x="4441" y="2025"/>
              <a:ext cx="339" cy="150"/>
            </a:xfrm>
            <a:custGeom>
              <a:avLst/>
              <a:gdLst>
                <a:gd name="T0" fmla="*/ 442 w 327"/>
                <a:gd name="T1" fmla="*/ 12 h 159"/>
                <a:gd name="T2" fmla="*/ 360 w 327"/>
                <a:gd name="T3" fmla="*/ 8 h 159"/>
                <a:gd name="T4" fmla="*/ 342 w 327"/>
                <a:gd name="T5" fmla="*/ 8 h 159"/>
                <a:gd name="T6" fmla="*/ 326 w 327"/>
                <a:gd name="T7" fmla="*/ 8 h 159"/>
                <a:gd name="T8" fmla="*/ 292 w 327"/>
                <a:gd name="T9" fmla="*/ 8 h 159"/>
                <a:gd name="T10" fmla="*/ 244 w 327"/>
                <a:gd name="T11" fmla="*/ 0 h 159"/>
                <a:gd name="T12" fmla="*/ 211 w 327"/>
                <a:gd name="T13" fmla="*/ 8 h 159"/>
                <a:gd name="T14" fmla="*/ 211 w 327"/>
                <a:gd name="T15" fmla="*/ 8 h 159"/>
                <a:gd name="T16" fmla="*/ 211 w 327"/>
                <a:gd name="T17" fmla="*/ 8 h 159"/>
                <a:gd name="T18" fmla="*/ 162 w 327"/>
                <a:gd name="T19" fmla="*/ 8 h 159"/>
                <a:gd name="T20" fmla="*/ 129 w 327"/>
                <a:gd name="T21" fmla="*/ 8 h 159"/>
                <a:gd name="T22" fmla="*/ 81 w 327"/>
                <a:gd name="T23" fmla="*/ 8 h 159"/>
                <a:gd name="T24" fmla="*/ 7 w 327"/>
                <a:gd name="T25" fmla="*/ 12 h 159"/>
                <a:gd name="T26" fmla="*/ 0 w 327"/>
                <a:gd name="T27" fmla="*/ 16 h 159"/>
                <a:gd name="T28" fmla="*/ 35 w 327"/>
                <a:gd name="T29" fmla="*/ 21 h 159"/>
                <a:gd name="T30" fmla="*/ 45 w 327"/>
                <a:gd name="T31" fmla="*/ 21 h 159"/>
                <a:gd name="T32" fmla="*/ 61 w 327"/>
                <a:gd name="T33" fmla="*/ 25 h 159"/>
                <a:gd name="T34" fmla="*/ 61 w 327"/>
                <a:gd name="T35" fmla="*/ 35 h 159"/>
                <a:gd name="T36" fmla="*/ 146 w 327"/>
                <a:gd name="T37" fmla="*/ 38 h 159"/>
                <a:gd name="T38" fmla="*/ 178 w 327"/>
                <a:gd name="T39" fmla="*/ 44 h 159"/>
                <a:gd name="T40" fmla="*/ 261 w 327"/>
                <a:gd name="T41" fmla="*/ 44 h 159"/>
                <a:gd name="T42" fmla="*/ 312 w 327"/>
                <a:gd name="T43" fmla="*/ 50 h 159"/>
                <a:gd name="T44" fmla="*/ 360 w 327"/>
                <a:gd name="T45" fmla="*/ 50 h 159"/>
                <a:gd name="T46" fmla="*/ 426 w 327"/>
                <a:gd name="T47" fmla="*/ 47 h 159"/>
                <a:gd name="T48" fmla="*/ 475 w 327"/>
                <a:gd name="T49" fmla="*/ 47 h 159"/>
                <a:gd name="T50" fmla="*/ 507 w 327"/>
                <a:gd name="T51" fmla="*/ 40 h 159"/>
                <a:gd name="T52" fmla="*/ 507 w 327"/>
                <a:gd name="T53" fmla="*/ 38 h 159"/>
                <a:gd name="T54" fmla="*/ 522 w 327"/>
                <a:gd name="T55" fmla="*/ 35 h 159"/>
                <a:gd name="T56" fmla="*/ 556 w 327"/>
                <a:gd name="T57" fmla="*/ 35 h 159"/>
                <a:gd name="T58" fmla="*/ 593 w 327"/>
                <a:gd name="T59" fmla="*/ 33 h 159"/>
                <a:gd name="T60" fmla="*/ 623 w 327"/>
                <a:gd name="T61" fmla="*/ 27 h 159"/>
                <a:gd name="T62" fmla="*/ 671 w 327"/>
                <a:gd name="T63" fmla="*/ 27 h 159"/>
                <a:gd name="T64" fmla="*/ 671 w 327"/>
                <a:gd name="T65" fmla="*/ 23 h 159"/>
                <a:gd name="T66" fmla="*/ 657 w 327"/>
                <a:gd name="T67" fmla="*/ 21 h 159"/>
                <a:gd name="T68" fmla="*/ 623 w 327"/>
                <a:gd name="T69" fmla="*/ 23 h 159"/>
                <a:gd name="T70" fmla="*/ 593 w 327"/>
                <a:gd name="T71" fmla="*/ 23 h 159"/>
                <a:gd name="T72" fmla="*/ 593 w 327"/>
                <a:gd name="T73" fmla="*/ 16 h 159"/>
                <a:gd name="T74" fmla="*/ 608 w 327"/>
                <a:gd name="T75" fmla="*/ 8 h 159"/>
                <a:gd name="T76" fmla="*/ 574 w 327"/>
                <a:gd name="T77" fmla="*/ 8 h 159"/>
                <a:gd name="T78" fmla="*/ 540 w 327"/>
                <a:gd name="T79" fmla="*/ 12 h 159"/>
                <a:gd name="T80" fmla="*/ 492 w 327"/>
                <a:gd name="T81" fmla="*/ 16 h 159"/>
                <a:gd name="T82" fmla="*/ 442 w 327"/>
                <a:gd name="T83" fmla="*/ 12 h 15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7"/>
                <a:gd name="T127" fmla="*/ 0 h 159"/>
                <a:gd name="T128" fmla="*/ 327 w 327"/>
                <a:gd name="T129" fmla="*/ 159 h 15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7" h="159">
                  <a:moveTo>
                    <a:pt x="215" y="39"/>
                  </a:moveTo>
                  <a:lnTo>
                    <a:pt x="175" y="16"/>
                  </a:lnTo>
                  <a:lnTo>
                    <a:pt x="167" y="23"/>
                  </a:lnTo>
                  <a:lnTo>
                    <a:pt x="159" y="23"/>
                  </a:lnTo>
                  <a:lnTo>
                    <a:pt x="143" y="8"/>
                  </a:lnTo>
                  <a:lnTo>
                    <a:pt x="119" y="0"/>
                  </a:lnTo>
                  <a:lnTo>
                    <a:pt x="103" y="8"/>
                  </a:lnTo>
                  <a:lnTo>
                    <a:pt x="103" y="16"/>
                  </a:lnTo>
                  <a:lnTo>
                    <a:pt x="103" y="31"/>
                  </a:lnTo>
                  <a:lnTo>
                    <a:pt x="79" y="31"/>
                  </a:lnTo>
                  <a:lnTo>
                    <a:pt x="63" y="23"/>
                  </a:lnTo>
                  <a:lnTo>
                    <a:pt x="39" y="16"/>
                  </a:lnTo>
                  <a:lnTo>
                    <a:pt x="7" y="39"/>
                  </a:lnTo>
                  <a:lnTo>
                    <a:pt x="0" y="47"/>
                  </a:lnTo>
                  <a:lnTo>
                    <a:pt x="15" y="63"/>
                  </a:lnTo>
                  <a:lnTo>
                    <a:pt x="23" y="63"/>
                  </a:lnTo>
                  <a:lnTo>
                    <a:pt x="31" y="79"/>
                  </a:lnTo>
                  <a:lnTo>
                    <a:pt x="31" y="111"/>
                  </a:lnTo>
                  <a:lnTo>
                    <a:pt x="71" y="119"/>
                  </a:lnTo>
                  <a:lnTo>
                    <a:pt x="87" y="143"/>
                  </a:lnTo>
                  <a:lnTo>
                    <a:pt x="127" y="143"/>
                  </a:lnTo>
                  <a:lnTo>
                    <a:pt x="151" y="159"/>
                  </a:lnTo>
                  <a:lnTo>
                    <a:pt x="175" y="159"/>
                  </a:lnTo>
                  <a:lnTo>
                    <a:pt x="207" y="151"/>
                  </a:lnTo>
                  <a:lnTo>
                    <a:pt x="231" y="151"/>
                  </a:lnTo>
                  <a:lnTo>
                    <a:pt x="247" y="127"/>
                  </a:lnTo>
                  <a:lnTo>
                    <a:pt x="247" y="119"/>
                  </a:lnTo>
                  <a:lnTo>
                    <a:pt x="255" y="111"/>
                  </a:lnTo>
                  <a:lnTo>
                    <a:pt x="271" y="111"/>
                  </a:lnTo>
                  <a:lnTo>
                    <a:pt x="287" y="103"/>
                  </a:lnTo>
                  <a:lnTo>
                    <a:pt x="303" y="87"/>
                  </a:lnTo>
                  <a:lnTo>
                    <a:pt x="327" y="87"/>
                  </a:lnTo>
                  <a:lnTo>
                    <a:pt x="327" y="71"/>
                  </a:lnTo>
                  <a:lnTo>
                    <a:pt x="319" y="63"/>
                  </a:lnTo>
                  <a:lnTo>
                    <a:pt x="303" y="71"/>
                  </a:lnTo>
                  <a:lnTo>
                    <a:pt x="287" y="71"/>
                  </a:lnTo>
                  <a:lnTo>
                    <a:pt x="287" y="47"/>
                  </a:lnTo>
                  <a:lnTo>
                    <a:pt x="295" y="31"/>
                  </a:lnTo>
                  <a:lnTo>
                    <a:pt x="279" y="23"/>
                  </a:lnTo>
                  <a:lnTo>
                    <a:pt x="263" y="39"/>
                  </a:lnTo>
                  <a:lnTo>
                    <a:pt x="239" y="47"/>
                  </a:lnTo>
                  <a:lnTo>
                    <a:pt x="215" y="39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80" name="Freeform 31"/>
            <p:cNvSpPr>
              <a:spLocks/>
            </p:cNvSpPr>
            <p:nvPr/>
          </p:nvSpPr>
          <p:spPr bwMode="auto">
            <a:xfrm>
              <a:off x="3714" y="1640"/>
              <a:ext cx="117" cy="238"/>
            </a:xfrm>
            <a:custGeom>
              <a:avLst/>
              <a:gdLst>
                <a:gd name="T0" fmla="*/ 193 w 112"/>
                <a:gd name="T1" fmla="*/ 7 h 256"/>
                <a:gd name="T2" fmla="*/ 193 w 112"/>
                <a:gd name="T3" fmla="*/ 14 h 256"/>
                <a:gd name="T4" fmla="*/ 230 w 112"/>
                <a:gd name="T5" fmla="*/ 16 h 256"/>
                <a:gd name="T6" fmla="*/ 211 w 112"/>
                <a:gd name="T7" fmla="*/ 20 h 256"/>
                <a:gd name="T8" fmla="*/ 230 w 112"/>
                <a:gd name="T9" fmla="*/ 29 h 256"/>
                <a:gd name="T10" fmla="*/ 211 w 112"/>
                <a:gd name="T11" fmla="*/ 33 h 256"/>
                <a:gd name="T12" fmla="*/ 251 w 112"/>
                <a:gd name="T13" fmla="*/ 38 h 256"/>
                <a:gd name="T14" fmla="*/ 230 w 112"/>
                <a:gd name="T15" fmla="*/ 41 h 256"/>
                <a:gd name="T16" fmla="*/ 266 w 112"/>
                <a:gd name="T17" fmla="*/ 45 h 256"/>
                <a:gd name="T18" fmla="*/ 266 w 112"/>
                <a:gd name="T19" fmla="*/ 47 h 256"/>
                <a:gd name="T20" fmla="*/ 211 w 112"/>
                <a:gd name="T21" fmla="*/ 55 h 256"/>
                <a:gd name="T22" fmla="*/ 171 w 112"/>
                <a:gd name="T23" fmla="*/ 59 h 256"/>
                <a:gd name="T24" fmla="*/ 153 w 112"/>
                <a:gd name="T25" fmla="*/ 59 h 256"/>
                <a:gd name="T26" fmla="*/ 76 w 112"/>
                <a:gd name="T27" fmla="*/ 60 h 256"/>
                <a:gd name="T28" fmla="*/ 8 w 112"/>
                <a:gd name="T29" fmla="*/ 59 h 256"/>
                <a:gd name="T30" fmla="*/ 8 w 112"/>
                <a:gd name="T31" fmla="*/ 52 h 256"/>
                <a:gd name="T32" fmla="*/ 8 w 112"/>
                <a:gd name="T33" fmla="*/ 47 h 256"/>
                <a:gd name="T34" fmla="*/ 8 w 112"/>
                <a:gd name="T35" fmla="*/ 45 h 256"/>
                <a:gd name="T36" fmla="*/ 95 w 112"/>
                <a:gd name="T37" fmla="*/ 35 h 256"/>
                <a:gd name="T38" fmla="*/ 95 w 112"/>
                <a:gd name="T39" fmla="*/ 33 h 256"/>
                <a:gd name="T40" fmla="*/ 95 w 112"/>
                <a:gd name="T41" fmla="*/ 30 h 256"/>
                <a:gd name="T42" fmla="*/ 95 w 112"/>
                <a:gd name="T43" fmla="*/ 29 h 256"/>
                <a:gd name="T44" fmla="*/ 76 w 112"/>
                <a:gd name="T45" fmla="*/ 29 h 256"/>
                <a:gd name="T46" fmla="*/ 54 w 112"/>
                <a:gd name="T47" fmla="*/ 16 h 256"/>
                <a:gd name="T48" fmla="*/ 0 w 112"/>
                <a:gd name="T49" fmla="*/ 7 h 256"/>
                <a:gd name="T50" fmla="*/ 8 w 112"/>
                <a:gd name="T51" fmla="*/ 7 h 256"/>
                <a:gd name="T52" fmla="*/ 38 w 112"/>
                <a:gd name="T53" fmla="*/ 9 h 256"/>
                <a:gd name="T54" fmla="*/ 95 w 112"/>
                <a:gd name="T55" fmla="*/ 9 h 256"/>
                <a:gd name="T56" fmla="*/ 113 w 112"/>
                <a:gd name="T57" fmla="*/ 7 h 256"/>
                <a:gd name="T58" fmla="*/ 134 w 112"/>
                <a:gd name="T59" fmla="*/ 7 h 256"/>
                <a:gd name="T60" fmla="*/ 171 w 112"/>
                <a:gd name="T61" fmla="*/ 0 h 256"/>
                <a:gd name="T62" fmla="*/ 211 w 112"/>
                <a:gd name="T63" fmla="*/ 7 h 256"/>
                <a:gd name="T64" fmla="*/ 193 w 112"/>
                <a:gd name="T65" fmla="*/ 7 h 2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256"/>
                <a:gd name="T101" fmla="*/ 112 w 112"/>
                <a:gd name="T102" fmla="*/ 256 h 2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256">
                  <a:moveTo>
                    <a:pt x="80" y="32"/>
                  </a:moveTo>
                  <a:lnTo>
                    <a:pt x="80" y="56"/>
                  </a:lnTo>
                  <a:lnTo>
                    <a:pt x="96" y="64"/>
                  </a:lnTo>
                  <a:lnTo>
                    <a:pt x="88" y="88"/>
                  </a:lnTo>
                  <a:lnTo>
                    <a:pt x="96" y="120"/>
                  </a:lnTo>
                  <a:lnTo>
                    <a:pt x="88" y="144"/>
                  </a:lnTo>
                  <a:lnTo>
                    <a:pt x="104" y="160"/>
                  </a:lnTo>
                  <a:lnTo>
                    <a:pt x="96" y="176"/>
                  </a:lnTo>
                  <a:lnTo>
                    <a:pt x="112" y="192"/>
                  </a:lnTo>
                  <a:lnTo>
                    <a:pt x="112" y="200"/>
                  </a:lnTo>
                  <a:lnTo>
                    <a:pt x="88" y="232"/>
                  </a:lnTo>
                  <a:lnTo>
                    <a:pt x="72" y="248"/>
                  </a:lnTo>
                  <a:lnTo>
                    <a:pt x="64" y="248"/>
                  </a:lnTo>
                  <a:lnTo>
                    <a:pt x="32" y="256"/>
                  </a:lnTo>
                  <a:lnTo>
                    <a:pt x="8" y="248"/>
                  </a:lnTo>
                  <a:lnTo>
                    <a:pt x="8" y="224"/>
                  </a:lnTo>
                  <a:lnTo>
                    <a:pt x="8" y="200"/>
                  </a:lnTo>
                  <a:lnTo>
                    <a:pt x="8" y="192"/>
                  </a:lnTo>
                  <a:lnTo>
                    <a:pt x="40" y="152"/>
                  </a:lnTo>
                  <a:lnTo>
                    <a:pt x="40" y="144"/>
                  </a:lnTo>
                  <a:lnTo>
                    <a:pt x="40" y="128"/>
                  </a:lnTo>
                  <a:lnTo>
                    <a:pt x="40" y="120"/>
                  </a:lnTo>
                  <a:lnTo>
                    <a:pt x="32" y="120"/>
                  </a:lnTo>
                  <a:lnTo>
                    <a:pt x="24" y="64"/>
                  </a:lnTo>
                  <a:lnTo>
                    <a:pt x="0" y="32"/>
                  </a:lnTo>
                  <a:lnTo>
                    <a:pt x="8" y="24"/>
                  </a:lnTo>
                  <a:lnTo>
                    <a:pt x="16" y="40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56" y="8"/>
                  </a:lnTo>
                  <a:lnTo>
                    <a:pt x="72" y="0"/>
                  </a:lnTo>
                  <a:lnTo>
                    <a:pt x="88" y="16"/>
                  </a:lnTo>
                  <a:lnTo>
                    <a:pt x="80" y="3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81" name="Freeform 32"/>
            <p:cNvSpPr>
              <a:spLocks/>
            </p:cNvSpPr>
            <p:nvPr/>
          </p:nvSpPr>
          <p:spPr bwMode="auto">
            <a:xfrm>
              <a:off x="3714" y="1640"/>
              <a:ext cx="117" cy="238"/>
            </a:xfrm>
            <a:custGeom>
              <a:avLst/>
              <a:gdLst>
                <a:gd name="T0" fmla="*/ 193 w 112"/>
                <a:gd name="T1" fmla="*/ 7 h 256"/>
                <a:gd name="T2" fmla="*/ 193 w 112"/>
                <a:gd name="T3" fmla="*/ 14 h 256"/>
                <a:gd name="T4" fmla="*/ 230 w 112"/>
                <a:gd name="T5" fmla="*/ 16 h 256"/>
                <a:gd name="T6" fmla="*/ 211 w 112"/>
                <a:gd name="T7" fmla="*/ 20 h 256"/>
                <a:gd name="T8" fmla="*/ 230 w 112"/>
                <a:gd name="T9" fmla="*/ 29 h 256"/>
                <a:gd name="T10" fmla="*/ 211 w 112"/>
                <a:gd name="T11" fmla="*/ 33 h 256"/>
                <a:gd name="T12" fmla="*/ 251 w 112"/>
                <a:gd name="T13" fmla="*/ 38 h 256"/>
                <a:gd name="T14" fmla="*/ 230 w 112"/>
                <a:gd name="T15" fmla="*/ 41 h 256"/>
                <a:gd name="T16" fmla="*/ 266 w 112"/>
                <a:gd name="T17" fmla="*/ 45 h 256"/>
                <a:gd name="T18" fmla="*/ 266 w 112"/>
                <a:gd name="T19" fmla="*/ 47 h 256"/>
                <a:gd name="T20" fmla="*/ 211 w 112"/>
                <a:gd name="T21" fmla="*/ 55 h 256"/>
                <a:gd name="T22" fmla="*/ 171 w 112"/>
                <a:gd name="T23" fmla="*/ 59 h 256"/>
                <a:gd name="T24" fmla="*/ 153 w 112"/>
                <a:gd name="T25" fmla="*/ 59 h 256"/>
                <a:gd name="T26" fmla="*/ 76 w 112"/>
                <a:gd name="T27" fmla="*/ 60 h 256"/>
                <a:gd name="T28" fmla="*/ 8 w 112"/>
                <a:gd name="T29" fmla="*/ 59 h 256"/>
                <a:gd name="T30" fmla="*/ 8 w 112"/>
                <a:gd name="T31" fmla="*/ 52 h 256"/>
                <a:gd name="T32" fmla="*/ 8 w 112"/>
                <a:gd name="T33" fmla="*/ 47 h 256"/>
                <a:gd name="T34" fmla="*/ 8 w 112"/>
                <a:gd name="T35" fmla="*/ 45 h 256"/>
                <a:gd name="T36" fmla="*/ 95 w 112"/>
                <a:gd name="T37" fmla="*/ 35 h 256"/>
                <a:gd name="T38" fmla="*/ 95 w 112"/>
                <a:gd name="T39" fmla="*/ 33 h 256"/>
                <a:gd name="T40" fmla="*/ 95 w 112"/>
                <a:gd name="T41" fmla="*/ 30 h 256"/>
                <a:gd name="T42" fmla="*/ 95 w 112"/>
                <a:gd name="T43" fmla="*/ 29 h 256"/>
                <a:gd name="T44" fmla="*/ 76 w 112"/>
                <a:gd name="T45" fmla="*/ 29 h 256"/>
                <a:gd name="T46" fmla="*/ 54 w 112"/>
                <a:gd name="T47" fmla="*/ 16 h 256"/>
                <a:gd name="T48" fmla="*/ 0 w 112"/>
                <a:gd name="T49" fmla="*/ 7 h 256"/>
                <a:gd name="T50" fmla="*/ 8 w 112"/>
                <a:gd name="T51" fmla="*/ 7 h 256"/>
                <a:gd name="T52" fmla="*/ 38 w 112"/>
                <a:gd name="T53" fmla="*/ 9 h 256"/>
                <a:gd name="T54" fmla="*/ 95 w 112"/>
                <a:gd name="T55" fmla="*/ 9 h 256"/>
                <a:gd name="T56" fmla="*/ 113 w 112"/>
                <a:gd name="T57" fmla="*/ 7 h 256"/>
                <a:gd name="T58" fmla="*/ 134 w 112"/>
                <a:gd name="T59" fmla="*/ 7 h 256"/>
                <a:gd name="T60" fmla="*/ 171 w 112"/>
                <a:gd name="T61" fmla="*/ 0 h 256"/>
                <a:gd name="T62" fmla="*/ 211 w 112"/>
                <a:gd name="T63" fmla="*/ 7 h 256"/>
                <a:gd name="T64" fmla="*/ 193 w 112"/>
                <a:gd name="T65" fmla="*/ 7 h 2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256"/>
                <a:gd name="T101" fmla="*/ 112 w 112"/>
                <a:gd name="T102" fmla="*/ 256 h 2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256">
                  <a:moveTo>
                    <a:pt x="80" y="32"/>
                  </a:moveTo>
                  <a:lnTo>
                    <a:pt x="80" y="56"/>
                  </a:lnTo>
                  <a:lnTo>
                    <a:pt x="96" y="64"/>
                  </a:lnTo>
                  <a:lnTo>
                    <a:pt x="88" y="88"/>
                  </a:lnTo>
                  <a:lnTo>
                    <a:pt x="96" y="120"/>
                  </a:lnTo>
                  <a:lnTo>
                    <a:pt x="88" y="144"/>
                  </a:lnTo>
                  <a:lnTo>
                    <a:pt x="104" y="160"/>
                  </a:lnTo>
                  <a:lnTo>
                    <a:pt x="96" y="176"/>
                  </a:lnTo>
                  <a:lnTo>
                    <a:pt x="112" y="192"/>
                  </a:lnTo>
                  <a:lnTo>
                    <a:pt x="112" y="200"/>
                  </a:lnTo>
                  <a:lnTo>
                    <a:pt x="88" y="232"/>
                  </a:lnTo>
                  <a:lnTo>
                    <a:pt x="72" y="248"/>
                  </a:lnTo>
                  <a:lnTo>
                    <a:pt x="64" y="248"/>
                  </a:lnTo>
                  <a:lnTo>
                    <a:pt x="32" y="256"/>
                  </a:lnTo>
                  <a:lnTo>
                    <a:pt x="8" y="248"/>
                  </a:lnTo>
                  <a:lnTo>
                    <a:pt x="8" y="224"/>
                  </a:lnTo>
                  <a:lnTo>
                    <a:pt x="8" y="200"/>
                  </a:lnTo>
                  <a:lnTo>
                    <a:pt x="8" y="192"/>
                  </a:lnTo>
                  <a:lnTo>
                    <a:pt x="40" y="152"/>
                  </a:lnTo>
                  <a:lnTo>
                    <a:pt x="40" y="144"/>
                  </a:lnTo>
                  <a:lnTo>
                    <a:pt x="40" y="128"/>
                  </a:lnTo>
                  <a:lnTo>
                    <a:pt x="40" y="120"/>
                  </a:lnTo>
                  <a:lnTo>
                    <a:pt x="32" y="120"/>
                  </a:lnTo>
                  <a:lnTo>
                    <a:pt x="24" y="64"/>
                  </a:lnTo>
                  <a:lnTo>
                    <a:pt x="0" y="32"/>
                  </a:lnTo>
                  <a:lnTo>
                    <a:pt x="8" y="24"/>
                  </a:lnTo>
                  <a:lnTo>
                    <a:pt x="16" y="40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56" y="8"/>
                  </a:lnTo>
                  <a:lnTo>
                    <a:pt x="72" y="0"/>
                  </a:lnTo>
                  <a:lnTo>
                    <a:pt x="88" y="16"/>
                  </a:lnTo>
                  <a:lnTo>
                    <a:pt x="80" y="32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82" name="Freeform 33"/>
            <p:cNvSpPr>
              <a:spLocks/>
            </p:cNvSpPr>
            <p:nvPr/>
          </p:nvSpPr>
          <p:spPr bwMode="auto">
            <a:xfrm>
              <a:off x="1678" y="1603"/>
              <a:ext cx="406" cy="387"/>
            </a:xfrm>
            <a:custGeom>
              <a:avLst/>
              <a:gdLst>
                <a:gd name="T0" fmla="*/ 791 w 392"/>
                <a:gd name="T1" fmla="*/ 91 h 416"/>
                <a:gd name="T2" fmla="*/ 713 w 392"/>
                <a:gd name="T3" fmla="*/ 77 h 416"/>
                <a:gd name="T4" fmla="*/ 677 w 392"/>
                <a:gd name="T5" fmla="*/ 71 h 416"/>
                <a:gd name="T6" fmla="*/ 646 w 392"/>
                <a:gd name="T7" fmla="*/ 75 h 416"/>
                <a:gd name="T8" fmla="*/ 600 w 392"/>
                <a:gd name="T9" fmla="*/ 68 h 416"/>
                <a:gd name="T10" fmla="*/ 566 w 392"/>
                <a:gd name="T11" fmla="*/ 68 h 416"/>
                <a:gd name="T12" fmla="*/ 516 w 392"/>
                <a:gd name="T13" fmla="*/ 9 h 416"/>
                <a:gd name="T14" fmla="*/ 454 w 392"/>
                <a:gd name="T15" fmla="*/ 9 h 416"/>
                <a:gd name="T16" fmla="*/ 386 w 392"/>
                <a:gd name="T17" fmla="*/ 7 h 416"/>
                <a:gd name="T18" fmla="*/ 323 w 392"/>
                <a:gd name="T19" fmla="*/ 7 h 416"/>
                <a:gd name="T20" fmla="*/ 259 w 392"/>
                <a:gd name="T21" fmla="*/ 7 h 416"/>
                <a:gd name="T22" fmla="*/ 210 w 392"/>
                <a:gd name="T23" fmla="*/ 7 h 416"/>
                <a:gd name="T24" fmla="*/ 147 w 392"/>
                <a:gd name="T25" fmla="*/ 7 h 416"/>
                <a:gd name="T26" fmla="*/ 97 w 392"/>
                <a:gd name="T27" fmla="*/ 12 h 416"/>
                <a:gd name="T28" fmla="*/ 36 w 392"/>
                <a:gd name="T29" fmla="*/ 19 h 416"/>
                <a:gd name="T30" fmla="*/ 82 w 392"/>
                <a:gd name="T31" fmla="*/ 27 h 416"/>
                <a:gd name="T32" fmla="*/ 112 w 392"/>
                <a:gd name="T33" fmla="*/ 35 h 416"/>
                <a:gd name="T34" fmla="*/ 82 w 392"/>
                <a:gd name="T35" fmla="*/ 33 h 416"/>
                <a:gd name="T36" fmla="*/ 0 w 392"/>
                <a:gd name="T37" fmla="*/ 35 h 416"/>
                <a:gd name="T38" fmla="*/ 8 w 392"/>
                <a:gd name="T39" fmla="*/ 42 h 416"/>
                <a:gd name="T40" fmla="*/ 8 w 392"/>
                <a:gd name="T41" fmla="*/ 45 h 416"/>
                <a:gd name="T42" fmla="*/ 82 w 392"/>
                <a:gd name="T43" fmla="*/ 47 h 416"/>
                <a:gd name="T44" fmla="*/ 128 w 392"/>
                <a:gd name="T45" fmla="*/ 45 h 416"/>
                <a:gd name="T46" fmla="*/ 147 w 392"/>
                <a:gd name="T47" fmla="*/ 48 h 416"/>
                <a:gd name="T48" fmla="*/ 97 w 392"/>
                <a:gd name="T49" fmla="*/ 52 h 416"/>
                <a:gd name="T50" fmla="*/ 62 w 392"/>
                <a:gd name="T51" fmla="*/ 55 h 416"/>
                <a:gd name="T52" fmla="*/ 82 w 392"/>
                <a:gd name="T53" fmla="*/ 71 h 416"/>
                <a:gd name="T54" fmla="*/ 112 w 392"/>
                <a:gd name="T55" fmla="*/ 74 h 416"/>
                <a:gd name="T56" fmla="*/ 128 w 392"/>
                <a:gd name="T57" fmla="*/ 77 h 416"/>
                <a:gd name="T58" fmla="*/ 176 w 392"/>
                <a:gd name="T59" fmla="*/ 80 h 416"/>
                <a:gd name="T60" fmla="*/ 210 w 392"/>
                <a:gd name="T61" fmla="*/ 77 h 416"/>
                <a:gd name="T62" fmla="*/ 210 w 392"/>
                <a:gd name="T63" fmla="*/ 82 h 416"/>
                <a:gd name="T64" fmla="*/ 97 w 392"/>
                <a:gd name="T65" fmla="*/ 91 h 416"/>
                <a:gd name="T66" fmla="*/ 46 w 392"/>
                <a:gd name="T67" fmla="*/ 97 h 416"/>
                <a:gd name="T68" fmla="*/ 128 w 392"/>
                <a:gd name="T69" fmla="*/ 93 h 416"/>
                <a:gd name="T70" fmla="*/ 194 w 392"/>
                <a:gd name="T71" fmla="*/ 88 h 416"/>
                <a:gd name="T72" fmla="*/ 291 w 392"/>
                <a:gd name="T73" fmla="*/ 80 h 416"/>
                <a:gd name="T74" fmla="*/ 273 w 392"/>
                <a:gd name="T75" fmla="*/ 75 h 416"/>
                <a:gd name="T76" fmla="*/ 323 w 392"/>
                <a:gd name="T77" fmla="*/ 70 h 416"/>
                <a:gd name="T78" fmla="*/ 355 w 392"/>
                <a:gd name="T79" fmla="*/ 64 h 416"/>
                <a:gd name="T80" fmla="*/ 355 w 392"/>
                <a:gd name="T81" fmla="*/ 65 h 416"/>
                <a:gd name="T82" fmla="*/ 323 w 392"/>
                <a:gd name="T83" fmla="*/ 71 h 416"/>
                <a:gd name="T84" fmla="*/ 323 w 392"/>
                <a:gd name="T85" fmla="*/ 75 h 416"/>
                <a:gd name="T86" fmla="*/ 386 w 392"/>
                <a:gd name="T87" fmla="*/ 71 h 416"/>
                <a:gd name="T88" fmla="*/ 401 w 392"/>
                <a:gd name="T89" fmla="*/ 68 h 416"/>
                <a:gd name="T90" fmla="*/ 438 w 392"/>
                <a:gd name="T91" fmla="*/ 68 h 416"/>
                <a:gd name="T92" fmla="*/ 530 w 392"/>
                <a:gd name="T93" fmla="*/ 70 h 416"/>
                <a:gd name="T94" fmla="*/ 581 w 392"/>
                <a:gd name="T95" fmla="*/ 71 h 416"/>
                <a:gd name="T96" fmla="*/ 646 w 392"/>
                <a:gd name="T97" fmla="*/ 80 h 416"/>
                <a:gd name="T98" fmla="*/ 677 w 392"/>
                <a:gd name="T99" fmla="*/ 81 h 416"/>
                <a:gd name="T100" fmla="*/ 677 w 392"/>
                <a:gd name="T101" fmla="*/ 80 h 416"/>
                <a:gd name="T102" fmla="*/ 694 w 392"/>
                <a:gd name="T103" fmla="*/ 86 h 416"/>
                <a:gd name="T104" fmla="*/ 726 w 392"/>
                <a:gd name="T105" fmla="*/ 87 h 416"/>
                <a:gd name="T106" fmla="*/ 713 w 392"/>
                <a:gd name="T107" fmla="*/ 87 h 416"/>
                <a:gd name="T108" fmla="*/ 726 w 392"/>
                <a:gd name="T109" fmla="*/ 88 h 416"/>
                <a:gd name="T110" fmla="*/ 744 w 392"/>
                <a:gd name="T111" fmla="*/ 97 h 416"/>
                <a:gd name="T112" fmla="*/ 726 w 392"/>
                <a:gd name="T113" fmla="*/ 91 h 416"/>
                <a:gd name="T114" fmla="*/ 757 w 392"/>
                <a:gd name="T115" fmla="*/ 93 h 416"/>
                <a:gd name="T116" fmla="*/ 791 w 392"/>
                <a:gd name="T117" fmla="*/ 93 h 4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92"/>
                <a:gd name="T178" fmla="*/ 0 h 416"/>
                <a:gd name="T179" fmla="*/ 392 w 392"/>
                <a:gd name="T180" fmla="*/ 416 h 41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92" h="416">
                  <a:moveTo>
                    <a:pt x="392" y="400"/>
                  </a:moveTo>
                  <a:lnTo>
                    <a:pt x="392" y="384"/>
                  </a:lnTo>
                  <a:lnTo>
                    <a:pt x="368" y="368"/>
                  </a:lnTo>
                  <a:lnTo>
                    <a:pt x="352" y="328"/>
                  </a:lnTo>
                  <a:lnTo>
                    <a:pt x="344" y="328"/>
                  </a:lnTo>
                  <a:lnTo>
                    <a:pt x="336" y="304"/>
                  </a:lnTo>
                  <a:lnTo>
                    <a:pt x="320" y="312"/>
                  </a:lnTo>
                  <a:lnTo>
                    <a:pt x="320" y="320"/>
                  </a:lnTo>
                  <a:lnTo>
                    <a:pt x="296" y="296"/>
                  </a:lnTo>
                  <a:lnTo>
                    <a:pt x="296" y="288"/>
                  </a:lnTo>
                  <a:lnTo>
                    <a:pt x="280" y="296"/>
                  </a:lnTo>
                  <a:lnTo>
                    <a:pt x="280" y="288"/>
                  </a:lnTo>
                  <a:lnTo>
                    <a:pt x="280" y="56"/>
                  </a:lnTo>
                  <a:lnTo>
                    <a:pt x="256" y="40"/>
                  </a:lnTo>
                  <a:lnTo>
                    <a:pt x="240" y="4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92" y="24"/>
                  </a:lnTo>
                  <a:lnTo>
                    <a:pt x="160" y="24"/>
                  </a:lnTo>
                  <a:lnTo>
                    <a:pt x="160" y="8"/>
                  </a:lnTo>
                  <a:lnTo>
                    <a:pt x="136" y="8"/>
                  </a:lnTo>
                  <a:lnTo>
                    <a:pt x="128" y="8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88" y="16"/>
                  </a:lnTo>
                  <a:lnTo>
                    <a:pt x="72" y="32"/>
                  </a:lnTo>
                  <a:lnTo>
                    <a:pt x="64" y="32"/>
                  </a:lnTo>
                  <a:lnTo>
                    <a:pt x="48" y="48"/>
                  </a:lnTo>
                  <a:lnTo>
                    <a:pt x="40" y="72"/>
                  </a:lnTo>
                  <a:lnTo>
                    <a:pt x="16" y="80"/>
                  </a:lnTo>
                  <a:lnTo>
                    <a:pt x="8" y="96"/>
                  </a:lnTo>
                  <a:lnTo>
                    <a:pt x="40" y="112"/>
                  </a:lnTo>
                  <a:lnTo>
                    <a:pt x="40" y="128"/>
                  </a:lnTo>
                  <a:lnTo>
                    <a:pt x="56" y="152"/>
                  </a:lnTo>
                  <a:lnTo>
                    <a:pt x="40" y="152"/>
                  </a:lnTo>
                  <a:lnTo>
                    <a:pt x="40" y="144"/>
                  </a:lnTo>
                  <a:lnTo>
                    <a:pt x="32" y="144"/>
                  </a:lnTo>
                  <a:lnTo>
                    <a:pt x="0" y="152"/>
                  </a:lnTo>
                  <a:lnTo>
                    <a:pt x="0" y="168"/>
                  </a:lnTo>
                  <a:lnTo>
                    <a:pt x="8" y="176"/>
                  </a:lnTo>
                  <a:lnTo>
                    <a:pt x="8" y="184"/>
                  </a:lnTo>
                  <a:lnTo>
                    <a:pt x="8" y="192"/>
                  </a:lnTo>
                  <a:lnTo>
                    <a:pt x="24" y="200"/>
                  </a:lnTo>
                  <a:lnTo>
                    <a:pt x="40" y="200"/>
                  </a:lnTo>
                  <a:lnTo>
                    <a:pt x="48" y="200"/>
                  </a:lnTo>
                  <a:lnTo>
                    <a:pt x="64" y="192"/>
                  </a:lnTo>
                  <a:lnTo>
                    <a:pt x="64" y="200"/>
                  </a:lnTo>
                  <a:lnTo>
                    <a:pt x="72" y="208"/>
                  </a:lnTo>
                  <a:lnTo>
                    <a:pt x="64" y="224"/>
                  </a:lnTo>
                  <a:lnTo>
                    <a:pt x="48" y="224"/>
                  </a:lnTo>
                  <a:lnTo>
                    <a:pt x="40" y="232"/>
                  </a:lnTo>
                  <a:lnTo>
                    <a:pt x="32" y="232"/>
                  </a:lnTo>
                  <a:lnTo>
                    <a:pt x="16" y="264"/>
                  </a:lnTo>
                  <a:lnTo>
                    <a:pt x="40" y="304"/>
                  </a:lnTo>
                  <a:lnTo>
                    <a:pt x="56" y="296"/>
                  </a:lnTo>
                  <a:lnTo>
                    <a:pt x="56" y="312"/>
                  </a:lnTo>
                  <a:lnTo>
                    <a:pt x="56" y="320"/>
                  </a:lnTo>
                  <a:lnTo>
                    <a:pt x="64" y="328"/>
                  </a:lnTo>
                  <a:lnTo>
                    <a:pt x="80" y="328"/>
                  </a:lnTo>
                  <a:lnTo>
                    <a:pt x="88" y="336"/>
                  </a:lnTo>
                  <a:lnTo>
                    <a:pt x="88" y="328"/>
                  </a:lnTo>
                  <a:lnTo>
                    <a:pt x="104" y="328"/>
                  </a:lnTo>
                  <a:lnTo>
                    <a:pt x="104" y="336"/>
                  </a:lnTo>
                  <a:lnTo>
                    <a:pt x="104" y="352"/>
                  </a:lnTo>
                  <a:lnTo>
                    <a:pt x="72" y="384"/>
                  </a:lnTo>
                  <a:lnTo>
                    <a:pt x="48" y="384"/>
                  </a:lnTo>
                  <a:lnTo>
                    <a:pt x="40" y="392"/>
                  </a:lnTo>
                  <a:lnTo>
                    <a:pt x="24" y="408"/>
                  </a:lnTo>
                  <a:lnTo>
                    <a:pt x="32" y="416"/>
                  </a:lnTo>
                  <a:lnTo>
                    <a:pt x="64" y="392"/>
                  </a:lnTo>
                  <a:lnTo>
                    <a:pt x="88" y="384"/>
                  </a:lnTo>
                  <a:lnTo>
                    <a:pt x="96" y="376"/>
                  </a:lnTo>
                  <a:lnTo>
                    <a:pt x="112" y="360"/>
                  </a:lnTo>
                  <a:lnTo>
                    <a:pt x="144" y="336"/>
                  </a:lnTo>
                  <a:lnTo>
                    <a:pt x="152" y="328"/>
                  </a:lnTo>
                  <a:lnTo>
                    <a:pt x="136" y="320"/>
                  </a:lnTo>
                  <a:lnTo>
                    <a:pt x="144" y="312"/>
                  </a:lnTo>
                  <a:lnTo>
                    <a:pt x="160" y="296"/>
                  </a:lnTo>
                  <a:lnTo>
                    <a:pt x="160" y="288"/>
                  </a:lnTo>
                  <a:lnTo>
                    <a:pt x="176" y="272"/>
                  </a:lnTo>
                  <a:lnTo>
                    <a:pt x="184" y="272"/>
                  </a:lnTo>
                  <a:lnTo>
                    <a:pt x="176" y="280"/>
                  </a:lnTo>
                  <a:lnTo>
                    <a:pt x="168" y="288"/>
                  </a:lnTo>
                  <a:lnTo>
                    <a:pt x="160" y="304"/>
                  </a:lnTo>
                  <a:lnTo>
                    <a:pt x="168" y="312"/>
                  </a:lnTo>
                  <a:lnTo>
                    <a:pt x="160" y="320"/>
                  </a:lnTo>
                  <a:lnTo>
                    <a:pt x="168" y="320"/>
                  </a:lnTo>
                  <a:lnTo>
                    <a:pt x="192" y="304"/>
                  </a:lnTo>
                  <a:lnTo>
                    <a:pt x="200" y="304"/>
                  </a:lnTo>
                  <a:lnTo>
                    <a:pt x="200" y="288"/>
                  </a:lnTo>
                  <a:lnTo>
                    <a:pt x="200" y="280"/>
                  </a:lnTo>
                  <a:lnTo>
                    <a:pt x="216" y="288"/>
                  </a:lnTo>
                  <a:lnTo>
                    <a:pt x="240" y="296"/>
                  </a:lnTo>
                  <a:lnTo>
                    <a:pt x="264" y="296"/>
                  </a:lnTo>
                  <a:lnTo>
                    <a:pt x="280" y="304"/>
                  </a:lnTo>
                  <a:lnTo>
                    <a:pt x="288" y="304"/>
                  </a:lnTo>
                  <a:lnTo>
                    <a:pt x="288" y="312"/>
                  </a:lnTo>
                  <a:lnTo>
                    <a:pt x="320" y="336"/>
                  </a:lnTo>
                  <a:lnTo>
                    <a:pt x="344" y="384"/>
                  </a:lnTo>
                  <a:lnTo>
                    <a:pt x="336" y="344"/>
                  </a:lnTo>
                  <a:lnTo>
                    <a:pt x="328" y="336"/>
                  </a:lnTo>
                  <a:lnTo>
                    <a:pt x="336" y="336"/>
                  </a:lnTo>
                  <a:lnTo>
                    <a:pt x="336" y="328"/>
                  </a:lnTo>
                  <a:lnTo>
                    <a:pt x="344" y="360"/>
                  </a:lnTo>
                  <a:lnTo>
                    <a:pt x="352" y="352"/>
                  </a:lnTo>
                  <a:lnTo>
                    <a:pt x="360" y="368"/>
                  </a:lnTo>
                  <a:lnTo>
                    <a:pt x="352" y="360"/>
                  </a:lnTo>
                  <a:lnTo>
                    <a:pt x="352" y="368"/>
                  </a:lnTo>
                  <a:lnTo>
                    <a:pt x="352" y="384"/>
                  </a:lnTo>
                  <a:lnTo>
                    <a:pt x="360" y="376"/>
                  </a:lnTo>
                  <a:lnTo>
                    <a:pt x="360" y="384"/>
                  </a:lnTo>
                  <a:lnTo>
                    <a:pt x="368" y="408"/>
                  </a:lnTo>
                  <a:lnTo>
                    <a:pt x="368" y="392"/>
                  </a:lnTo>
                  <a:lnTo>
                    <a:pt x="360" y="384"/>
                  </a:lnTo>
                  <a:lnTo>
                    <a:pt x="368" y="384"/>
                  </a:lnTo>
                  <a:lnTo>
                    <a:pt x="376" y="400"/>
                  </a:lnTo>
                  <a:lnTo>
                    <a:pt x="384" y="408"/>
                  </a:lnTo>
                  <a:lnTo>
                    <a:pt x="392" y="40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83" name="Freeform 34"/>
            <p:cNvSpPr>
              <a:spLocks/>
            </p:cNvSpPr>
            <p:nvPr/>
          </p:nvSpPr>
          <p:spPr bwMode="auto">
            <a:xfrm>
              <a:off x="1678" y="1603"/>
              <a:ext cx="406" cy="387"/>
            </a:xfrm>
            <a:custGeom>
              <a:avLst/>
              <a:gdLst>
                <a:gd name="T0" fmla="*/ 791 w 392"/>
                <a:gd name="T1" fmla="*/ 91 h 416"/>
                <a:gd name="T2" fmla="*/ 713 w 392"/>
                <a:gd name="T3" fmla="*/ 77 h 416"/>
                <a:gd name="T4" fmla="*/ 677 w 392"/>
                <a:gd name="T5" fmla="*/ 71 h 416"/>
                <a:gd name="T6" fmla="*/ 646 w 392"/>
                <a:gd name="T7" fmla="*/ 75 h 416"/>
                <a:gd name="T8" fmla="*/ 600 w 392"/>
                <a:gd name="T9" fmla="*/ 68 h 416"/>
                <a:gd name="T10" fmla="*/ 566 w 392"/>
                <a:gd name="T11" fmla="*/ 68 h 416"/>
                <a:gd name="T12" fmla="*/ 516 w 392"/>
                <a:gd name="T13" fmla="*/ 9 h 416"/>
                <a:gd name="T14" fmla="*/ 454 w 392"/>
                <a:gd name="T15" fmla="*/ 9 h 416"/>
                <a:gd name="T16" fmla="*/ 386 w 392"/>
                <a:gd name="T17" fmla="*/ 7 h 416"/>
                <a:gd name="T18" fmla="*/ 323 w 392"/>
                <a:gd name="T19" fmla="*/ 7 h 416"/>
                <a:gd name="T20" fmla="*/ 259 w 392"/>
                <a:gd name="T21" fmla="*/ 7 h 416"/>
                <a:gd name="T22" fmla="*/ 210 w 392"/>
                <a:gd name="T23" fmla="*/ 7 h 416"/>
                <a:gd name="T24" fmla="*/ 147 w 392"/>
                <a:gd name="T25" fmla="*/ 7 h 416"/>
                <a:gd name="T26" fmla="*/ 97 w 392"/>
                <a:gd name="T27" fmla="*/ 12 h 416"/>
                <a:gd name="T28" fmla="*/ 36 w 392"/>
                <a:gd name="T29" fmla="*/ 19 h 416"/>
                <a:gd name="T30" fmla="*/ 82 w 392"/>
                <a:gd name="T31" fmla="*/ 27 h 416"/>
                <a:gd name="T32" fmla="*/ 112 w 392"/>
                <a:gd name="T33" fmla="*/ 35 h 416"/>
                <a:gd name="T34" fmla="*/ 82 w 392"/>
                <a:gd name="T35" fmla="*/ 33 h 416"/>
                <a:gd name="T36" fmla="*/ 0 w 392"/>
                <a:gd name="T37" fmla="*/ 35 h 416"/>
                <a:gd name="T38" fmla="*/ 8 w 392"/>
                <a:gd name="T39" fmla="*/ 42 h 416"/>
                <a:gd name="T40" fmla="*/ 8 w 392"/>
                <a:gd name="T41" fmla="*/ 45 h 416"/>
                <a:gd name="T42" fmla="*/ 82 w 392"/>
                <a:gd name="T43" fmla="*/ 47 h 416"/>
                <a:gd name="T44" fmla="*/ 128 w 392"/>
                <a:gd name="T45" fmla="*/ 45 h 416"/>
                <a:gd name="T46" fmla="*/ 147 w 392"/>
                <a:gd name="T47" fmla="*/ 48 h 416"/>
                <a:gd name="T48" fmla="*/ 97 w 392"/>
                <a:gd name="T49" fmla="*/ 52 h 416"/>
                <a:gd name="T50" fmla="*/ 62 w 392"/>
                <a:gd name="T51" fmla="*/ 55 h 416"/>
                <a:gd name="T52" fmla="*/ 82 w 392"/>
                <a:gd name="T53" fmla="*/ 71 h 416"/>
                <a:gd name="T54" fmla="*/ 112 w 392"/>
                <a:gd name="T55" fmla="*/ 74 h 416"/>
                <a:gd name="T56" fmla="*/ 128 w 392"/>
                <a:gd name="T57" fmla="*/ 77 h 416"/>
                <a:gd name="T58" fmla="*/ 176 w 392"/>
                <a:gd name="T59" fmla="*/ 80 h 416"/>
                <a:gd name="T60" fmla="*/ 210 w 392"/>
                <a:gd name="T61" fmla="*/ 77 h 416"/>
                <a:gd name="T62" fmla="*/ 210 w 392"/>
                <a:gd name="T63" fmla="*/ 82 h 416"/>
                <a:gd name="T64" fmla="*/ 97 w 392"/>
                <a:gd name="T65" fmla="*/ 91 h 416"/>
                <a:gd name="T66" fmla="*/ 46 w 392"/>
                <a:gd name="T67" fmla="*/ 97 h 416"/>
                <a:gd name="T68" fmla="*/ 128 w 392"/>
                <a:gd name="T69" fmla="*/ 93 h 416"/>
                <a:gd name="T70" fmla="*/ 194 w 392"/>
                <a:gd name="T71" fmla="*/ 88 h 416"/>
                <a:gd name="T72" fmla="*/ 291 w 392"/>
                <a:gd name="T73" fmla="*/ 80 h 416"/>
                <a:gd name="T74" fmla="*/ 273 w 392"/>
                <a:gd name="T75" fmla="*/ 75 h 416"/>
                <a:gd name="T76" fmla="*/ 323 w 392"/>
                <a:gd name="T77" fmla="*/ 70 h 416"/>
                <a:gd name="T78" fmla="*/ 355 w 392"/>
                <a:gd name="T79" fmla="*/ 64 h 416"/>
                <a:gd name="T80" fmla="*/ 355 w 392"/>
                <a:gd name="T81" fmla="*/ 65 h 416"/>
                <a:gd name="T82" fmla="*/ 323 w 392"/>
                <a:gd name="T83" fmla="*/ 71 h 416"/>
                <a:gd name="T84" fmla="*/ 323 w 392"/>
                <a:gd name="T85" fmla="*/ 75 h 416"/>
                <a:gd name="T86" fmla="*/ 386 w 392"/>
                <a:gd name="T87" fmla="*/ 71 h 416"/>
                <a:gd name="T88" fmla="*/ 401 w 392"/>
                <a:gd name="T89" fmla="*/ 68 h 416"/>
                <a:gd name="T90" fmla="*/ 438 w 392"/>
                <a:gd name="T91" fmla="*/ 68 h 416"/>
                <a:gd name="T92" fmla="*/ 530 w 392"/>
                <a:gd name="T93" fmla="*/ 70 h 416"/>
                <a:gd name="T94" fmla="*/ 581 w 392"/>
                <a:gd name="T95" fmla="*/ 71 h 416"/>
                <a:gd name="T96" fmla="*/ 646 w 392"/>
                <a:gd name="T97" fmla="*/ 80 h 416"/>
                <a:gd name="T98" fmla="*/ 677 w 392"/>
                <a:gd name="T99" fmla="*/ 81 h 416"/>
                <a:gd name="T100" fmla="*/ 677 w 392"/>
                <a:gd name="T101" fmla="*/ 80 h 416"/>
                <a:gd name="T102" fmla="*/ 694 w 392"/>
                <a:gd name="T103" fmla="*/ 86 h 416"/>
                <a:gd name="T104" fmla="*/ 726 w 392"/>
                <a:gd name="T105" fmla="*/ 87 h 416"/>
                <a:gd name="T106" fmla="*/ 713 w 392"/>
                <a:gd name="T107" fmla="*/ 87 h 416"/>
                <a:gd name="T108" fmla="*/ 726 w 392"/>
                <a:gd name="T109" fmla="*/ 88 h 416"/>
                <a:gd name="T110" fmla="*/ 744 w 392"/>
                <a:gd name="T111" fmla="*/ 97 h 416"/>
                <a:gd name="T112" fmla="*/ 726 w 392"/>
                <a:gd name="T113" fmla="*/ 91 h 416"/>
                <a:gd name="T114" fmla="*/ 757 w 392"/>
                <a:gd name="T115" fmla="*/ 93 h 416"/>
                <a:gd name="T116" fmla="*/ 791 w 392"/>
                <a:gd name="T117" fmla="*/ 93 h 4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92"/>
                <a:gd name="T178" fmla="*/ 0 h 416"/>
                <a:gd name="T179" fmla="*/ 392 w 392"/>
                <a:gd name="T180" fmla="*/ 416 h 41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92" h="416">
                  <a:moveTo>
                    <a:pt x="392" y="400"/>
                  </a:moveTo>
                  <a:lnTo>
                    <a:pt x="392" y="384"/>
                  </a:lnTo>
                  <a:lnTo>
                    <a:pt x="368" y="368"/>
                  </a:lnTo>
                  <a:lnTo>
                    <a:pt x="352" y="328"/>
                  </a:lnTo>
                  <a:lnTo>
                    <a:pt x="344" y="328"/>
                  </a:lnTo>
                  <a:lnTo>
                    <a:pt x="336" y="304"/>
                  </a:lnTo>
                  <a:lnTo>
                    <a:pt x="320" y="312"/>
                  </a:lnTo>
                  <a:lnTo>
                    <a:pt x="320" y="320"/>
                  </a:lnTo>
                  <a:lnTo>
                    <a:pt x="296" y="296"/>
                  </a:lnTo>
                  <a:lnTo>
                    <a:pt x="296" y="288"/>
                  </a:lnTo>
                  <a:lnTo>
                    <a:pt x="280" y="296"/>
                  </a:lnTo>
                  <a:lnTo>
                    <a:pt x="280" y="288"/>
                  </a:lnTo>
                  <a:lnTo>
                    <a:pt x="280" y="56"/>
                  </a:lnTo>
                  <a:lnTo>
                    <a:pt x="256" y="40"/>
                  </a:lnTo>
                  <a:lnTo>
                    <a:pt x="240" y="4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92" y="24"/>
                  </a:lnTo>
                  <a:lnTo>
                    <a:pt x="160" y="24"/>
                  </a:lnTo>
                  <a:lnTo>
                    <a:pt x="160" y="8"/>
                  </a:lnTo>
                  <a:lnTo>
                    <a:pt x="136" y="8"/>
                  </a:lnTo>
                  <a:lnTo>
                    <a:pt x="128" y="8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88" y="16"/>
                  </a:lnTo>
                  <a:lnTo>
                    <a:pt x="72" y="32"/>
                  </a:lnTo>
                  <a:lnTo>
                    <a:pt x="64" y="32"/>
                  </a:lnTo>
                  <a:lnTo>
                    <a:pt x="48" y="48"/>
                  </a:lnTo>
                  <a:lnTo>
                    <a:pt x="40" y="72"/>
                  </a:lnTo>
                  <a:lnTo>
                    <a:pt x="16" y="80"/>
                  </a:lnTo>
                  <a:lnTo>
                    <a:pt x="8" y="96"/>
                  </a:lnTo>
                  <a:lnTo>
                    <a:pt x="40" y="112"/>
                  </a:lnTo>
                  <a:lnTo>
                    <a:pt x="40" y="128"/>
                  </a:lnTo>
                  <a:lnTo>
                    <a:pt x="56" y="152"/>
                  </a:lnTo>
                  <a:lnTo>
                    <a:pt x="40" y="152"/>
                  </a:lnTo>
                  <a:lnTo>
                    <a:pt x="40" y="144"/>
                  </a:lnTo>
                  <a:lnTo>
                    <a:pt x="32" y="144"/>
                  </a:lnTo>
                  <a:lnTo>
                    <a:pt x="0" y="152"/>
                  </a:lnTo>
                  <a:lnTo>
                    <a:pt x="0" y="168"/>
                  </a:lnTo>
                  <a:lnTo>
                    <a:pt x="8" y="176"/>
                  </a:lnTo>
                  <a:lnTo>
                    <a:pt x="8" y="184"/>
                  </a:lnTo>
                  <a:lnTo>
                    <a:pt x="8" y="192"/>
                  </a:lnTo>
                  <a:lnTo>
                    <a:pt x="24" y="200"/>
                  </a:lnTo>
                  <a:lnTo>
                    <a:pt x="40" y="200"/>
                  </a:lnTo>
                  <a:lnTo>
                    <a:pt x="48" y="200"/>
                  </a:lnTo>
                  <a:lnTo>
                    <a:pt x="64" y="192"/>
                  </a:lnTo>
                  <a:lnTo>
                    <a:pt x="64" y="200"/>
                  </a:lnTo>
                  <a:lnTo>
                    <a:pt x="72" y="208"/>
                  </a:lnTo>
                  <a:lnTo>
                    <a:pt x="64" y="224"/>
                  </a:lnTo>
                  <a:lnTo>
                    <a:pt x="48" y="224"/>
                  </a:lnTo>
                  <a:lnTo>
                    <a:pt x="40" y="232"/>
                  </a:lnTo>
                  <a:lnTo>
                    <a:pt x="32" y="232"/>
                  </a:lnTo>
                  <a:lnTo>
                    <a:pt x="16" y="264"/>
                  </a:lnTo>
                  <a:lnTo>
                    <a:pt x="40" y="304"/>
                  </a:lnTo>
                  <a:lnTo>
                    <a:pt x="56" y="296"/>
                  </a:lnTo>
                  <a:lnTo>
                    <a:pt x="56" y="312"/>
                  </a:lnTo>
                  <a:lnTo>
                    <a:pt x="56" y="320"/>
                  </a:lnTo>
                  <a:lnTo>
                    <a:pt x="64" y="328"/>
                  </a:lnTo>
                  <a:lnTo>
                    <a:pt x="80" y="328"/>
                  </a:lnTo>
                  <a:lnTo>
                    <a:pt x="88" y="336"/>
                  </a:lnTo>
                  <a:lnTo>
                    <a:pt x="88" y="328"/>
                  </a:lnTo>
                  <a:lnTo>
                    <a:pt x="104" y="328"/>
                  </a:lnTo>
                  <a:lnTo>
                    <a:pt x="104" y="336"/>
                  </a:lnTo>
                  <a:lnTo>
                    <a:pt x="104" y="352"/>
                  </a:lnTo>
                  <a:lnTo>
                    <a:pt x="72" y="384"/>
                  </a:lnTo>
                  <a:lnTo>
                    <a:pt x="48" y="384"/>
                  </a:lnTo>
                  <a:lnTo>
                    <a:pt x="40" y="392"/>
                  </a:lnTo>
                  <a:lnTo>
                    <a:pt x="24" y="408"/>
                  </a:lnTo>
                  <a:lnTo>
                    <a:pt x="32" y="416"/>
                  </a:lnTo>
                  <a:lnTo>
                    <a:pt x="64" y="392"/>
                  </a:lnTo>
                  <a:lnTo>
                    <a:pt x="88" y="384"/>
                  </a:lnTo>
                  <a:lnTo>
                    <a:pt x="96" y="376"/>
                  </a:lnTo>
                  <a:lnTo>
                    <a:pt x="112" y="360"/>
                  </a:lnTo>
                  <a:lnTo>
                    <a:pt x="144" y="336"/>
                  </a:lnTo>
                  <a:lnTo>
                    <a:pt x="152" y="328"/>
                  </a:lnTo>
                  <a:lnTo>
                    <a:pt x="136" y="320"/>
                  </a:lnTo>
                  <a:lnTo>
                    <a:pt x="144" y="312"/>
                  </a:lnTo>
                  <a:lnTo>
                    <a:pt x="160" y="296"/>
                  </a:lnTo>
                  <a:lnTo>
                    <a:pt x="160" y="288"/>
                  </a:lnTo>
                  <a:lnTo>
                    <a:pt x="176" y="272"/>
                  </a:lnTo>
                  <a:lnTo>
                    <a:pt x="184" y="272"/>
                  </a:lnTo>
                  <a:lnTo>
                    <a:pt x="176" y="280"/>
                  </a:lnTo>
                  <a:lnTo>
                    <a:pt x="168" y="288"/>
                  </a:lnTo>
                  <a:lnTo>
                    <a:pt x="160" y="304"/>
                  </a:lnTo>
                  <a:lnTo>
                    <a:pt x="168" y="312"/>
                  </a:lnTo>
                  <a:lnTo>
                    <a:pt x="160" y="320"/>
                  </a:lnTo>
                  <a:lnTo>
                    <a:pt x="168" y="320"/>
                  </a:lnTo>
                  <a:lnTo>
                    <a:pt x="192" y="304"/>
                  </a:lnTo>
                  <a:lnTo>
                    <a:pt x="200" y="304"/>
                  </a:lnTo>
                  <a:lnTo>
                    <a:pt x="200" y="288"/>
                  </a:lnTo>
                  <a:lnTo>
                    <a:pt x="200" y="280"/>
                  </a:lnTo>
                  <a:lnTo>
                    <a:pt x="216" y="288"/>
                  </a:lnTo>
                  <a:lnTo>
                    <a:pt x="240" y="296"/>
                  </a:lnTo>
                  <a:lnTo>
                    <a:pt x="264" y="296"/>
                  </a:lnTo>
                  <a:lnTo>
                    <a:pt x="280" y="304"/>
                  </a:lnTo>
                  <a:lnTo>
                    <a:pt x="288" y="304"/>
                  </a:lnTo>
                  <a:lnTo>
                    <a:pt x="288" y="312"/>
                  </a:lnTo>
                  <a:lnTo>
                    <a:pt x="320" y="336"/>
                  </a:lnTo>
                  <a:lnTo>
                    <a:pt x="344" y="384"/>
                  </a:lnTo>
                  <a:lnTo>
                    <a:pt x="336" y="344"/>
                  </a:lnTo>
                  <a:lnTo>
                    <a:pt x="328" y="336"/>
                  </a:lnTo>
                  <a:lnTo>
                    <a:pt x="336" y="336"/>
                  </a:lnTo>
                  <a:lnTo>
                    <a:pt x="336" y="328"/>
                  </a:lnTo>
                  <a:lnTo>
                    <a:pt x="344" y="360"/>
                  </a:lnTo>
                  <a:lnTo>
                    <a:pt x="352" y="352"/>
                  </a:lnTo>
                  <a:lnTo>
                    <a:pt x="360" y="368"/>
                  </a:lnTo>
                  <a:lnTo>
                    <a:pt x="352" y="360"/>
                  </a:lnTo>
                  <a:lnTo>
                    <a:pt x="352" y="368"/>
                  </a:lnTo>
                  <a:lnTo>
                    <a:pt x="352" y="384"/>
                  </a:lnTo>
                  <a:lnTo>
                    <a:pt x="360" y="376"/>
                  </a:lnTo>
                  <a:lnTo>
                    <a:pt x="360" y="384"/>
                  </a:lnTo>
                  <a:lnTo>
                    <a:pt x="368" y="408"/>
                  </a:lnTo>
                  <a:lnTo>
                    <a:pt x="368" y="392"/>
                  </a:lnTo>
                  <a:lnTo>
                    <a:pt x="360" y="384"/>
                  </a:lnTo>
                  <a:lnTo>
                    <a:pt x="368" y="384"/>
                  </a:lnTo>
                  <a:lnTo>
                    <a:pt x="376" y="400"/>
                  </a:lnTo>
                  <a:lnTo>
                    <a:pt x="384" y="408"/>
                  </a:lnTo>
                  <a:lnTo>
                    <a:pt x="392" y="40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84" name="Freeform 35"/>
            <p:cNvSpPr>
              <a:spLocks/>
            </p:cNvSpPr>
            <p:nvPr/>
          </p:nvSpPr>
          <p:spPr bwMode="auto">
            <a:xfrm>
              <a:off x="2222" y="2292"/>
              <a:ext cx="321" cy="196"/>
            </a:xfrm>
            <a:custGeom>
              <a:avLst/>
              <a:gdLst>
                <a:gd name="T0" fmla="*/ 353 w 312"/>
                <a:gd name="T1" fmla="*/ 29 h 208"/>
                <a:gd name="T2" fmla="*/ 367 w 312"/>
                <a:gd name="T3" fmla="*/ 39 h 208"/>
                <a:gd name="T4" fmla="*/ 395 w 312"/>
                <a:gd name="T5" fmla="*/ 49 h 208"/>
                <a:gd name="T6" fmla="*/ 467 w 312"/>
                <a:gd name="T7" fmla="*/ 49 h 208"/>
                <a:gd name="T8" fmla="*/ 467 w 312"/>
                <a:gd name="T9" fmla="*/ 49 h 208"/>
                <a:gd name="T10" fmla="*/ 494 w 312"/>
                <a:gd name="T11" fmla="*/ 41 h 208"/>
                <a:gd name="T12" fmla="*/ 537 w 312"/>
                <a:gd name="T13" fmla="*/ 39 h 208"/>
                <a:gd name="T14" fmla="*/ 537 w 312"/>
                <a:gd name="T15" fmla="*/ 49 h 208"/>
                <a:gd name="T16" fmla="*/ 537 w 312"/>
                <a:gd name="T17" fmla="*/ 49 h 208"/>
                <a:gd name="T18" fmla="*/ 480 w 312"/>
                <a:gd name="T19" fmla="*/ 51 h 208"/>
                <a:gd name="T20" fmla="*/ 494 w 312"/>
                <a:gd name="T21" fmla="*/ 58 h 208"/>
                <a:gd name="T22" fmla="*/ 467 w 312"/>
                <a:gd name="T23" fmla="*/ 64 h 208"/>
                <a:gd name="T24" fmla="*/ 395 w 312"/>
                <a:gd name="T25" fmla="*/ 58 h 208"/>
                <a:gd name="T26" fmla="*/ 296 w 312"/>
                <a:gd name="T27" fmla="*/ 54 h 208"/>
                <a:gd name="T28" fmla="*/ 255 w 312"/>
                <a:gd name="T29" fmla="*/ 51 h 208"/>
                <a:gd name="T30" fmla="*/ 212 w 312"/>
                <a:gd name="T31" fmla="*/ 44 h 208"/>
                <a:gd name="T32" fmla="*/ 212 w 312"/>
                <a:gd name="T33" fmla="*/ 37 h 208"/>
                <a:gd name="T34" fmla="*/ 140 w 312"/>
                <a:gd name="T35" fmla="*/ 24 h 208"/>
                <a:gd name="T36" fmla="*/ 112 w 312"/>
                <a:gd name="T37" fmla="*/ 18 h 208"/>
                <a:gd name="T38" fmla="*/ 67 w 312"/>
                <a:gd name="T39" fmla="*/ 8 h 208"/>
                <a:gd name="T40" fmla="*/ 44 w 312"/>
                <a:gd name="T41" fmla="*/ 8 h 208"/>
                <a:gd name="T42" fmla="*/ 112 w 312"/>
                <a:gd name="T43" fmla="*/ 23 h 208"/>
                <a:gd name="T44" fmla="*/ 124 w 312"/>
                <a:gd name="T45" fmla="*/ 32 h 208"/>
                <a:gd name="T46" fmla="*/ 124 w 312"/>
                <a:gd name="T47" fmla="*/ 35 h 208"/>
                <a:gd name="T48" fmla="*/ 83 w 312"/>
                <a:gd name="T49" fmla="*/ 29 h 208"/>
                <a:gd name="T50" fmla="*/ 83 w 312"/>
                <a:gd name="T51" fmla="*/ 23 h 208"/>
                <a:gd name="T52" fmla="*/ 44 w 312"/>
                <a:gd name="T53" fmla="*/ 18 h 208"/>
                <a:gd name="T54" fmla="*/ 52 w 312"/>
                <a:gd name="T55" fmla="*/ 16 h 208"/>
                <a:gd name="T56" fmla="*/ 0 w 312"/>
                <a:gd name="T57" fmla="*/ 0 h 208"/>
                <a:gd name="T58" fmla="*/ 112 w 312"/>
                <a:gd name="T59" fmla="*/ 8 h 208"/>
                <a:gd name="T60" fmla="*/ 227 w 312"/>
                <a:gd name="T61" fmla="*/ 8 h 208"/>
                <a:gd name="T62" fmla="*/ 255 w 312"/>
                <a:gd name="T63" fmla="*/ 13 h 208"/>
                <a:gd name="T64" fmla="*/ 282 w 312"/>
                <a:gd name="T65" fmla="*/ 9 h 208"/>
                <a:gd name="T66" fmla="*/ 367 w 312"/>
                <a:gd name="T67" fmla="*/ 24 h 2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2"/>
                <a:gd name="T103" fmla="*/ 0 h 208"/>
                <a:gd name="T104" fmla="*/ 312 w 312"/>
                <a:gd name="T105" fmla="*/ 208 h 2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2" h="208">
                  <a:moveTo>
                    <a:pt x="208" y="80"/>
                  </a:moveTo>
                  <a:lnTo>
                    <a:pt x="200" y="96"/>
                  </a:lnTo>
                  <a:lnTo>
                    <a:pt x="200" y="120"/>
                  </a:lnTo>
                  <a:lnTo>
                    <a:pt x="208" y="128"/>
                  </a:lnTo>
                  <a:lnTo>
                    <a:pt x="208" y="136"/>
                  </a:lnTo>
                  <a:lnTo>
                    <a:pt x="224" y="160"/>
                  </a:lnTo>
                  <a:lnTo>
                    <a:pt x="240" y="168"/>
                  </a:lnTo>
                  <a:lnTo>
                    <a:pt x="264" y="160"/>
                  </a:lnTo>
                  <a:lnTo>
                    <a:pt x="272" y="160"/>
                  </a:lnTo>
                  <a:lnTo>
                    <a:pt x="264" y="160"/>
                  </a:lnTo>
                  <a:lnTo>
                    <a:pt x="272" y="152"/>
                  </a:lnTo>
                  <a:lnTo>
                    <a:pt x="280" y="136"/>
                  </a:lnTo>
                  <a:lnTo>
                    <a:pt x="288" y="136"/>
                  </a:lnTo>
                  <a:lnTo>
                    <a:pt x="304" y="128"/>
                  </a:lnTo>
                  <a:lnTo>
                    <a:pt x="312" y="136"/>
                  </a:lnTo>
                  <a:lnTo>
                    <a:pt x="304" y="160"/>
                  </a:lnTo>
                  <a:lnTo>
                    <a:pt x="304" y="168"/>
                  </a:lnTo>
                  <a:lnTo>
                    <a:pt x="304" y="160"/>
                  </a:lnTo>
                  <a:lnTo>
                    <a:pt x="296" y="168"/>
                  </a:lnTo>
                  <a:lnTo>
                    <a:pt x="272" y="168"/>
                  </a:lnTo>
                  <a:lnTo>
                    <a:pt x="264" y="176"/>
                  </a:lnTo>
                  <a:lnTo>
                    <a:pt x="280" y="192"/>
                  </a:lnTo>
                  <a:lnTo>
                    <a:pt x="264" y="192"/>
                  </a:lnTo>
                  <a:lnTo>
                    <a:pt x="264" y="208"/>
                  </a:lnTo>
                  <a:lnTo>
                    <a:pt x="240" y="192"/>
                  </a:lnTo>
                  <a:lnTo>
                    <a:pt x="224" y="192"/>
                  </a:lnTo>
                  <a:lnTo>
                    <a:pt x="200" y="192"/>
                  </a:lnTo>
                  <a:lnTo>
                    <a:pt x="168" y="176"/>
                  </a:lnTo>
                  <a:lnTo>
                    <a:pt x="160" y="168"/>
                  </a:lnTo>
                  <a:lnTo>
                    <a:pt x="144" y="168"/>
                  </a:lnTo>
                  <a:lnTo>
                    <a:pt x="128" y="152"/>
                  </a:lnTo>
                  <a:lnTo>
                    <a:pt x="120" y="144"/>
                  </a:lnTo>
                  <a:lnTo>
                    <a:pt x="128" y="136"/>
                  </a:lnTo>
                  <a:lnTo>
                    <a:pt x="120" y="120"/>
                  </a:lnTo>
                  <a:lnTo>
                    <a:pt x="96" y="88"/>
                  </a:lnTo>
                  <a:lnTo>
                    <a:pt x="80" y="80"/>
                  </a:lnTo>
                  <a:lnTo>
                    <a:pt x="80" y="72"/>
                  </a:lnTo>
                  <a:lnTo>
                    <a:pt x="64" y="56"/>
                  </a:lnTo>
                  <a:lnTo>
                    <a:pt x="56" y="40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32" y="24"/>
                  </a:lnTo>
                  <a:lnTo>
                    <a:pt x="64" y="72"/>
                  </a:lnTo>
                  <a:lnTo>
                    <a:pt x="64" y="104"/>
                  </a:lnTo>
                  <a:lnTo>
                    <a:pt x="72" y="104"/>
                  </a:lnTo>
                  <a:lnTo>
                    <a:pt x="80" y="104"/>
                  </a:lnTo>
                  <a:lnTo>
                    <a:pt x="72" y="112"/>
                  </a:lnTo>
                  <a:lnTo>
                    <a:pt x="64" y="104"/>
                  </a:lnTo>
                  <a:lnTo>
                    <a:pt x="48" y="96"/>
                  </a:lnTo>
                  <a:lnTo>
                    <a:pt x="56" y="88"/>
                  </a:lnTo>
                  <a:lnTo>
                    <a:pt x="48" y="72"/>
                  </a:lnTo>
                  <a:lnTo>
                    <a:pt x="32" y="64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32" y="48"/>
                  </a:lnTo>
                  <a:lnTo>
                    <a:pt x="16" y="3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4" y="8"/>
                  </a:lnTo>
                  <a:lnTo>
                    <a:pt x="112" y="8"/>
                  </a:lnTo>
                  <a:lnTo>
                    <a:pt x="128" y="16"/>
                  </a:lnTo>
                  <a:lnTo>
                    <a:pt x="128" y="32"/>
                  </a:lnTo>
                  <a:lnTo>
                    <a:pt x="144" y="40"/>
                  </a:lnTo>
                  <a:lnTo>
                    <a:pt x="152" y="32"/>
                  </a:lnTo>
                  <a:lnTo>
                    <a:pt x="160" y="32"/>
                  </a:lnTo>
                  <a:lnTo>
                    <a:pt x="184" y="72"/>
                  </a:lnTo>
                  <a:lnTo>
                    <a:pt x="208" y="8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85" name="Freeform 36"/>
            <p:cNvSpPr>
              <a:spLocks/>
            </p:cNvSpPr>
            <p:nvPr/>
          </p:nvSpPr>
          <p:spPr bwMode="auto">
            <a:xfrm>
              <a:off x="2527" y="2443"/>
              <a:ext cx="9" cy="28"/>
            </a:xfrm>
            <a:custGeom>
              <a:avLst/>
              <a:gdLst>
                <a:gd name="T0" fmla="*/ 0 w 8"/>
                <a:gd name="T1" fmla="*/ 4 h 32"/>
                <a:gd name="T2" fmla="*/ 78 w 8"/>
                <a:gd name="T3" fmla="*/ 4 h 32"/>
                <a:gd name="T4" fmla="*/ 78 w 8"/>
                <a:gd name="T5" fmla="*/ 0 h 32"/>
                <a:gd name="T6" fmla="*/ 0 w 8"/>
                <a:gd name="T7" fmla="*/ 4 h 32"/>
                <a:gd name="T8" fmla="*/ 0 w 8"/>
                <a:gd name="T9" fmla="*/ 4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32"/>
                <a:gd name="T17" fmla="*/ 8 w 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32">
                  <a:moveTo>
                    <a:pt x="0" y="32"/>
                  </a:moveTo>
                  <a:lnTo>
                    <a:pt x="8" y="32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86" name="Freeform 37"/>
            <p:cNvSpPr>
              <a:spLocks/>
            </p:cNvSpPr>
            <p:nvPr/>
          </p:nvSpPr>
          <p:spPr bwMode="auto">
            <a:xfrm>
              <a:off x="2527" y="2443"/>
              <a:ext cx="9" cy="28"/>
            </a:xfrm>
            <a:custGeom>
              <a:avLst/>
              <a:gdLst>
                <a:gd name="T0" fmla="*/ 0 w 8"/>
                <a:gd name="T1" fmla="*/ 4 h 32"/>
                <a:gd name="T2" fmla="*/ 78 w 8"/>
                <a:gd name="T3" fmla="*/ 4 h 32"/>
                <a:gd name="T4" fmla="*/ 78 w 8"/>
                <a:gd name="T5" fmla="*/ 0 h 32"/>
                <a:gd name="T6" fmla="*/ 0 w 8"/>
                <a:gd name="T7" fmla="*/ 4 h 32"/>
                <a:gd name="T8" fmla="*/ 0 w 8"/>
                <a:gd name="T9" fmla="*/ 4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32"/>
                <a:gd name="T17" fmla="*/ 8 w 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32">
                  <a:moveTo>
                    <a:pt x="0" y="32"/>
                  </a:moveTo>
                  <a:lnTo>
                    <a:pt x="8" y="32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32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87" name="Freeform 38"/>
            <p:cNvSpPr>
              <a:spLocks/>
            </p:cNvSpPr>
            <p:nvPr/>
          </p:nvSpPr>
          <p:spPr bwMode="auto">
            <a:xfrm>
              <a:off x="2495" y="2449"/>
              <a:ext cx="41" cy="46"/>
            </a:xfrm>
            <a:custGeom>
              <a:avLst/>
              <a:gdLst>
                <a:gd name="T0" fmla="*/ 52 w 40"/>
                <a:gd name="T1" fmla="*/ 12 h 48"/>
                <a:gd name="T2" fmla="*/ 60 w 40"/>
                <a:gd name="T3" fmla="*/ 12 h 48"/>
                <a:gd name="T4" fmla="*/ 44 w 40"/>
                <a:gd name="T5" fmla="*/ 18 h 48"/>
                <a:gd name="T6" fmla="*/ 16 w 40"/>
                <a:gd name="T7" fmla="*/ 22 h 48"/>
                <a:gd name="T8" fmla="*/ 0 w 40"/>
                <a:gd name="T9" fmla="*/ 18 h 48"/>
                <a:gd name="T10" fmla="*/ 0 w 40"/>
                <a:gd name="T11" fmla="*/ 12 h 48"/>
                <a:gd name="T12" fmla="*/ 16 w 40"/>
                <a:gd name="T13" fmla="*/ 12 h 48"/>
                <a:gd name="T14" fmla="*/ 0 w 40"/>
                <a:gd name="T15" fmla="*/ 8 h 48"/>
                <a:gd name="T16" fmla="*/ 8 w 40"/>
                <a:gd name="T17" fmla="*/ 0 h 48"/>
                <a:gd name="T18" fmla="*/ 52 w 40"/>
                <a:gd name="T19" fmla="*/ 0 h 48"/>
                <a:gd name="T20" fmla="*/ 52 w 40"/>
                <a:gd name="T21" fmla="*/ 12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48"/>
                <a:gd name="T35" fmla="*/ 40 w 40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48">
                  <a:moveTo>
                    <a:pt x="32" y="24"/>
                  </a:moveTo>
                  <a:lnTo>
                    <a:pt x="40" y="24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0" y="40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0" y="8"/>
                  </a:lnTo>
                  <a:lnTo>
                    <a:pt x="8" y="0"/>
                  </a:lnTo>
                  <a:lnTo>
                    <a:pt x="32" y="0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88" name="Freeform 39"/>
            <p:cNvSpPr>
              <a:spLocks/>
            </p:cNvSpPr>
            <p:nvPr/>
          </p:nvSpPr>
          <p:spPr bwMode="auto">
            <a:xfrm>
              <a:off x="2495" y="2449"/>
              <a:ext cx="41" cy="46"/>
            </a:xfrm>
            <a:custGeom>
              <a:avLst/>
              <a:gdLst>
                <a:gd name="T0" fmla="*/ 52 w 40"/>
                <a:gd name="T1" fmla="*/ 12 h 48"/>
                <a:gd name="T2" fmla="*/ 60 w 40"/>
                <a:gd name="T3" fmla="*/ 12 h 48"/>
                <a:gd name="T4" fmla="*/ 44 w 40"/>
                <a:gd name="T5" fmla="*/ 18 h 48"/>
                <a:gd name="T6" fmla="*/ 16 w 40"/>
                <a:gd name="T7" fmla="*/ 22 h 48"/>
                <a:gd name="T8" fmla="*/ 0 w 40"/>
                <a:gd name="T9" fmla="*/ 18 h 48"/>
                <a:gd name="T10" fmla="*/ 0 w 40"/>
                <a:gd name="T11" fmla="*/ 12 h 48"/>
                <a:gd name="T12" fmla="*/ 16 w 40"/>
                <a:gd name="T13" fmla="*/ 12 h 48"/>
                <a:gd name="T14" fmla="*/ 0 w 40"/>
                <a:gd name="T15" fmla="*/ 8 h 48"/>
                <a:gd name="T16" fmla="*/ 8 w 40"/>
                <a:gd name="T17" fmla="*/ 0 h 48"/>
                <a:gd name="T18" fmla="*/ 52 w 40"/>
                <a:gd name="T19" fmla="*/ 0 h 48"/>
                <a:gd name="T20" fmla="*/ 52 w 40"/>
                <a:gd name="T21" fmla="*/ 12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48"/>
                <a:gd name="T35" fmla="*/ 40 w 40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48">
                  <a:moveTo>
                    <a:pt x="32" y="24"/>
                  </a:moveTo>
                  <a:lnTo>
                    <a:pt x="40" y="24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0" y="40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0" y="8"/>
                  </a:lnTo>
                  <a:lnTo>
                    <a:pt x="8" y="0"/>
                  </a:lnTo>
                  <a:lnTo>
                    <a:pt x="32" y="0"/>
                  </a:lnTo>
                  <a:lnTo>
                    <a:pt x="32" y="24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89" name="Freeform 40"/>
            <p:cNvSpPr>
              <a:spLocks/>
            </p:cNvSpPr>
            <p:nvPr/>
          </p:nvSpPr>
          <p:spPr bwMode="auto">
            <a:xfrm>
              <a:off x="2520" y="2471"/>
              <a:ext cx="65" cy="30"/>
            </a:xfrm>
            <a:custGeom>
              <a:avLst/>
              <a:gdLst>
                <a:gd name="T0" fmla="*/ 16 w 64"/>
                <a:gd name="T1" fmla="*/ 0 h 32"/>
                <a:gd name="T2" fmla="*/ 68 w 64"/>
                <a:gd name="T3" fmla="*/ 0 h 32"/>
                <a:gd name="T4" fmla="*/ 84 w 64"/>
                <a:gd name="T5" fmla="*/ 8 h 32"/>
                <a:gd name="T6" fmla="*/ 76 w 64"/>
                <a:gd name="T7" fmla="*/ 8 h 32"/>
                <a:gd name="T8" fmla="*/ 24 w 64"/>
                <a:gd name="T9" fmla="*/ 8 h 32"/>
                <a:gd name="T10" fmla="*/ 16 w 64"/>
                <a:gd name="T11" fmla="*/ 8 h 32"/>
                <a:gd name="T12" fmla="*/ 16 w 64"/>
                <a:gd name="T13" fmla="*/ 8 h 32"/>
                <a:gd name="T14" fmla="*/ 0 w 64"/>
                <a:gd name="T15" fmla="*/ 8 h 32"/>
                <a:gd name="T16" fmla="*/ 16 w 64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32"/>
                <a:gd name="T29" fmla="*/ 64 w 64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32">
                  <a:moveTo>
                    <a:pt x="16" y="0"/>
                  </a:moveTo>
                  <a:lnTo>
                    <a:pt x="48" y="0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90" name="Freeform 41"/>
            <p:cNvSpPr>
              <a:spLocks/>
            </p:cNvSpPr>
            <p:nvPr/>
          </p:nvSpPr>
          <p:spPr bwMode="auto">
            <a:xfrm>
              <a:off x="2520" y="2471"/>
              <a:ext cx="65" cy="30"/>
            </a:xfrm>
            <a:custGeom>
              <a:avLst/>
              <a:gdLst>
                <a:gd name="T0" fmla="*/ 16 w 64"/>
                <a:gd name="T1" fmla="*/ 0 h 32"/>
                <a:gd name="T2" fmla="*/ 68 w 64"/>
                <a:gd name="T3" fmla="*/ 0 h 32"/>
                <a:gd name="T4" fmla="*/ 84 w 64"/>
                <a:gd name="T5" fmla="*/ 8 h 32"/>
                <a:gd name="T6" fmla="*/ 76 w 64"/>
                <a:gd name="T7" fmla="*/ 8 h 32"/>
                <a:gd name="T8" fmla="*/ 24 w 64"/>
                <a:gd name="T9" fmla="*/ 8 h 32"/>
                <a:gd name="T10" fmla="*/ 16 w 64"/>
                <a:gd name="T11" fmla="*/ 8 h 32"/>
                <a:gd name="T12" fmla="*/ 16 w 64"/>
                <a:gd name="T13" fmla="*/ 8 h 32"/>
                <a:gd name="T14" fmla="*/ 0 w 64"/>
                <a:gd name="T15" fmla="*/ 8 h 32"/>
                <a:gd name="T16" fmla="*/ 16 w 64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32"/>
                <a:gd name="T29" fmla="*/ 64 w 64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32">
                  <a:moveTo>
                    <a:pt x="16" y="0"/>
                  </a:moveTo>
                  <a:lnTo>
                    <a:pt x="48" y="0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0" y="16"/>
                  </a:lnTo>
                  <a:lnTo>
                    <a:pt x="16" y="0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91" name="Freeform 42"/>
            <p:cNvSpPr>
              <a:spLocks/>
            </p:cNvSpPr>
            <p:nvPr/>
          </p:nvSpPr>
          <p:spPr bwMode="auto">
            <a:xfrm>
              <a:off x="2512" y="2488"/>
              <a:ext cx="24" cy="13"/>
            </a:xfrm>
            <a:custGeom>
              <a:avLst/>
              <a:gdLst>
                <a:gd name="T0" fmla="*/ 8 w 24"/>
                <a:gd name="T1" fmla="*/ 0 h 16"/>
                <a:gd name="T2" fmla="*/ 0 w 24"/>
                <a:gd name="T3" fmla="*/ 2 h 16"/>
                <a:gd name="T4" fmla="*/ 8 w 24"/>
                <a:gd name="T5" fmla="*/ 2 h 16"/>
                <a:gd name="T6" fmla="*/ 24 w 24"/>
                <a:gd name="T7" fmla="*/ 2 h 16"/>
                <a:gd name="T8" fmla="*/ 24 w 24"/>
                <a:gd name="T9" fmla="*/ 2 h 16"/>
                <a:gd name="T10" fmla="*/ 8 w 24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6"/>
                <a:gd name="T20" fmla="*/ 24 w 24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6">
                  <a:moveTo>
                    <a:pt x="8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92" name="Freeform 43"/>
            <p:cNvSpPr>
              <a:spLocks/>
            </p:cNvSpPr>
            <p:nvPr/>
          </p:nvSpPr>
          <p:spPr bwMode="auto">
            <a:xfrm>
              <a:off x="2512" y="2488"/>
              <a:ext cx="24" cy="13"/>
            </a:xfrm>
            <a:custGeom>
              <a:avLst/>
              <a:gdLst>
                <a:gd name="T0" fmla="*/ 8 w 24"/>
                <a:gd name="T1" fmla="*/ 0 h 16"/>
                <a:gd name="T2" fmla="*/ 0 w 24"/>
                <a:gd name="T3" fmla="*/ 2 h 16"/>
                <a:gd name="T4" fmla="*/ 8 w 24"/>
                <a:gd name="T5" fmla="*/ 2 h 16"/>
                <a:gd name="T6" fmla="*/ 24 w 24"/>
                <a:gd name="T7" fmla="*/ 2 h 16"/>
                <a:gd name="T8" fmla="*/ 24 w 24"/>
                <a:gd name="T9" fmla="*/ 2 h 16"/>
                <a:gd name="T10" fmla="*/ 8 w 24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6"/>
                <a:gd name="T20" fmla="*/ 24 w 24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6">
                  <a:moveTo>
                    <a:pt x="8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8" y="0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93" name="Freeform 44"/>
            <p:cNvSpPr>
              <a:spLocks/>
            </p:cNvSpPr>
            <p:nvPr/>
          </p:nvSpPr>
          <p:spPr bwMode="auto">
            <a:xfrm>
              <a:off x="2543" y="2478"/>
              <a:ext cx="42" cy="47"/>
            </a:xfrm>
            <a:custGeom>
              <a:avLst/>
              <a:gdLst>
                <a:gd name="T0" fmla="*/ 104 w 40"/>
                <a:gd name="T1" fmla="*/ 0 h 48"/>
                <a:gd name="T2" fmla="*/ 104 w 40"/>
                <a:gd name="T3" fmla="*/ 8 h 48"/>
                <a:gd name="T4" fmla="*/ 86 w 40"/>
                <a:gd name="T5" fmla="*/ 24 h 48"/>
                <a:gd name="T6" fmla="*/ 104 w 40"/>
                <a:gd name="T7" fmla="*/ 28 h 48"/>
                <a:gd name="T8" fmla="*/ 86 w 40"/>
                <a:gd name="T9" fmla="*/ 28 h 48"/>
                <a:gd name="T10" fmla="*/ 41 w 40"/>
                <a:gd name="T11" fmla="*/ 24 h 48"/>
                <a:gd name="T12" fmla="*/ 0 w 40"/>
                <a:gd name="T13" fmla="*/ 24 h 48"/>
                <a:gd name="T14" fmla="*/ 0 w 40"/>
                <a:gd name="T15" fmla="*/ 24 h 48"/>
                <a:gd name="T16" fmla="*/ 86 w 40"/>
                <a:gd name="T17" fmla="*/ 8 h 48"/>
                <a:gd name="T18" fmla="*/ 104 w 40"/>
                <a:gd name="T19" fmla="*/ 0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48"/>
                <a:gd name="T32" fmla="*/ 40 w 40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48">
                  <a:moveTo>
                    <a:pt x="40" y="0"/>
                  </a:moveTo>
                  <a:lnTo>
                    <a:pt x="40" y="8"/>
                  </a:lnTo>
                  <a:lnTo>
                    <a:pt x="32" y="40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16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32" y="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94" name="Freeform 45"/>
            <p:cNvSpPr>
              <a:spLocks/>
            </p:cNvSpPr>
            <p:nvPr/>
          </p:nvSpPr>
          <p:spPr bwMode="auto">
            <a:xfrm>
              <a:off x="2543" y="2478"/>
              <a:ext cx="42" cy="47"/>
            </a:xfrm>
            <a:custGeom>
              <a:avLst/>
              <a:gdLst>
                <a:gd name="T0" fmla="*/ 104 w 40"/>
                <a:gd name="T1" fmla="*/ 0 h 48"/>
                <a:gd name="T2" fmla="*/ 104 w 40"/>
                <a:gd name="T3" fmla="*/ 8 h 48"/>
                <a:gd name="T4" fmla="*/ 86 w 40"/>
                <a:gd name="T5" fmla="*/ 24 h 48"/>
                <a:gd name="T6" fmla="*/ 104 w 40"/>
                <a:gd name="T7" fmla="*/ 28 h 48"/>
                <a:gd name="T8" fmla="*/ 86 w 40"/>
                <a:gd name="T9" fmla="*/ 28 h 48"/>
                <a:gd name="T10" fmla="*/ 41 w 40"/>
                <a:gd name="T11" fmla="*/ 24 h 48"/>
                <a:gd name="T12" fmla="*/ 0 w 40"/>
                <a:gd name="T13" fmla="*/ 24 h 48"/>
                <a:gd name="T14" fmla="*/ 0 w 40"/>
                <a:gd name="T15" fmla="*/ 24 h 48"/>
                <a:gd name="T16" fmla="*/ 86 w 40"/>
                <a:gd name="T17" fmla="*/ 8 h 48"/>
                <a:gd name="T18" fmla="*/ 104 w 40"/>
                <a:gd name="T19" fmla="*/ 0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48"/>
                <a:gd name="T32" fmla="*/ 40 w 40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48">
                  <a:moveTo>
                    <a:pt x="40" y="0"/>
                  </a:moveTo>
                  <a:lnTo>
                    <a:pt x="40" y="8"/>
                  </a:lnTo>
                  <a:lnTo>
                    <a:pt x="32" y="40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16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32" y="8"/>
                  </a:lnTo>
                  <a:lnTo>
                    <a:pt x="40" y="0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95" name="Freeform 46"/>
            <p:cNvSpPr>
              <a:spLocks/>
            </p:cNvSpPr>
            <p:nvPr/>
          </p:nvSpPr>
          <p:spPr bwMode="auto">
            <a:xfrm>
              <a:off x="2561" y="2517"/>
              <a:ext cx="34" cy="37"/>
            </a:xfrm>
            <a:custGeom>
              <a:avLst/>
              <a:gdLst>
                <a:gd name="T0" fmla="*/ 105 w 32"/>
                <a:gd name="T1" fmla="*/ 8 h 40"/>
                <a:gd name="T2" fmla="*/ 105 w 32"/>
                <a:gd name="T3" fmla="*/ 6 h 40"/>
                <a:gd name="T4" fmla="*/ 80 w 32"/>
                <a:gd name="T5" fmla="*/ 6 h 40"/>
                <a:gd name="T6" fmla="*/ 80 w 32"/>
                <a:gd name="T7" fmla="*/ 6 h 40"/>
                <a:gd name="T8" fmla="*/ 50 w 32"/>
                <a:gd name="T9" fmla="*/ 6 h 40"/>
                <a:gd name="T10" fmla="*/ 0 w 32"/>
                <a:gd name="T11" fmla="*/ 0 h 40"/>
                <a:gd name="T12" fmla="*/ 0 w 32"/>
                <a:gd name="T13" fmla="*/ 6 h 40"/>
                <a:gd name="T14" fmla="*/ 31 w 32"/>
                <a:gd name="T15" fmla="*/ 6 h 40"/>
                <a:gd name="T16" fmla="*/ 50 w 32"/>
                <a:gd name="T17" fmla="*/ 6 h 40"/>
                <a:gd name="T18" fmla="*/ 50 w 32"/>
                <a:gd name="T19" fmla="*/ 6 h 40"/>
                <a:gd name="T20" fmla="*/ 105 w 32"/>
                <a:gd name="T21" fmla="*/ 8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40"/>
                <a:gd name="T35" fmla="*/ 32 w 32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40">
                  <a:moveTo>
                    <a:pt x="32" y="40"/>
                  </a:moveTo>
                  <a:lnTo>
                    <a:pt x="32" y="24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0" y="0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32" y="4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96" name="Freeform 47"/>
            <p:cNvSpPr>
              <a:spLocks/>
            </p:cNvSpPr>
            <p:nvPr/>
          </p:nvSpPr>
          <p:spPr bwMode="auto">
            <a:xfrm>
              <a:off x="2561" y="2517"/>
              <a:ext cx="34" cy="37"/>
            </a:xfrm>
            <a:custGeom>
              <a:avLst/>
              <a:gdLst>
                <a:gd name="T0" fmla="*/ 105 w 32"/>
                <a:gd name="T1" fmla="*/ 8 h 40"/>
                <a:gd name="T2" fmla="*/ 105 w 32"/>
                <a:gd name="T3" fmla="*/ 6 h 40"/>
                <a:gd name="T4" fmla="*/ 80 w 32"/>
                <a:gd name="T5" fmla="*/ 6 h 40"/>
                <a:gd name="T6" fmla="*/ 80 w 32"/>
                <a:gd name="T7" fmla="*/ 6 h 40"/>
                <a:gd name="T8" fmla="*/ 50 w 32"/>
                <a:gd name="T9" fmla="*/ 6 h 40"/>
                <a:gd name="T10" fmla="*/ 0 w 32"/>
                <a:gd name="T11" fmla="*/ 0 h 40"/>
                <a:gd name="T12" fmla="*/ 0 w 32"/>
                <a:gd name="T13" fmla="*/ 6 h 40"/>
                <a:gd name="T14" fmla="*/ 31 w 32"/>
                <a:gd name="T15" fmla="*/ 6 h 40"/>
                <a:gd name="T16" fmla="*/ 50 w 32"/>
                <a:gd name="T17" fmla="*/ 6 h 40"/>
                <a:gd name="T18" fmla="*/ 50 w 32"/>
                <a:gd name="T19" fmla="*/ 6 h 40"/>
                <a:gd name="T20" fmla="*/ 105 w 32"/>
                <a:gd name="T21" fmla="*/ 8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40"/>
                <a:gd name="T35" fmla="*/ 32 w 32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40">
                  <a:moveTo>
                    <a:pt x="32" y="40"/>
                  </a:moveTo>
                  <a:lnTo>
                    <a:pt x="32" y="24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0" y="0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32" y="40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97" name="Freeform 48"/>
            <p:cNvSpPr>
              <a:spLocks/>
            </p:cNvSpPr>
            <p:nvPr/>
          </p:nvSpPr>
          <p:spPr bwMode="auto">
            <a:xfrm>
              <a:off x="2595" y="2539"/>
              <a:ext cx="33" cy="20"/>
            </a:xfrm>
            <a:custGeom>
              <a:avLst/>
              <a:gdLst>
                <a:gd name="T0" fmla="*/ 0 w 32"/>
                <a:gd name="T1" fmla="*/ 3 h 23"/>
                <a:gd name="T2" fmla="*/ 44 w 32"/>
                <a:gd name="T3" fmla="*/ 3 h 23"/>
                <a:gd name="T4" fmla="*/ 44 w 32"/>
                <a:gd name="T5" fmla="*/ 3 h 23"/>
                <a:gd name="T6" fmla="*/ 55 w 32"/>
                <a:gd name="T7" fmla="*/ 3 h 23"/>
                <a:gd name="T8" fmla="*/ 44 w 32"/>
                <a:gd name="T9" fmla="*/ 0 h 23"/>
                <a:gd name="T10" fmla="*/ 36 w 32"/>
                <a:gd name="T11" fmla="*/ 3 h 23"/>
                <a:gd name="T12" fmla="*/ 8 w 32"/>
                <a:gd name="T13" fmla="*/ 3 h 23"/>
                <a:gd name="T14" fmla="*/ 0 w 32"/>
                <a:gd name="T15" fmla="*/ 0 h 23"/>
                <a:gd name="T16" fmla="*/ 0 w 32"/>
                <a:gd name="T17" fmla="*/ 3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23"/>
                <a:gd name="T29" fmla="*/ 32 w 32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23">
                  <a:moveTo>
                    <a:pt x="0" y="16"/>
                  </a:moveTo>
                  <a:lnTo>
                    <a:pt x="24" y="23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98" name="Freeform 49"/>
            <p:cNvSpPr>
              <a:spLocks/>
            </p:cNvSpPr>
            <p:nvPr/>
          </p:nvSpPr>
          <p:spPr bwMode="auto">
            <a:xfrm>
              <a:off x="2595" y="2539"/>
              <a:ext cx="33" cy="20"/>
            </a:xfrm>
            <a:custGeom>
              <a:avLst/>
              <a:gdLst>
                <a:gd name="T0" fmla="*/ 0 w 32"/>
                <a:gd name="T1" fmla="*/ 3 h 23"/>
                <a:gd name="T2" fmla="*/ 44 w 32"/>
                <a:gd name="T3" fmla="*/ 3 h 23"/>
                <a:gd name="T4" fmla="*/ 44 w 32"/>
                <a:gd name="T5" fmla="*/ 3 h 23"/>
                <a:gd name="T6" fmla="*/ 55 w 32"/>
                <a:gd name="T7" fmla="*/ 3 h 23"/>
                <a:gd name="T8" fmla="*/ 44 w 32"/>
                <a:gd name="T9" fmla="*/ 0 h 23"/>
                <a:gd name="T10" fmla="*/ 36 w 32"/>
                <a:gd name="T11" fmla="*/ 3 h 23"/>
                <a:gd name="T12" fmla="*/ 8 w 32"/>
                <a:gd name="T13" fmla="*/ 3 h 23"/>
                <a:gd name="T14" fmla="*/ 0 w 32"/>
                <a:gd name="T15" fmla="*/ 0 h 23"/>
                <a:gd name="T16" fmla="*/ 0 w 32"/>
                <a:gd name="T17" fmla="*/ 3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23"/>
                <a:gd name="T29" fmla="*/ 32 w 32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23">
                  <a:moveTo>
                    <a:pt x="0" y="16"/>
                  </a:moveTo>
                  <a:lnTo>
                    <a:pt x="24" y="23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899" name="Freeform 50"/>
            <p:cNvSpPr>
              <a:spLocks/>
            </p:cNvSpPr>
            <p:nvPr/>
          </p:nvSpPr>
          <p:spPr bwMode="auto">
            <a:xfrm>
              <a:off x="2628" y="2539"/>
              <a:ext cx="33" cy="20"/>
            </a:xfrm>
            <a:custGeom>
              <a:avLst/>
              <a:gdLst>
                <a:gd name="T0" fmla="*/ 44 w 32"/>
                <a:gd name="T1" fmla="*/ 3 h 23"/>
                <a:gd name="T2" fmla="*/ 55 w 32"/>
                <a:gd name="T3" fmla="*/ 3 h 23"/>
                <a:gd name="T4" fmla="*/ 44 w 32"/>
                <a:gd name="T5" fmla="*/ 3 h 23"/>
                <a:gd name="T6" fmla="*/ 36 w 32"/>
                <a:gd name="T7" fmla="*/ 3 h 23"/>
                <a:gd name="T8" fmla="*/ 0 w 32"/>
                <a:gd name="T9" fmla="*/ 3 h 23"/>
                <a:gd name="T10" fmla="*/ 0 w 32"/>
                <a:gd name="T11" fmla="*/ 0 h 23"/>
                <a:gd name="T12" fmla="*/ 8 w 32"/>
                <a:gd name="T13" fmla="*/ 0 h 23"/>
                <a:gd name="T14" fmla="*/ 36 w 32"/>
                <a:gd name="T15" fmla="*/ 0 h 23"/>
                <a:gd name="T16" fmla="*/ 44 w 32"/>
                <a:gd name="T17" fmla="*/ 3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23"/>
                <a:gd name="T29" fmla="*/ 32 w 32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23">
                  <a:moveTo>
                    <a:pt x="24" y="8"/>
                  </a:moveTo>
                  <a:lnTo>
                    <a:pt x="32" y="16"/>
                  </a:lnTo>
                  <a:lnTo>
                    <a:pt x="24" y="23"/>
                  </a:lnTo>
                  <a:lnTo>
                    <a:pt x="16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00" name="Freeform 51"/>
            <p:cNvSpPr>
              <a:spLocks/>
            </p:cNvSpPr>
            <p:nvPr/>
          </p:nvSpPr>
          <p:spPr bwMode="auto">
            <a:xfrm>
              <a:off x="2628" y="2539"/>
              <a:ext cx="33" cy="20"/>
            </a:xfrm>
            <a:custGeom>
              <a:avLst/>
              <a:gdLst>
                <a:gd name="T0" fmla="*/ 44 w 32"/>
                <a:gd name="T1" fmla="*/ 3 h 23"/>
                <a:gd name="T2" fmla="*/ 55 w 32"/>
                <a:gd name="T3" fmla="*/ 3 h 23"/>
                <a:gd name="T4" fmla="*/ 44 w 32"/>
                <a:gd name="T5" fmla="*/ 3 h 23"/>
                <a:gd name="T6" fmla="*/ 36 w 32"/>
                <a:gd name="T7" fmla="*/ 3 h 23"/>
                <a:gd name="T8" fmla="*/ 0 w 32"/>
                <a:gd name="T9" fmla="*/ 3 h 23"/>
                <a:gd name="T10" fmla="*/ 0 w 32"/>
                <a:gd name="T11" fmla="*/ 0 h 23"/>
                <a:gd name="T12" fmla="*/ 8 w 32"/>
                <a:gd name="T13" fmla="*/ 0 h 23"/>
                <a:gd name="T14" fmla="*/ 36 w 32"/>
                <a:gd name="T15" fmla="*/ 0 h 23"/>
                <a:gd name="T16" fmla="*/ 44 w 32"/>
                <a:gd name="T17" fmla="*/ 3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23"/>
                <a:gd name="T29" fmla="*/ 32 w 32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23">
                  <a:moveTo>
                    <a:pt x="24" y="8"/>
                  </a:moveTo>
                  <a:lnTo>
                    <a:pt x="32" y="16"/>
                  </a:lnTo>
                  <a:lnTo>
                    <a:pt x="24" y="23"/>
                  </a:lnTo>
                  <a:lnTo>
                    <a:pt x="16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8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01" name="Freeform 52"/>
            <p:cNvSpPr>
              <a:spLocks/>
            </p:cNvSpPr>
            <p:nvPr/>
          </p:nvSpPr>
          <p:spPr bwMode="auto">
            <a:xfrm>
              <a:off x="2619" y="2545"/>
              <a:ext cx="9" cy="9"/>
            </a:xfrm>
            <a:custGeom>
              <a:avLst/>
              <a:gdLst>
                <a:gd name="T0" fmla="*/ 78 w 8"/>
                <a:gd name="T1" fmla="*/ 78 h 8"/>
                <a:gd name="T2" fmla="*/ 78 w 8"/>
                <a:gd name="T3" fmla="*/ 0 h 8"/>
                <a:gd name="T4" fmla="*/ 0 w 8"/>
                <a:gd name="T5" fmla="*/ 0 h 8"/>
                <a:gd name="T6" fmla="*/ 78 w 8"/>
                <a:gd name="T7" fmla="*/ 7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02" name="Freeform 53"/>
            <p:cNvSpPr>
              <a:spLocks/>
            </p:cNvSpPr>
            <p:nvPr/>
          </p:nvSpPr>
          <p:spPr bwMode="auto">
            <a:xfrm>
              <a:off x="2619" y="2545"/>
              <a:ext cx="16" cy="14"/>
            </a:xfrm>
            <a:custGeom>
              <a:avLst/>
              <a:gdLst>
                <a:gd name="T0" fmla="*/ 16 w 16"/>
                <a:gd name="T1" fmla="*/ 7 h 15"/>
                <a:gd name="T2" fmla="*/ 8 w 16"/>
                <a:gd name="T3" fmla="*/ 7 h 15"/>
                <a:gd name="T4" fmla="*/ 8 w 16"/>
                <a:gd name="T5" fmla="*/ 7 h 15"/>
                <a:gd name="T6" fmla="*/ 0 w 16"/>
                <a:gd name="T7" fmla="*/ 7 h 15"/>
                <a:gd name="T8" fmla="*/ 0 w 16"/>
                <a:gd name="T9" fmla="*/ 0 h 15"/>
                <a:gd name="T10" fmla="*/ 8 w 16"/>
                <a:gd name="T11" fmla="*/ 0 h 15"/>
                <a:gd name="T12" fmla="*/ 16 w 16"/>
                <a:gd name="T13" fmla="*/ 7 h 15"/>
                <a:gd name="T14" fmla="*/ 16 w 16"/>
                <a:gd name="T15" fmla="*/ 7 h 15"/>
                <a:gd name="T16" fmla="*/ 8 w 16"/>
                <a:gd name="T17" fmla="*/ 7 h 15"/>
                <a:gd name="T18" fmla="*/ 0 w 16"/>
                <a:gd name="T19" fmla="*/ 7 h 15"/>
                <a:gd name="T20" fmla="*/ 0 w 16"/>
                <a:gd name="T21" fmla="*/ 0 h 15"/>
                <a:gd name="T22" fmla="*/ 16 w 16"/>
                <a:gd name="T23" fmla="*/ 0 h 15"/>
                <a:gd name="T24" fmla="*/ 16 w 16"/>
                <a:gd name="T25" fmla="*/ 7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15"/>
                <a:gd name="T41" fmla="*/ 16 w 16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15">
                  <a:moveTo>
                    <a:pt x="16" y="15"/>
                  </a:moveTo>
                  <a:lnTo>
                    <a:pt x="8" y="15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8"/>
                  </a:lnTo>
                  <a:lnTo>
                    <a:pt x="16" y="15"/>
                  </a:lnTo>
                  <a:lnTo>
                    <a:pt x="8" y="15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5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03" name="Freeform 54"/>
            <p:cNvSpPr>
              <a:spLocks/>
            </p:cNvSpPr>
            <p:nvPr/>
          </p:nvSpPr>
          <p:spPr bwMode="auto">
            <a:xfrm>
              <a:off x="2619" y="2539"/>
              <a:ext cx="9" cy="6"/>
            </a:xfrm>
            <a:custGeom>
              <a:avLst/>
              <a:gdLst>
                <a:gd name="T0" fmla="*/ 78 w 8"/>
                <a:gd name="T1" fmla="*/ 2 h 8"/>
                <a:gd name="T2" fmla="*/ 78 w 8"/>
                <a:gd name="T3" fmla="*/ 0 h 8"/>
                <a:gd name="T4" fmla="*/ 0 w 8"/>
                <a:gd name="T5" fmla="*/ 0 h 8"/>
                <a:gd name="T6" fmla="*/ 78 w 8"/>
                <a:gd name="T7" fmla="*/ 2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04" name="Freeform 55"/>
            <p:cNvSpPr>
              <a:spLocks/>
            </p:cNvSpPr>
            <p:nvPr/>
          </p:nvSpPr>
          <p:spPr bwMode="auto">
            <a:xfrm>
              <a:off x="2619" y="2539"/>
              <a:ext cx="9" cy="6"/>
            </a:xfrm>
            <a:custGeom>
              <a:avLst/>
              <a:gdLst>
                <a:gd name="T0" fmla="*/ 78 w 8"/>
                <a:gd name="T1" fmla="*/ 2 h 8"/>
                <a:gd name="T2" fmla="*/ 78 w 8"/>
                <a:gd name="T3" fmla="*/ 0 h 8"/>
                <a:gd name="T4" fmla="*/ 0 w 8"/>
                <a:gd name="T5" fmla="*/ 0 h 8"/>
                <a:gd name="T6" fmla="*/ 78 w 8"/>
                <a:gd name="T7" fmla="*/ 2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8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05" name="Freeform 56"/>
            <p:cNvSpPr>
              <a:spLocks/>
            </p:cNvSpPr>
            <p:nvPr/>
          </p:nvSpPr>
          <p:spPr bwMode="auto">
            <a:xfrm>
              <a:off x="2710" y="2435"/>
              <a:ext cx="40" cy="22"/>
            </a:xfrm>
            <a:custGeom>
              <a:avLst/>
              <a:gdLst>
                <a:gd name="T0" fmla="*/ 0 w 40"/>
                <a:gd name="T1" fmla="*/ 6 h 24"/>
                <a:gd name="T2" fmla="*/ 0 w 40"/>
                <a:gd name="T3" fmla="*/ 0 h 24"/>
                <a:gd name="T4" fmla="*/ 24 w 40"/>
                <a:gd name="T5" fmla="*/ 0 h 24"/>
                <a:gd name="T6" fmla="*/ 32 w 40"/>
                <a:gd name="T7" fmla="*/ 0 h 24"/>
                <a:gd name="T8" fmla="*/ 40 w 40"/>
                <a:gd name="T9" fmla="*/ 6 h 24"/>
                <a:gd name="T10" fmla="*/ 32 w 40"/>
                <a:gd name="T11" fmla="*/ 6 h 24"/>
                <a:gd name="T12" fmla="*/ 32 w 40"/>
                <a:gd name="T13" fmla="*/ 6 h 24"/>
                <a:gd name="T14" fmla="*/ 16 w 40"/>
                <a:gd name="T15" fmla="*/ 6 h 24"/>
                <a:gd name="T16" fmla="*/ 16 w 40"/>
                <a:gd name="T17" fmla="*/ 6 h 24"/>
                <a:gd name="T18" fmla="*/ 8 w 40"/>
                <a:gd name="T19" fmla="*/ 6 h 24"/>
                <a:gd name="T20" fmla="*/ 8 w 40"/>
                <a:gd name="T21" fmla="*/ 6 h 24"/>
                <a:gd name="T22" fmla="*/ 0 w 40"/>
                <a:gd name="T23" fmla="*/ 6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24"/>
                <a:gd name="T38" fmla="*/ 40 w 40"/>
                <a:gd name="T39" fmla="*/ 24 h 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24">
                  <a:moveTo>
                    <a:pt x="0" y="16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06" name="Freeform 57"/>
            <p:cNvSpPr>
              <a:spLocks/>
            </p:cNvSpPr>
            <p:nvPr/>
          </p:nvSpPr>
          <p:spPr bwMode="auto">
            <a:xfrm>
              <a:off x="2710" y="2435"/>
              <a:ext cx="40" cy="22"/>
            </a:xfrm>
            <a:custGeom>
              <a:avLst/>
              <a:gdLst>
                <a:gd name="T0" fmla="*/ 0 w 40"/>
                <a:gd name="T1" fmla="*/ 6 h 24"/>
                <a:gd name="T2" fmla="*/ 0 w 40"/>
                <a:gd name="T3" fmla="*/ 0 h 24"/>
                <a:gd name="T4" fmla="*/ 24 w 40"/>
                <a:gd name="T5" fmla="*/ 0 h 24"/>
                <a:gd name="T6" fmla="*/ 32 w 40"/>
                <a:gd name="T7" fmla="*/ 0 h 24"/>
                <a:gd name="T8" fmla="*/ 40 w 40"/>
                <a:gd name="T9" fmla="*/ 6 h 24"/>
                <a:gd name="T10" fmla="*/ 32 w 40"/>
                <a:gd name="T11" fmla="*/ 6 h 24"/>
                <a:gd name="T12" fmla="*/ 32 w 40"/>
                <a:gd name="T13" fmla="*/ 6 h 24"/>
                <a:gd name="T14" fmla="*/ 16 w 40"/>
                <a:gd name="T15" fmla="*/ 6 h 24"/>
                <a:gd name="T16" fmla="*/ 16 w 40"/>
                <a:gd name="T17" fmla="*/ 6 h 24"/>
                <a:gd name="T18" fmla="*/ 8 w 40"/>
                <a:gd name="T19" fmla="*/ 6 h 24"/>
                <a:gd name="T20" fmla="*/ 8 w 40"/>
                <a:gd name="T21" fmla="*/ 6 h 24"/>
                <a:gd name="T22" fmla="*/ 0 w 40"/>
                <a:gd name="T23" fmla="*/ 6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24"/>
                <a:gd name="T38" fmla="*/ 40 w 40"/>
                <a:gd name="T39" fmla="*/ 24 h 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24">
                  <a:moveTo>
                    <a:pt x="0" y="16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16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07" name="Freeform 58"/>
            <p:cNvSpPr>
              <a:spLocks/>
            </p:cNvSpPr>
            <p:nvPr/>
          </p:nvSpPr>
          <p:spPr bwMode="auto">
            <a:xfrm>
              <a:off x="2685" y="2435"/>
              <a:ext cx="25" cy="14"/>
            </a:xfrm>
            <a:custGeom>
              <a:avLst/>
              <a:gdLst>
                <a:gd name="T0" fmla="*/ 52 w 24"/>
                <a:gd name="T1" fmla="*/ 4 h 16"/>
                <a:gd name="T2" fmla="*/ 52 w 24"/>
                <a:gd name="T3" fmla="*/ 0 h 16"/>
                <a:gd name="T4" fmla="*/ 36 w 24"/>
                <a:gd name="T5" fmla="*/ 0 h 16"/>
                <a:gd name="T6" fmla="*/ 36 w 24"/>
                <a:gd name="T7" fmla="*/ 4 h 16"/>
                <a:gd name="T8" fmla="*/ 0 w 24"/>
                <a:gd name="T9" fmla="*/ 4 h 16"/>
                <a:gd name="T10" fmla="*/ 8 w 24"/>
                <a:gd name="T11" fmla="*/ 4 h 16"/>
                <a:gd name="T12" fmla="*/ 52 w 24"/>
                <a:gd name="T13" fmla="*/ 4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6"/>
                <a:gd name="T23" fmla="*/ 24 w 24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6">
                  <a:moveTo>
                    <a:pt x="24" y="16"/>
                  </a:move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08" name="Freeform 59"/>
            <p:cNvSpPr>
              <a:spLocks/>
            </p:cNvSpPr>
            <p:nvPr/>
          </p:nvSpPr>
          <p:spPr bwMode="auto">
            <a:xfrm>
              <a:off x="2685" y="2435"/>
              <a:ext cx="25" cy="14"/>
            </a:xfrm>
            <a:custGeom>
              <a:avLst/>
              <a:gdLst>
                <a:gd name="T0" fmla="*/ 52 w 24"/>
                <a:gd name="T1" fmla="*/ 4 h 16"/>
                <a:gd name="T2" fmla="*/ 52 w 24"/>
                <a:gd name="T3" fmla="*/ 0 h 16"/>
                <a:gd name="T4" fmla="*/ 36 w 24"/>
                <a:gd name="T5" fmla="*/ 0 h 16"/>
                <a:gd name="T6" fmla="*/ 36 w 24"/>
                <a:gd name="T7" fmla="*/ 4 h 16"/>
                <a:gd name="T8" fmla="*/ 0 w 24"/>
                <a:gd name="T9" fmla="*/ 4 h 16"/>
                <a:gd name="T10" fmla="*/ 8 w 24"/>
                <a:gd name="T11" fmla="*/ 4 h 16"/>
                <a:gd name="T12" fmla="*/ 52 w 24"/>
                <a:gd name="T13" fmla="*/ 4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6"/>
                <a:gd name="T23" fmla="*/ 24 w 24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6">
                  <a:moveTo>
                    <a:pt x="24" y="16"/>
                  </a:move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24" y="16"/>
                  </a:ln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09" name="Freeform 60"/>
            <p:cNvSpPr>
              <a:spLocks/>
            </p:cNvSpPr>
            <p:nvPr/>
          </p:nvSpPr>
          <p:spPr bwMode="auto">
            <a:xfrm>
              <a:off x="2635" y="2508"/>
              <a:ext cx="124" cy="164"/>
            </a:xfrm>
            <a:custGeom>
              <a:avLst/>
              <a:gdLst>
                <a:gd name="T0" fmla="*/ 185 w 120"/>
                <a:gd name="T1" fmla="*/ 49 h 175"/>
                <a:gd name="T2" fmla="*/ 202 w 120"/>
                <a:gd name="T3" fmla="*/ 42 h 175"/>
                <a:gd name="T4" fmla="*/ 185 w 120"/>
                <a:gd name="T5" fmla="*/ 35 h 175"/>
                <a:gd name="T6" fmla="*/ 202 w 120"/>
                <a:gd name="T7" fmla="*/ 35 h 175"/>
                <a:gd name="T8" fmla="*/ 185 w 120"/>
                <a:gd name="T9" fmla="*/ 33 h 175"/>
                <a:gd name="T10" fmla="*/ 185 w 120"/>
                <a:gd name="T11" fmla="*/ 31 h 175"/>
                <a:gd name="T12" fmla="*/ 231 w 120"/>
                <a:gd name="T13" fmla="*/ 31 h 175"/>
                <a:gd name="T14" fmla="*/ 231 w 120"/>
                <a:gd name="T15" fmla="*/ 29 h 175"/>
                <a:gd name="T16" fmla="*/ 217 w 120"/>
                <a:gd name="T17" fmla="*/ 23 h 175"/>
                <a:gd name="T18" fmla="*/ 231 w 120"/>
                <a:gd name="T19" fmla="*/ 18 h 175"/>
                <a:gd name="T20" fmla="*/ 202 w 120"/>
                <a:gd name="T21" fmla="*/ 18 h 175"/>
                <a:gd name="T22" fmla="*/ 185 w 120"/>
                <a:gd name="T23" fmla="*/ 16 h 175"/>
                <a:gd name="T24" fmla="*/ 138 w 120"/>
                <a:gd name="T25" fmla="*/ 16 h 175"/>
                <a:gd name="T26" fmla="*/ 122 w 120"/>
                <a:gd name="T27" fmla="*/ 16 h 175"/>
                <a:gd name="T28" fmla="*/ 122 w 120"/>
                <a:gd name="T29" fmla="*/ 14 h 175"/>
                <a:gd name="T30" fmla="*/ 122 w 120"/>
                <a:gd name="T31" fmla="*/ 7 h 175"/>
                <a:gd name="T32" fmla="*/ 122 w 120"/>
                <a:gd name="T33" fmla="*/ 7 h 175"/>
                <a:gd name="T34" fmla="*/ 138 w 120"/>
                <a:gd name="T35" fmla="*/ 7 h 175"/>
                <a:gd name="T36" fmla="*/ 155 w 120"/>
                <a:gd name="T37" fmla="*/ 7 h 175"/>
                <a:gd name="T38" fmla="*/ 138 w 120"/>
                <a:gd name="T39" fmla="*/ 0 h 175"/>
                <a:gd name="T40" fmla="*/ 122 w 120"/>
                <a:gd name="T41" fmla="*/ 7 h 175"/>
                <a:gd name="T42" fmla="*/ 75 w 120"/>
                <a:gd name="T43" fmla="*/ 7 h 175"/>
                <a:gd name="T44" fmla="*/ 59 w 120"/>
                <a:gd name="T45" fmla="*/ 7 h 175"/>
                <a:gd name="T46" fmla="*/ 44 w 120"/>
                <a:gd name="T47" fmla="*/ 11 h 175"/>
                <a:gd name="T48" fmla="*/ 44 w 120"/>
                <a:gd name="T49" fmla="*/ 16 h 175"/>
                <a:gd name="T50" fmla="*/ 36 w 120"/>
                <a:gd name="T51" fmla="*/ 11 h 175"/>
                <a:gd name="T52" fmla="*/ 44 w 120"/>
                <a:gd name="T53" fmla="*/ 14 h 175"/>
                <a:gd name="T54" fmla="*/ 36 w 120"/>
                <a:gd name="T55" fmla="*/ 16 h 175"/>
                <a:gd name="T56" fmla="*/ 36 w 120"/>
                <a:gd name="T57" fmla="*/ 18 h 175"/>
                <a:gd name="T58" fmla="*/ 36 w 120"/>
                <a:gd name="T59" fmla="*/ 25 h 175"/>
                <a:gd name="T60" fmla="*/ 44 w 120"/>
                <a:gd name="T61" fmla="*/ 25 h 175"/>
                <a:gd name="T62" fmla="*/ 36 w 120"/>
                <a:gd name="T63" fmla="*/ 29 h 175"/>
                <a:gd name="T64" fmla="*/ 8 w 120"/>
                <a:gd name="T65" fmla="*/ 29 h 175"/>
                <a:gd name="T66" fmla="*/ 8 w 120"/>
                <a:gd name="T67" fmla="*/ 31 h 175"/>
                <a:gd name="T68" fmla="*/ 0 w 120"/>
                <a:gd name="T69" fmla="*/ 31 h 175"/>
                <a:gd name="T70" fmla="*/ 0 w 120"/>
                <a:gd name="T71" fmla="*/ 33 h 175"/>
                <a:gd name="T72" fmla="*/ 44 w 120"/>
                <a:gd name="T73" fmla="*/ 37 h 175"/>
                <a:gd name="T74" fmla="*/ 59 w 120"/>
                <a:gd name="T75" fmla="*/ 35 h 175"/>
                <a:gd name="T76" fmla="*/ 75 w 120"/>
                <a:gd name="T77" fmla="*/ 37 h 175"/>
                <a:gd name="T78" fmla="*/ 106 w 120"/>
                <a:gd name="T79" fmla="*/ 42 h 175"/>
                <a:gd name="T80" fmla="*/ 122 w 120"/>
                <a:gd name="T81" fmla="*/ 43 h 175"/>
                <a:gd name="T82" fmla="*/ 168 w 120"/>
                <a:gd name="T83" fmla="*/ 42 h 175"/>
                <a:gd name="T84" fmla="*/ 185 w 120"/>
                <a:gd name="T85" fmla="*/ 43 h 175"/>
                <a:gd name="T86" fmla="*/ 185 w 120"/>
                <a:gd name="T87" fmla="*/ 46 h 175"/>
                <a:gd name="T88" fmla="*/ 168 w 120"/>
                <a:gd name="T89" fmla="*/ 46 h 175"/>
                <a:gd name="T90" fmla="*/ 185 w 120"/>
                <a:gd name="T91" fmla="*/ 49 h 17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0"/>
                <a:gd name="T139" fmla="*/ 0 h 175"/>
                <a:gd name="T140" fmla="*/ 120 w 120"/>
                <a:gd name="T141" fmla="*/ 175 h 17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0" h="175">
                  <a:moveTo>
                    <a:pt x="96" y="175"/>
                  </a:moveTo>
                  <a:lnTo>
                    <a:pt x="104" y="151"/>
                  </a:lnTo>
                  <a:lnTo>
                    <a:pt x="96" y="127"/>
                  </a:lnTo>
                  <a:lnTo>
                    <a:pt x="104" y="127"/>
                  </a:lnTo>
                  <a:lnTo>
                    <a:pt x="96" y="119"/>
                  </a:lnTo>
                  <a:lnTo>
                    <a:pt x="96" y="111"/>
                  </a:lnTo>
                  <a:lnTo>
                    <a:pt x="120" y="111"/>
                  </a:lnTo>
                  <a:lnTo>
                    <a:pt x="120" y="103"/>
                  </a:lnTo>
                  <a:lnTo>
                    <a:pt x="112" y="87"/>
                  </a:lnTo>
                  <a:lnTo>
                    <a:pt x="120" y="63"/>
                  </a:lnTo>
                  <a:lnTo>
                    <a:pt x="104" y="63"/>
                  </a:lnTo>
                  <a:lnTo>
                    <a:pt x="96" y="55"/>
                  </a:lnTo>
                  <a:lnTo>
                    <a:pt x="72" y="55"/>
                  </a:lnTo>
                  <a:lnTo>
                    <a:pt x="64" y="55"/>
                  </a:lnTo>
                  <a:lnTo>
                    <a:pt x="64" y="48"/>
                  </a:lnTo>
                  <a:lnTo>
                    <a:pt x="64" y="32"/>
                  </a:lnTo>
                  <a:lnTo>
                    <a:pt x="64" y="16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64" y="8"/>
                  </a:lnTo>
                  <a:lnTo>
                    <a:pt x="40" y="16"/>
                  </a:lnTo>
                  <a:lnTo>
                    <a:pt x="32" y="32"/>
                  </a:lnTo>
                  <a:lnTo>
                    <a:pt x="24" y="40"/>
                  </a:lnTo>
                  <a:lnTo>
                    <a:pt x="24" y="55"/>
                  </a:lnTo>
                  <a:lnTo>
                    <a:pt x="16" y="40"/>
                  </a:lnTo>
                  <a:lnTo>
                    <a:pt x="24" y="48"/>
                  </a:lnTo>
                  <a:lnTo>
                    <a:pt x="16" y="55"/>
                  </a:lnTo>
                  <a:lnTo>
                    <a:pt x="16" y="63"/>
                  </a:lnTo>
                  <a:lnTo>
                    <a:pt x="16" y="95"/>
                  </a:lnTo>
                  <a:lnTo>
                    <a:pt x="24" y="95"/>
                  </a:lnTo>
                  <a:lnTo>
                    <a:pt x="16" y="103"/>
                  </a:lnTo>
                  <a:lnTo>
                    <a:pt x="8" y="103"/>
                  </a:lnTo>
                  <a:lnTo>
                    <a:pt x="8" y="111"/>
                  </a:lnTo>
                  <a:lnTo>
                    <a:pt x="0" y="111"/>
                  </a:lnTo>
                  <a:lnTo>
                    <a:pt x="0" y="119"/>
                  </a:lnTo>
                  <a:lnTo>
                    <a:pt x="24" y="135"/>
                  </a:lnTo>
                  <a:lnTo>
                    <a:pt x="32" y="127"/>
                  </a:lnTo>
                  <a:lnTo>
                    <a:pt x="40" y="135"/>
                  </a:lnTo>
                  <a:lnTo>
                    <a:pt x="56" y="151"/>
                  </a:lnTo>
                  <a:lnTo>
                    <a:pt x="64" y="159"/>
                  </a:lnTo>
                  <a:lnTo>
                    <a:pt x="88" y="151"/>
                  </a:lnTo>
                  <a:lnTo>
                    <a:pt x="96" y="159"/>
                  </a:lnTo>
                  <a:lnTo>
                    <a:pt x="96" y="167"/>
                  </a:lnTo>
                  <a:lnTo>
                    <a:pt x="88" y="167"/>
                  </a:lnTo>
                  <a:lnTo>
                    <a:pt x="96" y="175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10" name="Freeform 61"/>
            <p:cNvSpPr>
              <a:spLocks/>
            </p:cNvSpPr>
            <p:nvPr/>
          </p:nvSpPr>
          <p:spPr bwMode="auto">
            <a:xfrm>
              <a:off x="2635" y="2508"/>
              <a:ext cx="124" cy="164"/>
            </a:xfrm>
            <a:custGeom>
              <a:avLst/>
              <a:gdLst>
                <a:gd name="T0" fmla="*/ 185 w 120"/>
                <a:gd name="T1" fmla="*/ 49 h 175"/>
                <a:gd name="T2" fmla="*/ 202 w 120"/>
                <a:gd name="T3" fmla="*/ 42 h 175"/>
                <a:gd name="T4" fmla="*/ 185 w 120"/>
                <a:gd name="T5" fmla="*/ 35 h 175"/>
                <a:gd name="T6" fmla="*/ 202 w 120"/>
                <a:gd name="T7" fmla="*/ 35 h 175"/>
                <a:gd name="T8" fmla="*/ 185 w 120"/>
                <a:gd name="T9" fmla="*/ 33 h 175"/>
                <a:gd name="T10" fmla="*/ 185 w 120"/>
                <a:gd name="T11" fmla="*/ 31 h 175"/>
                <a:gd name="T12" fmla="*/ 231 w 120"/>
                <a:gd name="T13" fmla="*/ 31 h 175"/>
                <a:gd name="T14" fmla="*/ 231 w 120"/>
                <a:gd name="T15" fmla="*/ 29 h 175"/>
                <a:gd name="T16" fmla="*/ 217 w 120"/>
                <a:gd name="T17" fmla="*/ 23 h 175"/>
                <a:gd name="T18" fmla="*/ 231 w 120"/>
                <a:gd name="T19" fmla="*/ 18 h 175"/>
                <a:gd name="T20" fmla="*/ 202 w 120"/>
                <a:gd name="T21" fmla="*/ 18 h 175"/>
                <a:gd name="T22" fmla="*/ 185 w 120"/>
                <a:gd name="T23" fmla="*/ 16 h 175"/>
                <a:gd name="T24" fmla="*/ 138 w 120"/>
                <a:gd name="T25" fmla="*/ 16 h 175"/>
                <a:gd name="T26" fmla="*/ 122 w 120"/>
                <a:gd name="T27" fmla="*/ 16 h 175"/>
                <a:gd name="T28" fmla="*/ 122 w 120"/>
                <a:gd name="T29" fmla="*/ 14 h 175"/>
                <a:gd name="T30" fmla="*/ 122 w 120"/>
                <a:gd name="T31" fmla="*/ 7 h 175"/>
                <a:gd name="T32" fmla="*/ 122 w 120"/>
                <a:gd name="T33" fmla="*/ 7 h 175"/>
                <a:gd name="T34" fmla="*/ 138 w 120"/>
                <a:gd name="T35" fmla="*/ 7 h 175"/>
                <a:gd name="T36" fmla="*/ 155 w 120"/>
                <a:gd name="T37" fmla="*/ 7 h 175"/>
                <a:gd name="T38" fmla="*/ 138 w 120"/>
                <a:gd name="T39" fmla="*/ 0 h 175"/>
                <a:gd name="T40" fmla="*/ 122 w 120"/>
                <a:gd name="T41" fmla="*/ 7 h 175"/>
                <a:gd name="T42" fmla="*/ 75 w 120"/>
                <a:gd name="T43" fmla="*/ 7 h 175"/>
                <a:gd name="T44" fmla="*/ 59 w 120"/>
                <a:gd name="T45" fmla="*/ 7 h 175"/>
                <a:gd name="T46" fmla="*/ 44 w 120"/>
                <a:gd name="T47" fmla="*/ 11 h 175"/>
                <a:gd name="T48" fmla="*/ 44 w 120"/>
                <a:gd name="T49" fmla="*/ 16 h 175"/>
                <a:gd name="T50" fmla="*/ 36 w 120"/>
                <a:gd name="T51" fmla="*/ 11 h 175"/>
                <a:gd name="T52" fmla="*/ 44 w 120"/>
                <a:gd name="T53" fmla="*/ 14 h 175"/>
                <a:gd name="T54" fmla="*/ 36 w 120"/>
                <a:gd name="T55" fmla="*/ 16 h 175"/>
                <a:gd name="T56" fmla="*/ 36 w 120"/>
                <a:gd name="T57" fmla="*/ 18 h 175"/>
                <a:gd name="T58" fmla="*/ 36 w 120"/>
                <a:gd name="T59" fmla="*/ 25 h 175"/>
                <a:gd name="T60" fmla="*/ 44 w 120"/>
                <a:gd name="T61" fmla="*/ 25 h 175"/>
                <a:gd name="T62" fmla="*/ 36 w 120"/>
                <a:gd name="T63" fmla="*/ 29 h 175"/>
                <a:gd name="T64" fmla="*/ 8 w 120"/>
                <a:gd name="T65" fmla="*/ 29 h 175"/>
                <a:gd name="T66" fmla="*/ 8 w 120"/>
                <a:gd name="T67" fmla="*/ 31 h 175"/>
                <a:gd name="T68" fmla="*/ 0 w 120"/>
                <a:gd name="T69" fmla="*/ 31 h 175"/>
                <a:gd name="T70" fmla="*/ 0 w 120"/>
                <a:gd name="T71" fmla="*/ 33 h 175"/>
                <a:gd name="T72" fmla="*/ 44 w 120"/>
                <a:gd name="T73" fmla="*/ 37 h 175"/>
                <a:gd name="T74" fmla="*/ 59 w 120"/>
                <a:gd name="T75" fmla="*/ 35 h 175"/>
                <a:gd name="T76" fmla="*/ 75 w 120"/>
                <a:gd name="T77" fmla="*/ 37 h 175"/>
                <a:gd name="T78" fmla="*/ 106 w 120"/>
                <a:gd name="T79" fmla="*/ 42 h 175"/>
                <a:gd name="T80" fmla="*/ 122 w 120"/>
                <a:gd name="T81" fmla="*/ 43 h 175"/>
                <a:gd name="T82" fmla="*/ 168 w 120"/>
                <a:gd name="T83" fmla="*/ 42 h 175"/>
                <a:gd name="T84" fmla="*/ 185 w 120"/>
                <a:gd name="T85" fmla="*/ 43 h 175"/>
                <a:gd name="T86" fmla="*/ 185 w 120"/>
                <a:gd name="T87" fmla="*/ 46 h 175"/>
                <a:gd name="T88" fmla="*/ 168 w 120"/>
                <a:gd name="T89" fmla="*/ 46 h 175"/>
                <a:gd name="T90" fmla="*/ 185 w 120"/>
                <a:gd name="T91" fmla="*/ 49 h 17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0"/>
                <a:gd name="T139" fmla="*/ 0 h 175"/>
                <a:gd name="T140" fmla="*/ 120 w 120"/>
                <a:gd name="T141" fmla="*/ 175 h 17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0" h="175">
                  <a:moveTo>
                    <a:pt x="96" y="175"/>
                  </a:moveTo>
                  <a:lnTo>
                    <a:pt x="104" y="151"/>
                  </a:lnTo>
                  <a:lnTo>
                    <a:pt x="96" y="127"/>
                  </a:lnTo>
                  <a:lnTo>
                    <a:pt x="104" y="127"/>
                  </a:lnTo>
                  <a:lnTo>
                    <a:pt x="96" y="119"/>
                  </a:lnTo>
                  <a:lnTo>
                    <a:pt x="96" y="111"/>
                  </a:lnTo>
                  <a:lnTo>
                    <a:pt x="120" y="111"/>
                  </a:lnTo>
                  <a:lnTo>
                    <a:pt x="120" y="103"/>
                  </a:lnTo>
                  <a:lnTo>
                    <a:pt x="112" y="87"/>
                  </a:lnTo>
                  <a:lnTo>
                    <a:pt x="120" y="63"/>
                  </a:lnTo>
                  <a:lnTo>
                    <a:pt x="104" y="63"/>
                  </a:lnTo>
                  <a:lnTo>
                    <a:pt x="96" y="55"/>
                  </a:lnTo>
                  <a:lnTo>
                    <a:pt x="72" y="55"/>
                  </a:lnTo>
                  <a:lnTo>
                    <a:pt x="64" y="55"/>
                  </a:lnTo>
                  <a:lnTo>
                    <a:pt x="64" y="48"/>
                  </a:lnTo>
                  <a:lnTo>
                    <a:pt x="64" y="32"/>
                  </a:lnTo>
                  <a:lnTo>
                    <a:pt x="64" y="16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64" y="8"/>
                  </a:lnTo>
                  <a:lnTo>
                    <a:pt x="40" y="16"/>
                  </a:lnTo>
                  <a:lnTo>
                    <a:pt x="32" y="32"/>
                  </a:lnTo>
                  <a:lnTo>
                    <a:pt x="24" y="40"/>
                  </a:lnTo>
                  <a:lnTo>
                    <a:pt x="24" y="55"/>
                  </a:lnTo>
                  <a:lnTo>
                    <a:pt x="16" y="40"/>
                  </a:lnTo>
                  <a:lnTo>
                    <a:pt x="24" y="48"/>
                  </a:lnTo>
                  <a:lnTo>
                    <a:pt x="16" y="55"/>
                  </a:lnTo>
                  <a:lnTo>
                    <a:pt x="16" y="63"/>
                  </a:lnTo>
                  <a:lnTo>
                    <a:pt x="16" y="95"/>
                  </a:lnTo>
                  <a:lnTo>
                    <a:pt x="24" y="95"/>
                  </a:lnTo>
                  <a:lnTo>
                    <a:pt x="16" y="103"/>
                  </a:lnTo>
                  <a:lnTo>
                    <a:pt x="8" y="103"/>
                  </a:lnTo>
                  <a:lnTo>
                    <a:pt x="8" y="111"/>
                  </a:lnTo>
                  <a:lnTo>
                    <a:pt x="0" y="111"/>
                  </a:lnTo>
                  <a:lnTo>
                    <a:pt x="0" y="119"/>
                  </a:lnTo>
                  <a:lnTo>
                    <a:pt x="24" y="135"/>
                  </a:lnTo>
                  <a:lnTo>
                    <a:pt x="32" y="127"/>
                  </a:lnTo>
                  <a:lnTo>
                    <a:pt x="40" y="135"/>
                  </a:lnTo>
                  <a:lnTo>
                    <a:pt x="56" y="151"/>
                  </a:lnTo>
                  <a:lnTo>
                    <a:pt x="64" y="159"/>
                  </a:lnTo>
                  <a:lnTo>
                    <a:pt x="88" y="151"/>
                  </a:lnTo>
                  <a:lnTo>
                    <a:pt x="96" y="159"/>
                  </a:lnTo>
                  <a:lnTo>
                    <a:pt x="96" y="167"/>
                  </a:lnTo>
                  <a:lnTo>
                    <a:pt x="88" y="167"/>
                  </a:lnTo>
                  <a:lnTo>
                    <a:pt x="96" y="175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11" name="Freeform 62"/>
            <p:cNvSpPr>
              <a:spLocks/>
            </p:cNvSpPr>
            <p:nvPr/>
          </p:nvSpPr>
          <p:spPr bwMode="auto">
            <a:xfrm>
              <a:off x="2619" y="2618"/>
              <a:ext cx="59" cy="68"/>
            </a:xfrm>
            <a:custGeom>
              <a:avLst/>
              <a:gdLst>
                <a:gd name="T0" fmla="*/ 159 w 56"/>
                <a:gd name="T1" fmla="*/ 9 h 72"/>
                <a:gd name="T2" fmla="*/ 138 w 56"/>
                <a:gd name="T3" fmla="*/ 8 h 72"/>
                <a:gd name="T4" fmla="*/ 112 w 56"/>
                <a:gd name="T5" fmla="*/ 9 h 72"/>
                <a:gd name="T6" fmla="*/ 44 w 56"/>
                <a:gd name="T7" fmla="*/ 0 h 72"/>
                <a:gd name="T8" fmla="*/ 0 w 56"/>
                <a:gd name="T9" fmla="*/ 8 h 72"/>
                <a:gd name="T10" fmla="*/ 0 w 56"/>
                <a:gd name="T11" fmla="*/ 9 h 72"/>
                <a:gd name="T12" fmla="*/ 0 w 56"/>
                <a:gd name="T13" fmla="*/ 9 h 72"/>
                <a:gd name="T14" fmla="*/ 0 w 56"/>
                <a:gd name="T15" fmla="*/ 9 h 72"/>
                <a:gd name="T16" fmla="*/ 0 w 56"/>
                <a:gd name="T17" fmla="*/ 16 h 72"/>
                <a:gd name="T18" fmla="*/ 0 w 56"/>
                <a:gd name="T19" fmla="*/ 13 h 72"/>
                <a:gd name="T20" fmla="*/ 8 w 56"/>
                <a:gd name="T21" fmla="*/ 13 h 72"/>
                <a:gd name="T22" fmla="*/ 0 w 56"/>
                <a:gd name="T23" fmla="*/ 16 h 72"/>
                <a:gd name="T24" fmla="*/ 0 w 56"/>
                <a:gd name="T25" fmla="*/ 21 h 72"/>
                <a:gd name="T26" fmla="*/ 8 w 56"/>
                <a:gd name="T27" fmla="*/ 23 h 72"/>
                <a:gd name="T28" fmla="*/ 91 w 56"/>
                <a:gd name="T29" fmla="*/ 16 h 72"/>
                <a:gd name="T30" fmla="*/ 112 w 56"/>
                <a:gd name="T31" fmla="*/ 13 h 72"/>
                <a:gd name="T32" fmla="*/ 138 w 56"/>
                <a:gd name="T33" fmla="*/ 9 h 72"/>
                <a:gd name="T34" fmla="*/ 159 w 56"/>
                <a:gd name="T35" fmla="*/ 9 h 72"/>
                <a:gd name="T36" fmla="*/ 138 w 56"/>
                <a:gd name="T37" fmla="*/ 9 h 72"/>
                <a:gd name="T38" fmla="*/ 159 w 56"/>
                <a:gd name="T39" fmla="*/ 9 h 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6"/>
                <a:gd name="T61" fmla="*/ 0 h 72"/>
                <a:gd name="T62" fmla="*/ 56 w 56"/>
                <a:gd name="T63" fmla="*/ 72 h 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6" h="72">
                  <a:moveTo>
                    <a:pt x="56" y="16"/>
                  </a:moveTo>
                  <a:lnTo>
                    <a:pt x="48" y="8"/>
                  </a:lnTo>
                  <a:lnTo>
                    <a:pt x="40" y="16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32" y="48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56" y="24"/>
                  </a:lnTo>
                  <a:lnTo>
                    <a:pt x="48" y="16"/>
                  </a:lnTo>
                  <a:lnTo>
                    <a:pt x="56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12" name="Freeform 63"/>
            <p:cNvSpPr>
              <a:spLocks/>
            </p:cNvSpPr>
            <p:nvPr/>
          </p:nvSpPr>
          <p:spPr bwMode="auto">
            <a:xfrm>
              <a:off x="2619" y="2618"/>
              <a:ext cx="59" cy="68"/>
            </a:xfrm>
            <a:custGeom>
              <a:avLst/>
              <a:gdLst>
                <a:gd name="T0" fmla="*/ 159 w 56"/>
                <a:gd name="T1" fmla="*/ 9 h 72"/>
                <a:gd name="T2" fmla="*/ 138 w 56"/>
                <a:gd name="T3" fmla="*/ 8 h 72"/>
                <a:gd name="T4" fmla="*/ 112 w 56"/>
                <a:gd name="T5" fmla="*/ 9 h 72"/>
                <a:gd name="T6" fmla="*/ 44 w 56"/>
                <a:gd name="T7" fmla="*/ 0 h 72"/>
                <a:gd name="T8" fmla="*/ 0 w 56"/>
                <a:gd name="T9" fmla="*/ 8 h 72"/>
                <a:gd name="T10" fmla="*/ 0 w 56"/>
                <a:gd name="T11" fmla="*/ 9 h 72"/>
                <a:gd name="T12" fmla="*/ 0 w 56"/>
                <a:gd name="T13" fmla="*/ 9 h 72"/>
                <a:gd name="T14" fmla="*/ 0 w 56"/>
                <a:gd name="T15" fmla="*/ 9 h 72"/>
                <a:gd name="T16" fmla="*/ 0 w 56"/>
                <a:gd name="T17" fmla="*/ 16 h 72"/>
                <a:gd name="T18" fmla="*/ 0 w 56"/>
                <a:gd name="T19" fmla="*/ 13 h 72"/>
                <a:gd name="T20" fmla="*/ 8 w 56"/>
                <a:gd name="T21" fmla="*/ 13 h 72"/>
                <a:gd name="T22" fmla="*/ 0 w 56"/>
                <a:gd name="T23" fmla="*/ 16 h 72"/>
                <a:gd name="T24" fmla="*/ 0 w 56"/>
                <a:gd name="T25" fmla="*/ 21 h 72"/>
                <a:gd name="T26" fmla="*/ 8 w 56"/>
                <a:gd name="T27" fmla="*/ 23 h 72"/>
                <a:gd name="T28" fmla="*/ 91 w 56"/>
                <a:gd name="T29" fmla="*/ 16 h 72"/>
                <a:gd name="T30" fmla="*/ 112 w 56"/>
                <a:gd name="T31" fmla="*/ 13 h 72"/>
                <a:gd name="T32" fmla="*/ 138 w 56"/>
                <a:gd name="T33" fmla="*/ 9 h 72"/>
                <a:gd name="T34" fmla="*/ 159 w 56"/>
                <a:gd name="T35" fmla="*/ 9 h 72"/>
                <a:gd name="T36" fmla="*/ 138 w 56"/>
                <a:gd name="T37" fmla="*/ 9 h 72"/>
                <a:gd name="T38" fmla="*/ 159 w 56"/>
                <a:gd name="T39" fmla="*/ 9 h 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6"/>
                <a:gd name="T61" fmla="*/ 0 h 72"/>
                <a:gd name="T62" fmla="*/ 56 w 56"/>
                <a:gd name="T63" fmla="*/ 72 h 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6" h="72">
                  <a:moveTo>
                    <a:pt x="56" y="16"/>
                  </a:moveTo>
                  <a:lnTo>
                    <a:pt x="48" y="8"/>
                  </a:lnTo>
                  <a:lnTo>
                    <a:pt x="40" y="16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32" y="48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56" y="24"/>
                  </a:lnTo>
                  <a:lnTo>
                    <a:pt x="48" y="16"/>
                  </a:lnTo>
                  <a:lnTo>
                    <a:pt x="56" y="16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13" name="Freeform 64"/>
            <p:cNvSpPr>
              <a:spLocks/>
            </p:cNvSpPr>
            <p:nvPr/>
          </p:nvSpPr>
          <p:spPr bwMode="auto">
            <a:xfrm>
              <a:off x="2610" y="2635"/>
              <a:ext cx="134" cy="185"/>
            </a:xfrm>
            <a:custGeom>
              <a:avLst/>
              <a:gdLst>
                <a:gd name="T0" fmla="*/ 321 w 128"/>
                <a:gd name="T1" fmla="*/ 23 h 200"/>
                <a:gd name="T2" fmla="*/ 280 w 128"/>
                <a:gd name="T3" fmla="*/ 23 h 200"/>
                <a:gd name="T4" fmla="*/ 280 w 128"/>
                <a:gd name="T5" fmla="*/ 21 h 200"/>
                <a:gd name="T6" fmla="*/ 238 w 128"/>
                <a:gd name="T7" fmla="*/ 21 h 200"/>
                <a:gd name="T8" fmla="*/ 217 w 128"/>
                <a:gd name="T9" fmla="*/ 21 h 200"/>
                <a:gd name="T10" fmla="*/ 198 w 128"/>
                <a:gd name="T11" fmla="*/ 17 h 200"/>
                <a:gd name="T12" fmla="*/ 217 w 128"/>
                <a:gd name="T13" fmla="*/ 13 h 200"/>
                <a:gd name="T14" fmla="*/ 299 w 128"/>
                <a:gd name="T15" fmla="*/ 8 h 200"/>
                <a:gd name="T16" fmla="*/ 280 w 128"/>
                <a:gd name="T17" fmla="*/ 6 h 200"/>
                <a:gd name="T18" fmla="*/ 299 w 128"/>
                <a:gd name="T19" fmla="*/ 6 h 200"/>
                <a:gd name="T20" fmla="*/ 299 w 128"/>
                <a:gd name="T21" fmla="*/ 6 h 200"/>
                <a:gd name="T22" fmla="*/ 280 w 128"/>
                <a:gd name="T23" fmla="*/ 6 h 200"/>
                <a:gd name="T24" fmla="*/ 217 w 128"/>
                <a:gd name="T25" fmla="*/ 6 h 200"/>
                <a:gd name="T26" fmla="*/ 198 w 128"/>
                <a:gd name="T27" fmla="*/ 6 h 200"/>
                <a:gd name="T28" fmla="*/ 158 w 128"/>
                <a:gd name="T29" fmla="*/ 0 h 200"/>
                <a:gd name="T30" fmla="*/ 140 w 128"/>
                <a:gd name="T31" fmla="*/ 0 h 200"/>
                <a:gd name="T32" fmla="*/ 158 w 128"/>
                <a:gd name="T33" fmla="*/ 6 h 200"/>
                <a:gd name="T34" fmla="*/ 140 w 128"/>
                <a:gd name="T35" fmla="*/ 6 h 200"/>
                <a:gd name="T36" fmla="*/ 119 w 128"/>
                <a:gd name="T37" fmla="*/ 6 h 200"/>
                <a:gd name="T38" fmla="*/ 99 w 128"/>
                <a:gd name="T39" fmla="*/ 6 h 200"/>
                <a:gd name="T40" fmla="*/ 40 w 128"/>
                <a:gd name="T41" fmla="*/ 13 h 200"/>
                <a:gd name="T42" fmla="*/ 8 w 128"/>
                <a:gd name="T43" fmla="*/ 11 h 200"/>
                <a:gd name="T44" fmla="*/ 8 w 128"/>
                <a:gd name="T45" fmla="*/ 6 h 200"/>
                <a:gd name="T46" fmla="*/ 0 w 128"/>
                <a:gd name="T47" fmla="*/ 11 h 200"/>
                <a:gd name="T48" fmla="*/ 8 w 128"/>
                <a:gd name="T49" fmla="*/ 13 h 200"/>
                <a:gd name="T50" fmla="*/ 0 w 128"/>
                <a:gd name="T51" fmla="*/ 13 h 200"/>
                <a:gd name="T52" fmla="*/ 8 w 128"/>
                <a:gd name="T53" fmla="*/ 16 h 200"/>
                <a:gd name="T54" fmla="*/ 57 w 128"/>
                <a:gd name="T55" fmla="*/ 18 h 200"/>
                <a:gd name="T56" fmla="*/ 140 w 128"/>
                <a:gd name="T57" fmla="*/ 31 h 200"/>
                <a:gd name="T58" fmla="*/ 280 w 128"/>
                <a:gd name="T59" fmla="*/ 43 h 200"/>
                <a:gd name="T60" fmla="*/ 321 w 128"/>
                <a:gd name="T61" fmla="*/ 40 h 200"/>
                <a:gd name="T62" fmla="*/ 321 w 128"/>
                <a:gd name="T63" fmla="*/ 37 h 200"/>
                <a:gd name="T64" fmla="*/ 321 w 128"/>
                <a:gd name="T65" fmla="*/ 35 h 200"/>
                <a:gd name="T66" fmla="*/ 321 w 128"/>
                <a:gd name="T67" fmla="*/ 27 h 200"/>
                <a:gd name="T68" fmla="*/ 321 w 128"/>
                <a:gd name="T69" fmla="*/ 23 h 2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8"/>
                <a:gd name="T106" fmla="*/ 0 h 200"/>
                <a:gd name="T107" fmla="*/ 128 w 128"/>
                <a:gd name="T108" fmla="*/ 200 h 2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8" h="200">
                  <a:moveTo>
                    <a:pt x="128" y="112"/>
                  </a:moveTo>
                  <a:lnTo>
                    <a:pt x="112" y="112"/>
                  </a:lnTo>
                  <a:lnTo>
                    <a:pt x="112" y="104"/>
                  </a:lnTo>
                  <a:lnTo>
                    <a:pt x="96" y="104"/>
                  </a:lnTo>
                  <a:lnTo>
                    <a:pt x="88" y="104"/>
                  </a:lnTo>
                  <a:lnTo>
                    <a:pt x="80" y="80"/>
                  </a:lnTo>
                  <a:lnTo>
                    <a:pt x="88" y="56"/>
                  </a:lnTo>
                  <a:lnTo>
                    <a:pt x="120" y="40"/>
                  </a:lnTo>
                  <a:lnTo>
                    <a:pt x="112" y="32"/>
                  </a:lnTo>
                  <a:lnTo>
                    <a:pt x="120" y="32"/>
                  </a:lnTo>
                  <a:lnTo>
                    <a:pt x="120" y="24"/>
                  </a:lnTo>
                  <a:lnTo>
                    <a:pt x="112" y="16"/>
                  </a:lnTo>
                  <a:lnTo>
                    <a:pt x="88" y="24"/>
                  </a:lnTo>
                  <a:lnTo>
                    <a:pt x="80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48" y="24"/>
                  </a:lnTo>
                  <a:lnTo>
                    <a:pt x="40" y="32"/>
                  </a:lnTo>
                  <a:lnTo>
                    <a:pt x="16" y="56"/>
                  </a:lnTo>
                  <a:lnTo>
                    <a:pt x="8" y="48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8" y="72"/>
                  </a:lnTo>
                  <a:lnTo>
                    <a:pt x="24" y="88"/>
                  </a:lnTo>
                  <a:lnTo>
                    <a:pt x="56" y="152"/>
                  </a:lnTo>
                  <a:lnTo>
                    <a:pt x="112" y="200"/>
                  </a:lnTo>
                  <a:lnTo>
                    <a:pt x="128" y="192"/>
                  </a:lnTo>
                  <a:lnTo>
                    <a:pt x="128" y="176"/>
                  </a:lnTo>
                  <a:lnTo>
                    <a:pt x="128" y="168"/>
                  </a:lnTo>
                  <a:lnTo>
                    <a:pt x="128" y="128"/>
                  </a:lnTo>
                  <a:lnTo>
                    <a:pt x="128" y="11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14" name="Freeform 65"/>
            <p:cNvSpPr>
              <a:spLocks/>
            </p:cNvSpPr>
            <p:nvPr/>
          </p:nvSpPr>
          <p:spPr bwMode="auto">
            <a:xfrm>
              <a:off x="2610" y="2635"/>
              <a:ext cx="134" cy="185"/>
            </a:xfrm>
            <a:custGeom>
              <a:avLst/>
              <a:gdLst>
                <a:gd name="T0" fmla="*/ 321 w 128"/>
                <a:gd name="T1" fmla="*/ 23 h 200"/>
                <a:gd name="T2" fmla="*/ 280 w 128"/>
                <a:gd name="T3" fmla="*/ 23 h 200"/>
                <a:gd name="T4" fmla="*/ 280 w 128"/>
                <a:gd name="T5" fmla="*/ 21 h 200"/>
                <a:gd name="T6" fmla="*/ 238 w 128"/>
                <a:gd name="T7" fmla="*/ 21 h 200"/>
                <a:gd name="T8" fmla="*/ 217 w 128"/>
                <a:gd name="T9" fmla="*/ 21 h 200"/>
                <a:gd name="T10" fmla="*/ 198 w 128"/>
                <a:gd name="T11" fmla="*/ 17 h 200"/>
                <a:gd name="T12" fmla="*/ 217 w 128"/>
                <a:gd name="T13" fmla="*/ 13 h 200"/>
                <a:gd name="T14" fmla="*/ 299 w 128"/>
                <a:gd name="T15" fmla="*/ 8 h 200"/>
                <a:gd name="T16" fmla="*/ 280 w 128"/>
                <a:gd name="T17" fmla="*/ 6 h 200"/>
                <a:gd name="T18" fmla="*/ 299 w 128"/>
                <a:gd name="T19" fmla="*/ 6 h 200"/>
                <a:gd name="T20" fmla="*/ 299 w 128"/>
                <a:gd name="T21" fmla="*/ 6 h 200"/>
                <a:gd name="T22" fmla="*/ 280 w 128"/>
                <a:gd name="T23" fmla="*/ 6 h 200"/>
                <a:gd name="T24" fmla="*/ 217 w 128"/>
                <a:gd name="T25" fmla="*/ 6 h 200"/>
                <a:gd name="T26" fmla="*/ 198 w 128"/>
                <a:gd name="T27" fmla="*/ 6 h 200"/>
                <a:gd name="T28" fmla="*/ 158 w 128"/>
                <a:gd name="T29" fmla="*/ 0 h 200"/>
                <a:gd name="T30" fmla="*/ 140 w 128"/>
                <a:gd name="T31" fmla="*/ 0 h 200"/>
                <a:gd name="T32" fmla="*/ 158 w 128"/>
                <a:gd name="T33" fmla="*/ 6 h 200"/>
                <a:gd name="T34" fmla="*/ 140 w 128"/>
                <a:gd name="T35" fmla="*/ 6 h 200"/>
                <a:gd name="T36" fmla="*/ 119 w 128"/>
                <a:gd name="T37" fmla="*/ 6 h 200"/>
                <a:gd name="T38" fmla="*/ 99 w 128"/>
                <a:gd name="T39" fmla="*/ 6 h 200"/>
                <a:gd name="T40" fmla="*/ 40 w 128"/>
                <a:gd name="T41" fmla="*/ 13 h 200"/>
                <a:gd name="T42" fmla="*/ 8 w 128"/>
                <a:gd name="T43" fmla="*/ 11 h 200"/>
                <a:gd name="T44" fmla="*/ 8 w 128"/>
                <a:gd name="T45" fmla="*/ 6 h 200"/>
                <a:gd name="T46" fmla="*/ 0 w 128"/>
                <a:gd name="T47" fmla="*/ 11 h 200"/>
                <a:gd name="T48" fmla="*/ 8 w 128"/>
                <a:gd name="T49" fmla="*/ 13 h 200"/>
                <a:gd name="T50" fmla="*/ 0 w 128"/>
                <a:gd name="T51" fmla="*/ 13 h 200"/>
                <a:gd name="T52" fmla="*/ 8 w 128"/>
                <a:gd name="T53" fmla="*/ 16 h 200"/>
                <a:gd name="T54" fmla="*/ 57 w 128"/>
                <a:gd name="T55" fmla="*/ 18 h 200"/>
                <a:gd name="T56" fmla="*/ 140 w 128"/>
                <a:gd name="T57" fmla="*/ 31 h 200"/>
                <a:gd name="T58" fmla="*/ 280 w 128"/>
                <a:gd name="T59" fmla="*/ 43 h 200"/>
                <a:gd name="T60" fmla="*/ 321 w 128"/>
                <a:gd name="T61" fmla="*/ 40 h 200"/>
                <a:gd name="T62" fmla="*/ 321 w 128"/>
                <a:gd name="T63" fmla="*/ 37 h 200"/>
                <a:gd name="T64" fmla="*/ 321 w 128"/>
                <a:gd name="T65" fmla="*/ 35 h 200"/>
                <a:gd name="T66" fmla="*/ 321 w 128"/>
                <a:gd name="T67" fmla="*/ 27 h 200"/>
                <a:gd name="T68" fmla="*/ 321 w 128"/>
                <a:gd name="T69" fmla="*/ 23 h 2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8"/>
                <a:gd name="T106" fmla="*/ 0 h 200"/>
                <a:gd name="T107" fmla="*/ 128 w 128"/>
                <a:gd name="T108" fmla="*/ 200 h 2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8" h="200">
                  <a:moveTo>
                    <a:pt x="128" y="112"/>
                  </a:moveTo>
                  <a:lnTo>
                    <a:pt x="112" y="112"/>
                  </a:lnTo>
                  <a:lnTo>
                    <a:pt x="112" y="104"/>
                  </a:lnTo>
                  <a:lnTo>
                    <a:pt x="96" y="104"/>
                  </a:lnTo>
                  <a:lnTo>
                    <a:pt x="88" y="104"/>
                  </a:lnTo>
                  <a:lnTo>
                    <a:pt x="80" y="80"/>
                  </a:lnTo>
                  <a:lnTo>
                    <a:pt x="88" y="56"/>
                  </a:lnTo>
                  <a:lnTo>
                    <a:pt x="120" y="40"/>
                  </a:lnTo>
                  <a:lnTo>
                    <a:pt x="112" y="32"/>
                  </a:lnTo>
                  <a:lnTo>
                    <a:pt x="120" y="32"/>
                  </a:lnTo>
                  <a:lnTo>
                    <a:pt x="120" y="24"/>
                  </a:lnTo>
                  <a:lnTo>
                    <a:pt x="112" y="16"/>
                  </a:lnTo>
                  <a:lnTo>
                    <a:pt x="88" y="24"/>
                  </a:lnTo>
                  <a:lnTo>
                    <a:pt x="80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48" y="24"/>
                  </a:lnTo>
                  <a:lnTo>
                    <a:pt x="40" y="32"/>
                  </a:lnTo>
                  <a:lnTo>
                    <a:pt x="16" y="56"/>
                  </a:lnTo>
                  <a:lnTo>
                    <a:pt x="8" y="48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8" y="72"/>
                  </a:lnTo>
                  <a:lnTo>
                    <a:pt x="24" y="88"/>
                  </a:lnTo>
                  <a:lnTo>
                    <a:pt x="56" y="152"/>
                  </a:lnTo>
                  <a:lnTo>
                    <a:pt x="112" y="200"/>
                  </a:lnTo>
                  <a:lnTo>
                    <a:pt x="128" y="192"/>
                  </a:lnTo>
                  <a:lnTo>
                    <a:pt x="128" y="176"/>
                  </a:lnTo>
                  <a:lnTo>
                    <a:pt x="128" y="168"/>
                  </a:lnTo>
                  <a:lnTo>
                    <a:pt x="128" y="128"/>
                  </a:lnTo>
                  <a:lnTo>
                    <a:pt x="128" y="112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15" name="Freeform 66"/>
            <p:cNvSpPr>
              <a:spLocks/>
            </p:cNvSpPr>
            <p:nvPr/>
          </p:nvSpPr>
          <p:spPr bwMode="auto">
            <a:xfrm>
              <a:off x="2744" y="2731"/>
              <a:ext cx="122" cy="133"/>
            </a:xfrm>
            <a:custGeom>
              <a:avLst/>
              <a:gdLst>
                <a:gd name="T0" fmla="*/ 165 w 120"/>
                <a:gd name="T1" fmla="*/ 22 h 144"/>
                <a:gd name="T2" fmla="*/ 165 w 120"/>
                <a:gd name="T3" fmla="*/ 19 h 144"/>
                <a:gd name="T4" fmla="*/ 153 w 120"/>
                <a:gd name="T5" fmla="*/ 16 h 144"/>
                <a:gd name="T6" fmla="*/ 153 w 120"/>
                <a:gd name="T7" fmla="*/ 15 h 144"/>
                <a:gd name="T8" fmla="*/ 136 w 120"/>
                <a:gd name="T9" fmla="*/ 15 h 144"/>
                <a:gd name="T10" fmla="*/ 126 w 120"/>
                <a:gd name="T11" fmla="*/ 12 h 144"/>
                <a:gd name="T12" fmla="*/ 126 w 120"/>
                <a:gd name="T13" fmla="*/ 10 h 144"/>
                <a:gd name="T14" fmla="*/ 110 w 120"/>
                <a:gd name="T15" fmla="*/ 8 h 144"/>
                <a:gd name="T16" fmla="*/ 60 w 120"/>
                <a:gd name="T17" fmla="*/ 6 h 144"/>
                <a:gd name="T18" fmla="*/ 60 w 120"/>
                <a:gd name="T19" fmla="*/ 6 h 144"/>
                <a:gd name="T20" fmla="*/ 60 w 120"/>
                <a:gd name="T21" fmla="*/ 0 h 144"/>
                <a:gd name="T22" fmla="*/ 24 w 120"/>
                <a:gd name="T23" fmla="*/ 0 h 144"/>
                <a:gd name="T24" fmla="*/ 8 w 120"/>
                <a:gd name="T25" fmla="*/ 6 h 144"/>
                <a:gd name="T26" fmla="*/ 0 w 120"/>
                <a:gd name="T27" fmla="*/ 6 h 144"/>
                <a:gd name="T28" fmla="*/ 0 w 120"/>
                <a:gd name="T29" fmla="*/ 6 h 144"/>
                <a:gd name="T30" fmla="*/ 0 w 120"/>
                <a:gd name="T31" fmla="*/ 13 h 144"/>
                <a:gd name="T32" fmla="*/ 0 w 120"/>
                <a:gd name="T33" fmla="*/ 15 h 144"/>
                <a:gd name="T34" fmla="*/ 0 w 120"/>
                <a:gd name="T35" fmla="*/ 17 h 144"/>
                <a:gd name="T36" fmla="*/ 0 w 120"/>
                <a:gd name="T37" fmla="*/ 21 h 144"/>
                <a:gd name="T38" fmla="*/ 0 w 120"/>
                <a:gd name="T39" fmla="*/ 22 h 144"/>
                <a:gd name="T40" fmla="*/ 8 w 120"/>
                <a:gd name="T41" fmla="*/ 30 h 144"/>
                <a:gd name="T42" fmla="*/ 16 w 120"/>
                <a:gd name="T43" fmla="*/ 30 h 144"/>
                <a:gd name="T44" fmla="*/ 52 w 120"/>
                <a:gd name="T45" fmla="*/ 28 h 144"/>
                <a:gd name="T46" fmla="*/ 68 w 120"/>
                <a:gd name="T47" fmla="*/ 30 h 144"/>
                <a:gd name="T48" fmla="*/ 76 w 120"/>
                <a:gd name="T49" fmla="*/ 28 h 144"/>
                <a:gd name="T50" fmla="*/ 94 w 120"/>
                <a:gd name="T51" fmla="*/ 30 h 144"/>
                <a:gd name="T52" fmla="*/ 110 w 120"/>
                <a:gd name="T53" fmla="*/ 21 h 144"/>
                <a:gd name="T54" fmla="*/ 144 w 120"/>
                <a:gd name="T55" fmla="*/ 21 h 144"/>
                <a:gd name="T56" fmla="*/ 165 w 120"/>
                <a:gd name="T57" fmla="*/ 22 h 1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"/>
                <a:gd name="T88" fmla="*/ 0 h 144"/>
                <a:gd name="T89" fmla="*/ 120 w 120"/>
                <a:gd name="T90" fmla="*/ 144 h 14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" h="144">
                  <a:moveTo>
                    <a:pt x="120" y="112"/>
                  </a:moveTo>
                  <a:lnTo>
                    <a:pt x="120" y="96"/>
                  </a:lnTo>
                  <a:lnTo>
                    <a:pt x="112" y="80"/>
                  </a:lnTo>
                  <a:lnTo>
                    <a:pt x="112" y="72"/>
                  </a:lnTo>
                  <a:lnTo>
                    <a:pt x="96" y="72"/>
                  </a:lnTo>
                  <a:lnTo>
                    <a:pt x="88" y="56"/>
                  </a:lnTo>
                  <a:lnTo>
                    <a:pt x="88" y="48"/>
                  </a:lnTo>
                  <a:lnTo>
                    <a:pt x="80" y="40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24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8" y="144"/>
                  </a:lnTo>
                  <a:lnTo>
                    <a:pt x="16" y="144"/>
                  </a:lnTo>
                  <a:lnTo>
                    <a:pt x="32" y="136"/>
                  </a:lnTo>
                  <a:lnTo>
                    <a:pt x="48" y="144"/>
                  </a:lnTo>
                  <a:lnTo>
                    <a:pt x="56" y="136"/>
                  </a:lnTo>
                  <a:lnTo>
                    <a:pt x="72" y="144"/>
                  </a:lnTo>
                  <a:lnTo>
                    <a:pt x="80" y="104"/>
                  </a:lnTo>
                  <a:lnTo>
                    <a:pt x="104" y="104"/>
                  </a:lnTo>
                  <a:lnTo>
                    <a:pt x="120" y="11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16" name="Freeform 67"/>
            <p:cNvSpPr>
              <a:spLocks/>
            </p:cNvSpPr>
            <p:nvPr/>
          </p:nvSpPr>
          <p:spPr bwMode="auto">
            <a:xfrm>
              <a:off x="2744" y="2731"/>
              <a:ext cx="122" cy="133"/>
            </a:xfrm>
            <a:custGeom>
              <a:avLst/>
              <a:gdLst>
                <a:gd name="T0" fmla="*/ 165 w 120"/>
                <a:gd name="T1" fmla="*/ 22 h 144"/>
                <a:gd name="T2" fmla="*/ 165 w 120"/>
                <a:gd name="T3" fmla="*/ 19 h 144"/>
                <a:gd name="T4" fmla="*/ 153 w 120"/>
                <a:gd name="T5" fmla="*/ 16 h 144"/>
                <a:gd name="T6" fmla="*/ 153 w 120"/>
                <a:gd name="T7" fmla="*/ 15 h 144"/>
                <a:gd name="T8" fmla="*/ 136 w 120"/>
                <a:gd name="T9" fmla="*/ 15 h 144"/>
                <a:gd name="T10" fmla="*/ 126 w 120"/>
                <a:gd name="T11" fmla="*/ 12 h 144"/>
                <a:gd name="T12" fmla="*/ 126 w 120"/>
                <a:gd name="T13" fmla="*/ 10 h 144"/>
                <a:gd name="T14" fmla="*/ 110 w 120"/>
                <a:gd name="T15" fmla="*/ 8 h 144"/>
                <a:gd name="T16" fmla="*/ 60 w 120"/>
                <a:gd name="T17" fmla="*/ 6 h 144"/>
                <a:gd name="T18" fmla="*/ 60 w 120"/>
                <a:gd name="T19" fmla="*/ 6 h 144"/>
                <a:gd name="T20" fmla="*/ 60 w 120"/>
                <a:gd name="T21" fmla="*/ 0 h 144"/>
                <a:gd name="T22" fmla="*/ 24 w 120"/>
                <a:gd name="T23" fmla="*/ 0 h 144"/>
                <a:gd name="T24" fmla="*/ 8 w 120"/>
                <a:gd name="T25" fmla="*/ 6 h 144"/>
                <a:gd name="T26" fmla="*/ 0 w 120"/>
                <a:gd name="T27" fmla="*/ 6 h 144"/>
                <a:gd name="T28" fmla="*/ 0 w 120"/>
                <a:gd name="T29" fmla="*/ 6 h 144"/>
                <a:gd name="T30" fmla="*/ 0 w 120"/>
                <a:gd name="T31" fmla="*/ 13 h 144"/>
                <a:gd name="T32" fmla="*/ 0 w 120"/>
                <a:gd name="T33" fmla="*/ 15 h 144"/>
                <a:gd name="T34" fmla="*/ 0 w 120"/>
                <a:gd name="T35" fmla="*/ 17 h 144"/>
                <a:gd name="T36" fmla="*/ 0 w 120"/>
                <a:gd name="T37" fmla="*/ 21 h 144"/>
                <a:gd name="T38" fmla="*/ 0 w 120"/>
                <a:gd name="T39" fmla="*/ 22 h 144"/>
                <a:gd name="T40" fmla="*/ 8 w 120"/>
                <a:gd name="T41" fmla="*/ 30 h 144"/>
                <a:gd name="T42" fmla="*/ 16 w 120"/>
                <a:gd name="T43" fmla="*/ 30 h 144"/>
                <a:gd name="T44" fmla="*/ 52 w 120"/>
                <a:gd name="T45" fmla="*/ 28 h 144"/>
                <a:gd name="T46" fmla="*/ 68 w 120"/>
                <a:gd name="T47" fmla="*/ 30 h 144"/>
                <a:gd name="T48" fmla="*/ 76 w 120"/>
                <a:gd name="T49" fmla="*/ 28 h 144"/>
                <a:gd name="T50" fmla="*/ 94 w 120"/>
                <a:gd name="T51" fmla="*/ 30 h 144"/>
                <a:gd name="T52" fmla="*/ 110 w 120"/>
                <a:gd name="T53" fmla="*/ 21 h 144"/>
                <a:gd name="T54" fmla="*/ 144 w 120"/>
                <a:gd name="T55" fmla="*/ 21 h 144"/>
                <a:gd name="T56" fmla="*/ 165 w 120"/>
                <a:gd name="T57" fmla="*/ 22 h 1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"/>
                <a:gd name="T88" fmla="*/ 0 h 144"/>
                <a:gd name="T89" fmla="*/ 120 w 120"/>
                <a:gd name="T90" fmla="*/ 144 h 14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" h="144">
                  <a:moveTo>
                    <a:pt x="120" y="112"/>
                  </a:moveTo>
                  <a:lnTo>
                    <a:pt x="120" y="96"/>
                  </a:lnTo>
                  <a:lnTo>
                    <a:pt x="112" y="80"/>
                  </a:lnTo>
                  <a:lnTo>
                    <a:pt x="112" y="72"/>
                  </a:lnTo>
                  <a:lnTo>
                    <a:pt x="96" y="72"/>
                  </a:lnTo>
                  <a:lnTo>
                    <a:pt x="88" y="56"/>
                  </a:lnTo>
                  <a:lnTo>
                    <a:pt x="88" y="48"/>
                  </a:lnTo>
                  <a:lnTo>
                    <a:pt x="80" y="40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24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8" y="144"/>
                  </a:lnTo>
                  <a:lnTo>
                    <a:pt x="16" y="144"/>
                  </a:lnTo>
                  <a:lnTo>
                    <a:pt x="32" y="136"/>
                  </a:lnTo>
                  <a:lnTo>
                    <a:pt x="48" y="144"/>
                  </a:lnTo>
                  <a:lnTo>
                    <a:pt x="56" y="136"/>
                  </a:lnTo>
                  <a:lnTo>
                    <a:pt x="72" y="144"/>
                  </a:lnTo>
                  <a:lnTo>
                    <a:pt x="80" y="104"/>
                  </a:lnTo>
                  <a:lnTo>
                    <a:pt x="104" y="104"/>
                  </a:lnTo>
                  <a:lnTo>
                    <a:pt x="120" y="112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17" name="Freeform 68"/>
            <p:cNvSpPr>
              <a:spLocks/>
            </p:cNvSpPr>
            <p:nvPr/>
          </p:nvSpPr>
          <p:spPr bwMode="auto">
            <a:xfrm>
              <a:off x="2816" y="2826"/>
              <a:ext cx="93" cy="89"/>
            </a:xfrm>
            <a:custGeom>
              <a:avLst/>
              <a:gdLst>
                <a:gd name="T0" fmla="*/ 242 w 88"/>
                <a:gd name="T1" fmla="*/ 16 h 96"/>
                <a:gd name="T2" fmla="*/ 266 w 88"/>
                <a:gd name="T3" fmla="*/ 13 h 96"/>
                <a:gd name="T4" fmla="*/ 217 w 88"/>
                <a:gd name="T5" fmla="*/ 11 h 96"/>
                <a:gd name="T6" fmla="*/ 217 w 88"/>
                <a:gd name="T7" fmla="*/ 9 h 96"/>
                <a:gd name="T8" fmla="*/ 194 w 88"/>
                <a:gd name="T9" fmla="*/ 9 h 96"/>
                <a:gd name="T10" fmla="*/ 145 w 88"/>
                <a:gd name="T11" fmla="*/ 6 h 96"/>
                <a:gd name="T12" fmla="*/ 145 w 88"/>
                <a:gd name="T13" fmla="*/ 6 h 96"/>
                <a:gd name="T14" fmla="*/ 97 w 88"/>
                <a:gd name="T15" fmla="*/ 0 h 96"/>
                <a:gd name="T16" fmla="*/ 8 w 88"/>
                <a:gd name="T17" fmla="*/ 0 h 96"/>
                <a:gd name="T18" fmla="*/ 0 w 88"/>
                <a:gd name="T19" fmla="*/ 9 h 96"/>
                <a:gd name="T20" fmla="*/ 8 w 88"/>
                <a:gd name="T21" fmla="*/ 13 h 96"/>
                <a:gd name="T22" fmla="*/ 97 w 88"/>
                <a:gd name="T23" fmla="*/ 13 h 96"/>
                <a:gd name="T24" fmla="*/ 145 w 88"/>
                <a:gd name="T25" fmla="*/ 16 h 96"/>
                <a:gd name="T26" fmla="*/ 145 w 88"/>
                <a:gd name="T27" fmla="*/ 18 h 96"/>
                <a:gd name="T28" fmla="*/ 122 w 88"/>
                <a:gd name="T29" fmla="*/ 19 h 96"/>
                <a:gd name="T30" fmla="*/ 170 w 88"/>
                <a:gd name="T31" fmla="*/ 21 h 96"/>
                <a:gd name="T32" fmla="*/ 194 w 88"/>
                <a:gd name="T33" fmla="*/ 19 h 96"/>
                <a:gd name="T34" fmla="*/ 242 w 88"/>
                <a:gd name="T35" fmla="*/ 19 h 96"/>
                <a:gd name="T36" fmla="*/ 242 w 88"/>
                <a:gd name="T37" fmla="*/ 16 h 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8"/>
                <a:gd name="T58" fmla="*/ 0 h 96"/>
                <a:gd name="T59" fmla="*/ 88 w 88"/>
                <a:gd name="T60" fmla="*/ 96 h 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8" h="96">
                  <a:moveTo>
                    <a:pt x="80" y="72"/>
                  </a:moveTo>
                  <a:lnTo>
                    <a:pt x="88" y="56"/>
                  </a:lnTo>
                  <a:lnTo>
                    <a:pt x="72" y="48"/>
                  </a:lnTo>
                  <a:lnTo>
                    <a:pt x="72" y="40"/>
                  </a:lnTo>
                  <a:lnTo>
                    <a:pt x="64" y="40"/>
                  </a:lnTo>
                  <a:lnTo>
                    <a:pt x="48" y="32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8" y="0"/>
                  </a:lnTo>
                  <a:lnTo>
                    <a:pt x="0" y="40"/>
                  </a:lnTo>
                  <a:lnTo>
                    <a:pt x="8" y="56"/>
                  </a:lnTo>
                  <a:lnTo>
                    <a:pt x="32" y="56"/>
                  </a:lnTo>
                  <a:lnTo>
                    <a:pt x="48" y="72"/>
                  </a:lnTo>
                  <a:lnTo>
                    <a:pt x="48" y="80"/>
                  </a:lnTo>
                  <a:lnTo>
                    <a:pt x="40" y="88"/>
                  </a:lnTo>
                  <a:lnTo>
                    <a:pt x="56" y="96"/>
                  </a:lnTo>
                  <a:lnTo>
                    <a:pt x="64" y="88"/>
                  </a:lnTo>
                  <a:lnTo>
                    <a:pt x="80" y="88"/>
                  </a:lnTo>
                  <a:lnTo>
                    <a:pt x="80" y="7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18" name="Freeform 69"/>
            <p:cNvSpPr>
              <a:spLocks/>
            </p:cNvSpPr>
            <p:nvPr/>
          </p:nvSpPr>
          <p:spPr bwMode="auto">
            <a:xfrm>
              <a:off x="2816" y="2826"/>
              <a:ext cx="93" cy="89"/>
            </a:xfrm>
            <a:custGeom>
              <a:avLst/>
              <a:gdLst>
                <a:gd name="T0" fmla="*/ 242 w 88"/>
                <a:gd name="T1" fmla="*/ 16 h 96"/>
                <a:gd name="T2" fmla="*/ 266 w 88"/>
                <a:gd name="T3" fmla="*/ 13 h 96"/>
                <a:gd name="T4" fmla="*/ 217 w 88"/>
                <a:gd name="T5" fmla="*/ 11 h 96"/>
                <a:gd name="T6" fmla="*/ 217 w 88"/>
                <a:gd name="T7" fmla="*/ 9 h 96"/>
                <a:gd name="T8" fmla="*/ 194 w 88"/>
                <a:gd name="T9" fmla="*/ 9 h 96"/>
                <a:gd name="T10" fmla="*/ 145 w 88"/>
                <a:gd name="T11" fmla="*/ 6 h 96"/>
                <a:gd name="T12" fmla="*/ 145 w 88"/>
                <a:gd name="T13" fmla="*/ 6 h 96"/>
                <a:gd name="T14" fmla="*/ 97 w 88"/>
                <a:gd name="T15" fmla="*/ 0 h 96"/>
                <a:gd name="T16" fmla="*/ 8 w 88"/>
                <a:gd name="T17" fmla="*/ 0 h 96"/>
                <a:gd name="T18" fmla="*/ 0 w 88"/>
                <a:gd name="T19" fmla="*/ 9 h 96"/>
                <a:gd name="T20" fmla="*/ 8 w 88"/>
                <a:gd name="T21" fmla="*/ 13 h 96"/>
                <a:gd name="T22" fmla="*/ 97 w 88"/>
                <a:gd name="T23" fmla="*/ 13 h 96"/>
                <a:gd name="T24" fmla="*/ 145 w 88"/>
                <a:gd name="T25" fmla="*/ 16 h 96"/>
                <a:gd name="T26" fmla="*/ 145 w 88"/>
                <a:gd name="T27" fmla="*/ 18 h 96"/>
                <a:gd name="T28" fmla="*/ 122 w 88"/>
                <a:gd name="T29" fmla="*/ 19 h 96"/>
                <a:gd name="T30" fmla="*/ 170 w 88"/>
                <a:gd name="T31" fmla="*/ 21 h 96"/>
                <a:gd name="T32" fmla="*/ 194 w 88"/>
                <a:gd name="T33" fmla="*/ 19 h 96"/>
                <a:gd name="T34" fmla="*/ 242 w 88"/>
                <a:gd name="T35" fmla="*/ 19 h 96"/>
                <a:gd name="T36" fmla="*/ 242 w 88"/>
                <a:gd name="T37" fmla="*/ 16 h 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8"/>
                <a:gd name="T58" fmla="*/ 0 h 96"/>
                <a:gd name="T59" fmla="*/ 88 w 88"/>
                <a:gd name="T60" fmla="*/ 96 h 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8" h="96">
                  <a:moveTo>
                    <a:pt x="80" y="72"/>
                  </a:moveTo>
                  <a:lnTo>
                    <a:pt x="88" y="56"/>
                  </a:lnTo>
                  <a:lnTo>
                    <a:pt x="72" y="48"/>
                  </a:lnTo>
                  <a:lnTo>
                    <a:pt x="72" y="40"/>
                  </a:lnTo>
                  <a:lnTo>
                    <a:pt x="64" y="40"/>
                  </a:lnTo>
                  <a:lnTo>
                    <a:pt x="48" y="32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8" y="0"/>
                  </a:lnTo>
                  <a:lnTo>
                    <a:pt x="0" y="40"/>
                  </a:lnTo>
                  <a:lnTo>
                    <a:pt x="8" y="56"/>
                  </a:lnTo>
                  <a:lnTo>
                    <a:pt x="32" y="56"/>
                  </a:lnTo>
                  <a:lnTo>
                    <a:pt x="48" y="72"/>
                  </a:lnTo>
                  <a:lnTo>
                    <a:pt x="48" y="80"/>
                  </a:lnTo>
                  <a:lnTo>
                    <a:pt x="40" y="88"/>
                  </a:lnTo>
                  <a:lnTo>
                    <a:pt x="56" y="96"/>
                  </a:lnTo>
                  <a:lnTo>
                    <a:pt x="64" y="88"/>
                  </a:lnTo>
                  <a:lnTo>
                    <a:pt x="80" y="88"/>
                  </a:lnTo>
                  <a:lnTo>
                    <a:pt x="80" y="72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19" name="Freeform 70"/>
            <p:cNvSpPr>
              <a:spLocks/>
            </p:cNvSpPr>
            <p:nvPr/>
          </p:nvSpPr>
          <p:spPr bwMode="auto">
            <a:xfrm>
              <a:off x="2858" y="2945"/>
              <a:ext cx="58" cy="54"/>
            </a:xfrm>
            <a:custGeom>
              <a:avLst/>
              <a:gdLst>
                <a:gd name="T0" fmla="*/ 97 w 56"/>
                <a:gd name="T1" fmla="*/ 25 h 56"/>
                <a:gd name="T2" fmla="*/ 112 w 56"/>
                <a:gd name="T3" fmla="*/ 14 h 56"/>
                <a:gd name="T4" fmla="*/ 97 w 56"/>
                <a:gd name="T5" fmla="*/ 14 h 56"/>
                <a:gd name="T6" fmla="*/ 62 w 56"/>
                <a:gd name="T7" fmla="*/ 8 h 56"/>
                <a:gd name="T8" fmla="*/ 46 w 56"/>
                <a:gd name="T9" fmla="*/ 8 h 56"/>
                <a:gd name="T10" fmla="*/ 36 w 56"/>
                <a:gd name="T11" fmla="*/ 0 h 56"/>
                <a:gd name="T12" fmla="*/ 8 w 56"/>
                <a:gd name="T13" fmla="*/ 0 h 56"/>
                <a:gd name="T14" fmla="*/ 0 w 56"/>
                <a:gd name="T15" fmla="*/ 25 h 56"/>
                <a:gd name="T16" fmla="*/ 8 w 56"/>
                <a:gd name="T17" fmla="*/ 25 h 56"/>
                <a:gd name="T18" fmla="*/ 46 w 56"/>
                <a:gd name="T19" fmla="*/ 29 h 56"/>
                <a:gd name="T20" fmla="*/ 97 w 56"/>
                <a:gd name="T21" fmla="*/ 29 h 56"/>
                <a:gd name="T22" fmla="*/ 97 w 56"/>
                <a:gd name="T23" fmla="*/ 25 h 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6"/>
                <a:gd name="T37" fmla="*/ 0 h 56"/>
                <a:gd name="T38" fmla="*/ 56 w 56"/>
                <a:gd name="T39" fmla="*/ 56 h 5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6" h="56">
                  <a:moveTo>
                    <a:pt x="48" y="48"/>
                  </a:moveTo>
                  <a:lnTo>
                    <a:pt x="56" y="32"/>
                  </a:lnTo>
                  <a:lnTo>
                    <a:pt x="48" y="24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20" name="Freeform 71"/>
            <p:cNvSpPr>
              <a:spLocks/>
            </p:cNvSpPr>
            <p:nvPr/>
          </p:nvSpPr>
          <p:spPr bwMode="auto">
            <a:xfrm>
              <a:off x="2858" y="2945"/>
              <a:ext cx="58" cy="54"/>
            </a:xfrm>
            <a:custGeom>
              <a:avLst/>
              <a:gdLst>
                <a:gd name="T0" fmla="*/ 97 w 56"/>
                <a:gd name="T1" fmla="*/ 25 h 56"/>
                <a:gd name="T2" fmla="*/ 112 w 56"/>
                <a:gd name="T3" fmla="*/ 14 h 56"/>
                <a:gd name="T4" fmla="*/ 97 w 56"/>
                <a:gd name="T5" fmla="*/ 14 h 56"/>
                <a:gd name="T6" fmla="*/ 62 w 56"/>
                <a:gd name="T7" fmla="*/ 8 h 56"/>
                <a:gd name="T8" fmla="*/ 46 w 56"/>
                <a:gd name="T9" fmla="*/ 8 h 56"/>
                <a:gd name="T10" fmla="*/ 36 w 56"/>
                <a:gd name="T11" fmla="*/ 0 h 56"/>
                <a:gd name="T12" fmla="*/ 8 w 56"/>
                <a:gd name="T13" fmla="*/ 0 h 56"/>
                <a:gd name="T14" fmla="*/ 0 w 56"/>
                <a:gd name="T15" fmla="*/ 25 h 56"/>
                <a:gd name="T16" fmla="*/ 8 w 56"/>
                <a:gd name="T17" fmla="*/ 25 h 56"/>
                <a:gd name="T18" fmla="*/ 46 w 56"/>
                <a:gd name="T19" fmla="*/ 29 h 56"/>
                <a:gd name="T20" fmla="*/ 97 w 56"/>
                <a:gd name="T21" fmla="*/ 29 h 56"/>
                <a:gd name="T22" fmla="*/ 97 w 56"/>
                <a:gd name="T23" fmla="*/ 25 h 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6"/>
                <a:gd name="T37" fmla="*/ 0 h 56"/>
                <a:gd name="T38" fmla="*/ 56 w 56"/>
                <a:gd name="T39" fmla="*/ 56 h 5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6" h="56">
                  <a:moveTo>
                    <a:pt x="48" y="48"/>
                  </a:moveTo>
                  <a:lnTo>
                    <a:pt x="56" y="32"/>
                  </a:lnTo>
                  <a:lnTo>
                    <a:pt x="48" y="24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48" y="48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21" name="Freeform 72"/>
            <p:cNvSpPr>
              <a:spLocks/>
            </p:cNvSpPr>
            <p:nvPr/>
          </p:nvSpPr>
          <p:spPr bwMode="auto">
            <a:xfrm>
              <a:off x="2693" y="2581"/>
              <a:ext cx="420" cy="409"/>
            </a:xfrm>
            <a:custGeom>
              <a:avLst/>
              <a:gdLst>
                <a:gd name="T0" fmla="*/ 434 w 407"/>
                <a:gd name="T1" fmla="*/ 7 h 440"/>
                <a:gd name="T2" fmla="*/ 391 w 407"/>
                <a:gd name="T3" fmla="*/ 7 h 440"/>
                <a:gd name="T4" fmla="*/ 360 w 407"/>
                <a:gd name="T5" fmla="*/ 7 h 440"/>
                <a:gd name="T6" fmla="*/ 330 w 407"/>
                <a:gd name="T7" fmla="*/ 7 h 440"/>
                <a:gd name="T8" fmla="*/ 285 w 407"/>
                <a:gd name="T9" fmla="*/ 9 h 440"/>
                <a:gd name="T10" fmla="*/ 271 w 407"/>
                <a:gd name="T11" fmla="*/ 7 h 440"/>
                <a:gd name="T12" fmla="*/ 255 w 407"/>
                <a:gd name="T13" fmla="*/ 0 h 440"/>
                <a:gd name="T14" fmla="*/ 211 w 407"/>
                <a:gd name="T15" fmla="*/ 7 h 440"/>
                <a:gd name="T16" fmla="*/ 179 w 407"/>
                <a:gd name="T17" fmla="*/ 7 h 440"/>
                <a:gd name="T18" fmla="*/ 195 w 407"/>
                <a:gd name="T19" fmla="*/ 7 h 440"/>
                <a:gd name="T20" fmla="*/ 152 w 407"/>
                <a:gd name="T21" fmla="*/ 12 h 440"/>
                <a:gd name="T22" fmla="*/ 118 w 407"/>
                <a:gd name="T23" fmla="*/ 7 h 440"/>
                <a:gd name="T24" fmla="*/ 73 w 407"/>
                <a:gd name="T25" fmla="*/ 9 h 440"/>
                <a:gd name="T26" fmla="*/ 73 w 407"/>
                <a:gd name="T27" fmla="*/ 12 h 440"/>
                <a:gd name="T28" fmla="*/ 73 w 407"/>
                <a:gd name="T29" fmla="*/ 22 h 440"/>
                <a:gd name="T30" fmla="*/ 0 w 407"/>
                <a:gd name="T31" fmla="*/ 31 h 440"/>
                <a:gd name="T32" fmla="*/ 36 w 407"/>
                <a:gd name="T33" fmla="*/ 38 h 440"/>
                <a:gd name="T34" fmla="*/ 57 w 407"/>
                <a:gd name="T35" fmla="*/ 38 h 440"/>
                <a:gd name="T36" fmla="*/ 104 w 407"/>
                <a:gd name="T37" fmla="*/ 38 h 440"/>
                <a:gd name="T38" fmla="*/ 164 w 407"/>
                <a:gd name="T39" fmla="*/ 38 h 440"/>
                <a:gd name="T40" fmla="*/ 164 w 407"/>
                <a:gd name="T41" fmla="*/ 43 h 440"/>
                <a:gd name="T42" fmla="*/ 255 w 407"/>
                <a:gd name="T43" fmla="*/ 47 h 440"/>
                <a:gd name="T44" fmla="*/ 271 w 407"/>
                <a:gd name="T45" fmla="*/ 55 h 440"/>
                <a:gd name="T46" fmla="*/ 299 w 407"/>
                <a:gd name="T47" fmla="*/ 55 h 440"/>
                <a:gd name="T48" fmla="*/ 315 w 407"/>
                <a:gd name="T49" fmla="*/ 63 h 440"/>
                <a:gd name="T50" fmla="*/ 345 w 407"/>
                <a:gd name="T51" fmla="*/ 70 h 440"/>
                <a:gd name="T52" fmla="*/ 360 w 407"/>
                <a:gd name="T53" fmla="*/ 73 h 440"/>
                <a:gd name="T54" fmla="*/ 375 w 407"/>
                <a:gd name="T55" fmla="*/ 79 h 440"/>
                <a:gd name="T56" fmla="*/ 391 w 407"/>
                <a:gd name="T57" fmla="*/ 81 h 440"/>
                <a:gd name="T58" fmla="*/ 315 w 407"/>
                <a:gd name="T59" fmla="*/ 91 h 440"/>
                <a:gd name="T60" fmla="*/ 345 w 407"/>
                <a:gd name="T61" fmla="*/ 92 h 440"/>
                <a:gd name="T62" fmla="*/ 391 w 407"/>
                <a:gd name="T63" fmla="*/ 97 h 440"/>
                <a:gd name="T64" fmla="*/ 391 w 407"/>
                <a:gd name="T65" fmla="*/ 102 h 440"/>
                <a:gd name="T66" fmla="*/ 452 w 407"/>
                <a:gd name="T67" fmla="*/ 94 h 440"/>
                <a:gd name="T68" fmla="*/ 492 w 407"/>
                <a:gd name="T69" fmla="*/ 86 h 440"/>
                <a:gd name="T70" fmla="*/ 508 w 407"/>
                <a:gd name="T71" fmla="*/ 76 h 440"/>
                <a:gd name="T72" fmla="*/ 570 w 407"/>
                <a:gd name="T73" fmla="*/ 70 h 440"/>
                <a:gd name="T74" fmla="*/ 643 w 407"/>
                <a:gd name="T75" fmla="*/ 69 h 440"/>
                <a:gd name="T76" fmla="*/ 673 w 407"/>
                <a:gd name="T77" fmla="*/ 61 h 440"/>
                <a:gd name="T78" fmla="*/ 673 w 407"/>
                <a:gd name="T79" fmla="*/ 59 h 440"/>
                <a:gd name="T80" fmla="*/ 747 w 407"/>
                <a:gd name="T81" fmla="*/ 38 h 440"/>
                <a:gd name="T82" fmla="*/ 747 w 407"/>
                <a:gd name="T83" fmla="*/ 27 h 440"/>
                <a:gd name="T84" fmla="*/ 658 w 407"/>
                <a:gd name="T85" fmla="*/ 19 h 440"/>
                <a:gd name="T86" fmla="*/ 599 w 407"/>
                <a:gd name="T87" fmla="*/ 19 h 440"/>
                <a:gd name="T88" fmla="*/ 570 w 407"/>
                <a:gd name="T89" fmla="*/ 17 h 440"/>
                <a:gd name="T90" fmla="*/ 508 w 407"/>
                <a:gd name="T91" fmla="*/ 16 h 440"/>
                <a:gd name="T92" fmla="*/ 492 w 407"/>
                <a:gd name="T93" fmla="*/ 14 h 440"/>
                <a:gd name="T94" fmla="*/ 462 w 407"/>
                <a:gd name="T95" fmla="*/ 14 h 440"/>
                <a:gd name="T96" fmla="*/ 452 w 407"/>
                <a:gd name="T97" fmla="*/ 16 h 440"/>
                <a:gd name="T98" fmla="*/ 452 w 407"/>
                <a:gd name="T99" fmla="*/ 14 h 440"/>
                <a:gd name="T100" fmla="*/ 462 w 407"/>
                <a:gd name="T101" fmla="*/ 7 h 44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7"/>
                <a:gd name="T154" fmla="*/ 0 h 440"/>
                <a:gd name="T155" fmla="*/ 407 w 407"/>
                <a:gd name="T156" fmla="*/ 440 h 44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7" h="440">
                  <a:moveTo>
                    <a:pt x="240" y="16"/>
                  </a:moveTo>
                  <a:lnTo>
                    <a:pt x="232" y="16"/>
                  </a:lnTo>
                  <a:lnTo>
                    <a:pt x="216" y="24"/>
                  </a:lnTo>
                  <a:lnTo>
                    <a:pt x="208" y="32"/>
                  </a:lnTo>
                  <a:lnTo>
                    <a:pt x="208" y="24"/>
                  </a:lnTo>
                  <a:lnTo>
                    <a:pt x="192" y="24"/>
                  </a:lnTo>
                  <a:lnTo>
                    <a:pt x="184" y="3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40"/>
                  </a:lnTo>
                  <a:lnTo>
                    <a:pt x="144" y="24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36" y="0"/>
                  </a:lnTo>
                  <a:lnTo>
                    <a:pt x="128" y="8"/>
                  </a:lnTo>
                  <a:lnTo>
                    <a:pt x="112" y="16"/>
                  </a:lnTo>
                  <a:lnTo>
                    <a:pt x="88" y="8"/>
                  </a:lnTo>
                  <a:lnTo>
                    <a:pt x="96" y="16"/>
                  </a:lnTo>
                  <a:lnTo>
                    <a:pt x="96" y="24"/>
                  </a:lnTo>
                  <a:lnTo>
                    <a:pt x="104" y="32"/>
                  </a:lnTo>
                  <a:lnTo>
                    <a:pt x="88" y="48"/>
                  </a:lnTo>
                  <a:lnTo>
                    <a:pt x="80" y="48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48" y="72"/>
                  </a:lnTo>
                  <a:lnTo>
                    <a:pt x="40" y="96"/>
                  </a:lnTo>
                  <a:lnTo>
                    <a:pt x="8" y="112"/>
                  </a:lnTo>
                  <a:lnTo>
                    <a:pt x="0" y="136"/>
                  </a:lnTo>
                  <a:lnTo>
                    <a:pt x="8" y="160"/>
                  </a:lnTo>
                  <a:lnTo>
                    <a:pt x="16" y="160"/>
                  </a:lnTo>
                  <a:lnTo>
                    <a:pt x="32" y="160"/>
                  </a:lnTo>
                  <a:lnTo>
                    <a:pt x="32" y="168"/>
                  </a:lnTo>
                  <a:lnTo>
                    <a:pt x="48" y="168"/>
                  </a:lnTo>
                  <a:lnTo>
                    <a:pt x="56" y="168"/>
                  </a:lnTo>
                  <a:lnTo>
                    <a:pt x="72" y="160"/>
                  </a:lnTo>
                  <a:lnTo>
                    <a:pt x="88" y="160"/>
                  </a:lnTo>
                  <a:lnTo>
                    <a:pt x="88" y="176"/>
                  </a:lnTo>
                  <a:lnTo>
                    <a:pt x="88" y="184"/>
                  </a:lnTo>
                  <a:lnTo>
                    <a:pt x="128" y="200"/>
                  </a:lnTo>
                  <a:lnTo>
                    <a:pt x="136" y="208"/>
                  </a:lnTo>
                  <a:lnTo>
                    <a:pt x="136" y="216"/>
                  </a:lnTo>
                  <a:lnTo>
                    <a:pt x="144" y="232"/>
                  </a:lnTo>
                  <a:lnTo>
                    <a:pt x="160" y="232"/>
                  </a:lnTo>
                  <a:lnTo>
                    <a:pt x="160" y="240"/>
                  </a:lnTo>
                  <a:lnTo>
                    <a:pt x="168" y="256"/>
                  </a:lnTo>
                  <a:lnTo>
                    <a:pt x="168" y="272"/>
                  </a:lnTo>
                  <a:lnTo>
                    <a:pt x="168" y="296"/>
                  </a:lnTo>
                  <a:lnTo>
                    <a:pt x="184" y="304"/>
                  </a:lnTo>
                  <a:lnTo>
                    <a:pt x="192" y="304"/>
                  </a:lnTo>
                  <a:lnTo>
                    <a:pt x="192" y="312"/>
                  </a:lnTo>
                  <a:lnTo>
                    <a:pt x="208" y="320"/>
                  </a:lnTo>
                  <a:lnTo>
                    <a:pt x="200" y="336"/>
                  </a:lnTo>
                  <a:lnTo>
                    <a:pt x="208" y="336"/>
                  </a:lnTo>
                  <a:lnTo>
                    <a:pt x="208" y="352"/>
                  </a:lnTo>
                  <a:lnTo>
                    <a:pt x="200" y="360"/>
                  </a:lnTo>
                  <a:lnTo>
                    <a:pt x="168" y="392"/>
                  </a:lnTo>
                  <a:lnTo>
                    <a:pt x="176" y="392"/>
                  </a:lnTo>
                  <a:lnTo>
                    <a:pt x="184" y="400"/>
                  </a:lnTo>
                  <a:lnTo>
                    <a:pt x="192" y="400"/>
                  </a:lnTo>
                  <a:lnTo>
                    <a:pt x="208" y="416"/>
                  </a:lnTo>
                  <a:lnTo>
                    <a:pt x="216" y="424"/>
                  </a:lnTo>
                  <a:lnTo>
                    <a:pt x="208" y="440"/>
                  </a:lnTo>
                  <a:lnTo>
                    <a:pt x="224" y="424"/>
                  </a:lnTo>
                  <a:lnTo>
                    <a:pt x="240" y="408"/>
                  </a:lnTo>
                  <a:lnTo>
                    <a:pt x="247" y="384"/>
                  </a:lnTo>
                  <a:lnTo>
                    <a:pt x="263" y="368"/>
                  </a:lnTo>
                  <a:lnTo>
                    <a:pt x="263" y="344"/>
                  </a:lnTo>
                  <a:lnTo>
                    <a:pt x="271" y="328"/>
                  </a:lnTo>
                  <a:lnTo>
                    <a:pt x="287" y="320"/>
                  </a:lnTo>
                  <a:lnTo>
                    <a:pt x="303" y="304"/>
                  </a:lnTo>
                  <a:lnTo>
                    <a:pt x="327" y="304"/>
                  </a:lnTo>
                  <a:lnTo>
                    <a:pt x="343" y="296"/>
                  </a:lnTo>
                  <a:lnTo>
                    <a:pt x="343" y="288"/>
                  </a:lnTo>
                  <a:lnTo>
                    <a:pt x="359" y="264"/>
                  </a:lnTo>
                  <a:lnTo>
                    <a:pt x="359" y="256"/>
                  </a:lnTo>
                  <a:lnTo>
                    <a:pt x="359" y="248"/>
                  </a:lnTo>
                  <a:lnTo>
                    <a:pt x="359" y="200"/>
                  </a:lnTo>
                  <a:lnTo>
                    <a:pt x="399" y="160"/>
                  </a:lnTo>
                  <a:lnTo>
                    <a:pt x="407" y="136"/>
                  </a:lnTo>
                  <a:lnTo>
                    <a:pt x="399" y="112"/>
                  </a:lnTo>
                  <a:lnTo>
                    <a:pt x="383" y="112"/>
                  </a:lnTo>
                  <a:lnTo>
                    <a:pt x="351" y="80"/>
                  </a:lnTo>
                  <a:lnTo>
                    <a:pt x="335" y="88"/>
                  </a:lnTo>
                  <a:lnTo>
                    <a:pt x="319" y="80"/>
                  </a:lnTo>
                  <a:lnTo>
                    <a:pt x="303" y="80"/>
                  </a:lnTo>
                  <a:lnTo>
                    <a:pt x="303" y="72"/>
                  </a:lnTo>
                  <a:lnTo>
                    <a:pt x="295" y="72"/>
                  </a:lnTo>
                  <a:lnTo>
                    <a:pt x="271" y="64"/>
                  </a:lnTo>
                  <a:lnTo>
                    <a:pt x="263" y="72"/>
                  </a:lnTo>
                  <a:lnTo>
                    <a:pt x="263" y="56"/>
                  </a:lnTo>
                  <a:lnTo>
                    <a:pt x="255" y="56"/>
                  </a:lnTo>
                  <a:lnTo>
                    <a:pt x="247" y="56"/>
                  </a:lnTo>
                  <a:lnTo>
                    <a:pt x="247" y="72"/>
                  </a:lnTo>
                  <a:lnTo>
                    <a:pt x="240" y="64"/>
                  </a:lnTo>
                  <a:lnTo>
                    <a:pt x="232" y="72"/>
                  </a:lnTo>
                  <a:lnTo>
                    <a:pt x="240" y="56"/>
                  </a:lnTo>
                  <a:lnTo>
                    <a:pt x="247" y="40"/>
                  </a:lnTo>
                  <a:lnTo>
                    <a:pt x="247" y="32"/>
                  </a:lnTo>
                  <a:lnTo>
                    <a:pt x="240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22" name="Freeform 73"/>
            <p:cNvSpPr>
              <a:spLocks/>
            </p:cNvSpPr>
            <p:nvPr/>
          </p:nvSpPr>
          <p:spPr bwMode="auto">
            <a:xfrm>
              <a:off x="2693" y="2581"/>
              <a:ext cx="420" cy="409"/>
            </a:xfrm>
            <a:custGeom>
              <a:avLst/>
              <a:gdLst>
                <a:gd name="T0" fmla="*/ 434 w 407"/>
                <a:gd name="T1" fmla="*/ 7 h 440"/>
                <a:gd name="T2" fmla="*/ 391 w 407"/>
                <a:gd name="T3" fmla="*/ 7 h 440"/>
                <a:gd name="T4" fmla="*/ 360 w 407"/>
                <a:gd name="T5" fmla="*/ 7 h 440"/>
                <a:gd name="T6" fmla="*/ 330 w 407"/>
                <a:gd name="T7" fmla="*/ 7 h 440"/>
                <a:gd name="T8" fmla="*/ 285 w 407"/>
                <a:gd name="T9" fmla="*/ 9 h 440"/>
                <a:gd name="T10" fmla="*/ 271 w 407"/>
                <a:gd name="T11" fmla="*/ 7 h 440"/>
                <a:gd name="T12" fmla="*/ 255 w 407"/>
                <a:gd name="T13" fmla="*/ 0 h 440"/>
                <a:gd name="T14" fmla="*/ 211 w 407"/>
                <a:gd name="T15" fmla="*/ 7 h 440"/>
                <a:gd name="T16" fmla="*/ 179 w 407"/>
                <a:gd name="T17" fmla="*/ 7 h 440"/>
                <a:gd name="T18" fmla="*/ 195 w 407"/>
                <a:gd name="T19" fmla="*/ 7 h 440"/>
                <a:gd name="T20" fmla="*/ 152 w 407"/>
                <a:gd name="T21" fmla="*/ 12 h 440"/>
                <a:gd name="T22" fmla="*/ 118 w 407"/>
                <a:gd name="T23" fmla="*/ 7 h 440"/>
                <a:gd name="T24" fmla="*/ 73 w 407"/>
                <a:gd name="T25" fmla="*/ 9 h 440"/>
                <a:gd name="T26" fmla="*/ 73 w 407"/>
                <a:gd name="T27" fmla="*/ 12 h 440"/>
                <a:gd name="T28" fmla="*/ 73 w 407"/>
                <a:gd name="T29" fmla="*/ 22 h 440"/>
                <a:gd name="T30" fmla="*/ 0 w 407"/>
                <a:gd name="T31" fmla="*/ 31 h 440"/>
                <a:gd name="T32" fmla="*/ 36 w 407"/>
                <a:gd name="T33" fmla="*/ 38 h 440"/>
                <a:gd name="T34" fmla="*/ 57 w 407"/>
                <a:gd name="T35" fmla="*/ 38 h 440"/>
                <a:gd name="T36" fmla="*/ 104 w 407"/>
                <a:gd name="T37" fmla="*/ 38 h 440"/>
                <a:gd name="T38" fmla="*/ 164 w 407"/>
                <a:gd name="T39" fmla="*/ 38 h 440"/>
                <a:gd name="T40" fmla="*/ 164 w 407"/>
                <a:gd name="T41" fmla="*/ 43 h 440"/>
                <a:gd name="T42" fmla="*/ 255 w 407"/>
                <a:gd name="T43" fmla="*/ 47 h 440"/>
                <a:gd name="T44" fmla="*/ 271 w 407"/>
                <a:gd name="T45" fmla="*/ 55 h 440"/>
                <a:gd name="T46" fmla="*/ 299 w 407"/>
                <a:gd name="T47" fmla="*/ 55 h 440"/>
                <a:gd name="T48" fmla="*/ 315 w 407"/>
                <a:gd name="T49" fmla="*/ 63 h 440"/>
                <a:gd name="T50" fmla="*/ 345 w 407"/>
                <a:gd name="T51" fmla="*/ 70 h 440"/>
                <a:gd name="T52" fmla="*/ 360 w 407"/>
                <a:gd name="T53" fmla="*/ 73 h 440"/>
                <a:gd name="T54" fmla="*/ 375 w 407"/>
                <a:gd name="T55" fmla="*/ 79 h 440"/>
                <a:gd name="T56" fmla="*/ 391 w 407"/>
                <a:gd name="T57" fmla="*/ 81 h 440"/>
                <a:gd name="T58" fmla="*/ 315 w 407"/>
                <a:gd name="T59" fmla="*/ 91 h 440"/>
                <a:gd name="T60" fmla="*/ 345 w 407"/>
                <a:gd name="T61" fmla="*/ 92 h 440"/>
                <a:gd name="T62" fmla="*/ 391 w 407"/>
                <a:gd name="T63" fmla="*/ 97 h 440"/>
                <a:gd name="T64" fmla="*/ 391 w 407"/>
                <a:gd name="T65" fmla="*/ 102 h 440"/>
                <a:gd name="T66" fmla="*/ 452 w 407"/>
                <a:gd name="T67" fmla="*/ 94 h 440"/>
                <a:gd name="T68" fmla="*/ 492 w 407"/>
                <a:gd name="T69" fmla="*/ 86 h 440"/>
                <a:gd name="T70" fmla="*/ 508 w 407"/>
                <a:gd name="T71" fmla="*/ 76 h 440"/>
                <a:gd name="T72" fmla="*/ 570 w 407"/>
                <a:gd name="T73" fmla="*/ 70 h 440"/>
                <a:gd name="T74" fmla="*/ 643 w 407"/>
                <a:gd name="T75" fmla="*/ 69 h 440"/>
                <a:gd name="T76" fmla="*/ 673 w 407"/>
                <a:gd name="T77" fmla="*/ 61 h 440"/>
                <a:gd name="T78" fmla="*/ 673 w 407"/>
                <a:gd name="T79" fmla="*/ 59 h 440"/>
                <a:gd name="T80" fmla="*/ 747 w 407"/>
                <a:gd name="T81" fmla="*/ 38 h 440"/>
                <a:gd name="T82" fmla="*/ 747 w 407"/>
                <a:gd name="T83" fmla="*/ 27 h 440"/>
                <a:gd name="T84" fmla="*/ 658 w 407"/>
                <a:gd name="T85" fmla="*/ 19 h 440"/>
                <a:gd name="T86" fmla="*/ 599 w 407"/>
                <a:gd name="T87" fmla="*/ 19 h 440"/>
                <a:gd name="T88" fmla="*/ 570 w 407"/>
                <a:gd name="T89" fmla="*/ 17 h 440"/>
                <a:gd name="T90" fmla="*/ 508 w 407"/>
                <a:gd name="T91" fmla="*/ 16 h 440"/>
                <a:gd name="T92" fmla="*/ 492 w 407"/>
                <a:gd name="T93" fmla="*/ 14 h 440"/>
                <a:gd name="T94" fmla="*/ 462 w 407"/>
                <a:gd name="T95" fmla="*/ 14 h 440"/>
                <a:gd name="T96" fmla="*/ 452 w 407"/>
                <a:gd name="T97" fmla="*/ 16 h 440"/>
                <a:gd name="T98" fmla="*/ 452 w 407"/>
                <a:gd name="T99" fmla="*/ 14 h 440"/>
                <a:gd name="T100" fmla="*/ 462 w 407"/>
                <a:gd name="T101" fmla="*/ 7 h 44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7"/>
                <a:gd name="T154" fmla="*/ 0 h 440"/>
                <a:gd name="T155" fmla="*/ 407 w 407"/>
                <a:gd name="T156" fmla="*/ 440 h 44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7" h="440">
                  <a:moveTo>
                    <a:pt x="240" y="16"/>
                  </a:moveTo>
                  <a:lnTo>
                    <a:pt x="232" y="16"/>
                  </a:lnTo>
                  <a:lnTo>
                    <a:pt x="216" y="24"/>
                  </a:lnTo>
                  <a:lnTo>
                    <a:pt x="208" y="32"/>
                  </a:lnTo>
                  <a:lnTo>
                    <a:pt x="208" y="24"/>
                  </a:lnTo>
                  <a:lnTo>
                    <a:pt x="192" y="24"/>
                  </a:lnTo>
                  <a:lnTo>
                    <a:pt x="184" y="3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40"/>
                  </a:lnTo>
                  <a:lnTo>
                    <a:pt x="144" y="24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36" y="0"/>
                  </a:lnTo>
                  <a:lnTo>
                    <a:pt x="128" y="8"/>
                  </a:lnTo>
                  <a:lnTo>
                    <a:pt x="112" y="16"/>
                  </a:lnTo>
                  <a:lnTo>
                    <a:pt x="88" y="8"/>
                  </a:lnTo>
                  <a:lnTo>
                    <a:pt x="96" y="16"/>
                  </a:lnTo>
                  <a:lnTo>
                    <a:pt x="96" y="24"/>
                  </a:lnTo>
                  <a:lnTo>
                    <a:pt x="104" y="32"/>
                  </a:lnTo>
                  <a:lnTo>
                    <a:pt x="88" y="48"/>
                  </a:lnTo>
                  <a:lnTo>
                    <a:pt x="80" y="48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48" y="72"/>
                  </a:lnTo>
                  <a:lnTo>
                    <a:pt x="40" y="96"/>
                  </a:lnTo>
                  <a:lnTo>
                    <a:pt x="8" y="112"/>
                  </a:lnTo>
                  <a:lnTo>
                    <a:pt x="0" y="136"/>
                  </a:lnTo>
                  <a:lnTo>
                    <a:pt x="8" y="160"/>
                  </a:lnTo>
                  <a:lnTo>
                    <a:pt x="16" y="160"/>
                  </a:lnTo>
                  <a:lnTo>
                    <a:pt x="32" y="160"/>
                  </a:lnTo>
                  <a:lnTo>
                    <a:pt x="32" y="168"/>
                  </a:lnTo>
                  <a:lnTo>
                    <a:pt x="48" y="168"/>
                  </a:lnTo>
                  <a:lnTo>
                    <a:pt x="56" y="168"/>
                  </a:lnTo>
                  <a:lnTo>
                    <a:pt x="72" y="160"/>
                  </a:lnTo>
                  <a:lnTo>
                    <a:pt x="88" y="160"/>
                  </a:lnTo>
                  <a:lnTo>
                    <a:pt x="88" y="176"/>
                  </a:lnTo>
                  <a:lnTo>
                    <a:pt x="88" y="184"/>
                  </a:lnTo>
                  <a:lnTo>
                    <a:pt x="128" y="200"/>
                  </a:lnTo>
                  <a:lnTo>
                    <a:pt x="136" y="208"/>
                  </a:lnTo>
                  <a:lnTo>
                    <a:pt x="136" y="216"/>
                  </a:lnTo>
                  <a:lnTo>
                    <a:pt x="144" y="232"/>
                  </a:lnTo>
                  <a:lnTo>
                    <a:pt x="160" y="232"/>
                  </a:lnTo>
                  <a:lnTo>
                    <a:pt x="160" y="240"/>
                  </a:lnTo>
                  <a:lnTo>
                    <a:pt x="168" y="256"/>
                  </a:lnTo>
                  <a:lnTo>
                    <a:pt x="168" y="272"/>
                  </a:lnTo>
                  <a:lnTo>
                    <a:pt x="168" y="296"/>
                  </a:lnTo>
                  <a:lnTo>
                    <a:pt x="184" y="304"/>
                  </a:lnTo>
                  <a:lnTo>
                    <a:pt x="192" y="304"/>
                  </a:lnTo>
                  <a:lnTo>
                    <a:pt x="192" y="312"/>
                  </a:lnTo>
                  <a:lnTo>
                    <a:pt x="208" y="320"/>
                  </a:lnTo>
                  <a:lnTo>
                    <a:pt x="200" y="336"/>
                  </a:lnTo>
                  <a:lnTo>
                    <a:pt x="208" y="336"/>
                  </a:lnTo>
                  <a:lnTo>
                    <a:pt x="208" y="352"/>
                  </a:lnTo>
                  <a:lnTo>
                    <a:pt x="200" y="360"/>
                  </a:lnTo>
                  <a:lnTo>
                    <a:pt x="168" y="392"/>
                  </a:lnTo>
                  <a:lnTo>
                    <a:pt x="176" y="392"/>
                  </a:lnTo>
                  <a:lnTo>
                    <a:pt x="184" y="400"/>
                  </a:lnTo>
                  <a:lnTo>
                    <a:pt x="192" y="400"/>
                  </a:lnTo>
                  <a:lnTo>
                    <a:pt x="208" y="416"/>
                  </a:lnTo>
                  <a:lnTo>
                    <a:pt x="216" y="424"/>
                  </a:lnTo>
                  <a:lnTo>
                    <a:pt x="208" y="440"/>
                  </a:lnTo>
                  <a:lnTo>
                    <a:pt x="224" y="424"/>
                  </a:lnTo>
                  <a:lnTo>
                    <a:pt x="240" y="408"/>
                  </a:lnTo>
                  <a:lnTo>
                    <a:pt x="247" y="384"/>
                  </a:lnTo>
                  <a:lnTo>
                    <a:pt x="263" y="368"/>
                  </a:lnTo>
                  <a:lnTo>
                    <a:pt x="263" y="344"/>
                  </a:lnTo>
                  <a:lnTo>
                    <a:pt x="271" y="328"/>
                  </a:lnTo>
                  <a:lnTo>
                    <a:pt x="287" y="320"/>
                  </a:lnTo>
                  <a:lnTo>
                    <a:pt x="303" y="304"/>
                  </a:lnTo>
                  <a:lnTo>
                    <a:pt x="327" y="304"/>
                  </a:lnTo>
                  <a:lnTo>
                    <a:pt x="343" y="296"/>
                  </a:lnTo>
                  <a:lnTo>
                    <a:pt x="343" y="288"/>
                  </a:lnTo>
                  <a:lnTo>
                    <a:pt x="359" y="264"/>
                  </a:lnTo>
                  <a:lnTo>
                    <a:pt x="359" y="256"/>
                  </a:lnTo>
                  <a:lnTo>
                    <a:pt x="359" y="248"/>
                  </a:lnTo>
                  <a:lnTo>
                    <a:pt x="359" y="200"/>
                  </a:lnTo>
                  <a:lnTo>
                    <a:pt x="399" y="160"/>
                  </a:lnTo>
                  <a:lnTo>
                    <a:pt x="407" y="136"/>
                  </a:lnTo>
                  <a:lnTo>
                    <a:pt x="399" y="112"/>
                  </a:lnTo>
                  <a:lnTo>
                    <a:pt x="383" y="112"/>
                  </a:lnTo>
                  <a:lnTo>
                    <a:pt x="351" y="80"/>
                  </a:lnTo>
                  <a:lnTo>
                    <a:pt x="335" y="88"/>
                  </a:lnTo>
                  <a:lnTo>
                    <a:pt x="319" y="80"/>
                  </a:lnTo>
                  <a:lnTo>
                    <a:pt x="303" y="80"/>
                  </a:lnTo>
                  <a:lnTo>
                    <a:pt x="303" y="72"/>
                  </a:lnTo>
                  <a:lnTo>
                    <a:pt x="295" y="72"/>
                  </a:lnTo>
                  <a:lnTo>
                    <a:pt x="271" y="64"/>
                  </a:lnTo>
                  <a:lnTo>
                    <a:pt x="263" y="72"/>
                  </a:lnTo>
                  <a:lnTo>
                    <a:pt x="263" y="56"/>
                  </a:lnTo>
                  <a:lnTo>
                    <a:pt x="255" y="56"/>
                  </a:lnTo>
                  <a:lnTo>
                    <a:pt x="247" y="56"/>
                  </a:lnTo>
                  <a:lnTo>
                    <a:pt x="247" y="72"/>
                  </a:lnTo>
                  <a:lnTo>
                    <a:pt x="240" y="64"/>
                  </a:lnTo>
                  <a:lnTo>
                    <a:pt x="232" y="72"/>
                  </a:lnTo>
                  <a:lnTo>
                    <a:pt x="240" y="56"/>
                  </a:lnTo>
                  <a:lnTo>
                    <a:pt x="247" y="40"/>
                  </a:lnTo>
                  <a:lnTo>
                    <a:pt x="247" y="32"/>
                  </a:lnTo>
                  <a:lnTo>
                    <a:pt x="240" y="16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23" name="Freeform 74"/>
            <p:cNvSpPr>
              <a:spLocks/>
            </p:cNvSpPr>
            <p:nvPr/>
          </p:nvSpPr>
          <p:spPr bwMode="auto">
            <a:xfrm>
              <a:off x="2909" y="2575"/>
              <a:ext cx="24" cy="36"/>
            </a:xfrm>
            <a:custGeom>
              <a:avLst/>
              <a:gdLst>
                <a:gd name="T0" fmla="*/ 0 w 24"/>
                <a:gd name="T1" fmla="*/ 5 h 40"/>
                <a:gd name="T2" fmla="*/ 0 w 24"/>
                <a:gd name="T3" fmla="*/ 5 h 40"/>
                <a:gd name="T4" fmla="*/ 8 w 24"/>
                <a:gd name="T5" fmla="*/ 5 h 40"/>
                <a:gd name="T6" fmla="*/ 24 w 24"/>
                <a:gd name="T7" fmla="*/ 5 h 40"/>
                <a:gd name="T8" fmla="*/ 0 w 24"/>
                <a:gd name="T9" fmla="*/ 0 h 40"/>
                <a:gd name="T10" fmla="*/ 0 w 24"/>
                <a:gd name="T11" fmla="*/ 5 h 40"/>
                <a:gd name="T12" fmla="*/ 0 w 24"/>
                <a:gd name="T13" fmla="*/ 5 h 40"/>
                <a:gd name="T14" fmla="*/ 0 w 24"/>
                <a:gd name="T15" fmla="*/ 5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40"/>
                <a:gd name="T26" fmla="*/ 24 w 24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40">
                  <a:moveTo>
                    <a:pt x="0" y="32"/>
                  </a:moveTo>
                  <a:lnTo>
                    <a:pt x="0" y="40"/>
                  </a:lnTo>
                  <a:lnTo>
                    <a:pt x="8" y="3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24" name="Freeform 75"/>
            <p:cNvSpPr>
              <a:spLocks/>
            </p:cNvSpPr>
            <p:nvPr/>
          </p:nvSpPr>
          <p:spPr bwMode="auto">
            <a:xfrm>
              <a:off x="2909" y="2575"/>
              <a:ext cx="24" cy="36"/>
            </a:xfrm>
            <a:custGeom>
              <a:avLst/>
              <a:gdLst>
                <a:gd name="T0" fmla="*/ 0 w 24"/>
                <a:gd name="T1" fmla="*/ 5 h 40"/>
                <a:gd name="T2" fmla="*/ 0 w 24"/>
                <a:gd name="T3" fmla="*/ 5 h 40"/>
                <a:gd name="T4" fmla="*/ 8 w 24"/>
                <a:gd name="T5" fmla="*/ 5 h 40"/>
                <a:gd name="T6" fmla="*/ 24 w 24"/>
                <a:gd name="T7" fmla="*/ 5 h 40"/>
                <a:gd name="T8" fmla="*/ 0 w 24"/>
                <a:gd name="T9" fmla="*/ 0 h 40"/>
                <a:gd name="T10" fmla="*/ 0 w 24"/>
                <a:gd name="T11" fmla="*/ 5 h 40"/>
                <a:gd name="T12" fmla="*/ 0 w 24"/>
                <a:gd name="T13" fmla="*/ 5 h 40"/>
                <a:gd name="T14" fmla="*/ 0 w 24"/>
                <a:gd name="T15" fmla="*/ 5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40"/>
                <a:gd name="T26" fmla="*/ 24 w 24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40">
                  <a:moveTo>
                    <a:pt x="0" y="32"/>
                  </a:moveTo>
                  <a:lnTo>
                    <a:pt x="0" y="40"/>
                  </a:lnTo>
                  <a:lnTo>
                    <a:pt x="8" y="3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0" y="32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25" name="Freeform 76"/>
            <p:cNvSpPr>
              <a:spLocks/>
            </p:cNvSpPr>
            <p:nvPr/>
          </p:nvSpPr>
          <p:spPr bwMode="auto">
            <a:xfrm>
              <a:off x="2866" y="2575"/>
              <a:ext cx="43" cy="36"/>
            </a:xfrm>
            <a:custGeom>
              <a:avLst/>
              <a:gdLst>
                <a:gd name="T0" fmla="*/ 170 w 40"/>
                <a:gd name="T1" fmla="*/ 5 h 40"/>
                <a:gd name="T2" fmla="*/ 170 w 40"/>
                <a:gd name="T3" fmla="*/ 5 h 40"/>
                <a:gd name="T4" fmla="*/ 170 w 40"/>
                <a:gd name="T5" fmla="*/ 5 h 40"/>
                <a:gd name="T6" fmla="*/ 170 w 40"/>
                <a:gd name="T7" fmla="*/ 0 h 40"/>
                <a:gd name="T8" fmla="*/ 37 w 40"/>
                <a:gd name="T9" fmla="*/ 0 h 40"/>
                <a:gd name="T10" fmla="*/ 0 w 40"/>
                <a:gd name="T11" fmla="*/ 5 h 40"/>
                <a:gd name="T12" fmla="*/ 37 w 40"/>
                <a:gd name="T13" fmla="*/ 5 h 40"/>
                <a:gd name="T14" fmla="*/ 66 w 40"/>
                <a:gd name="T15" fmla="*/ 5 h 40"/>
                <a:gd name="T16" fmla="*/ 102 w 40"/>
                <a:gd name="T17" fmla="*/ 5 h 40"/>
                <a:gd name="T18" fmla="*/ 170 w 40"/>
                <a:gd name="T19" fmla="*/ 5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40"/>
                <a:gd name="T32" fmla="*/ 40 w 40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40">
                  <a:moveTo>
                    <a:pt x="40" y="32"/>
                  </a:moveTo>
                  <a:lnTo>
                    <a:pt x="40" y="24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24" y="32"/>
                  </a:lnTo>
                  <a:lnTo>
                    <a:pt x="40" y="3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26" name="Freeform 77"/>
            <p:cNvSpPr>
              <a:spLocks/>
            </p:cNvSpPr>
            <p:nvPr/>
          </p:nvSpPr>
          <p:spPr bwMode="auto">
            <a:xfrm>
              <a:off x="2866" y="2575"/>
              <a:ext cx="43" cy="36"/>
            </a:xfrm>
            <a:custGeom>
              <a:avLst/>
              <a:gdLst>
                <a:gd name="T0" fmla="*/ 170 w 40"/>
                <a:gd name="T1" fmla="*/ 5 h 40"/>
                <a:gd name="T2" fmla="*/ 170 w 40"/>
                <a:gd name="T3" fmla="*/ 5 h 40"/>
                <a:gd name="T4" fmla="*/ 170 w 40"/>
                <a:gd name="T5" fmla="*/ 5 h 40"/>
                <a:gd name="T6" fmla="*/ 170 w 40"/>
                <a:gd name="T7" fmla="*/ 0 h 40"/>
                <a:gd name="T8" fmla="*/ 37 w 40"/>
                <a:gd name="T9" fmla="*/ 0 h 40"/>
                <a:gd name="T10" fmla="*/ 0 w 40"/>
                <a:gd name="T11" fmla="*/ 5 h 40"/>
                <a:gd name="T12" fmla="*/ 37 w 40"/>
                <a:gd name="T13" fmla="*/ 5 h 40"/>
                <a:gd name="T14" fmla="*/ 66 w 40"/>
                <a:gd name="T15" fmla="*/ 5 h 40"/>
                <a:gd name="T16" fmla="*/ 102 w 40"/>
                <a:gd name="T17" fmla="*/ 5 h 40"/>
                <a:gd name="T18" fmla="*/ 170 w 40"/>
                <a:gd name="T19" fmla="*/ 5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40"/>
                <a:gd name="T32" fmla="*/ 40 w 40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40">
                  <a:moveTo>
                    <a:pt x="40" y="32"/>
                  </a:moveTo>
                  <a:lnTo>
                    <a:pt x="40" y="24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24" y="32"/>
                  </a:lnTo>
                  <a:lnTo>
                    <a:pt x="40" y="32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27" name="Freeform 78"/>
            <p:cNvSpPr>
              <a:spLocks/>
            </p:cNvSpPr>
            <p:nvPr/>
          </p:nvSpPr>
          <p:spPr bwMode="auto">
            <a:xfrm>
              <a:off x="2825" y="2554"/>
              <a:ext cx="49" cy="64"/>
            </a:xfrm>
            <a:custGeom>
              <a:avLst/>
              <a:gdLst>
                <a:gd name="T0" fmla="*/ 16 w 48"/>
                <a:gd name="T1" fmla="*/ 0 h 71"/>
                <a:gd name="T2" fmla="*/ 52 w 48"/>
                <a:gd name="T3" fmla="*/ 5 h 71"/>
                <a:gd name="T4" fmla="*/ 60 w 48"/>
                <a:gd name="T5" fmla="*/ 5 h 71"/>
                <a:gd name="T6" fmla="*/ 68 w 48"/>
                <a:gd name="T7" fmla="*/ 5 h 71"/>
                <a:gd name="T8" fmla="*/ 60 w 48"/>
                <a:gd name="T9" fmla="*/ 5 h 71"/>
                <a:gd name="T10" fmla="*/ 68 w 48"/>
                <a:gd name="T11" fmla="*/ 8 h 71"/>
                <a:gd name="T12" fmla="*/ 52 w 48"/>
                <a:gd name="T13" fmla="*/ 10 h 71"/>
                <a:gd name="T14" fmla="*/ 26 w 48"/>
                <a:gd name="T15" fmla="*/ 10 h 71"/>
                <a:gd name="T16" fmla="*/ 16 w 48"/>
                <a:gd name="T17" fmla="*/ 7 h 71"/>
                <a:gd name="T18" fmla="*/ 16 w 48"/>
                <a:gd name="T19" fmla="*/ 5 h 71"/>
                <a:gd name="T20" fmla="*/ 16 w 48"/>
                <a:gd name="T21" fmla="*/ 5 h 71"/>
                <a:gd name="T22" fmla="*/ 8 w 48"/>
                <a:gd name="T23" fmla="*/ 5 h 71"/>
                <a:gd name="T24" fmla="*/ 0 w 48"/>
                <a:gd name="T25" fmla="*/ 5 h 71"/>
                <a:gd name="T26" fmla="*/ 0 w 48"/>
                <a:gd name="T27" fmla="*/ 5 h 71"/>
                <a:gd name="T28" fmla="*/ 8 w 48"/>
                <a:gd name="T29" fmla="*/ 5 h 71"/>
                <a:gd name="T30" fmla="*/ 16 w 48"/>
                <a:gd name="T31" fmla="*/ 0 h 7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"/>
                <a:gd name="T49" fmla="*/ 0 h 71"/>
                <a:gd name="T50" fmla="*/ 48 w 48"/>
                <a:gd name="T51" fmla="*/ 71 h 7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" h="71">
                  <a:moveTo>
                    <a:pt x="16" y="0"/>
                  </a:moveTo>
                  <a:lnTo>
                    <a:pt x="32" y="7"/>
                  </a:lnTo>
                  <a:lnTo>
                    <a:pt x="40" y="7"/>
                  </a:lnTo>
                  <a:lnTo>
                    <a:pt x="48" y="23"/>
                  </a:lnTo>
                  <a:lnTo>
                    <a:pt x="40" y="39"/>
                  </a:lnTo>
                  <a:lnTo>
                    <a:pt x="48" y="63"/>
                  </a:lnTo>
                  <a:lnTo>
                    <a:pt x="32" y="71"/>
                  </a:lnTo>
                  <a:lnTo>
                    <a:pt x="24" y="71"/>
                  </a:lnTo>
                  <a:lnTo>
                    <a:pt x="16" y="55"/>
                  </a:lnTo>
                  <a:lnTo>
                    <a:pt x="16" y="39"/>
                  </a:lnTo>
                  <a:lnTo>
                    <a:pt x="16" y="31"/>
                  </a:lnTo>
                  <a:lnTo>
                    <a:pt x="8" y="31"/>
                  </a:lnTo>
                  <a:lnTo>
                    <a:pt x="0" y="23"/>
                  </a:lnTo>
                  <a:lnTo>
                    <a:pt x="0" y="7"/>
                  </a:lnTo>
                  <a:lnTo>
                    <a:pt x="8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28" name="Freeform 79"/>
            <p:cNvSpPr>
              <a:spLocks/>
            </p:cNvSpPr>
            <p:nvPr/>
          </p:nvSpPr>
          <p:spPr bwMode="auto">
            <a:xfrm>
              <a:off x="2825" y="2554"/>
              <a:ext cx="49" cy="64"/>
            </a:xfrm>
            <a:custGeom>
              <a:avLst/>
              <a:gdLst>
                <a:gd name="T0" fmla="*/ 16 w 48"/>
                <a:gd name="T1" fmla="*/ 0 h 71"/>
                <a:gd name="T2" fmla="*/ 52 w 48"/>
                <a:gd name="T3" fmla="*/ 5 h 71"/>
                <a:gd name="T4" fmla="*/ 60 w 48"/>
                <a:gd name="T5" fmla="*/ 5 h 71"/>
                <a:gd name="T6" fmla="*/ 68 w 48"/>
                <a:gd name="T7" fmla="*/ 5 h 71"/>
                <a:gd name="T8" fmla="*/ 60 w 48"/>
                <a:gd name="T9" fmla="*/ 5 h 71"/>
                <a:gd name="T10" fmla="*/ 68 w 48"/>
                <a:gd name="T11" fmla="*/ 8 h 71"/>
                <a:gd name="T12" fmla="*/ 52 w 48"/>
                <a:gd name="T13" fmla="*/ 10 h 71"/>
                <a:gd name="T14" fmla="*/ 26 w 48"/>
                <a:gd name="T15" fmla="*/ 10 h 71"/>
                <a:gd name="T16" fmla="*/ 16 w 48"/>
                <a:gd name="T17" fmla="*/ 7 h 71"/>
                <a:gd name="T18" fmla="*/ 16 w 48"/>
                <a:gd name="T19" fmla="*/ 5 h 71"/>
                <a:gd name="T20" fmla="*/ 16 w 48"/>
                <a:gd name="T21" fmla="*/ 5 h 71"/>
                <a:gd name="T22" fmla="*/ 8 w 48"/>
                <a:gd name="T23" fmla="*/ 5 h 71"/>
                <a:gd name="T24" fmla="*/ 0 w 48"/>
                <a:gd name="T25" fmla="*/ 5 h 71"/>
                <a:gd name="T26" fmla="*/ 0 w 48"/>
                <a:gd name="T27" fmla="*/ 5 h 71"/>
                <a:gd name="T28" fmla="*/ 8 w 48"/>
                <a:gd name="T29" fmla="*/ 5 h 71"/>
                <a:gd name="T30" fmla="*/ 16 w 48"/>
                <a:gd name="T31" fmla="*/ 0 h 7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"/>
                <a:gd name="T49" fmla="*/ 0 h 71"/>
                <a:gd name="T50" fmla="*/ 48 w 48"/>
                <a:gd name="T51" fmla="*/ 71 h 7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" h="71">
                  <a:moveTo>
                    <a:pt x="16" y="0"/>
                  </a:moveTo>
                  <a:lnTo>
                    <a:pt x="32" y="7"/>
                  </a:lnTo>
                  <a:lnTo>
                    <a:pt x="40" y="7"/>
                  </a:lnTo>
                  <a:lnTo>
                    <a:pt x="48" y="23"/>
                  </a:lnTo>
                  <a:lnTo>
                    <a:pt x="40" y="39"/>
                  </a:lnTo>
                  <a:lnTo>
                    <a:pt x="48" y="63"/>
                  </a:lnTo>
                  <a:lnTo>
                    <a:pt x="32" y="71"/>
                  </a:lnTo>
                  <a:lnTo>
                    <a:pt x="24" y="71"/>
                  </a:lnTo>
                  <a:lnTo>
                    <a:pt x="16" y="55"/>
                  </a:lnTo>
                  <a:lnTo>
                    <a:pt x="16" y="39"/>
                  </a:lnTo>
                  <a:lnTo>
                    <a:pt x="16" y="31"/>
                  </a:lnTo>
                  <a:lnTo>
                    <a:pt x="8" y="31"/>
                  </a:lnTo>
                  <a:lnTo>
                    <a:pt x="0" y="23"/>
                  </a:lnTo>
                  <a:lnTo>
                    <a:pt x="0" y="7"/>
                  </a:lnTo>
                  <a:lnTo>
                    <a:pt x="8" y="7"/>
                  </a:lnTo>
                  <a:lnTo>
                    <a:pt x="16" y="0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29" name="Freeform 80"/>
            <p:cNvSpPr>
              <a:spLocks/>
            </p:cNvSpPr>
            <p:nvPr/>
          </p:nvSpPr>
          <p:spPr bwMode="auto">
            <a:xfrm>
              <a:off x="2700" y="2517"/>
              <a:ext cx="141" cy="109"/>
            </a:xfrm>
            <a:custGeom>
              <a:avLst/>
              <a:gdLst>
                <a:gd name="T0" fmla="*/ 280 w 136"/>
                <a:gd name="T1" fmla="*/ 6 h 119"/>
                <a:gd name="T2" fmla="*/ 264 w 136"/>
                <a:gd name="T3" fmla="*/ 8 h 119"/>
                <a:gd name="T4" fmla="*/ 247 w 136"/>
                <a:gd name="T5" fmla="*/ 8 h 119"/>
                <a:gd name="T6" fmla="*/ 247 w 136"/>
                <a:gd name="T7" fmla="*/ 12 h 119"/>
                <a:gd name="T8" fmla="*/ 264 w 136"/>
                <a:gd name="T9" fmla="*/ 13 h 119"/>
                <a:gd name="T10" fmla="*/ 247 w 136"/>
                <a:gd name="T11" fmla="*/ 14 h 119"/>
                <a:gd name="T12" fmla="*/ 214 w 136"/>
                <a:gd name="T13" fmla="*/ 15 h 119"/>
                <a:gd name="T14" fmla="*/ 163 w 136"/>
                <a:gd name="T15" fmla="*/ 14 h 119"/>
                <a:gd name="T16" fmla="*/ 180 w 136"/>
                <a:gd name="T17" fmla="*/ 15 h 119"/>
                <a:gd name="T18" fmla="*/ 180 w 136"/>
                <a:gd name="T19" fmla="*/ 16 h 119"/>
                <a:gd name="T20" fmla="*/ 199 w 136"/>
                <a:gd name="T21" fmla="*/ 17 h 119"/>
                <a:gd name="T22" fmla="*/ 163 w 136"/>
                <a:gd name="T23" fmla="*/ 21 h 119"/>
                <a:gd name="T24" fmla="*/ 149 w 136"/>
                <a:gd name="T25" fmla="*/ 21 h 119"/>
                <a:gd name="T26" fmla="*/ 131 w 136"/>
                <a:gd name="T27" fmla="*/ 19 h 119"/>
                <a:gd name="T28" fmla="*/ 114 w 136"/>
                <a:gd name="T29" fmla="*/ 17 h 119"/>
                <a:gd name="T30" fmla="*/ 114 w 136"/>
                <a:gd name="T31" fmla="*/ 16 h 119"/>
                <a:gd name="T32" fmla="*/ 98 w 136"/>
                <a:gd name="T33" fmla="*/ 14 h 119"/>
                <a:gd name="T34" fmla="*/ 114 w 136"/>
                <a:gd name="T35" fmla="*/ 10 h 119"/>
                <a:gd name="T36" fmla="*/ 84 w 136"/>
                <a:gd name="T37" fmla="*/ 10 h 119"/>
                <a:gd name="T38" fmla="*/ 63 w 136"/>
                <a:gd name="T39" fmla="*/ 8 h 119"/>
                <a:gd name="T40" fmla="*/ 8 w 136"/>
                <a:gd name="T41" fmla="*/ 8 h 119"/>
                <a:gd name="T42" fmla="*/ 0 w 136"/>
                <a:gd name="T43" fmla="*/ 8 h 119"/>
                <a:gd name="T44" fmla="*/ 0 w 136"/>
                <a:gd name="T45" fmla="*/ 6 h 119"/>
                <a:gd name="T46" fmla="*/ 0 w 136"/>
                <a:gd name="T47" fmla="*/ 5 h 119"/>
                <a:gd name="T48" fmla="*/ 0 w 136"/>
                <a:gd name="T49" fmla="*/ 5 h 119"/>
                <a:gd name="T50" fmla="*/ 8 w 136"/>
                <a:gd name="T51" fmla="*/ 0 h 119"/>
                <a:gd name="T52" fmla="*/ 36 w 136"/>
                <a:gd name="T53" fmla="*/ 5 h 119"/>
                <a:gd name="T54" fmla="*/ 8 w 136"/>
                <a:gd name="T55" fmla="*/ 5 h 119"/>
                <a:gd name="T56" fmla="*/ 8 w 136"/>
                <a:gd name="T57" fmla="*/ 5 h 119"/>
                <a:gd name="T58" fmla="*/ 36 w 136"/>
                <a:gd name="T59" fmla="*/ 5 h 119"/>
                <a:gd name="T60" fmla="*/ 36 w 136"/>
                <a:gd name="T61" fmla="*/ 5 h 119"/>
                <a:gd name="T62" fmla="*/ 63 w 136"/>
                <a:gd name="T63" fmla="*/ 0 h 119"/>
                <a:gd name="T64" fmla="*/ 98 w 136"/>
                <a:gd name="T65" fmla="*/ 0 h 119"/>
                <a:gd name="T66" fmla="*/ 98 w 136"/>
                <a:gd name="T67" fmla="*/ 5 h 119"/>
                <a:gd name="T68" fmla="*/ 149 w 136"/>
                <a:gd name="T69" fmla="*/ 5 h 119"/>
                <a:gd name="T70" fmla="*/ 163 w 136"/>
                <a:gd name="T71" fmla="*/ 5 h 119"/>
                <a:gd name="T72" fmla="*/ 199 w 136"/>
                <a:gd name="T73" fmla="*/ 5 h 119"/>
                <a:gd name="T74" fmla="*/ 230 w 136"/>
                <a:gd name="T75" fmla="*/ 5 h 119"/>
                <a:gd name="T76" fmla="*/ 214 w 136"/>
                <a:gd name="T77" fmla="*/ 5 h 119"/>
                <a:gd name="T78" fmla="*/ 230 w 136"/>
                <a:gd name="T79" fmla="*/ 5 h 119"/>
                <a:gd name="T80" fmla="*/ 247 w 136"/>
                <a:gd name="T81" fmla="*/ 5 h 119"/>
                <a:gd name="T82" fmla="*/ 247 w 136"/>
                <a:gd name="T83" fmla="*/ 6 h 119"/>
                <a:gd name="T84" fmla="*/ 264 w 136"/>
                <a:gd name="T85" fmla="*/ 5 h 119"/>
                <a:gd name="T86" fmla="*/ 280 w 136"/>
                <a:gd name="T87" fmla="*/ 6 h 1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6"/>
                <a:gd name="T133" fmla="*/ 0 h 119"/>
                <a:gd name="T134" fmla="*/ 136 w 136"/>
                <a:gd name="T135" fmla="*/ 119 h 11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6" h="119">
                  <a:moveTo>
                    <a:pt x="136" y="40"/>
                  </a:moveTo>
                  <a:lnTo>
                    <a:pt x="128" y="47"/>
                  </a:lnTo>
                  <a:lnTo>
                    <a:pt x="120" y="47"/>
                  </a:lnTo>
                  <a:lnTo>
                    <a:pt x="120" y="63"/>
                  </a:lnTo>
                  <a:lnTo>
                    <a:pt x="128" y="71"/>
                  </a:lnTo>
                  <a:lnTo>
                    <a:pt x="120" y="79"/>
                  </a:lnTo>
                  <a:lnTo>
                    <a:pt x="104" y="87"/>
                  </a:lnTo>
                  <a:lnTo>
                    <a:pt x="80" y="79"/>
                  </a:lnTo>
                  <a:lnTo>
                    <a:pt x="88" y="87"/>
                  </a:lnTo>
                  <a:lnTo>
                    <a:pt x="88" y="95"/>
                  </a:lnTo>
                  <a:lnTo>
                    <a:pt x="96" y="103"/>
                  </a:lnTo>
                  <a:lnTo>
                    <a:pt x="80" y="119"/>
                  </a:lnTo>
                  <a:lnTo>
                    <a:pt x="72" y="119"/>
                  </a:lnTo>
                  <a:lnTo>
                    <a:pt x="64" y="111"/>
                  </a:lnTo>
                  <a:lnTo>
                    <a:pt x="56" y="103"/>
                  </a:lnTo>
                  <a:lnTo>
                    <a:pt x="56" y="95"/>
                  </a:lnTo>
                  <a:lnTo>
                    <a:pt x="48" y="79"/>
                  </a:lnTo>
                  <a:lnTo>
                    <a:pt x="56" y="55"/>
                  </a:lnTo>
                  <a:lnTo>
                    <a:pt x="40" y="55"/>
                  </a:lnTo>
                  <a:lnTo>
                    <a:pt x="32" y="47"/>
                  </a:lnTo>
                  <a:lnTo>
                    <a:pt x="8" y="47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24"/>
                  </a:lnTo>
                  <a:lnTo>
                    <a:pt x="0" y="8"/>
                  </a:lnTo>
                  <a:lnTo>
                    <a:pt x="8" y="0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72" y="8"/>
                  </a:lnTo>
                  <a:lnTo>
                    <a:pt x="80" y="16"/>
                  </a:lnTo>
                  <a:lnTo>
                    <a:pt x="96" y="8"/>
                  </a:lnTo>
                  <a:lnTo>
                    <a:pt x="112" y="8"/>
                  </a:lnTo>
                  <a:lnTo>
                    <a:pt x="104" y="8"/>
                  </a:lnTo>
                  <a:lnTo>
                    <a:pt x="112" y="16"/>
                  </a:lnTo>
                  <a:lnTo>
                    <a:pt x="120" y="24"/>
                  </a:lnTo>
                  <a:lnTo>
                    <a:pt x="120" y="40"/>
                  </a:lnTo>
                  <a:lnTo>
                    <a:pt x="128" y="32"/>
                  </a:lnTo>
                  <a:lnTo>
                    <a:pt x="136" y="4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30" name="Freeform 81"/>
            <p:cNvSpPr>
              <a:spLocks/>
            </p:cNvSpPr>
            <p:nvPr/>
          </p:nvSpPr>
          <p:spPr bwMode="auto">
            <a:xfrm>
              <a:off x="2700" y="2517"/>
              <a:ext cx="141" cy="109"/>
            </a:xfrm>
            <a:custGeom>
              <a:avLst/>
              <a:gdLst>
                <a:gd name="T0" fmla="*/ 280 w 136"/>
                <a:gd name="T1" fmla="*/ 6 h 119"/>
                <a:gd name="T2" fmla="*/ 264 w 136"/>
                <a:gd name="T3" fmla="*/ 8 h 119"/>
                <a:gd name="T4" fmla="*/ 247 w 136"/>
                <a:gd name="T5" fmla="*/ 8 h 119"/>
                <a:gd name="T6" fmla="*/ 247 w 136"/>
                <a:gd name="T7" fmla="*/ 12 h 119"/>
                <a:gd name="T8" fmla="*/ 264 w 136"/>
                <a:gd name="T9" fmla="*/ 13 h 119"/>
                <a:gd name="T10" fmla="*/ 247 w 136"/>
                <a:gd name="T11" fmla="*/ 14 h 119"/>
                <a:gd name="T12" fmla="*/ 214 w 136"/>
                <a:gd name="T13" fmla="*/ 15 h 119"/>
                <a:gd name="T14" fmla="*/ 163 w 136"/>
                <a:gd name="T15" fmla="*/ 14 h 119"/>
                <a:gd name="T16" fmla="*/ 180 w 136"/>
                <a:gd name="T17" fmla="*/ 15 h 119"/>
                <a:gd name="T18" fmla="*/ 180 w 136"/>
                <a:gd name="T19" fmla="*/ 16 h 119"/>
                <a:gd name="T20" fmla="*/ 199 w 136"/>
                <a:gd name="T21" fmla="*/ 17 h 119"/>
                <a:gd name="T22" fmla="*/ 163 w 136"/>
                <a:gd name="T23" fmla="*/ 21 h 119"/>
                <a:gd name="T24" fmla="*/ 149 w 136"/>
                <a:gd name="T25" fmla="*/ 21 h 119"/>
                <a:gd name="T26" fmla="*/ 131 w 136"/>
                <a:gd name="T27" fmla="*/ 19 h 119"/>
                <a:gd name="T28" fmla="*/ 114 w 136"/>
                <a:gd name="T29" fmla="*/ 17 h 119"/>
                <a:gd name="T30" fmla="*/ 114 w 136"/>
                <a:gd name="T31" fmla="*/ 16 h 119"/>
                <a:gd name="T32" fmla="*/ 98 w 136"/>
                <a:gd name="T33" fmla="*/ 14 h 119"/>
                <a:gd name="T34" fmla="*/ 114 w 136"/>
                <a:gd name="T35" fmla="*/ 10 h 119"/>
                <a:gd name="T36" fmla="*/ 84 w 136"/>
                <a:gd name="T37" fmla="*/ 10 h 119"/>
                <a:gd name="T38" fmla="*/ 63 w 136"/>
                <a:gd name="T39" fmla="*/ 8 h 119"/>
                <a:gd name="T40" fmla="*/ 8 w 136"/>
                <a:gd name="T41" fmla="*/ 8 h 119"/>
                <a:gd name="T42" fmla="*/ 0 w 136"/>
                <a:gd name="T43" fmla="*/ 8 h 119"/>
                <a:gd name="T44" fmla="*/ 0 w 136"/>
                <a:gd name="T45" fmla="*/ 6 h 119"/>
                <a:gd name="T46" fmla="*/ 0 w 136"/>
                <a:gd name="T47" fmla="*/ 5 h 119"/>
                <a:gd name="T48" fmla="*/ 0 w 136"/>
                <a:gd name="T49" fmla="*/ 5 h 119"/>
                <a:gd name="T50" fmla="*/ 8 w 136"/>
                <a:gd name="T51" fmla="*/ 0 h 119"/>
                <a:gd name="T52" fmla="*/ 36 w 136"/>
                <a:gd name="T53" fmla="*/ 5 h 119"/>
                <a:gd name="T54" fmla="*/ 8 w 136"/>
                <a:gd name="T55" fmla="*/ 5 h 119"/>
                <a:gd name="T56" fmla="*/ 8 w 136"/>
                <a:gd name="T57" fmla="*/ 5 h 119"/>
                <a:gd name="T58" fmla="*/ 36 w 136"/>
                <a:gd name="T59" fmla="*/ 5 h 119"/>
                <a:gd name="T60" fmla="*/ 36 w 136"/>
                <a:gd name="T61" fmla="*/ 5 h 119"/>
                <a:gd name="T62" fmla="*/ 63 w 136"/>
                <a:gd name="T63" fmla="*/ 0 h 119"/>
                <a:gd name="T64" fmla="*/ 98 w 136"/>
                <a:gd name="T65" fmla="*/ 0 h 119"/>
                <a:gd name="T66" fmla="*/ 98 w 136"/>
                <a:gd name="T67" fmla="*/ 5 h 119"/>
                <a:gd name="T68" fmla="*/ 149 w 136"/>
                <a:gd name="T69" fmla="*/ 5 h 119"/>
                <a:gd name="T70" fmla="*/ 163 w 136"/>
                <a:gd name="T71" fmla="*/ 5 h 119"/>
                <a:gd name="T72" fmla="*/ 199 w 136"/>
                <a:gd name="T73" fmla="*/ 5 h 119"/>
                <a:gd name="T74" fmla="*/ 230 w 136"/>
                <a:gd name="T75" fmla="*/ 5 h 119"/>
                <a:gd name="T76" fmla="*/ 214 w 136"/>
                <a:gd name="T77" fmla="*/ 5 h 119"/>
                <a:gd name="T78" fmla="*/ 230 w 136"/>
                <a:gd name="T79" fmla="*/ 5 h 119"/>
                <a:gd name="T80" fmla="*/ 247 w 136"/>
                <a:gd name="T81" fmla="*/ 5 h 119"/>
                <a:gd name="T82" fmla="*/ 247 w 136"/>
                <a:gd name="T83" fmla="*/ 6 h 119"/>
                <a:gd name="T84" fmla="*/ 264 w 136"/>
                <a:gd name="T85" fmla="*/ 5 h 119"/>
                <a:gd name="T86" fmla="*/ 280 w 136"/>
                <a:gd name="T87" fmla="*/ 6 h 1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6"/>
                <a:gd name="T133" fmla="*/ 0 h 119"/>
                <a:gd name="T134" fmla="*/ 136 w 136"/>
                <a:gd name="T135" fmla="*/ 119 h 11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6" h="119">
                  <a:moveTo>
                    <a:pt x="136" y="40"/>
                  </a:moveTo>
                  <a:lnTo>
                    <a:pt x="128" y="47"/>
                  </a:lnTo>
                  <a:lnTo>
                    <a:pt x="120" y="47"/>
                  </a:lnTo>
                  <a:lnTo>
                    <a:pt x="120" y="63"/>
                  </a:lnTo>
                  <a:lnTo>
                    <a:pt x="128" y="71"/>
                  </a:lnTo>
                  <a:lnTo>
                    <a:pt x="120" y="79"/>
                  </a:lnTo>
                  <a:lnTo>
                    <a:pt x="104" y="87"/>
                  </a:lnTo>
                  <a:lnTo>
                    <a:pt x="80" y="79"/>
                  </a:lnTo>
                  <a:lnTo>
                    <a:pt x="88" y="87"/>
                  </a:lnTo>
                  <a:lnTo>
                    <a:pt x="88" y="95"/>
                  </a:lnTo>
                  <a:lnTo>
                    <a:pt x="96" y="103"/>
                  </a:lnTo>
                  <a:lnTo>
                    <a:pt x="80" y="119"/>
                  </a:lnTo>
                  <a:lnTo>
                    <a:pt x="72" y="119"/>
                  </a:lnTo>
                  <a:lnTo>
                    <a:pt x="64" y="111"/>
                  </a:lnTo>
                  <a:lnTo>
                    <a:pt x="56" y="103"/>
                  </a:lnTo>
                  <a:lnTo>
                    <a:pt x="56" y="95"/>
                  </a:lnTo>
                  <a:lnTo>
                    <a:pt x="48" y="79"/>
                  </a:lnTo>
                  <a:lnTo>
                    <a:pt x="56" y="55"/>
                  </a:lnTo>
                  <a:lnTo>
                    <a:pt x="40" y="55"/>
                  </a:lnTo>
                  <a:lnTo>
                    <a:pt x="32" y="47"/>
                  </a:lnTo>
                  <a:lnTo>
                    <a:pt x="8" y="47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24"/>
                  </a:lnTo>
                  <a:lnTo>
                    <a:pt x="0" y="8"/>
                  </a:lnTo>
                  <a:lnTo>
                    <a:pt x="8" y="0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72" y="8"/>
                  </a:lnTo>
                  <a:lnTo>
                    <a:pt x="80" y="16"/>
                  </a:lnTo>
                  <a:lnTo>
                    <a:pt x="96" y="8"/>
                  </a:lnTo>
                  <a:lnTo>
                    <a:pt x="112" y="8"/>
                  </a:lnTo>
                  <a:lnTo>
                    <a:pt x="104" y="8"/>
                  </a:lnTo>
                  <a:lnTo>
                    <a:pt x="112" y="16"/>
                  </a:lnTo>
                  <a:lnTo>
                    <a:pt x="120" y="24"/>
                  </a:lnTo>
                  <a:lnTo>
                    <a:pt x="120" y="40"/>
                  </a:lnTo>
                  <a:lnTo>
                    <a:pt x="128" y="32"/>
                  </a:lnTo>
                  <a:lnTo>
                    <a:pt x="136" y="40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31" name="Freeform 82"/>
            <p:cNvSpPr>
              <a:spLocks/>
            </p:cNvSpPr>
            <p:nvPr/>
          </p:nvSpPr>
          <p:spPr bwMode="auto">
            <a:xfrm>
              <a:off x="3740" y="1954"/>
              <a:ext cx="100" cy="81"/>
            </a:xfrm>
            <a:custGeom>
              <a:avLst/>
              <a:gdLst>
                <a:gd name="T0" fmla="*/ 217 w 96"/>
                <a:gd name="T1" fmla="*/ 14 h 88"/>
                <a:gd name="T2" fmla="*/ 200 w 96"/>
                <a:gd name="T3" fmla="*/ 11 h 88"/>
                <a:gd name="T4" fmla="*/ 217 w 96"/>
                <a:gd name="T5" fmla="*/ 11 h 88"/>
                <a:gd name="T6" fmla="*/ 217 w 96"/>
                <a:gd name="T7" fmla="*/ 9 h 88"/>
                <a:gd name="T8" fmla="*/ 180 w 96"/>
                <a:gd name="T9" fmla="*/ 6 h 88"/>
                <a:gd name="T10" fmla="*/ 180 w 96"/>
                <a:gd name="T11" fmla="*/ 6 h 88"/>
                <a:gd name="T12" fmla="*/ 163 w 96"/>
                <a:gd name="T13" fmla="*/ 6 h 88"/>
                <a:gd name="T14" fmla="*/ 125 w 96"/>
                <a:gd name="T15" fmla="*/ 0 h 88"/>
                <a:gd name="T16" fmla="*/ 90 w 96"/>
                <a:gd name="T17" fmla="*/ 6 h 88"/>
                <a:gd name="T18" fmla="*/ 90 w 96"/>
                <a:gd name="T19" fmla="*/ 6 h 88"/>
                <a:gd name="T20" fmla="*/ 52 w 96"/>
                <a:gd name="T21" fmla="*/ 6 h 88"/>
                <a:gd name="T22" fmla="*/ 52 w 96"/>
                <a:gd name="T23" fmla="*/ 7 h 88"/>
                <a:gd name="T24" fmla="*/ 36 w 96"/>
                <a:gd name="T25" fmla="*/ 7 h 88"/>
                <a:gd name="T26" fmla="*/ 8 w 96"/>
                <a:gd name="T27" fmla="*/ 9 h 88"/>
                <a:gd name="T28" fmla="*/ 0 w 96"/>
                <a:gd name="T29" fmla="*/ 9 h 88"/>
                <a:gd name="T30" fmla="*/ 8 w 96"/>
                <a:gd name="T31" fmla="*/ 11 h 88"/>
                <a:gd name="T32" fmla="*/ 0 w 96"/>
                <a:gd name="T33" fmla="*/ 14 h 88"/>
                <a:gd name="T34" fmla="*/ 0 w 96"/>
                <a:gd name="T35" fmla="*/ 17 h 88"/>
                <a:gd name="T36" fmla="*/ 36 w 96"/>
                <a:gd name="T37" fmla="*/ 15 h 88"/>
                <a:gd name="T38" fmla="*/ 52 w 96"/>
                <a:gd name="T39" fmla="*/ 15 h 88"/>
                <a:gd name="T40" fmla="*/ 106 w 96"/>
                <a:gd name="T41" fmla="*/ 17 h 88"/>
                <a:gd name="T42" fmla="*/ 125 w 96"/>
                <a:gd name="T43" fmla="*/ 17 h 88"/>
                <a:gd name="T44" fmla="*/ 146 w 96"/>
                <a:gd name="T45" fmla="*/ 17 h 88"/>
                <a:gd name="T46" fmla="*/ 180 w 96"/>
                <a:gd name="T47" fmla="*/ 17 h 88"/>
                <a:gd name="T48" fmla="*/ 200 w 96"/>
                <a:gd name="T49" fmla="*/ 14 h 88"/>
                <a:gd name="T50" fmla="*/ 217 w 96"/>
                <a:gd name="T51" fmla="*/ 14 h 8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6"/>
                <a:gd name="T79" fmla="*/ 0 h 88"/>
                <a:gd name="T80" fmla="*/ 96 w 96"/>
                <a:gd name="T81" fmla="*/ 88 h 8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6" h="88">
                  <a:moveTo>
                    <a:pt x="96" y="72"/>
                  </a:moveTo>
                  <a:lnTo>
                    <a:pt x="88" y="56"/>
                  </a:lnTo>
                  <a:lnTo>
                    <a:pt x="96" y="56"/>
                  </a:lnTo>
                  <a:lnTo>
                    <a:pt x="96" y="48"/>
                  </a:lnTo>
                  <a:lnTo>
                    <a:pt x="80" y="24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56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24" y="24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8" y="48"/>
                  </a:lnTo>
                  <a:lnTo>
                    <a:pt x="0" y="48"/>
                  </a:lnTo>
                  <a:lnTo>
                    <a:pt x="8" y="56"/>
                  </a:lnTo>
                  <a:lnTo>
                    <a:pt x="0" y="72"/>
                  </a:lnTo>
                  <a:lnTo>
                    <a:pt x="0" y="88"/>
                  </a:lnTo>
                  <a:lnTo>
                    <a:pt x="16" y="80"/>
                  </a:lnTo>
                  <a:lnTo>
                    <a:pt x="24" y="80"/>
                  </a:lnTo>
                  <a:lnTo>
                    <a:pt x="48" y="88"/>
                  </a:lnTo>
                  <a:lnTo>
                    <a:pt x="56" y="88"/>
                  </a:lnTo>
                  <a:lnTo>
                    <a:pt x="64" y="88"/>
                  </a:lnTo>
                  <a:lnTo>
                    <a:pt x="80" y="88"/>
                  </a:lnTo>
                  <a:lnTo>
                    <a:pt x="88" y="72"/>
                  </a:lnTo>
                  <a:lnTo>
                    <a:pt x="96" y="7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32" name="Freeform 83"/>
            <p:cNvSpPr>
              <a:spLocks/>
            </p:cNvSpPr>
            <p:nvPr/>
          </p:nvSpPr>
          <p:spPr bwMode="auto">
            <a:xfrm>
              <a:off x="3740" y="1954"/>
              <a:ext cx="100" cy="81"/>
            </a:xfrm>
            <a:custGeom>
              <a:avLst/>
              <a:gdLst>
                <a:gd name="T0" fmla="*/ 217 w 96"/>
                <a:gd name="T1" fmla="*/ 14 h 88"/>
                <a:gd name="T2" fmla="*/ 200 w 96"/>
                <a:gd name="T3" fmla="*/ 11 h 88"/>
                <a:gd name="T4" fmla="*/ 217 w 96"/>
                <a:gd name="T5" fmla="*/ 11 h 88"/>
                <a:gd name="T6" fmla="*/ 217 w 96"/>
                <a:gd name="T7" fmla="*/ 9 h 88"/>
                <a:gd name="T8" fmla="*/ 180 w 96"/>
                <a:gd name="T9" fmla="*/ 6 h 88"/>
                <a:gd name="T10" fmla="*/ 180 w 96"/>
                <a:gd name="T11" fmla="*/ 6 h 88"/>
                <a:gd name="T12" fmla="*/ 163 w 96"/>
                <a:gd name="T13" fmla="*/ 6 h 88"/>
                <a:gd name="T14" fmla="*/ 125 w 96"/>
                <a:gd name="T15" fmla="*/ 0 h 88"/>
                <a:gd name="T16" fmla="*/ 90 w 96"/>
                <a:gd name="T17" fmla="*/ 6 h 88"/>
                <a:gd name="T18" fmla="*/ 90 w 96"/>
                <a:gd name="T19" fmla="*/ 6 h 88"/>
                <a:gd name="T20" fmla="*/ 52 w 96"/>
                <a:gd name="T21" fmla="*/ 6 h 88"/>
                <a:gd name="T22" fmla="*/ 52 w 96"/>
                <a:gd name="T23" fmla="*/ 7 h 88"/>
                <a:gd name="T24" fmla="*/ 36 w 96"/>
                <a:gd name="T25" fmla="*/ 7 h 88"/>
                <a:gd name="T26" fmla="*/ 8 w 96"/>
                <a:gd name="T27" fmla="*/ 9 h 88"/>
                <a:gd name="T28" fmla="*/ 0 w 96"/>
                <a:gd name="T29" fmla="*/ 9 h 88"/>
                <a:gd name="T30" fmla="*/ 8 w 96"/>
                <a:gd name="T31" fmla="*/ 11 h 88"/>
                <a:gd name="T32" fmla="*/ 0 w 96"/>
                <a:gd name="T33" fmla="*/ 14 h 88"/>
                <a:gd name="T34" fmla="*/ 0 w 96"/>
                <a:gd name="T35" fmla="*/ 17 h 88"/>
                <a:gd name="T36" fmla="*/ 36 w 96"/>
                <a:gd name="T37" fmla="*/ 15 h 88"/>
                <a:gd name="T38" fmla="*/ 52 w 96"/>
                <a:gd name="T39" fmla="*/ 15 h 88"/>
                <a:gd name="T40" fmla="*/ 106 w 96"/>
                <a:gd name="T41" fmla="*/ 17 h 88"/>
                <a:gd name="T42" fmla="*/ 125 w 96"/>
                <a:gd name="T43" fmla="*/ 17 h 88"/>
                <a:gd name="T44" fmla="*/ 146 w 96"/>
                <a:gd name="T45" fmla="*/ 17 h 88"/>
                <a:gd name="T46" fmla="*/ 180 w 96"/>
                <a:gd name="T47" fmla="*/ 17 h 88"/>
                <a:gd name="T48" fmla="*/ 200 w 96"/>
                <a:gd name="T49" fmla="*/ 14 h 88"/>
                <a:gd name="T50" fmla="*/ 217 w 96"/>
                <a:gd name="T51" fmla="*/ 14 h 8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6"/>
                <a:gd name="T79" fmla="*/ 0 h 88"/>
                <a:gd name="T80" fmla="*/ 96 w 96"/>
                <a:gd name="T81" fmla="*/ 88 h 8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6" h="88">
                  <a:moveTo>
                    <a:pt x="96" y="72"/>
                  </a:moveTo>
                  <a:lnTo>
                    <a:pt x="88" y="56"/>
                  </a:lnTo>
                  <a:lnTo>
                    <a:pt x="96" y="56"/>
                  </a:lnTo>
                  <a:lnTo>
                    <a:pt x="96" y="48"/>
                  </a:lnTo>
                  <a:lnTo>
                    <a:pt x="80" y="24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56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24" y="24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8" y="48"/>
                  </a:lnTo>
                  <a:lnTo>
                    <a:pt x="0" y="48"/>
                  </a:lnTo>
                  <a:lnTo>
                    <a:pt x="8" y="56"/>
                  </a:lnTo>
                  <a:lnTo>
                    <a:pt x="0" y="72"/>
                  </a:lnTo>
                  <a:lnTo>
                    <a:pt x="0" y="88"/>
                  </a:lnTo>
                  <a:lnTo>
                    <a:pt x="16" y="80"/>
                  </a:lnTo>
                  <a:lnTo>
                    <a:pt x="24" y="80"/>
                  </a:lnTo>
                  <a:lnTo>
                    <a:pt x="48" y="88"/>
                  </a:lnTo>
                  <a:lnTo>
                    <a:pt x="56" y="88"/>
                  </a:lnTo>
                  <a:lnTo>
                    <a:pt x="64" y="88"/>
                  </a:lnTo>
                  <a:lnTo>
                    <a:pt x="80" y="88"/>
                  </a:lnTo>
                  <a:lnTo>
                    <a:pt x="88" y="72"/>
                  </a:lnTo>
                  <a:lnTo>
                    <a:pt x="96" y="72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33" name="Freeform 84"/>
            <p:cNvSpPr>
              <a:spLocks/>
            </p:cNvSpPr>
            <p:nvPr/>
          </p:nvSpPr>
          <p:spPr bwMode="auto">
            <a:xfrm>
              <a:off x="3724" y="2019"/>
              <a:ext cx="198" cy="117"/>
            </a:xfrm>
            <a:custGeom>
              <a:avLst/>
              <a:gdLst>
                <a:gd name="T0" fmla="*/ 150 w 192"/>
                <a:gd name="T1" fmla="*/ 23 h 127"/>
                <a:gd name="T2" fmla="*/ 133 w 192"/>
                <a:gd name="T3" fmla="*/ 23 h 127"/>
                <a:gd name="T4" fmla="*/ 133 w 192"/>
                <a:gd name="T5" fmla="*/ 21 h 127"/>
                <a:gd name="T6" fmla="*/ 133 w 192"/>
                <a:gd name="T7" fmla="*/ 18 h 127"/>
                <a:gd name="T8" fmla="*/ 162 w 192"/>
                <a:gd name="T9" fmla="*/ 18 h 127"/>
                <a:gd name="T10" fmla="*/ 162 w 192"/>
                <a:gd name="T11" fmla="*/ 17 h 127"/>
                <a:gd name="T12" fmla="*/ 150 w 192"/>
                <a:gd name="T13" fmla="*/ 15 h 127"/>
                <a:gd name="T14" fmla="*/ 117 w 192"/>
                <a:gd name="T15" fmla="*/ 13 h 127"/>
                <a:gd name="T16" fmla="*/ 92 w 192"/>
                <a:gd name="T17" fmla="*/ 15 h 127"/>
                <a:gd name="T18" fmla="*/ 56 w 192"/>
                <a:gd name="T19" fmla="*/ 15 h 127"/>
                <a:gd name="T20" fmla="*/ 8 w 192"/>
                <a:gd name="T21" fmla="*/ 15 h 127"/>
                <a:gd name="T22" fmla="*/ 0 w 192"/>
                <a:gd name="T23" fmla="*/ 15 h 127"/>
                <a:gd name="T24" fmla="*/ 8 w 192"/>
                <a:gd name="T25" fmla="*/ 12 h 127"/>
                <a:gd name="T26" fmla="*/ 36 w 192"/>
                <a:gd name="T27" fmla="*/ 7 h 127"/>
                <a:gd name="T28" fmla="*/ 44 w 192"/>
                <a:gd name="T29" fmla="*/ 6 h 127"/>
                <a:gd name="T30" fmla="*/ 36 w 192"/>
                <a:gd name="T31" fmla="*/ 6 h 127"/>
                <a:gd name="T32" fmla="*/ 56 w 192"/>
                <a:gd name="T33" fmla="*/ 6 h 127"/>
                <a:gd name="T34" fmla="*/ 72 w 192"/>
                <a:gd name="T35" fmla="*/ 6 h 127"/>
                <a:gd name="T36" fmla="*/ 117 w 192"/>
                <a:gd name="T37" fmla="*/ 6 h 127"/>
                <a:gd name="T38" fmla="*/ 133 w 192"/>
                <a:gd name="T39" fmla="*/ 6 h 127"/>
                <a:gd name="T40" fmla="*/ 150 w 192"/>
                <a:gd name="T41" fmla="*/ 6 h 127"/>
                <a:gd name="T42" fmla="*/ 176 w 192"/>
                <a:gd name="T43" fmla="*/ 6 h 127"/>
                <a:gd name="T44" fmla="*/ 192 w 192"/>
                <a:gd name="T45" fmla="*/ 0 h 127"/>
                <a:gd name="T46" fmla="*/ 207 w 192"/>
                <a:gd name="T47" fmla="*/ 0 h 127"/>
                <a:gd name="T48" fmla="*/ 237 w 192"/>
                <a:gd name="T49" fmla="*/ 0 h 127"/>
                <a:gd name="T50" fmla="*/ 252 w 192"/>
                <a:gd name="T51" fmla="*/ 6 h 127"/>
                <a:gd name="T52" fmla="*/ 237 w 192"/>
                <a:gd name="T53" fmla="*/ 6 h 127"/>
                <a:gd name="T54" fmla="*/ 252 w 192"/>
                <a:gd name="T55" fmla="*/ 6 h 127"/>
                <a:gd name="T56" fmla="*/ 268 w 192"/>
                <a:gd name="T57" fmla="*/ 6 h 127"/>
                <a:gd name="T58" fmla="*/ 282 w 192"/>
                <a:gd name="T59" fmla="*/ 6 h 127"/>
                <a:gd name="T60" fmla="*/ 282 w 192"/>
                <a:gd name="T61" fmla="*/ 6 h 127"/>
                <a:gd name="T62" fmla="*/ 295 w 192"/>
                <a:gd name="T63" fmla="*/ 6 h 127"/>
                <a:gd name="T64" fmla="*/ 355 w 192"/>
                <a:gd name="T65" fmla="*/ 10 h 127"/>
                <a:gd name="T66" fmla="*/ 355 w 192"/>
                <a:gd name="T67" fmla="*/ 15 h 127"/>
                <a:gd name="T68" fmla="*/ 340 w 192"/>
                <a:gd name="T69" fmla="*/ 15 h 127"/>
                <a:gd name="T70" fmla="*/ 326 w 192"/>
                <a:gd name="T71" fmla="*/ 15 h 127"/>
                <a:gd name="T72" fmla="*/ 326 w 192"/>
                <a:gd name="T73" fmla="*/ 17 h 127"/>
                <a:gd name="T74" fmla="*/ 310 w 192"/>
                <a:gd name="T75" fmla="*/ 17 h 127"/>
                <a:gd name="T76" fmla="*/ 252 w 192"/>
                <a:gd name="T77" fmla="*/ 21 h 127"/>
                <a:gd name="T78" fmla="*/ 282 w 192"/>
                <a:gd name="T79" fmla="*/ 23 h 127"/>
                <a:gd name="T80" fmla="*/ 237 w 192"/>
                <a:gd name="T81" fmla="*/ 25 h 127"/>
                <a:gd name="T82" fmla="*/ 223 w 192"/>
                <a:gd name="T83" fmla="*/ 25 h 127"/>
                <a:gd name="T84" fmla="*/ 223 w 192"/>
                <a:gd name="T85" fmla="*/ 23 h 127"/>
                <a:gd name="T86" fmla="*/ 207 w 192"/>
                <a:gd name="T87" fmla="*/ 23 h 127"/>
                <a:gd name="T88" fmla="*/ 237 w 192"/>
                <a:gd name="T89" fmla="*/ 21 h 127"/>
                <a:gd name="T90" fmla="*/ 207 w 192"/>
                <a:gd name="T91" fmla="*/ 20 h 127"/>
                <a:gd name="T92" fmla="*/ 207 w 192"/>
                <a:gd name="T93" fmla="*/ 18 h 127"/>
                <a:gd name="T94" fmla="*/ 176 w 192"/>
                <a:gd name="T95" fmla="*/ 18 h 127"/>
                <a:gd name="T96" fmla="*/ 162 w 192"/>
                <a:gd name="T97" fmla="*/ 21 h 127"/>
                <a:gd name="T98" fmla="*/ 150 w 192"/>
                <a:gd name="T99" fmla="*/ 21 h 127"/>
                <a:gd name="T100" fmla="*/ 150 w 192"/>
                <a:gd name="T101" fmla="*/ 23 h 1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2"/>
                <a:gd name="T154" fmla="*/ 0 h 127"/>
                <a:gd name="T155" fmla="*/ 192 w 192"/>
                <a:gd name="T156" fmla="*/ 127 h 1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2" h="127">
                  <a:moveTo>
                    <a:pt x="80" y="119"/>
                  </a:moveTo>
                  <a:lnTo>
                    <a:pt x="72" y="119"/>
                  </a:lnTo>
                  <a:lnTo>
                    <a:pt x="72" y="111"/>
                  </a:lnTo>
                  <a:lnTo>
                    <a:pt x="72" y="95"/>
                  </a:lnTo>
                  <a:lnTo>
                    <a:pt x="88" y="95"/>
                  </a:lnTo>
                  <a:lnTo>
                    <a:pt x="88" y="87"/>
                  </a:lnTo>
                  <a:lnTo>
                    <a:pt x="80" y="71"/>
                  </a:lnTo>
                  <a:lnTo>
                    <a:pt x="64" y="63"/>
                  </a:lnTo>
                  <a:lnTo>
                    <a:pt x="48" y="71"/>
                  </a:lnTo>
                  <a:lnTo>
                    <a:pt x="32" y="71"/>
                  </a:lnTo>
                  <a:lnTo>
                    <a:pt x="8" y="71"/>
                  </a:lnTo>
                  <a:lnTo>
                    <a:pt x="0" y="71"/>
                  </a:lnTo>
                  <a:lnTo>
                    <a:pt x="8" y="55"/>
                  </a:lnTo>
                  <a:lnTo>
                    <a:pt x="16" y="39"/>
                  </a:lnTo>
                  <a:lnTo>
                    <a:pt x="24" y="31"/>
                  </a:lnTo>
                  <a:lnTo>
                    <a:pt x="16" y="16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64" y="16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96" y="16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28" y="0"/>
                  </a:lnTo>
                  <a:lnTo>
                    <a:pt x="136" y="8"/>
                  </a:lnTo>
                  <a:lnTo>
                    <a:pt x="128" y="8"/>
                  </a:lnTo>
                  <a:lnTo>
                    <a:pt x="136" y="16"/>
                  </a:lnTo>
                  <a:lnTo>
                    <a:pt x="144" y="16"/>
                  </a:lnTo>
                  <a:lnTo>
                    <a:pt x="152" y="24"/>
                  </a:lnTo>
                  <a:lnTo>
                    <a:pt x="152" y="31"/>
                  </a:lnTo>
                  <a:lnTo>
                    <a:pt x="160" y="24"/>
                  </a:lnTo>
                  <a:lnTo>
                    <a:pt x="192" y="47"/>
                  </a:lnTo>
                  <a:lnTo>
                    <a:pt x="192" y="71"/>
                  </a:lnTo>
                  <a:lnTo>
                    <a:pt x="184" y="71"/>
                  </a:lnTo>
                  <a:lnTo>
                    <a:pt x="176" y="71"/>
                  </a:lnTo>
                  <a:lnTo>
                    <a:pt x="176" y="87"/>
                  </a:lnTo>
                  <a:lnTo>
                    <a:pt x="168" y="87"/>
                  </a:lnTo>
                  <a:lnTo>
                    <a:pt x="136" y="111"/>
                  </a:lnTo>
                  <a:lnTo>
                    <a:pt x="152" y="119"/>
                  </a:lnTo>
                  <a:lnTo>
                    <a:pt x="128" y="127"/>
                  </a:lnTo>
                  <a:lnTo>
                    <a:pt x="120" y="127"/>
                  </a:lnTo>
                  <a:lnTo>
                    <a:pt x="120" y="119"/>
                  </a:lnTo>
                  <a:lnTo>
                    <a:pt x="112" y="119"/>
                  </a:lnTo>
                  <a:lnTo>
                    <a:pt x="128" y="111"/>
                  </a:lnTo>
                  <a:lnTo>
                    <a:pt x="112" y="103"/>
                  </a:lnTo>
                  <a:lnTo>
                    <a:pt x="112" y="95"/>
                  </a:lnTo>
                  <a:lnTo>
                    <a:pt x="96" y="95"/>
                  </a:lnTo>
                  <a:lnTo>
                    <a:pt x="88" y="111"/>
                  </a:lnTo>
                  <a:lnTo>
                    <a:pt x="80" y="111"/>
                  </a:lnTo>
                  <a:lnTo>
                    <a:pt x="80" y="119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34" name="Freeform 85"/>
            <p:cNvSpPr>
              <a:spLocks/>
            </p:cNvSpPr>
            <p:nvPr/>
          </p:nvSpPr>
          <p:spPr bwMode="auto">
            <a:xfrm>
              <a:off x="3724" y="2019"/>
              <a:ext cx="198" cy="117"/>
            </a:xfrm>
            <a:custGeom>
              <a:avLst/>
              <a:gdLst>
                <a:gd name="T0" fmla="*/ 150 w 192"/>
                <a:gd name="T1" fmla="*/ 23 h 127"/>
                <a:gd name="T2" fmla="*/ 133 w 192"/>
                <a:gd name="T3" fmla="*/ 23 h 127"/>
                <a:gd name="T4" fmla="*/ 133 w 192"/>
                <a:gd name="T5" fmla="*/ 21 h 127"/>
                <a:gd name="T6" fmla="*/ 133 w 192"/>
                <a:gd name="T7" fmla="*/ 18 h 127"/>
                <a:gd name="T8" fmla="*/ 162 w 192"/>
                <a:gd name="T9" fmla="*/ 18 h 127"/>
                <a:gd name="T10" fmla="*/ 162 w 192"/>
                <a:gd name="T11" fmla="*/ 17 h 127"/>
                <a:gd name="T12" fmla="*/ 150 w 192"/>
                <a:gd name="T13" fmla="*/ 15 h 127"/>
                <a:gd name="T14" fmla="*/ 117 w 192"/>
                <a:gd name="T15" fmla="*/ 13 h 127"/>
                <a:gd name="T16" fmla="*/ 92 w 192"/>
                <a:gd name="T17" fmla="*/ 15 h 127"/>
                <a:gd name="T18" fmla="*/ 56 w 192"/>
                <a:gd name="T19" fmla="*/ 15 h 127"/>
                <a:gd name="T20" fmla="*/ 8 w 192"/>
                <a:gd name="T21" fmla="*/ 15 h 127"/>
                <a:gd name="T22" fmla="*/ 0 w 192"/>
                <a:gd name="T23" fmla="*/ 15 h 127"/>
                <a:gd name="T24" fmla="*/ 8 w 192"/>
                <a:gd name="T25" fmla="*/ 12 h 127"/>
                <a:gd name="T26" fmla="*/ 36 w 192"/>
                <a:gd name="T27" fmla="*/ 7 h 127"/>
                <a:gd name="T28" fmla="*/ 44 w 192"/>
                <a:gd name="T29" fmla="*/ 6 h 127"/>
                <a:gd name="T30" fmla="*/ 36 w 192"/>
                <a:gd name="T31" fmla="*/ 6 h 127"/>
                <a:gd name="T32" fmla="*/ 56 w 192"/>
                <a:gd name="T33" fmla="*/ 6 h 127"/>
                <a:gd name="T34" fmla="*/ 72 w 192"/>
                <a:gd name="T35" fmla="*/ 6 h 127"/>
                <a:gd name="T36" fmla="*/ 117 w 192"/>
                <a:gd name="T37" fmla="*/ 6 h 127"/>
                <a:gd name="T38" fmla="*/ 133 w 192"/>
                <a:gd name="T39" fmla="*/ 6 h 127"/>
                <a:gd name="T40" fmla="*/ 150 w 192"/>
                <a:gd name="T41" fmla="*/ 6 h 127"/>
                <a:gd name="T42" fmla="*/ 176 w 192"/>
                <a:gd name="T43" fmla="*/ 6 h 127"/>
                <a:gd name="T44" fmla="*/ 192 w 192"/>
                <a:gd name="T45" fmla="*/ 0 h 127"/>
                <a:gd name="T46" fmla="*/ 207 w 192"/>
                <a:gd name="T47" fmla="*/ 0 h 127"/>
                <a:gd name="T48" fmla="*/ 237 w 192"/>
                <a:gd name="T49" fmla="*/ 0 h 127"/>
                <a:gd name="T50" fmla="*/ 252 w 192"/>
                <a:gd name="T51" fmla="*/ 6 h 127"/>
                <a:gd name="T52" fmla="*/ 237 w 192"/>
                <a:gd name="T53" fmla="*/ 6 h 127"/>
                <a:gd name="T54" fmla="*/ 252 w 192"/>
                <a:gd name="T55" fmla="*/ 6 h 127"/>
                <a:gd name="T56" fmla="*/ 268 w 192"/>
                <a:gd name="T57" fmla="*/ 6 h 127"/>
                <a:gd name="T58" fmla="*/ 282 w 192"/>
                <a:gd name="T59" fmla="*/ 6 h 127"/>
                <a:gd name="T60" fmla="*/ 282 w 192"/>
                <a:gd name="T61" fmla="*/ 6 h 127"/>
                <a:gd name="T62" fmla="*/ 295 w 192"/>
                <a:gd name="T63" fmla="*/ 6 h 127"/>
                <a:gd name="T64" fmla="*/ 355 w 192"/>
                <a:gd name="T65" fmla="*/ 10 h 127"/>
                <a:gd name="T66" fmla="*/ 355 w 192"/>
                <a:gd name="T67" fmla="*/ 15 h 127"/>
                <a:gd name="T68" fmla="*/ 340 w 192"/>
                <a:gd name="T69" fmla="*/ 15 h 127"/>
                <a:gd name="T70" fmla="*/ 326 w 192"/>
                <a:gd name="T71" fmla="*/ 15 h 127"/>
                <a:gd name="T72" fmla="*/ 326 w 192"/>
                <a:gd name="T73" fmla="*/ 17 h 127"/>
                <a:gd name="T74" fmla="*/ 310 w 192"/>
                <a:gd name="T75" fmla="*/ 17 h 127"/>
                <a:gd name="T76" fmla="*/ 252 w 192"/>
                <a:gd name="T77" fmla="*/ 21 h 127"/>
                <a:gd name="T78" fmla="*/ 282 w 192"/>
                <a:gd name="T79" fmla="*/ 23 h 127"/>
                <a:gd name="T80" fmla="*/ 237 w 192"/>
                <a:gd name="T81" fmla="*/ 25 h 127"/>
                <a:gd name="T82" fmla="*/ 223 w 192"/>
                <a:gd name="T83" fmla="*/ 25 h 127"/>
                <a:gd name="T84" fmla="*/ 223 w 192"/>
                <a:gd name="T85" fmla="*/ 23 h 127"/>
                <a:gd name="T86" fmla="*/ 207 w 192"/>
                <a:gd name="T87" fmla="*/ 23 h 127"/>
                <a:gd name="T88" fmla="*/ 237 w 192"/>
                <a:gd name="T89" fmla="*/ 21 h 127"/>
                <a:gd name="T90" fmla="*/ 207 w 192"/>
                <a:gd name="T91" fmla="*/ 20 h 127"/>
                <a:gd name="T92" fmla="*/ 207 w 192"/>
                <a:gd name="T93" fmla="*/ 18 h 127"/>
                <a:gd name="T94" fmla="*/ 176 w 192"/>
                <a:gd name="T95" fmla="*/ 18 h 127"/>
                <a:gd name="T96" fmla="*/ 162 w 192"/>
                <a:gd name="T97" fmla="*/ 21 h 127"/>
                <a:gd name="T98" fmla="*/ 150 w 192"/>
                <a:gd name="T99" fmla="*/ 21 h 127"/>
                <a:gd name="T100" fmla="*/ 150 w 192"/>
                <a:gd name="T101" fmla="*/ 23 h 1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2"/>
                <a:gd name="T154" fmla="*/ 0 h 127"/>
                <a:gd name="T155" fmla="*/ 192 w 192"/>
                <a:gd name="T156" fmla="*/ 127 h 1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2" h="127">
                  <a:moveTo>
                    <a:pt x="80" y="119"/>
                  </a:moveTo>
                  <a:lnTo>
                    <a:pt x="72" y="119"/>
                  </a:lnTo>
                  <a:lnTo>
                    <a:pt x="72" y="111"/>
                  </a:lnTo>
                  <a:lnTo>
                    <a:pt x="72" y="95"/>
                  </a:lnTo>
                  <a:lnTo>
                    <a:pt x="88" y="95"/>
                  </a:lnTo>
                  <a:lnTo>
                    <a:pt x="88" y="87"/>
                  </a:lnTo>
                  <a:lnTo>
                    <a:pt x="80" y="71"/>
                  </a:lnTo>
                  <a:lnTo>
                    <a:pt x="64" y="63"/>
                  </a:lnTo>
                  <a:lnTo>
                    <a:pt x="48" y="71"/>
                  </a:lnTo>
                  <a:lnTo>
                    <a:pt x="32" y="71"/>
                  </a:lnTo>
                  <a:lnTo>
                    <a:pt x="8" y="71"/>
                  </a:lnTo>
                  <a:lnTo>
                    <a:pt x="0" y="71"/>
                  </a:lnTo>
                  <a:lnTo>
                    <a:pt x="8" y="55"/>
                  </a:lnTo>
                  <a:lnTo>
                    <a:pt x="16" y="39"/>
                  </a:lnTo>
                  <a:lnTo>
                    <a:pt x="24" y="31"/>
                  </a:lnTo>
                  <a:lnTo>
                    <a:pt x="16" y="16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64" y="16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96" y="16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28" y="0"/>
                  </a:lnTo>
                  <a:lnTo>
                    <a:pt x="136" y="8"/>
                  </a:lnTo>
                  <a:lnTo>
                    <a:pt x="128" y="8"/>
                  </a:lnTo>
                  <a:lnTo>
                    <a:pt x="136" y="16"/>
                  </a:lnTo>
                  <a:lnTo>
                    <a:pt x="144" y="16"/>
                  </a:lnTo>
                  <a:lnTo>
                    <a:pt x="152" y="24"/>
                  </a:lnTo>
                  <a:lnTo>
                    <a:pt x="152" y="31"/>
                  </a:lnTo>
                  <a:lnTo>
                    <a:pt x="160" y="24"/>
                  </a:lnTo>
                  <a:lnTo>
                    <a:pt x="192" y="47"/>
                  </a:lnTo>
                  <a:lnTo>
                    <a:pt x="192" y="71"/>
                  </a:lnTo>
                  <a:lnTo>
                    <a:pt x="184" y="71"/>
                  </a:lnTo>
                  <a:lnTo>
                    <a:pt x="176" y="71"/>
                  </a:lnTo>
                  <a:lnTo>
                    <a:pt x="176" y="87"/>
                  </a:lnTo>
                  <a:lnTo>
                    <a:pt x="168" y="87"/>
                  </a:lnTo>
                  <a:lnTo>
                    <a:pt x="136" y="111"/>
                  </a:lnTo>
                  <a:lnTo>
                    <a:pt x="152" y="119"/>
                  </a:lnTo>
                  <a:lnTo>
                    <a:pt x="128" y="127"/>
                  </a:lnTo>
                  <a:lnTo>
                    <a:pt x="120" y="127"/>
                  </a:lnTo>
                  <a:lnTo>
                    <a:pt x="120" y="119"/>
                  </a:lnTo>
                  <a:lnTo>
                    <a:pt x="112" y="119"/>
                  </a:lnTo>
                  <a:lnTo>
                    <a:pt x="128" y="111"/>
                  </a:lnTo>
                  <a:lnTo>
                    <a:pt x="112" y="103"/>
                  </a:lnTo>
                  <a:lnTo>
                    <a:pt x="112" y="95"/>
                  </a:lnTo>
                  <a:lnTo>
                    <a:pt x="96" y="95"/>
                  </a:lnTo>
                  <a:lnTo>
                    <a:pt x="88" y="111"/>
                  </a:lnTo>
                  <a:lnTo>
                    <a:pt x="80" y="111"/>
                  </a:lnTo>
                  <a:lnTo>
                    <a:pt x="80" y="119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35" name="Freeform 86"/>
            <p:cNvSpPr>
              <a:spLocks/>
            </p:cNvSpPr>
            <p:nvPr/>
          </p:nvSpPr>
          <p:spPr bwMode="auto">
            <a:xfrm>
              <a:off x="3996" y="1967"/>
              <a:ext cx="445" cy="214"/>
            </a:xfrm>
            <a:custGeom>
              <a:avLst/>
              <a:gdLst>
                <a:gd name="T0" fmla="*/ 740 w 432"/>
                <a:gd name="T1" fmla="*/ 28 h 231"/>
                <a:gd name="T2" fmla="*/ 724 w 432"/>
                <a:gd name="T3" fmla="*/ 31 h 231"/>
                <a:gd name="T4" fmla="*/ 664 w 432"/>
                <a:gd name="T5" fmla="*/ 38 h 231"/>
                <a:gd name="T6" fmla="*/ 650 w 432"/>
                <a:gd name="T7" fmla="*/ 45 h 231"/>
                <a:gd name="T8" fmla="*/ 607 w 432"/>
                <a:gd name="T9" fmla="*/ 45 h 231"/>
                <a:gd name="T10" fmla="*/ 521 w 432"/>
                <a:gd name="T11" fmla="*/ 43 h 231"/>
                <a:gd name="T12" fmla="*/ 506 w 432"/>
                <a:gd name="T13" fmla="*/ 46 h 231"/>
                <a:gd name="T14" fmla="*/ 448 w 432"/>
                <a:gd name="T15" fmla="*/ 46 h 231"/>
                <a:gd name="T16" fmla="*/ 407 w 432"/>
                <a:gd name="T17" fmla="*/ 49 h 231"/>
                <a:gd name="T18" fmla="*/ 375 w 432"/>
                <a:gd name="T19" fmla="*/ 45 h 231"/>
                <a:gd name="T20" fmla="*/ 288 w 432"/>
                <a:gd name="T21" fmla="*/ 41 h 231"/>
                <a:gd name="T22" fmla="*/ 231 w 432"/>
                <a:gd name="T23" fmla="*/ 36 h 231"/>
                <a:gd name="T24" fmla="*/ 173 w 432"/>
                <a:gd name="T25" fmla="*/ 49 h 231"/>
                <a:gd name="T26" fmla="*/ 145 w 432"/>
                <a:gd name="T27" fmla="*/ 46 h 231"/>
                <a:gd name="T28" fmla="*/ 102 w 432"/>
                <a:gd name="T29" fmla="*/ 45 h 231"/>
                <a:gd name="T30" fmla="*/ 87 w 432"/>
                <a:gd name="T31" fmla="*/ 40 h 231"/>
                <a:gd name="T32" fmla="*/ 87 w 432"/>
                <a:gd name="T33" fmla="*/ 40 h 231"/>
                <a:gd name="T34" fmla="*/ 145 w 432"/>
                <a:gd name="T35" fmla="*/ 38 h 231"/>
                <a:gd name="T36" fmla="*/ 102 w 432"/>
                <a:gd name="T37" fmla="*/ 31 h 231"/>
                <a:gd name="T38" fmla="*/ 44 w 432"/>
                <a:gd name="T39" fmla="*/ 32 h 231"/>
                <a:gd name="T40" fmla="*/ 44 w 432"/>
                <a:gd name="T41" fmla="*/ 31 h 231"/>
                <a:gd name="T42" fmla="*/ 8 w 432"/>
                <a:gd name="T43" fmla="*/ 28 h 231"/>
                <a:gd name="T44" fmla="*/ 8 w 432"/>
                <a:gd name="T45" fmla="*/ 18 h 231"/>
                <a:gd name="T46" fmla="*/ 44 w 432"/>
                <a:gd name="T47" fmla="*/ 20 h 231"/>
                <a:gd name="T48" fmla="*/ 70 w 432"/>
                <a:gd name="T49" fmla="*/ 15 h 231"/>
                <a:gd name="T50" fmla="*/ 102 w 432"/>
                <a:gd name="T51" fmla="*/ 15 h 231"/>
                <a:gd name="T52" fmla="*/ 160 w 432"/>
                <a:gd name="T53" fmla="*/ 18 h 231"/>
                <a:gd name="T54" fmla="*/ 217 w 432"/>
                <a:gd name="T55" fmla="*/ 18 h 231"/>
                <a:gd name="T56" fmla="*/ 276 w 432"/>
                <a:gd name="T57" fmla="*/ 18 h 231"/>
                <a:gd name="T58" fmla="*/ 245 w 432"/>
                <a:gd name="T59" fmla="*/ 15 h 231"/>
                <a:gd name="T60" fmla="*/ 260 w 432"/>
                <a:gd name="T61" fmla="*/ 11 h 231"/>
                <a:gd name="T62" fmla="*/ 276 w 432"/>
                <a:gd name="T63" fmla="*/ 6 h 231"/>
                <a:gd name="T64" fmla="*/ 407 w 432"/>
                <a:gd name="T65" fmla="*/ 6 h 231"/>
                <a:gd name="T66" fmla="*/ 420 w 432"/>
                <a:gd name="T67" fmla="*/ 0 h 231"/>
                <a:gd name="T68" fmla="*/ 463 w 432"/>
                <a:gd name="T69" fmla="*/ 6 h 231"/>
                <a:gd name="T70" fmla="*/ 477 w 432"/>
                <a:gd name="T71" fmla="*/ 6 h 231"/>
                <a:gd name="T72" fmla="*/ 506 w 432"/>
                <a:gd name="T73" fmla="*/ 8 h 231"/>
                <a:gd name="T74" fmla="*/ 550 w 432"/>
                <a:gd name="T75" fmla="*/ 6 h 231"/>
                <a:gd name="T76" fmla="*/ 591 w 432"/>
                <a:gd name="T77" fmla="*/ 8 h 231"/>
                <a:gd name="T78" fmla="*/ 650 w 432"/>
                <a:gd name="T79" fmla="*/ 16 h 231"/>
                <a:gd name="T80" fmla="*/ 697 w 432"/>
                <a:gd name="T81" fmla="*/ 18 h 231"/>
                <a:gd name="T82" fmla="*/ 753 w 432"/>
                <a:gd name="T83" fmla="*/ 22 h 231"/>
                <a:gd name="T84" fmla="*/ 782 w 432"/>
                <a:gd name="T85" fmla="*/ 24 h 2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32"/>
                <a:gd name="T130" fmla="*/ 0 h 231"/>
                <a:gd name="T131" fmla="*/ 432 w 432"/>
                <a:gd name="T132" fmla="*/ 231 h 23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32" h="231">
                  <a:moveTo>
                    <a:pt x="416" y="119"/>
                  </a:moveTo>
                  <a:lnTo>
                    <a:pt x="408" y="127"/>
                  </a:lnTo>
                  <a:lnTo>
                    <a:pt x="408" y="143"/>
                  </a:lnTo>
                  <a:lnTo>
                    <a:pt x="400" y="143"/>
                  </a:lnTo>
                  <a:lnTo>
                    <a:pt x="376" y="143"/>
                  </a:lnTo>
                  <a:lnTo>
                    <a:pt x="368" y="175"/>
                  </a:lnTo>
                  <a:lnTo>
                    <a:pt x="352" y="175"/>
                  </a:lnTo>
                  <a:lnTo>
                    <a:pt x="360" y="207"/>
                  </a:lnTo>
                  <a:lnTo>
                    <a:pt x="352" y="215"/>
                  </a:lnTo>
                  <a:lnTo>
                    <a:pt x="336" y="207"/>
                  </a:lnTo>
                  <a:lnTo>
                    <a:pt x="296" y="207"/>
                  </a:lnTo>
                  <a:lnTo>
                    <a:pt x="288" y="199"/>
                  </a:lnTo>
                  <a:lnTo>
                    <a:pt x="280" y="207"/>
                  </a:lnTo>
                  <a:lnTo>
                    <a:pt x="280" y="215"/>
                  </a:lnTo>
                  <a:lnTo>
                    <a:pt x="256" y="207"/>
                  </a:lnTo>
                  <a:lnTo>
                    <a:pt x="248" y="215"/>
                  </a:lnTo>
                  <a:lnTo>
                    <a:pt x="232" y="231"/>
                  </a:lnTo>
                  <a:lnTo>
                    <a:pt x="224" y="223"/>
                  </a:lnTo>
                  <a:lnTo>
                    <a:pt x="208" y="223"/>
                  </a:lnTo>
                  <a:lnTo>
                    <a:pt x="208" y="207"/>
                  </a:lnTo>
                  <a:lnTo>
                    <a:pt x="192" y="191"/>
                  </a:lnTo>
                  <a:lnTo>
                    <a:pt x="160" y="191"/>
                  </a:lnTo>
                  <a:lnTo>
                    <a:pt x="136" y="175"/>
                  </a:lnTo>
                  <a:lnTo>
                    <a:pt x="128" y="167"/>
                  </a:lnTo>
                  <a:lnTo>
                    <a:pt x="96" y="175"/>
                  </a:lnTo>
                  <a:lnTo>
                    <a:pt x="96" y="223"/>
                  </a:lnTo>
                  <a:lnTo>
                    <a:pt x="88" y="223"/>
                  </a:lnTo>
                  <a:lnTo>
                    <a:pt x="80" y="215"/>
                  </a:lnTo>
                  <a:lnTo>
                    <a:pt x="56" y="223"/>
                  </a:lnTo>
                  <a:lnTo>
                    <a:pt x="56" y="207"/>
                  </a:lnTo>
                  <a:lnTo>
                    <a:pt x="48" y="207"/>
                  </a:lnTo>
                  <a:lnTo>
                    <a:pt x="48" y="183"/>
                  </a:lnTo>
                  <a:lnTo>
                    <a:pt x="40" y="183"/>
                  </a:lnTo>
                  <a:lnTo>
                    <a:pt x="48" y="183"/>
                  </a:lnTo>
                  <a:lnTo>
                    <a:pt x="48" y="175"/>
                  </a:lnTo>
                  <a:lnTo>
                    <a:pt x="80" y="175"/>
                  </a:lnTo>
                  <a:lnTo>
                    <a:pt x="72" y="151"/>
                  </a:lnTo>
                  <a:lnTo>
                    <a:pt x="56" y="143"/>
                  </a:lnTo>
                  <a:lnTo>
                    <a:pt x="48" y="135"/>
                  </a:lnTo>
                  <a:lnTo>
                    <a:pt x="24" y="151"/>
                  </a:lnTo>
                  <a:lnTo>
                    <a:pt x="16" y="151"/>
                  </a:lnTo>
                  <a:lnTo>
                    <a:pt x="24" y="143"/>
                  </a:lnTo>
                  <a:lnTo>
                    <a:pt x="16" y="127"/>
                  </a:lnTo>
                  <a:lnTo>
                    <a:pt x="8" y="127"/>
                  </a:lnTo>
                  <a:lnTo>
                    <a:pt x="0" y="119"/>
                  </a:lnTo>
                  <a:lnTo>
                    <a:pt x="8" y="80"/>
                  </a:lnTo>
                  <a:lnTo>
                    <a:pt x="16" y="95"/>
                  </a:lnTo>
                  <a:lnTo>
                    <a:pt x="24" y="95"/>
                  </a:lnTo>
                  <a:lnTo>
                    <a:pt x="16" y="80"/>
                  </a:lnTo>
                  <a:lnTo>
                    <a:pt x="40" y="64"/>
                  </a:lnTo>
                  <a:lnTo>
                    <a:pt x="48" y="72"/>
                  </a:lnTo>
                  <a:lnTo>
                    <a:pt x="56" y="64"/>
                  </a:lnTo>
                  <a:lnTo>
                    <a:pt x="72" y="72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0" y="80"/>
                  </a:lnTo>
                  <a:lnTo>
                    <a:pt x="128" y="80"/>
                  </a:lnTo>
                  <a:lnTo>
                    <a:pt x="152" y="80"/>
                  </a:lnTo>
                  <a:lnTo>
                    <a:pt x="160" y="72"/>
                  </a:lnTo>
                  <a:lnTo>
                    <a:pt x="136" y="64"/>
                  </a:lnTo>
                  <a:lnTo>
                    <a:pt x="152" y="56"/>
                  </a:lnTo>
                  <a:lnTo>
                    <a:pt x="144" y="48"/>
                  </a:lnTo>
                  <a:lnTo>
                    <a:pt x="152" y="40"/>
                  </a:lnTo>
                  <a:lnTo>
                    <a:pt x="152" y="24"/>
                  </a:lnTo>
                  <a:lnTo>
                    <a:pt x="168" y="32"/>
                  </a:lnTo>
                  <a:lnTo>
                    <a:pt x="224" y="8"/>
                  </a:lnTo>
                  <a:lnTo>
                    <a:pt x="224" y="0"/>
                  </a:lnTo>
                  <a:lnTo>
                    <a:pt x="232" y="0"/>
                  </a:lnTo>
                  <a:lnTo>
                    <a:pt x="248" y="0"/>
                  </a:lnTo>
                  <a:lnTo>
                    <a:pt x="256" y="16"/>
                  </a:lnTo>
                  <a:lnTo>
                    <a:pt x="256" y="24"/>
                  </a:lnTo>
                  <a:lnTo>
                    <a:pt x="264" y="24"/>
                  </a:lnTo>
                  <a:lnTo>
                    <a:pt x="280" y="32"/>
                  </a:lnTo>
                  <a:lnTo>
                    <a:pt x="280" y="40"/>
                  </a:lnTo>
                  <a:lnTo>
                    <a:pt x="288" y="40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28" y="40"/>
                  </a:lnTo>
                  <a:lnTo>
                    <a:pt x="352" y="80"/>
                  </a:lnTo>
                  <a:lnTo>
                    <a:pt x="360" y="72"/>
                  </a:lnTo>
                  <a:lnTo>
                    <a:pt x="368" y="80"/>
                  </a:lnTo>
                  <a:lnTo>
                    <a:pt x="384" y="80"/>
                  </a:lnTo>
                  <a:lnTo>
                    <a:pt x="408" y="95"/>
                  </a:lnTo>
                  <a:lnTo>
                    <a:pt x="416" y="103"/>
                  </a:lnTo>
                  <a:lnTo>
                    <a:pt x="416" y="95"/>
                  </a:lnTo>
                  <a:lnTo>
                    <a:pt x="432" y="111"/>
                  </a:lnTo>
                  <a:lnTo>
                    <a:pt x="416" y="119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36" name="Freeform 87"/>
            <p:cNvSpPr>
              <a:spLocks/>
            </p:cNvSpPr>
            <p:nvPr/>
          </p:nvSpPr>
          <p:spPr bwMode="auto">
            <a:xfrm>
              <a:off x="3996" y="1967"/>
              <a:ext cx="445" cy="214"/>
            </a:xfrm>
            <a:custGeom>
              <a:avLst/>
              <a:gdLst>
                <a:gd name="T0" fmla="*/ 740 w 432"/>
                <a:gd name="T1" fmla="*/ 28 h 231"/>
                <a:gd name="T2" fmla="*/ 724 w 432"/>
                <a:gd name="T3" fmla="*/ 31 h 231"/>
                <a:gd name="T4" fmla="*/ 664 w 432"/>
                <a:gd name="T5" fmla="*/ 38 h 231"/>
                <a:gd name="T6" fmla="*/ 650 w 432"/>
                <a:gd name="T7" fmla="*/ 45 h 231"/>
                <a:gd name="T8" fmla="*/ 607 w 432"/>
                <a:gd name="T9" fmla="*/ 45 h 231"/>
                <a:gd name="T10" fmla="*/ 521 w 432"/>
                <a:gd name="T11" fmla="*/ 43 h 231"/>
                <a:gd name="T12" fmla="*/ 506 w 432"/>
                <a:gd name="T13" fmla="*/ 46 h 231"/>
                <a:gd name="T14" fmla="*/ 448 w 432"/>
                <a:gd name="T15" fmla="*/ 46 h 231"/>
                <a:gd name="T16" fmla="*/ 407 w 432"/>
                <a:gd name="T17" fmla="*/ 49 h 231"/>
                <a:gd name="T18" fmla="*/ 375 w 432"/>
                <a:gd name="T19" fmla="*/ 45 h 231"/>
                <a:gd name="T20" fmla="*/ 288 w 432"/>
                <a:gd name="T21" fmla="*/ 41 h 231"/>
                <a:gd name="T22" fmla="*/ 231 w 432"/>
                <a:gd name="T23" fmla="*/ 36 h 231"/>
                <a:gd name="T24" fmla="*/ 173 w 432"/>
                <a:gd name="T25" fmla="*/ 49 h 231"/>
                <a:gd name="T26" fmla="*/ 145 w 432"/>
                <a:gd name="T27" fmla="*/ 46 h 231"/>
                <a:gd name="T28" fmla="*/ 102 w 432"/>
                <a:gd name="T29" fmla="*/ 45 h 231"/>
                <a:gd name="T30" fmla="*/ 87 w 432"/>
                <a:gd name="T31" fmla="*/ 40 h 231"/>
                <a:gd name="T32" fmla="*/ 87 w 432"/>
                <a:gd name="T33" fmla="*/ 40 h 231"/>
                <a:gd name="T34" fmla="*/ 145 w 432"/>
                <a:gd name="T35" fmla="*/ 38 h 231"/>
                <a:gd name="T36" fmla="*/ 102 w 432"/>
                <a:gd name="T37" fmla="*/ 31 h 231"/>
                <a:gd name="T38" fmla="*/ 44 w 432"/>
                <a:gd name="T39" fmla="*/ 32 h 231"/>
                <a:gd name="T40" fmla="*/ 44 w 432"/>
                <a:gd name="T41" fmla="*/ 31 h 231"/>
                <a:gd name="T42" fmla="*/ 8 w 432"/>
                <a:gd name="T43" fmla="*/ 28 h 231"/>
                <a:gd name="T44" fmla="*/ 8 w 432"/>
                <a:gd name="T45" fmla="*/ 18 h 231"/>
                <a:gd name="T46" fmla="*/ 44 w 432"/>
                <a:gd name="T47" fmla="*/ 20 h 231"/>
                <a:gd name="T48" fmla="*/ 70 w 432"/>
                <a:gd name="T49" fmla="*/ 15 h 231"/>
                <a:gd name="T50" fmla="*/ 102 w 432"/>
                <a:gd name="T51" fmla="*/ 15 h 231"/>
                <a:gd name="T52" fmla="*/ 160 w 432"/>
                <a:gd name="T53" fmla="*/ 18 h 231"/>
                <a:gd name="T54" fmla="*/ 217 w 432"/>
                <a:gd name="T55" fmla="*/ 18 h 231"/>
                <a:gd name="T56" fmla="*/ 276 w 432"/>
                <a:gd name="T57" fmla="*/ 18 h 231"/>
                <a:gd name="T58" fmla="*/ 245 w 432"/>
                <a:gd name="T59" fmla="*/ 15 h 231"/>
                <a:gd name="T60" fmla="*/ 260 w 432"/>
                <a:gd name="T61" fmla="*/ 11 h 231"/>
                <a:gd name="T62" fmla="*/ 276 w 432"/>
                <a:gd name="T63" fmla="*/ 6 h 231"/>
                <a:gd name="T64" fmla="*/ 407 w 432"/>
                <a:gd name="T65" fmla="*/ 6 h 231"/>
                <a:gd name="T66" fmla="*/ 420 w 432"/>
                <a:gd name="T67" fmla="*/ 0 h 231"/>
                <a:gd name="T68" fmla="*/ 463 w 432"/>
                <a:gd name="T69" fmla="*/ 6 h 231"/>
                <a:gd name="T70" fmla="*/ 477 w 432"/>
                <a:gd name="T71" fmla="*/ 6 h 231"/>
                <a:gd name="T72" fmla="*/ 506 w 432"/>
                <a:gd name="T73" fmla="*/ 8 h 231"/>
                <a:gd name="T74" fmla="*/ 550 w 432"/>
                <a:gd name="T75" fmla="*/ 6 h 231"/>
                <a:gd name="T76" fmla="*/ 591 w 432"/>
                <a:gd name="T77" fmla="*/ 8 h 231"/>
                <a:gd name="T78" fmla="*/ 650 w 432"/>
                <a:gd name="T79" fmla="*/ 16 h 231"/>
                <a:gd name="T80" fmla="*/ 697 w 432"/>
                <a:gd name="T81" fmla="*/ 18 h 231"/>
                <a:gd name="T82" fmla="*/ 753 w 432"/>
                <a:gd name="T83" fmla="*/ 22 h 231"/>
                <a:gd name="T84" fmla="*/ 782 w 432"/>
                <a:gd name="T85" fmla="*/ 24 h 2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32"/>
                <a:gd name="T130" fmla="*/ 0 h 231"/>
                <a:gd name="T131" fmla="*/ 432 w 432"/>
                <a:gd name="T132" fmla="*/ 231 h 23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32" h="231">
                  <a:moveTo>
                    <a:pt x="416" y="119"/>
                  </a:moveTo>
                  <a:lnTo>
                    <a:pt x="408" y="127"/>
                  </a:lnTo>
                  <a:lnTo>
                    <a:pt x="408" y="143"/>
                  </a:lnTo>
                  <a:lnTo>
                    <a:pt x="400" y="143"/>
                  </a:lnTo>
                  <a:lnTo>
                    <a:pt x="376" y="143"/>
                  </a:lnTo>
                  <a:lnTo>
                    <a:pt x="368" y="175"/>
                  </a:lnTo>
                  <a:lnTo>
                    <a:pt x="352" y="175"/>
                  </a:lnTo>
                  <a:lnTo>
                    <a:pt x="360" y="207"/>
                  </a:lnTo>
                  <a:lnTo>
                    <a:pt x="352" y="215"/>
                  </a:lnTo>
                  <a:lnTo>
                    <a:pt x="336" y="207"/>
                  </a:lnTo>
                  <a:lnTo>
                    <a:pt x="296" y="207"/>
                  </a:lnTo>
                  <a:lnTo>
                    <a:pt x="288" y="199"/>
                  </a:lnTo>
                  <a:lnTo>
                    <a:pt x="280" y="207"/>
                  </a:lnTo>
                  <a:lnTo>
                    <a:pt x="280" y="215"/>
                  </a:lnTo>
                  <a:lnTo>
                    <a:pt x="256" y="207"/>
                  </a:lnTo>
                  <a:lnTo>
                    <a:pt x="248" y="215"/>
                  </a:lnTo>
                  <a:lnTo>
                    <a:pt x="232" y="231"/>
                  </a:lnTo>
                  <a:lnTo>
                    <a:pt x="224" y="223"/>
                  </a:lnTo>
                  <a:lnTo>
                    <a:pt x="208" y="223"/>
                  </a:lnTo>
                  <a:lnTo>
                    <a:pt x="208" y="207"/>
                  </a:lnTo>
                  <a:lnTo>
                    <a:pt x="192" y="191"/>
                  </a:lnTo>
                  <a:lnTo>
                    <a:pt x="160" y="191"/>
                  </a:lnTo>
                  <a:lnTo>
                    <a:pt x="136" y="175"/>
                  </a:lnTo>
                  <a:lnTo>
                    <a:pt x="128" y="167"/>
                  </a:lnTo>
                  <a:lnTo>
                    <a:pt x="96" y="175"/>
                  </a:lnTo>
                  <a:lnTo>
                    <a:pt x="96" y="223"/>
                  </a:lnTo>
                  <a:lnTo>
                    <a:pt x="88" y="223"/>
                  </a:lnTo>
                  <a:lnTo>
                    <a:pt x="80" y="215"/>
                  </a:lnTo>
                  <a:lnTo>
                    <a:pt x="56" y="223"/>
                  </a:lnTo>
                  <a:lnTo>
                    <a:pt x="56" y="207"/>
                  </a:lnTo>
                  <a:lnTo>
                    <a:pt x="48" y="207"/>
                  </a:lnTo>
                  <a:lnTo>
                    <a:pt x="48" y="183"/>
                  </a:lnTo>
                  <a:lnTo>
                    <a:pt x="40" y="183"/>
                  </a:lnTo>
                  <a:lnTo>
                    <a:pt x="48" y="183"/>
                  </a:lnTo>
                  <a:lnTo>
                    <a:pt x="48" y="175"/>
                  </a:lnTo>
                  <a:lnTo>
                    <a:pt x="80" y="175"/>
                  </a:lnTo>
                  <a:lnTo>
                    <a:pt x="72" y="151"/>
                  </a:lnTo>
                  <a:lnTo>
                    <a:pt x="56" y="143"/>
                  </a:lnTo>
                  <a:lnTo>
                    <a:pt x="48" y="135"/>
                  </a:lnTo>
                  <a:lnTo>
                    <a:pt x="24" y="151"/>
                  </a:lnTo>
                  <a:lnTo>
                    <a:pt x="16" y="151"/>
                  </a:lnTo>
                  <a:lnTo>
                    <a:pt x="24" y="143"/>
                  </a:lnTo>
                  <a:lnTo>
                    <a:pt x="16" y="127"/>
                  </a:lnTo>
                  <a:lnTo>
                    <a:pt x="8" y="127"/>
                  </a:lnTo>
                  <a:lnTo>
                    <a:pt x="0" y="119"/>
                  </a:lnTo>
                  <a:lnTo>
                    <a:pt x="8" y="80"/>
                  </a:lnTo>
                  <a:lnTo>
                    <a:pt x="16" y="95"/>
                  </a:lnTo>
                  <a:lnTo>
                    <a:pt x="24" y="95"/>
                  </a:lnTo>
                  <a:lnTo>
                    <a:pt x="16" y="80"/>
                  </a:lnTo>
                  <a:lnTo>
                    <a:pt x="40" y="64"/>
                  </a:lnTo>
                  <a:lnTo>
                    <a:pt x="48" y="72"/>
                  </a:lnTo>
                  <a:lnTo>
                    <a:pt x="56" y="64"/>
                  </a:lnTo>
                  <a:lnTo>
                    <a:pt x="72" y="72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0" y="80"/>
                  </a:lnTo>
                  <a:lnTo>
                    <a:pt x="128" y="80"/>
                  </a:lnTo>
                  <a:lnTo>
                    <a:pt x="152" y="80"/>
                  </a:lnTo>
                  <a:lnTo>
                    <a:pt x="160" y="72"/>
                  </a:lnTo>
                  <a:lnTo>
                    <a:pt x="136" y="64"/>
                  </a:lnTo>
                  <a:lnTo>
                    <a:pt x="152" y="56"/>
                  </a:lnTo>
                  <a:lnTo>
                    <a:pt x="144" y="48"/>
                  </a:lnTo>
                  <a:lnTo>
                    <a:pt x="152" y="40"/>
                  </a:lnTo>
                  <a:lnTo>
                    <a:pt x="152" y="24"/>
                  </a:lnTo>
                  <a:lnTo>
                    <a:pt x="168" y="32"/>
                  </a:lnTo>
                  <a:lnTo>
                    <a:pt x="224" y="8"/>
                  </a:lnTo>
                  <a:lnTo>
                    <a:pt x="224" y="0"/>
                  </a:lnTo>
                  <a:lnTo>
                    <a:pt x="232" y="0"/>
                  </a:lnTo>
                  <a:lnTo>
                    <a:pt x="248" y="0"/>
                  </a:lnTo>
                  <a:lnTo>
                    <a:pt x="256" y="16"/>
                  </a:lnTo>
                  <a:lnTo>
                    <a:pt x="256" y="24"/>
                  </a:lnTo>
                  <a:lnTo>
                    <a:pt x="264" y="24"/>
                  </a:lnTo>
                  <a:lnTo>
                    <a:pt x="280" y="32"/>
                  </a:lnTo>
                  <a:lnTo>
                    <a:pt x="280" y="40"/>
                  </a:lnTo>
                  <a:lnTo>
                    <a:pt x="288" y="40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28" y="40"/>
                  </a:lnTo>
                  <a:lnTo>
                    <a:pt x="352" y="80"/>
                  </a:lnTo>
                  <a:lnTo>
                    <a:pt x="360" y="72"/>
                  </a:lnTo>
                  <a:lnTo>
                    <a:pt x="368" y="80"/>
                  </a:lnTo>
                  <a:lnTo>
                    <a:pt x="384" y="80"/>
                  </a:lnTo>
                  <a:lnTo>
                    <a:pt x="408" y="95"/>
                  </a:lnTo>
                  <a:lnTo>
                    <a:pt x="416" y="103"/>
                  </a:lnTo>
                  <a:lnTo>
                    <a:pt x="416" y="95"/>
                  </a:lnTo>
                  <a:lnTo>
                    <a:pt x="432" y="111"/>
                  </a:lnTo>
                  <a:lnTo>
                    <a:pt x="416" y="119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37" name="Freeform 88"/>
            <p:cNvSpPr>
              <a:spLocks/>
            </p:cNvSpPr>
            <p:nvPr/>
          </p:nvSpPr>
          <p:spPr bwMode="auto">
            <a:xfrm>
              <a:off x="3724" y="1939"/>
              <a:ext cx="33" cy="21"/>
            </a:xfrm>
            <a:custGeom>
              <a:avLst/>
              <a:gdLst>
                <a:gd name="T0" fmla="*/ 2 w 40"/>
                <a:gd name="T1" fmla="*/ 1 h 32"/>
                <a:gd name="T2" fmla="*/ 2 w 40"/>
                <a:gd name="T3" fmla="*/ 0 h 32"/>
                <a:gd name="T4" fmla="*/ 0 w 40"/>
                <a:gd name="T5" fmla="*/ 1 h 32"/>
                <a:gd name="T6" fmla="*/ 1 w 40"/>
                <a:gd name="T7" fmla="*/ 1 h 32"/>
                <a:gd name="T8" fmla="*/ 2 w 40"/>
                <a:gd name="T9" fmla="*/ 1 h 32"/>
                <a:gd name="T10" fmla="*/ 2 w 40"/>
                <a:gd name="T11" fmla="*/ 1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32"/>
                <a:gd name="T20" fmla="*/ 40 w 40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32">
                  <a:moveTo>
                    <a:pt x="40" y="5"/>
                  </a:moveTo>
                  <a:lnTo>
                    <a:pt x="20" y="0"/>
                  </a:lnTo>
                  <a:lnTo>
                    <a:pt x="0" y="10"/>
                  </a:lnTo>
                  <a:lnTo>
                    <a:pt x="1" y="32"/>
                  </a:lnTo>
                  <a:lnTo>
                    <a:pt x="37" y="23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38" name="Freeform 89"/>
            <p:cNvSpPr>
              <a:spLocks/>
            </p:cNvSpPr>
            <p:nvPr/>
          </p:nvSpPr>
          <p:spPr bwMode="auto">
            <a:xfrm>
              <a:off x="3748" y="1892"/>
              <a:ext cx="50" cy="30"/>
            </a:xfrm>
            <a:custGeom>
              <a:avLst/>
              <a:gdLst>
                <a:gd name="T0" fmla="*/ 8 w 48"/>
                <a:gd name="T1" fmla="*/ 8 h 32"/>
                <a:gd name="T2" fmla="*/ 0 w 48"/>
                <a:gd name="T3" fmla="*/ 8 h 32"/>
                <a:gd name="T4" fmla="*/ 0 w 48"/>
                <a:gd name="T5" fmla="*/ 8 h 32"/>
                <a:gd name="T6" fmla="*/ 8 w 48"/>
                <a:gd name="T7" fmla="*/ 0 h 32"/>
                <a:gd name="T8" fmla="*/ 106 w 48"/>
                <a:gd name="T9" fmla="*/ 0 h 32"/>
                <a:gd name="T10" fmla="*/ 90 w 48"/>
                <a:gd name="T11" fmla="*/ 8 h 32"/>
                <a:gd name="T12" fmla="*/ 71 w 48"/>
                <a:gd name="T13" fmla="*/ 8 h 32"/>
                <a:gd name="T14" fmla="*/ 90 w 48"/>
                <a:gd name="T15" fmla="*/ 8 h 32"/>
                <a:gd name="T16" fmla="*/ 90 w 48"/>
                <a:gd name="T17" fmla="*/ 8 h 32"/>
                <a:gd name="T18" fmla="*/ 52 w 48"/>
                <a:gd name="T19" fmla="*/ 8 h 32"/>
                <a:gd name="T20" fmla="*/ 8 w 48"/>
                <a:gd name="T21" fmla="*/ 8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"/>
                <a:gd name="T34" fmla="*/ 0 h 32"/>
                <a:gd name="T35" fmla="*/ 48 w 48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" h="32">
                  <a:moveTo>
                    <a:pt x="8" y="24"/>
                  </a:moveTo>
                  <a:lnTo>
                    <a:pt x="0" y="24"/>
                  </a:lnTo>
                  <a:lnTo>
                    <a:pt x="0" y="8"/>
                  </a:lnTo>
                  <a:lnTo>
                    <a:pt x="8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40" y="24"/>
                  </a:lnTo>
                  <a:lnTo>
                    <a:pt x="40" y="32"/>
                  </a:lnTo>
                  <a:lnTo>
                    <a:pt x="24" y="32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39" name="Freeform 90"/>
            <p:cNvSpPr>
              <a:spLocks/>
            </p:cNvSpPr>
            <p:nvPr/>
          </p:nvSpPr>
          <p:spPr bwMode="auto">
            <a:xfrm>
              <a:off x="3748" y="1892"/>
              <a:ext cx="50" cy="30"/>
            </a:xfrm>
            <a:custGeom>
              <a:avLst/>
              <a:gdLst>
                <a:gd name="T0" fmla="*/ 8 w 48"/>
                <a:gd name="T1" fmla="*/ 8 h 32"/>
                <a:gd name="T2" fmla="*/ 0 w 48"/>
                <a:gd name="T3" fmla="*/ 8 h 32"/>
                <a:gd name="T4" fmla="*/ 0 w 48"/>
                <a:gd name="T5" fmla="*/ 8 h 32"/>
                <a:gd name="T6" fmla="*/ 8 w 48"/>
                <a:gd name="T7" fmla="*/ 0 h 32"/>
                <a:gd name="T8" fmla="*/ 106 w 48"/>
                <a:gd name="T9" fmla="*/ 0 h 32"/>
                <a:gd name="T10" fmla="*/ 90 w 48"/>
                <a:gd name="T11" fmla="*/ 8 h 32"/>
                <a:gd name="T12" fmla="*/ 71 w 48"/>
                <a:gd name="T13" fmla="*/ 8 h 32"/>
                <a:gd name="T14" fmla="*/ 90 w 48"/>
                <a:gd name="T15" fmla="*/ 8 h 32"/>
                <a:gd name="T16" fmla="*/ 90 w 48"/>
                <a:gd name="T17" fmla="*/ 8 h 32"/>
                <a:gd name="T18" fmla="*/ 52 w 48"/>
                <a:gd name="T19" fmla="*/ 8 h 32"/>
                <a:gd name="T20" fmla="*/ 8 w 48"/>
                <a:gd name="T21" fmla="*/ 8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"/>
                <a:gd name="T34" fmla="*/ 0 h 32"/>
                <a:gd name="T35" fmla="*/ 48 w 48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" h="32">
                  <a:moveTo>
                    <a:pt x="8" y="24"/>
                  </a:moveTo>
                  <a:lnTo>
                    <a:pt x="0" y="24"/>
                  </a:lnTo>
                  <a:lnTo>
                    <a:pt x="0" y="8"/>
                  </a:lnTo>
                  <a:lnTo>
                    <a:pt x="8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40" y="24"/>
                  </a:lnTo>
                  <a:lnTo>
                    <a:pt x="40" y="32"/>
                  </a:lnTo>
                  <a:lnTo>
                    <a:pt x="24" y="32"/>
                  </a:lnTo>
                  <a:lnTo>
                    <a:pt x="8" y="24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40" name="Freeform 91"/>
            <p:cNvSpPr>
              <a:spLocks/>
            </p:cNvSpPr>
            <p:nvPr/>
          </p:nvSpPr>
          <p:spPr bwMode="auto">
            <a:xfrm>
              <a:off x="3700" y="1967"/>
              <a:ext cx="32" cy="23"/>
            </a:xfrm>
            <a:custGeom>
              <a:avLst/>
              <a:gdLst>
                <a:gd name="T0" fmla="*/ 32 w 32"/>
                <a:gd name="T1" fmla="*/ 0 h 24"/>
                <a:gd name="T2" fmla="*/ 32 w 32"/>
                <a:gd name="T3" fmla="*/ 12 h 24"/>
                <a:gd name="T4" fmla="*/ 24 w 32"/>
                <a:gd name="T5" fmla="*/ 12 h 24"/>
                <a:gd name="T6" fmla="*/ 0 w 32"/>
                <a:gd name="T7" fmla="*/ 12 h 24"/>
                <a:gd name="T8" fmla="*/ 16 w 32"/>
                <a:gd name="T9" fmla="*/ 8 h 24"/>
                <a:gd name="T10" fmla="*/ 24 w 32"/>
                <a:gd name="T11" fmla="*/ 0 h 24"/>
                <a:gd name="T12" fmla="*/ 32 w 32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4"/>
                <a:gd name="T23" fmla="*/ 32 w 32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4">
                  <a:moveTo>
                    <a:pt x="32" y="0"/>
                  </a:moveTo>
                  <a:lnTo>
                    <a:pt x="32" y="24"/>
                  </a:lnTo>
                  <a:lnTo>
                    <a:pt x="24" y="24"/>
                  </a:lnTo>
                  <a:lnTo>
                    <a:pt x="0" y="1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41" name="Freeform 92"/>
            <p:cNvSpPr>
              <a:spLocks/>
            </p:cNvSpPr>
            <p:nvPr/>
          </p:nvSpPr>
          <p:spPr bwMode="auto">
            <a:xfrm>
              <a:off x="3700" y="1967"/>
              <a:ext cx="32" cy="23"/>
            </a:xfrm>
            <a:custGeom>
              <a:avLst/>
              <a:gdLst>
                <a:gd name="T0" fmla="*/ 32 w 32"/>
                <a:gd name="T1" fmla="*/ 0 h 24"/>
                <a:gd name="T2" fmla="*/ 32 w 32"/>
                <a:gd name="T3" fmla="*/ 12 h 24"/>
                <a:gd name="T4" fmla="*/ 24 w 32"/>
                <a:gd name="T5" fmla="*/ 12 h 24"/>
                <a:gd name="T6" fmla="*/ 0 w 32"/>
                <a:gd name="T7" fmla="*/ 12 h 24"/>
                <a:gd name="T8" fmla="*/ 16 w 32"/>
                <a:gd name="T9" fmla="*/ 8 h 24"/>
                <a:gd name="T10" fmla="*/ 24 w 32"/>
                <a:gd name="T11" fmla="*/ 0 h 24"/>
                <a:gd name="T12" fmla="*/ 32 w 32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4"/>
                <a:gd name="T23" fmla="*/ 32 w 32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4">
                  <a:moveTo>
                    <a:pt x="32" y="0"/>
                  </a:moveTo>
                  <a:lnTo>
                    <a:pt x="32" y="24"/>
                  </a:lnTo>
                  <a:lnTo>
                    <a:pt x="24" y="24"/>
                  </a:lnTo>
                  <a:lnTo>
                    <a:pt x="0" y="1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32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42" name="Freeform 93"/>
            <p:cNvSpPr>
              <a:spLocks/>
            </p:cNvSpPr>
            <p:nvPr/>
          </p:nvSpPr>
          <p:spPr bwMode="auto">
            <a:xfrm>
              <a:off x="3922" y="2154"/>
              <a:ext cx="74" cy="21"/>
            </a:xfrm>
            <a:custGeom>
              <a:avLst/>
              <a:gdLst>
                <a:gd name="T0" fmla="*/ 16 w 72"/>
                <a:gd name="T1" fmla="*/ 4 h 24"/>
                <a:gd name="T2" fmla="*/ 16 w 72"/>
                <a:gd name="T3" fmla="*/ 4 h 24"/>
                <a:gd name="T4" fmla="*/ 0 w 72"/>
                <a:gd name="T5" fmla="*/ 0 h 24"/>
                <a:gd name="T6" fmla="*/ 52 w 72"/>
                <a:gd name="T7" fmla="*/ 0 h 24"/>
                <a:gd name="T8" fmla="*/ 65 w 72"/>
                <a:gd name="T9" fmla="*/ 4 h 24"/>
                <a:gd name="T10" fmla="*/ 98 w 72"/>
                <a:gd name="T11" fmla="*/ 4 h 24"/>
                <a:gd name="T12" fmla="*/ 122 w 72"/>
                <a:gd name="T13" fmla="*/ 4 h 24"/>
                <a:gd name="T14" fmla="*/ 110 w 72"/>
                <a:gd name="T15" fmla="*/ 4 h 24"/>
                <a:gd name="T16" fmla="*/ 122 w 72"/>
                <a:gd name="T17" fmla="*/ 4 h 24"/>
                <a:gd name="T18" fmla="*/ 98 w 72"/>
                <a:gd name="T19" fmla="*/ 4 h 24"/>
                <a:gd name="T20" fmla="*/ 81 w 72"/>
                <a:gd name="T21" fmla="*/ 4 h 24"/>
                <a:gd name="T22" fmla="*/ 65 w 72"/>
                <a:gd name="T23" fmla="*/ 4 h 24"/>
                <a:gd name="T24" fmla="*/ 16 w 72"/>
                <a:gd name="T25" fmla="*/ 4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4"/>
                <a:gd name="T41" fmla="*/ 72 w 72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4">
                  <a:moveTo>
                    <a:pt x="16" y="24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56" y="8"/>
                  </a:lnTo>
                  <a:lnTo>
                    <a:pt x="72" y="24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56" y="24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43" name="Freeform 94"/>
            <p:cNvSpPr>
              <a:spLocks/>
            </p:cNvSpPr>
            <p:nvPr/>
          </p:nvSpPr>
          <p:spPr bwMode="auto">
            <a:xfrm>
              <a:off x="3922" y="2154"/>
              <a:ext cx="74" cy="21"/>
            </a:xfrm>
            <a:custGeom>
              <a:avLst/>
              <a:gdLst>
                <a:gd name="T0" fmla="*/ 16 w 72"/>
                <a:gd name="T1" fmla="*/ 4 h 24"/>
                <a:gd name="T2" fmla="*/ 16 w 72"/>
                <a:gd name="T3" fmla="*/ 4 h 24"/>
                <a:gd name="T4" fmla="*/ 0 w 72"/>
                <a:gd name="T5" fmla="*/ 0 h 24"/>
                <a:gd name="T6" fmla="*/ 52 w 72"/>
                <a:gd name="T7" fmla="*/ 0 h 24"/>
                <a:gd name="T8" fmla="*/ 65 w 72"/>
                <a:gd name="T9" fmla="*/ 4 h 24"/>
                <a:gd name="T10" fmla="*/ 98 w 72"/>
                <a:gd name="T11" fmla="*/ 4 h 24"/>
                <a:gd name="T12" fmla="*/ 122 w 72"/>
                <a:gd name="T13" fmla="*/ 4 h 24"/>
                <a:gd name="T14" fmla="*/ 110 w 72"/>
                <a:gd name="T15" fmla="*/ 4 h 24"/>
                <a:gd name="T16" fmla="*/ 122 w 72"/>
                <a:gd name="T17" fmla="*/ 4 h 24"/>
                <a:gd name="T18" fmla="*/ 98 w 72"/>
                <a:gd name="T19" fmla="*/ 4 h 24"/>
                <a:gd name="T20" fmla="*/ 81 w 72"/>
                <a:gd name="T21" fmla="*/ 4 h 24"/>
                <a:gd name="T22" fmla="*/ 65 w 72"/>
                <a:gd name="T23" fmla="*/ 4 h 24"/>
                <a:gd name="T24" fmla="*/ 16 w 72"/>
                <a:gd name="T25" fmla="*/ 4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4"/>
                <a:gd name="T41" fmla="*/ 72 w 72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4">
                  <a:moveTo>
                    <a:pt x="16" y="24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56" y="8"/>
                  </a:lnTo>
                  <a:lnTo>
                    <a:pt x="72" y="24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56" y="24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16" y="24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44" name="Freeform 95"/>
            <p:cNvSpPr>
              <a:spLocks/>
            </p:cNvSpPr>
            <p:nvPr/>
          </p:nvSpPr>
          <p:spPr bwMode="auto">
            <a:xfrm>
              <a:off x="3774" y="2077"/>
              <a:ext cx="40" cy="45"/>
            </a:xfrm>
            <a:custGeom>
              <a:avLst/>
              <a:gdLst>
                <a:gd name="T0" fmla="*/ 0 w 40"/>
                <a:gd name="T1" fmla="*/ 8 h 48"/>
                <a:gd name="T2" fmla="*/ 8 w 40"/>
                <a:gd name="T3" fmla="*/ 8 h 48"/>
                <a:gd name="T4" fmla="*/ 24 w 40"/>
                <a:gd name="T5" fmla="*/ 8 h 48"/>
                <a:gd name="T6" fmla="*/ 24 w 40"/>
                <a:gd name="T7" fmla="*/ 14 h 48"/>
                <a:gd name="T8" fmla="*/ 24 w 40"/>
                <a:gd name="T9" fmla="*/ 8 h 48"/>
                <a:gd name="T10" fmla="*/ 40 w 40"/>
                <a:gd name="T11" fmla="*/ 8 h 48"/>
                <a:gd name="T12" fmla="*/ 40 w 40"/>
                <a:gd name="T13" fmla="*/ 8 h 48"/>
                <a:gd name="T14" fmla="*/ 32 w 40"/>
                <a:gd name="T15" fmla="*/ 8 h 48"/>
                <a:gd name="T16" fmla="*/ 16 w 40"/>
                <a:gd name="T17" fmla="*/ 0 h 48"/>
                <a:gd name="T18" fmla="*/ 0 w 40"/>
                <a:gd name="T19" fmla="*/ 8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48"/>
                <a:gd name="T32" fmla="*/ 40 w 40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48">
                  <a:moveTo>
                    <a:pt x="0" y="8"/>
                  </a:moveTo>
                  <a:lnTo>
                    <a:pt x="8" y="8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24" y="32"/>
                  </a:lnTo>
                  <a:lnTo>
                    <a:pt x="40" y="32"/>
                  </a:lnTo>
                  <a:lnTo>
                    <a:pt x="40" y="24"/>
                  </a:lnTo>
                  <a:lnTo>
                    <a:pt x="32" y="8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45" name="Freeform 96"/>
            <p:cNvSpPr>
              <a:spLocks/>
            </p:cNvSpPr>
            <p:nvPr/>
          </p:nvSpPr>
          <p:spPr bwMode="auto">
            <a:xfrm>
              <a:off x="3774" y="2077"/>
              <a:ext cx="40" cy="45"/>
            </a:xfrm>
            <a:custGeom>
              <a:avLst/>
              <a:gdLst>
                <a:gd name="T0" fmla="*/ 0 w 40"/>
                <a:gd name="T1" fmla="*/ 8 h 48"/>
                <a:gd name="T2" fmla="*/ 8 w 40"/>
                <a:gd name="T3" fmla="*/ 8 h 48"/>
                <a:gd name="T4" fmla="*/ 24 w 40"/>
                <a:gd name="T5" fmla="*/ 8 h 48"/>
                <a:gd name="T6" fmla="*/ 24 w 40"/>
                <a:gd name="T7" fmla="*/ 14 h 48"/>
                <a:gd name="T8" fmla="*/ 24 w 40"/>
                <a:gd name="T9" fmla="*/ 8 h 48"/>
                <a:gd name="T10" fmla="*/ 40 w 40"/>
                <a:gd name="T11" fmla="*/ 8 h 48"/>
                <a:gd name="T12" fmla="*/ 40 w 40"/>
                <a:gd name="T13" fmla="*/ 8 h 48"/>
                <a:gd name="T14" fmla="*/ 32 w 40"/>
                <a:gd name="T15" fmla="*/ 8 h 48"/>
                <a:gd name="T16" fmla="*/ 16 w 40"/>
                <a:gd name="T17" fmla="*/ 0 h 48"/>
                <a:gd name="T18" fmla="*/ 0 w 40"/>
                <a:gd name="T19" fmla="*/ 8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48"/>
                <a:gd name="T32" fmla="*/ 40 w 40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48">
                  <a:moveTo>
                    <a:pt x="0" y="8"/>
                  </a:moveTo>
                  <a:lnTo>
                    <a:pt x="8" y="8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24" y="32"/>
                  </a:lnTo>
                  <a:lnTo>
                    <a:pt x="40" y="32"/>
                  </a:lnTo>
                  <a:lnTo>
                    <a:pt x="40" y="24"/>
                  </a:lnTo>
                  <a:lnTo>
                    <a:pt x="32" y="8"/>
                  </a:lnTo>
                  <a:lnTo>
                    <a:pt x="16" y="0"/>
                  </a:lnTo>
                  <a:lnTo>
                    <a:pt x="0" y="8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46" name="Freeform 97"/>
            <p:cNvSpPr>
              <a:spLocks/>
            </p:cNvSpPr>
            <p:nvPr/>
          </p:nvSpPr>
          <p:spPr bwMode="auto">
            <a:xfrm>
              <a:off x="3962" y="2175"/>
              <a:ext cx="34" cy="36"/>
            </a:xfrm>
            <a:custGeom>
              <a:avLst/>
              <a:gdLst>
                <a:gd name="T0" fmla="*/ 105 w 32"/>
                <a:gd name="T1" fmla="*/ 5 h 40"/>
                <a:gd name="T2" fmla="*/ 105 w 32"/>
                <a:gd name="T3" fmla="*/ 5 h 40"/>
                <a:gd name="T4" fmla="*/ 80 w 32"/>
                <a:gd name="T5" fmla="*/ 5 h 40"/>
                <a:gd name="T6" fmla="*/ 80 w 32"/>
                <a:gd name="T7" fmla="*/ 5 h 40"/>
                <a:gd name="T8" fmla="*/ 31 w 32"/>
                <a:gd name="T9" fmla="*/ 0 h 40"/>
                <a:gd name="T10" fmla="*/ 0 w 32"/>
                <a:gd name="T11" fmla="*/ 0 h 40"/>
                <a:gd name="T12" fmla="*/ 0 w 32"/>
                <a:gd name="T13" fmla="*/ 5 h 40"/>
                <a:gd name="T14" fmla="*/ 31 w 32"/>
                <a:gd name="T15" fmla="*/ 5 h 40"/>
                <a:gd name="T16" fmla="*/ 80 w 32"/>
                <a:gd name="T17" fmla="*/ 5 h 40"/>
                <a:gd name="T18" fmla="*/ 80 w 32"/>
                <a:gd name="T19" fmla="*/ 5 h 40"/>
                <a:gd name="T20" fmla="*/ 105 w 32"/>
                <a:gd name="T21" fmla="*/ 5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40"/>
                <a:gd name="T35" fmla="*/ 32 w 32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40">
                  <a:moveTo>
                    <a:pt x="32" y="40"/>
                  </a:moveTo>
                  <a:lnTo>
                    <a:pt x="32" y="32"/>
                  </a:lnTo>
                  <a:lnTo>
                    <a:pt x="24" y="24"/>
                  </a:lnTo>
                  <a:lnTo>
                    <a:pt x="24" y="16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32" y="4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47" name="Freeform 98"/>
            <p:cNvSpPr>
              <a:spLocks/>
            </p:cNvSpPr>
            <p:nvPr/>
          </p:nvSpPr>
          <p:spPr bwMode="auto">
            <a:xfrm>
              <a:off x="3962" y="2175"/>
              <a:ext cx="34" cy="36"/>
            </a:xfrm>
            <a:custGeom>
              <a:avLst/>
              <a:gdLst>
                <a:gd name="T0" fmla="*/ 105 w 32"/>
                <a:gd name="T1" fmla="*/ 5 h 40"/>
                <a:gd name="T2" fmla="*/ 105 w 32"/>
                <a:gd name="T3" fmla="*/ 5 h 40"/>
                <a:gd name="T4" fmla="*/ 80 w 32"/>
                <a:gd name="T5" fmla="*/ 5 h 40"/>
                <a:gd name="T6" fmla="*/ 80 w 32"/>
                <a:gd name="T7" fmla="*/ 5 h 40"/>
                <a:gd name="T8" fmla="*/ 31 w 32"/>
                <a:gd name="T9" fmla="*/ 0 h 40"/>
                <a:gd name="T10" fmla="*/ 0 w 32"/>
                <a:gd name="T11" fmla="*/ 0 h 40"/>
                <a:gd name="T12" fmla="*/ 0 w 32"/>
                <a:gd name="T13" fmla="*/ 5 h 40"/>
                <a:gd name="T14" fmla="*/ 31 w 32"/>
                <a:gd name="T15" fmla="*/ 5 h 40"/>
                <a:gd name="T16" fmla="*/ 80 w 32"/>
                <a:gd name="T17" fmla="*/ 5 h 40"/>
                <a:gd name="T18" fmla="*/ 80 w 32"/>
                <a:gd name="T19" fmla="*/ 5 h 40"/>
                <a:gd name="T20" fmla="*/ 105 w 32"/>
                <a:gd name="T21" fmla="*/ 5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40"/>
                <a:gd name="T35" fmla="*/ 32 w 32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40">
                  <a:moveTo>
                    <a:pt x="32" y="40"/>
                  </a:moveTo>
                  <a:lnTo>
                    <a:pt x="32" y="32"/>
                  </a:lnTo>
                  <a:lnTo>
                    <a:pt x="24" y="24"/>
                  </a:lnTo>
                  <a:lnTo>
                    <a:pt x="24" y="16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32" y="4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48" name="Freeform 99"/>
            <p:cNvSpPr>
              <a:spLocks/>
            </p:cNvSpPr>
            <p:nvPr/>
          </p:nvSpPr>
          <p:spPr bwMode="auto">
            <a:xfrm>
              <a:off x="3971" y="2197"/>
              <a:ext cx="16" cy="14"/>
            </a:xfrm>
            <a:custGeom>
              <a:avLst/>
              <a:gdLst>
                <a:gd name="T0" fmla="*/ 16 w 16"/>
                <a:gd name="T1" fmla="*/ 4 h 16"/>
                <a:gd name="T2" fmla="*/ 8 w 16"/>
                <a:gd name="T3" fmla="*/ 4 h 16"/>
                <a:gd name="T4" fmla="*/ 0 w 16"/>
                <a:gd name="T5" fmla="*/ 0 h 16"/>
                <a:gd name="T6" fmla="*/ 16 w 16"/>
                <a:gd name="T7" fmla="*/ 4 h 16"/>
                <a:gd name="T8" fmla="*/ 16 w 16"/>
                <a:gd name="T9" fmla="*/ 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16" y="16"/>
                  </a:moveTo>
                  <a:lnTo>
                    <a:pt x="8" y="16"/>
                  </a:lnTo>
                  <a:lnTo>
                    <a:pt x="0" y="0"/>
                  </a:lnTo>
                  <a:lnTo>
                    <a:pt x="16" y="8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49" name="Freeform 100"/>
            <p:cNvSpPr>
              <a:spLocks/>
            </p:cNvSpPr>
            <p:nvPr/>
          </p:nvSpPr>
          <p:spPr bwMode="auto">
            <a:xfrm>
              <a:off x="3971" y="2197"/>
              <a:ext cx="16" cy="14"/>
            </a:xfrm>
            <a:custGeom>
              <a:avLst/>
              <a:gdLst>
                <a:gd name="T0" fmla="*/ 16 w 16"/>
                <a:gd name="T1" fmla="*/ 4 h 16"/>
                <a:gd name="T2" fmla="*/ 8 w 16"/>
                <a:gd name="T3" fmla="*/ 4 h 16"/>
                <a:gd name="T4" fmla="*/ 0 w 16"/>
                <a:gd name="T5" fmla="*/ 0 h 16"/>
                <a:gd name="T6" fmla="*/ 16 w 16"/>
                <a:gd name="T7" fmla="*/ 4 h 16"/>
                <a:gd name="T8" fmla="*/ 16 w 16"/>
                <a:gd name="T9" fmla="*/ 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16" y="16"/>
                  </a:moveTo>
                  <a:lnTo>
                    <a:pt x="8" y="16"/>
                  </a:lnTo>
                  <a:lnTo>
                    <a:pt x="0" y="0"/>
                  </a:lnTo>
                  <a:lnTo>
                    <a:pt x="16" y="8"/>
                  </a:lnTo>
                  <a:lnTo>
                    <a:pt x="16" y="16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50" name="Freeform 101"/>
            <p:cNvSpPr>
              <a:spLocks/>
            </p:cNvSpPr>
            <p:nvPr/>
          </p:nvSpPr>
          <p:spPr bwMode="auto">
            <a:xfrm>
              <a:off x="3971" y="2175"/>
              <a:ext cx="66" cy="44"/>
            </a:xfrm>
            <a:custGeom>
              <a:avLst/>
              <a:gdLst>
                <a:gd name="T0" fmla="*/ 44 w 64"/>
                <a:gd name="T1" fmla="*/ 7 h 48"/>
                <a:gd name="T2" fmla="*/ 55 w 64"/>
                <a:gd name="T3" fmla="*/ 6 h 48"/>
                <a:gd name="T4" fmla="*/ 71 w 64"/>
                <a:gd name="T5" fmla="*/ 6 h 48"/>
                <a:gd name="T6" fmla="*/ 55 w 64"/>
                <a:gd name="T7" fmla="*/ 7 h 48"/>
                <a:gd name="T8" fmla="*/ 90 w 64"/>
                <a:gd name="T9" fmla="*/ 9 h 48"/>
                <a:gd name="T10" fmla="*/ 71 w 64"/>
                <a:gd name="T11" fmla="*/ 7 h 48"/>
                <a:gd name="T12" fmla="*/ 90 w 64"/>
                <a:gd name="T13" fmla="*/ 7 h 48"/>
                <a:gd name="T14" fmla="*/ 90 w 64"/>
                <a:gd name="T15" fmla="*/ 6 h 48"/>
                <a:gd name="T16" fmla="*/ 116 w 64"/>
                <a:gd name="T17" fmla="*/ 6 h 48"/>
                <a:gd name="T18" fmla="*/ 90 w 64"/>
                <a:gd name="T19" fmla="*/ 6 h 48"/>
                <a:gd name="T20" fmla="*/ 71 w 64"/>
                <a:gd name="T21" fmla="*/ 0 h 48"/>
                <a:gd name="T22" fmla="*/ 55 w 64"/>
                <a:gd name="T23" fmla="*/ 0 h 48"/>
                <a:gd name="T24" fmla="*/ 44 w 64"/>
                <a:gd name="T25" fmla="*/ 0 h 48"/>
                <a:gd name="T26" fmla="*/ 36 w 64"/>
                <a:gd name="T27" fmla="*/ 0 h 48"/>
                <a:gd name="T28" fmla="*/ 44 w 64"/>
                <a:gd name="T29" fmla="*/ 0 h 48"/>
                <a:gd name="T30" fmla="*/ 8 w 64"/>
                <a:gd name="T31" fmla="*/ 0 h 48"/>
                <a:gd name="T32" fmla="*/ 0 w 64"/>
                <a:gd name="T33" fmla="*/ 0 h 48"/>
                <a:gd name="T34" fmla="*/ 36 w 64"/>
                <a:gd name="T35" fmla="*/ 6 h 48"/>
                <a:gd name="T36" fmla="*/ 36 w 64"/>
                <a:gd name="T37" fmla="*/ 6 h 48"/>
                <a:gd name="T38" fmla="*/ 44 w 64"/>
                <a:gd name="T39" fmla="*/ 6 h 48"/>
                <a:gd name="T40" fmla="*/ 44 w 64"/>
                <a:gd name="T41" fmla="*/ 7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4"/>
                <a:gd name="T64" fmla="*/ 0 h 48"/>
                <a:gd name="T65" fmla="*/ 64 w 64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4" h="48">
                  <a:moveTo>
                    <a:pt x="24" y="40"/>
                  </a:moveTo>
                  <a:lnTo>
                    <a:pt x="32" y="32"/>
                  </a:lnTo>
                  <a:lnTo>
                    <a:pt x="40" y="32"/>
                  </a:lnTo>
                  <a:lnTo>
                    <a:pt x="32" y="40"/>
                  </a:lnTo>
                  <a:lnTo>
                    <a:pt x="48" y="4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48" y="24"/>
                  </a:lnTo>
                  <a:lnTo>
                    <a:pt x="64" y="16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24" y="4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51" name="Freeform 102"/>
            <p:cNvSpPr>
              <a:spLocks/>
            </p:cNvSpPr>
            <p:nvPr/>
          </p:nvSpPr>
          <p:spPr bwMode="auto">
            <a:xfrm>
              <a:off x="3971" y="2175"/>
              <a:ext cx="66" cy="44"/>
            </a:xfrm>
            <a:custGeom>
              <a:avLst/>
              <a:gdLst>
                <a:gd name="T0" fmla="*/ 44 w 64"/>
                <a:gd name="T1" fmla="*/ 7 h 48"/>
                <a:gd name="T2" fmla="*/ 55 w 64"/>
                <a:gd name="T3" fmla="*/ 6 h 48"/>
                <a:gd name="T4" fmla="*/ 71 w 64"/>
                <a:gd name="T5" fmla="*/ 6 h 48"/>
                <a:gd name="T6" fmla="*/ 55 w 64"/>
                <a:gd name="T7" fmla="*/ 7 h 48"/>
                <a:gd name="T8" fmla="*/ 90 w 64"/>
                <a:gd name="T9" fmla="*/ 9 h 48"/>
                <a:gd name="T10" fmla="*/ 71 w 64"/>
                <a:gd name="T11" fmla="*/ 7 h 48"/>
                <a:gd name="T12" fmla="*/ 90 w 64"/>
                <a:gd name="T13" fmla="*/ 7 h 48"/>
                <a:gd name="T14" fmla="*/ 90 w 64"/>
                <a:gd name="T15" fmla="*/ 6 h 48"/>
                <a:gd name="T16" fmla="*/ 116 w 64"/>
                <a:gd name="T17" fmla="*/ 6 h 48"/>
                <a:gd name="T18" fmla="*/ 90 w 64"/>
                <a:gd name="T19" fmla="*/ 6 h 48"/>
                <a:gd name="T20" fmla="*/ 71 w 64"/>
                <a:gd name="T21" fmla="*/ 0 h 48"/>
                <a:gd name="T22" fmla="*/ 55 w 64"/>
                <a:gd name="T23" fmla="*/ 0 h 48"/>
                <a:gd name="T24" fmla="*/ 44 w 64"/>
                <a:gd name="T25" fmla="*/ 0 h 48"/>
                <a:gd name="T26" fmla="*/ 36 w 64"/>
                <a:gd name="T27" fmla="*/ 0 h 48"/>
                <a:gd name="T28" fmla="*/ 44 w 64"/>
                <a:gd name="T29" fmla="*/ 0 h 48"/>
                <a:gd name="T30" fmla="*/ 8 w 64"/>
                <a:gd name="T31" fmla="*/ 0 h 48"/>
                <a:gd name="T32" fmla="*/ 0 w 64"/>
                <a:gd name="T33" fmla="*/ 0 h 48"/>
                <a:gd name="T34" fmla="*/ 36 w 64"/>
                <a:gd name="T35" fmla="*/ 6 h 48"/>
                <a:gd name="T36" fmla="*/ 36 w 64"/>
                <a:gd name="T37" fmla="*/ 6 h 48"/>
                <a:gd name="T38" fmla="*/ 44 w 64"/>
                <a:gd name="T39" fmla="*/ 6 h 48"/>
                <a:gd name="T40" fmla="*/ 44 w 64"/>
                <a:gd name="T41" fmla="*/ 7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4"/>
                <a:gd name="T64" fmla="*/ 0 h 48"/>
                <a:gd name="T65" fmla="*/ 64 w 64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4" h="48">
                  <a:moveTo>
                    <a:pt x="24" y="40"/>
                  </a:moveTo>
                  <a:lnTo>
                    <a:pt x="32" y="32"/>
                  </a:lnTo>
                  <a:lnTo>
                    <a:pt x="40" y="32"/>
                  </a:lnTo>
                  <a:lnTo>
                    <a:pt x="32" y="40"/>
                  </a:lnTo>
                  <a:lnTo>
                    <a:pt x="48" y="4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48" y="24"/>
                  </a:lnTo>
                  <a:lnTo>
                    <a:pt x="64" y="16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24" y="4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52" name="Freeform 103"/>
            <p:cNvSpPr>
              <a:spLocks/>
            </p:cNvSpPr>
            <p:nvPr/>
          </p:nvSpPr>
          <p:spPr bwMode="auto">
            <a:xfrm>
              <a:off x="4054" y="2159"/>
              <a:ext cx="157" cy="96"/>
            </a:xfrm>
            <a:custGeom>
              <a:avLst/>
              <a:gdLst>
                <a:gd name="T0" fmla="*/ 289 w 152"/>
                <a:gd name="T1" fmla="*/ 16 h 104"/>
                <a:gd name="T2" fmla="*/ 275 w 152"/>
                <a:gd name="T3" fmla="*/ 15 h 104"/>
                <a:gd name="T4" fmla="*/ 275 w 152"/>
                <a:gd name="T5" fmla="*/ 16 h 104"/>
                <a:gd name="T6" fmla="*/ 259 w 152"/>
                <a:gd name="T7" fmla="*/ 16 h 104"/>
                <a:gd name="T8" fmla="*/ 244 w 152"/>
                <a:gd name="T9" fmla="*/ 19 h 104"/>
                <a:gd name="T10" fmla="*/ 214 w 152"/>
                <a:gd name="T11" fmla="*/ 19 h 104"/>
                <a:gd name="T12" fmla="*/ 214 w 152"/>
                <a:gd name="T13" fmla="*/ 21 h 104"/>
                <a:gd name="T14" fmla="*/ 182 w 152"/>
                <a:gd name="T15" fmla="*/ 21 h 104"/>
                <a:gd name="T16" fmla="*/ 182 w 152"/>
                <a:gd name="T17" fmla="*/ 19 h 104"/>
                <a:gd name="T18" fmla="*/ 182 w 152"/>
                <a:gd name="T19" fmla="*/ 17 h 104"/>
                <a:gd name="T20" fmla="*/ 106 w 152"/>
                <a:gd name="T21" fmla="*/ 13 h 104"/>
                <a:gd name="T22" fmla="*/ 58 w 152"/>
                <a:gd name="T23" fmla="*/ 13 h 104"/>
                <a:gd name="T24" fmla="*/ 44 w 152"/>
                <a:gd name="T25" fmla="*/ 15 h 104"/>
                <a:gd name="T26" fmla="*/ 44 w 152"/>
                <a:gd name="T27" fmla="*/ 12 h 104"/>
                <a:gd name="T28" fmla="*/ 36 w 152"/>
                <a:gd name="T29" fmla="*/ 12 h 104"/>
                <a:gd name="T30" fmla="*/ 36 w 152"/>
                <a:gd name="T31" fmla="*/ 8 h 104"/>
                <a:gd name="T32" fmla="*/ 8 w 152"/>
                <a:gd name="T33" fmla="*/ 8 h 104"/>
                <a:gd name="T34" fmla="*/ 8 w 152"/>
                <a:gd name="T35" fmla="*/ 6 h 104"/>
                <a:gd name="T36" fmla="*/ 44 w 152"/>
                <a:gd name="T37" fmla="*/ 6 h 104"/>
                <a:gd name="T38" fmla="*/ 58 w 152"/>
                <a:gd name="T39" fmla="*/ 6 h 104"/>
                <a:gd name="T40" fmla="*/ 36 w 152"/>
                <a:gd name="T41" fmla="*/ 6 h 104"/>
                <a:gd name="T42" fmla="*/ 8 w 152"/>
                <a:gd name="T43" fmla="*/ 6 h 104"/>
                <a:gd name="T44" fmla="*/ 8 w 152"/>
                <a:gd name="T45" fmla="*/ 6 h 104"/>
                <a:gd name="T46" fmla="*/ 0 w 152"/>
                <a:gd name="T47" fmla="*/ 6 h 104"/>
                <a:gd name="T48" fmla="*/ 44 w 152"/>
                <a:gd name="T49" fmla="*/ 6 h 104"/>
                <a:gd name="T50" fmla="*/ 58 w 152"/>
                <a:gd name="T51" fmla="*/ 6 h 104"/>
                <a:gd name="T52" fmla="*/ 74 w 152"/>
                <a:gd name="T53" fmla="*/ 6 h 104"/>
                <a:gd name="T54" fmla="*/ 94 w 152"/>
                <a:gd name="T55" fmla="*/ 6 h 104"/>
                <a:gd name="T56" fmla="*/ 121 w 152"/>
                <a:gd name="T57" fmla="*/ 6 h 104"/>
                <a:gd name="T58" fmla="*/ 137 w 152"/>
                <a:gd name="T59" fmla="*/ 6 h 104"/>
                <a:gd name="T60" fmla="*/ 121 w 152"/>
                <a:gd name="T61" fmla="*/ 0 h 104"/>
                <a:gd name="T62" fmla="*/ 137 w 152"/>
                <a:gd name="T63" fmla="*/ 0 h 104"/>
                <a:gd name="T64" fmla="*/ 154 w 152"/>
                <a:gd name="T65" fmla="*/ 6 h 104"/>
                <a:gd name="T66" fmla="*/ 154 w 152"/>
                <a:gd name="T67" fmla="*/ 6 h 104"/>
                <a:gd name="T68" fmla="*/ 199 w 152"/>
                <a:gd name="T69" fmla="*/ 6 h 104"/>
                <a:gd name="T70" fmla="*/ 214 w 152"/>
                <a:gd name="T71" fmla="*/ 8 h 104"/>
                <a:gd name="T72" fmla="*/ 275 w 152"/>
                <a:gd name="T73" fmla="*/ 13 h 104"/>
                <a:gd name="T74" fmla="*/ 289 w 152"/>
                <a:gd name="T75" fmla="*/ 13 h 104"/>
                <a:gd name="T76" fmla="*/ 289 w 152"/>
                <a:gd name="T77" fmla="*/ 16 h 1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2"/>
                <a:gd name="T118" fmla="*/ 0 h 104"/>
                <a:gd name="T119" fmla="*/ 152 w 152"/>
                <a:gd name="T120" fmla="*/ 104 h 1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2" h="104">
                  <a:moveTo>
                    <a:pt x="152" y="80"/>
                  </a:moveTo>
                  <a:lnTo>
                    <a:pt x="144" y="72"/>
                  </a:lnTo>
                  <a:lnTo>
                    <a:pt x="144" y="80"/>
                  </a:lnTo>
                  <a:lnTo>
                    <a:pt x="136" y="80"/>
                  </a:lnTo>
                  <a:lnTo>
                    <a:pt x="128" y="96"/>
                  </a:lnTo>
                  <a:lnTo>
                    <a:pt x="112" y="96"/>
                  </a:lnTo>
                  <a:lnTo>
                    <a:pt x="112" y="104"/>
                  </a:lnTo>
                  <a:lnTo>
                    <a:pt x="96" y="104"/>
                  </a:lnTo>
                  <a:lnTo>
                    <a:pt x="96" y="96"/>
                  </a:lnTo>
                  <a:lnTo>
                    <a:pt x="96" y="88"/>
                  </a:lnTo>
                  <a:lnTo>
                    <a:pt x="56" y="64"/>
                  </a:lnTo>
                  <a:lnTo>
                    <a:pt x="32" y="64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32" y="24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24" y="8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48" y="16"/>
                  </a:lnTo>
                  <a:lnTo>
                    <a:pt x="64" y="8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0" y="8"/>
                  </a:lnTo>
                  <a:lnTo>
                    <a:pt x="80" y="16"/>
                  </a:lnTo>
                  <a:lnTo>
                    <a:pt x="104" y="16"/>
                  </a:lnTo>
                  <a:lnTo>
                    <a:pt x="112" y="40"/>
                  </a:lnTo>
                  <a:lnTo>
                    <a:pt x="144" y="64"/>
                  </a:lnTo>
                  <a:lnTo>
                    <a:pt x="152" y="64"/>
                  </a:lnTo>
                  <a:lnTo>
                    <a:pt x="152" y="8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53" name="Freeform 104"/>
            <p:cNvSpPr>
              <a:spLocks/>
            </p:cNvSpPr>
            <p:nvPr/>
          </p:nvSpPr>
          <p:spPr bwMode="auto">
            <a:xfrm>
              <a:off x="4054" y="2159"/>
              <a:ext cx="157" cy="96"/>
            </a:xfrm>
            <a:custGeom>
              <a:avLst/>
              <a:gdLst>
                <a:gd name="T0" fmla="*/ 289 w 152"/>
                <a:gd name="T1" fmla="*/ 16 h 104"/>
                <a:gd name="T2" fmla="*/ 275 w 152"/>
                <a:gd name="T3" fmla="*/ 15 h 104"/>
                <a:gd name="T4" fmla="*/ 275 w 152"/>
                <a:gd name="T5" fmla="*/ 16 h 104"/>
                <a:gd name="T6" fmla="*/ 259 w 152"/>
                <a:gd name="T7" fmla="*/ 16 h 104"/>
                <a:gd name="T8" fmla="*/ 244 w 152"/>
                <a:gd name="T9" fmla="*/ 19 h 104"/>
                <a:gd name="T10" fmla="*/ 214 w 152"/>
                <a:gd name="T11" fmla="*/ 19 h 104"/>
                <a:gd name="T12" fmla="*/ 214 w 152"/>
                <a:gd name="T13" fmla="*/ 21 h 104"/>
                <a:gd name="T14" fmla="*/ 182 w 152"/>
                <a:gd name="T15" fmla="*/ 21 h 104"/>
                <a:gd name="T16" fmla="*/ 182 w 152"/>
                <a:gd name="T17" fmla="*/ 19 h 104"/>
                <a:gd name="T18" fmla="*/ 182 w 152"/>
                <a:gd name="T19" fmla="*/ 17 h 104"/>
                <a:gd name="T20" fmla="*/ 106 w 152"/>
                <a:gd name="T21" fmla="*/ 13 h 104"/>
                <a:gd name="T22" fmla="*/ 58 w 152"/>
                <a:gd name="T23" fmla="*/ 13 h 104"/>
                <a:gd name="T24" fmla="*/ 44 w 152"/>
                <a:gd name="T25" fmla="*/ 15 h 104"/>
                <a:gd name="T26" fmla="*/ 44 w 152"/>
                <a:gd name="T27" fmla="*/ 12 h 104"/>
                <a:gd name="T28" fmla="*/ 36 w 152"/>
                <a:gd name="T29" fmla="*/ 12 h 104"/>
                <a:gd name="T30" fmla="*/ 36 w 152"/>
                <a:gd name="T31" fmla="*/ 8 h 104"/>
                <a:gd name="T32" fmla="*/ 8 w 152"/>
                <a:gd name="T33" fmla="*/ 8 h 104"/>
                <a:gd name="T34" fmla="*/ 8 w 152"/>
                <a:gd name="T35" fmla="*/ 6 h 104"/>
                <a:gd name="T36" fmla="*/ 44 w 152"/>
                <a:gd name="T37" fmla="*/ 6 h 104"/>
                <a:gd name="T38" fmla="*/ 58 w 152"/>
                <a:gd name="T39" fmla="*/ 6 h 104"/>
                <a:gd name="T40" fmla="*/ 36 w 152"/>
                <a:gd name="T41" fmla="*/ 6 h 104"/>
                <a:gd name="T42" fmla="*/ 8 w 152"/>
                <a:gd name="T43" fmla="*/ 6 h 104"/>
                <a:gd name="T44" fmla="*/ 8 w 152"/>
                <a:gd name="T45" fmla="*/ 6 h 104"/>
                <a:gd name="T46" fmla="*/ 0 w 152"/>
                <a:gd name="T47" fmla="*/ 6 h 104"/>
                <a:gd name="T48" fmla="*/ 44 w 152"/>
                <a:gd name="T49" fmla="*/ 6 h 104"/>
                <a:gd name="T50" fmla="*/ 58 w 152"/>
                <a:gd name="T51" fmla="*/ 6 h 104"/>
                <a:gd name="T52" fmla="*/ 74 w 152"/>
                <a:gd name="T53" fmla="*/ 6 h 104"/>
                <a:gd name="T54" fmla="*/ 94 w 152"/>
                <a:gd name="T55" fmla="*/ 6 h 104"/>
                <a:gd name="T56" fmla="*/ 121 w 152"/>
                <a:gd name="T57" fmla="*/ 6 h 104"/>
                <a:gd name="T58" fmla="*/ 137 w 152"/>
                <a:gd name="T59" fmla="*/ 6 h 104"/>
                <a:gd name="T60" fmla="*/ 121 w 152"/>
                <a:gd name="T61" fmla="*/ 0 h 104"/>
                <a:gd name="T62" fmla="*/ 137 w 152"/>
                <a:gd name="T63" fmla="*/ 0 h 104"/>
                <a:gd name="T64" fmla="*/ 154 w 152"/>
                <a:gd name="T65" fmla="*/ 6 h 104"/>
                <a:gd name="T66" fmla="*/ 154 w 152"/>
                <a:gd name="T67" fmla="*/ 6 h 104"/>
                <a:gd name="T68" fmla="*/ 199 w 152"/>
                <a:gd name="T69" fmla="*/ 6 h 104"/>
                <a:gd name="T70" fmla="*/ 214 w 152"/>
                <a:gd name="T71" fmla="*/ 8 h 104"/>
                <a:gd name="T72" fmla="*/ 275 w 152"/>
                <a:gd name="T73" fmla="*/ 13 h 104"/>
                <a:gd name="T74" fmla="*/ 289 w 152"/>
                <a:gd name="T75" fmla="*/ 13 h 104"/>
                <a:gd name="T76" fmla="*/ 289 w 152"/>
                <a:gd name="T77" fmla="*/ 16 h 1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2"/>
                <a:gd name="T118" fmla="*/ 0 h 104"/>
                <a:gd name="T119" fmla="*/ 152 w 152"/>
                <a:gd name="T120" fmla="*/ 104 h 1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2" h="104">
                  <a:moveTo>
                    <a:pt x="152" y="80"/>
                  </a:moveTo>
                  <a:lnTo>
                    <a:pt x="144" y="72"/>
                  </a:lnTo>
                  <a:lnTo>
                    <a:pt x="144" y="80"/>
                  </a:lnTo>
                  <a:lnTo>
                    <a:pt x="136" y="80"/>
                  </a:lnTo>
                  <a:lnTo>
                    <a:pt x="128" y="96"/>
                  </a:lnTo>
                  <a:lnTo>
                    <a:pt x="112" y="96"/>
                  </a:lnTo>
                  <a:lnTo>
                    <a:pt x="112" y="104"/>
                  </a:lnTo>
                  <a:lnTo>
                    <a:pt x="96" y="104"/>
                  </a:lnTo>
                  <a:lnTo>
                    <a:pt x="96" y="96"/>
                  </a:lnTo>
                  <a:lnTo>
                    <a:pt x="96" y="88"/>
                  </a:lnTo>
                  <a:lnTo>
                    <a:pt x="56" y="64"/>
                  </a:lnTo>
                  <a:lnTo>
                    <a:pt x="32" y="64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32" y="24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24" y="8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48" y="16"/>
                  </a:lnTo>
                  <a:lnTo>
                    <a:pt x="64" y="8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0" y="8"/>
                  </a:lnTo>
                  <a:lnTo>
                    <a:pt x="80" y="16"/>
                  </a:lnTo>
                  <a:lnTo>
                    <a:pt x="104" y="16"/>
                  </a:lnTo>
                  <a:lnTo>
                    <a:pt x="112" y="40"/>
                  </a:lnTo>
                  <a:lnTo>
                    <a:pt x="144" y="64"/>
                  </a:lnTo>
                  <a:lnTo>
                    <a:pt x="152" y="64"/>
                  </a:lnTo>
                  <a:lnTo>
                    <a:pt x="152" y="8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54" name="Freeform 105"/>
            <p:cNvSpPr>
              <a:spLocks/>
            </p:cNvSpPr>
            <p:nvPr/>
          </p:nvSpPr>
          <p:spPr bwMode="auto">
            <a:xfrm>
              <a:off x="4096" y="2122"/>
              <a:ext cx="189" cy="112"/>
            </a:xfrm>
            <a:custGeom>
              <a:avLst/>
              <a:gdLst>
                <a:gd name="T0" fmla="*/ 191 w 184"/>
                <a:gd name="T1" fmla="*/ 31 h 120"/>
                <a:gd name="T2" fmla="*/ 204 w 184"/>
                <a:gd name="T3" fmla="*/ 31 h 120"/>
                <a:gd name="T4" fmla="*/ 219 w 184"/>
                <a:gd name="T5" fmla="*/ 27 h 120"/>
                <a:gd name="T6" fmla="*/ 219 w 184"/>
                <a:gd name="T7" fmla="*/ 24 h 120"/>
                <a:gd name="T8" fmla="*/ 204 w 184"/>
                <a:gd name="T9" fmla="*/ 22 h 120"/>
                <a:gd name="T10" fmla="*/ 233 w 184"/>
                <a:gd name="T11" fmla="*/ 22 h 120"/>
                <a:gd name="T12" fmla="*/ 245 w 184"/>
                <a:gd name="T13" fmla="*/ 19 h 120"/>
                <a:gd name="T14" fmla="*/ 245 w 184"/>
                <a:gd name="T15" fmla="*/ 17 h 120"/>
                <a:gd name="T16" fmla="*/ 259 w 184"/>
                <a:gd name="T17" fmla="*/ 17 h 120"/>
                <a:gd name="T18" fmla="*/ 259 w 184"/>
                <a:gd name="T19" fmla="*/ 19 h 120"/>
                <a:gd name="T20" fmla="*/ 288 w 184"/>
                <a:gd name="T21" fmla="*/ 19 h 120"/>
                <a:gd name="T22" fmla="*/ 314 w 184"/>
                <a:gd name="T23" fmla="*/ 17 h 120"/>
                <a:gd name="T24" fmla="*/ 288 w 184"/>
                <a:gd name="T25" fmla="*/ 15 h 120"/>
                <a:gd name="T26" fmla="*/ 273 w 184"/>
                <a:gd name="T27" fmla="*/ 15 h 120"/>
                <a:gd name="T28" fmla="*/ 259 w 184"/>
                <a:gd name="T29" fmla="*/ 15 h 120"/>
                <a:gd name="T30" fmla="*/ 273 w 184"/>
                <a:gd name="T31" fmla="*/ 13 h 120"/>
                <a:gd name="T32" fmla="*/ 259 w 184"/>
                <a:gd name="T33" fmla="*/ 13 h 120"/>
                <a:gd name="T34" fmla="*/ 233 w 184"/>
                <a:gd name="T35" fmla="*/ 17 h 120"/>
                <a:gd name="T36" fmla="*/ 219 w 184"/>
                <a:gd name="T37" fmla="*/ 15 h 120"/>
                <a:gd name="T38" fmla="*/ 191 w 184"/>
                <a:gd name="T39" fmla="*/ 15 h 120"/>
                <a:gd name="T40" fmla="*/ 191 w 184"/>
                <a:gd name="T41" fmla="*/ 10 h 120"/>
                <a:gd name="T42" fmla="*/ 165 w 184"/>
                <a:gd name="T43" fmla="*/ 7 h 120"/>
                <a:gd name="T44" fmla="*/ 109 w 184"/>
                <a:gd name="T45" fmla="*/ 7 h 120"/>
                <a:gd name="T46" fmla="*/ 64 w 184"/>
                <a:gd name="T47" fmla="*/ 7 h 120"/>
                <a:gd name="T48" fmla="*/ 52 w 184"/>
                <a:gd name="T49" fmla="*/ 0 h 120"/>
                <a:gd name="T50" fmla="*/ 0 w 184"/>
                <a:gd name="T51" fmla="*/ 7 h 120"/>
                <a:gd name="T52" fmla="*/ 0 w 184"/>
                <a:gd name="T53" fmla="*/ 15 h 120"/>
                <a:gd name="T54" fmla="*/ 8 w 184"/>
                <a:gd name="T55" fmla="*/ 15 h 120"/>
                <a:gd name="T56" fmla="*/ 44 w 184"/>
                <a:gd name="T57" fmla="*/ 13 h 120"/>
                <a:gd name="T58" fmla="*/ 52 w 184"/>
                <a:gd name="T59" fmla="*/ 13 h 120"/>
                <a:gd name="T60" fmla="*/ 44 w 184"/>
                <a:gd name="T61" fmla="*/ 10 h 120"/>
                <a:gd name="T62" fmla="*/ 52 w 184"/>
                <a:gd name="T63" fmla="*/ 10 h 120"/>
                <a:gd name="T64" fmla="*/ 64 w 184"/>
                <a:gd name="T65" fmla="*/ 13 h 120"/>
                <a:gd name="T66" fmla="*/ 64 w 184"/>
                <a:gd name="T67" fmla="*/ 15 h 120"/>
                <a:gd name="T68" fmla="*/ 109 w 184"/>
                <a:gd name="T69" fmla="*/ 15 h 120"/>
                <a:gd name="T70" fmla="*/ 121 w 184"/>
                <a:gd name="T71" fmla="*/ 20 h 120"/>
                <a:gd name="T72" fmla="*/ 177 w 184"/>
                <a:gd name="T73" fmla="*/ 27 h 120"/>
                <a:gd name="T74" fmla="*/ 191 w 184"/>
                <a:gd name="T75" fmla="*/ 27 h 120"/>
                <a:gd name="T76" fmla="*/ 191 w 184"/>
                <a:gd name="T77" fmla="*/ 31 h 12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4"/>
                <a:gd name="T118" fmla="*/ 0 h 120"/>
                <a:gd name="T119" fmla="*/ 184 w 184"/>
                <a:gd name="T120" fmla="*/ 120 h 12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4" h="120">
                  <a:moveTo>
                    <a:pt x="112" y="120"/>
                  </a:moveTo>
                  <a:lnTo>
                    <a:pt x="120" y="120"/>
                  </a:lnTo>
                  <a:lnTo>
                    <a:pt x="128" y="104"/>
                  </a:lnTo>
                  <a:lnTo>
                    <a:pt x="128" y="96"/>
                  </a:lnTo>
                  <a:lnTo>
                    <a:pt x="120" y="88"/>
                  </a:lnTo>
                  <a:lnTo>
                    <a:pt x="136" y="88"/>
                  </a:lnTo>
                  <a:lnTo>
                    <a:pt x="144" y="72"/>
                  </a:lnTo>
                  <a:lnTo>
                    <a:pt x="144" y="64"/>
                  </a:lnTo>
                  <a:lnTo>
                    <a:pt x="152" y="64"/>
                  </a:lnTo>
                  <a:lnTo>
                    <a:pt x="152" y="72"/>
                  </a:lnTo>
                  <a:lnTo>
                    <a:pt x="168" y="72"/>
                  </a:lnTo>
                  <a:lnTo>
                    <a:pt x="184" y="64"/>
                  </a:lnTo>
                  <a:lnTo>
                    <a:pt x="168" y="56"/>
                  </a:lnTo>
                  <a:lnTo>
                    <a:pt x="160" y="56"/>
                  </a:lnTo>
                  <a:lnTo>
                    <a:pt x="152" y="56"/>
                  </a:lnTo>
                  <a:lnTo>
                    <a:pt x="160" y="48"/>
                  </a:lnTo>
                  <a:lnTo>
                    <a:pt x="152" y="48"/>
                  </a:lnTo>
                  <a:lnTo>
                    <a:pt x="136" y="64"/>
                  </a:lnTo>
                  <a:lnTo>
                    <a:pt x="128" y="56"/>
                  </a:lnTo>
                  <a:lnTo>
                    <a:pt x="112" y="56"/>
                  </a:lnTo>
                  <a:lnTo>
                    <a:pt x="112" y="40"/>
                  </a:lnTo>
                  <a:lnTo>
                    <a:pt x="96" y="24"/>
                  </a:lnTo>
                  <a:lnTo>
                    <a:pt x="64" y="24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0" y="8"/>
                  </a:lnTo>
                  <a:lnTo>
                    <a:pt x="0" y="56"/>
                  </a:lnTo>
                  <a:lnTo>
                    <a:pt x="8" y="56"/>
                  </a:lnTo>
                  <a:lnTo>
                    <a:pt x="24" y="48"/>
                  </a:lnTo>
                  <a:lnTo>
                    <a:pt x="32" y="48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40" y="48"/>
                  </a:lnTo>
                  <a:lnTo>
                    <a:pt x="40" y="56"/>
                  </a:lnTo>
                  <a:lnTo>
                    <a:pt x="64" y="56"/>
                  </a:lnTo>
                  <a:lnTo>
                    <a:pt x="72" y="80"/>
                  </a:lnTo>
                  <a:lnTo>
                    <a:pt x="104" y="104"/>
                  </a:lnTo>
                  <a:lnTo>
                    <a:pt x="112" y="104"/>
                  </a:lnTo>
                  <a:lnTo>
                    <a:pt x="112" y="12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55" name="Freeform 106"/>
            <p:cNvSpPr>
              <a:spLocks/>
            </p:cNvSpPr>
            <p:nvPr/>
          </p:nvSpPr>
          <p:spPr bwMode="auto">
            <a:xfrm>
              <a:off x="4096" y="2122"/>
              <a:ext cx="189" cy="112"/>
            </a:xfrm>
            <a:custGeom>
              <a:avLst/>
              <a:gdLst>
                <a:gd name="T0" fmla="*/ 191 w 184"/>
                <a:gd name="T1" fmla="*/ 31 h 120"/>
                <a:gd name="T2" fmla="*/ 204 w 184"/>
                <a:gd name="T3" fmla="*/ 31 h 120"/>
                <a:gd name="T4" fmla="*/ 219 w 184"/>
                <a:gd name="T5" fmla="*/ 27 h 120"/>
                <a:gd name="T6" fmla="*/ 219 w 184"/>
                <a:gd name="T7" fmla="*/ 24 h 120"/>
                <a:gd name="T8" fmla="*/ 204 w 184"/>
                <a:gd name="T9" fmla="*/ 22 h 120"/>
                <a:gd name="T10" fmla="*/ 233 w 184"/>
                <a:gd name="T11" fmla="*/ 22 h 120"/>
                <a:gd name="T12" fmla="*/ 245 w 184"/>
                <a:gd name="T13" fmla="*/ 19 h 120"/>
                <a:gd name="T14" fmla="*/ 245 w 184"/>
                <a:gd name="T15" fmla="*/ 17 h 120"/>
                <a:gd name="T16" fmla="*/ 259 w 184"/>
                <a:gd name="T17" fmla="*/ 17 h 120"/>
                <a:gd name="T18" fmla="*/ 259 w 184"/>
                <a:gd name="T19" fmla="*/ 19 h 120"/>
                <a:gd name="T20" fmla="*/ 288 w 184"/>
                <a:gd name="T21" fmla="*/ 19 h 120"/>
                <a:gd name="T22" fmla="*/ 314 w 184"/>
                <a:gd name="T23" fmla="*/ 17 h 120"/>
                <a:gd name="T24" fmla="*/ 288 w 184"/>
                <a:gd name="T25" fmla="*/ 15 h 120"/>
                <a:gd name="T26" fmla="*/ 273 w 184"/>
                <a:gd name="T27" fmla="*/ 15 h 120"/>
                <a:gd name="T28" fmla="*/ 259 w 184"/>
                <a:gd name="T29" fmla="*/ 15 h 120"/>
                <a:gd name="T30" fmla="*/ 273 w 184"/>
                <a:gd name="T31" fmla="*/ 13 h 120"/>
                <a:gd name="T32" fmla="*/ 259 w 184"/>
                <a:gd name="T33" fmla="*/ 13 h 120"/>
                <a:gd name="T34" fmla="*/ 233 w 184"/>
                <a:gd name="T35" fmla="*/ 17 h 120"/>
                <a:gd name="T36" fmla="*/ 219 w 184"/>
                <a:gd name="T37" fmla="*/ 15 h 120"/>
                <a:gd name="T38" fmla="*/ 191 w 184"/>
                <a:gd name="T39" fmla="*/ 15 h 120"/>
                <a:gd name="T40" fmla="*/ 191 w 184"/>
                <a:gd name="T41" fmla="*/ 10 h 120"/>
                <a:gd name="T42" fmla="*/ 165 w 184"/>
                <a:gd name="T43" fmla="*/ 7 h 120"/>
                <a:gd name="T44" fmla="*/ 109 w 184"/>
                <a:gd name="T45" fmla="*/ 7 h 120"/>
                <a:gd name="T46" fmla="*/ 64 w 184"/>
                <a:gd name="T47" fmla="*/ 7 h 120"/>
                <a:gd name="T48" fmla="*/ 52 w 184"/>
                <a:gd name="T49" fmla="*/ 0 h 120"/>
                <a:gd name="T50" fmla="*/ 0 w 184"/>
                <a:gd name="T51" fmla="*/ 7 h 120"/>
                <a:gd name="T52" fmla="*/ 0 w 184"/>
                <a:gd name="T53" fmla="*/ 15 h 120"/>
                <a:gd name="T54" fmla="*/ 8 w 184"/>
                <a:gd name="T55" fmla="*/ 15 h 120"/>
                <a:gd name="T56" fmla="*/ 44 w 184"/>
                <a:gd name="T57" fmla="*/ 13 h 120"/>
                <a:gd name="T58" fmla="*/ 52 w 184"/>
                <a:gd name="T59" fmla="*/ 13 h 120"/>
                <a:gd name="T60" fmla="*/ 44 w 184"/>
                <a:gd name="T61" fmla="*/ 10 h 120"/>
                <a:gd name="T62" fmla="*/ 52 w 184"/>
                <a:gd name="T63" fmla="*/ 10 h 120"/>
                <a:gd name="T64" fmla="*/ 64 w 184"/>
                <a:gd name="T65" fmla="*/ 13 h 120"/>
                <a:gd name="T66" fmla="*/ 64 w 184"/>
                <a:gd name="T67" fmla="*/ 15 h 120"/>
                <a:gd name="T68" fmla="*/ 109 w 184"/>
                <a:gd name="T69" fmla="*/ 15 h 120"/>
                <a:gd name="T70" fmla="*/ 121 w 184"/>
                <a:gd name="T71" fmla="*/ 20 h 120"/>
                <a:gd name="T72" fmla="*/ 177 w 184"/>
                <a:gd name="T73" fmla="*/ 27 h 120"/>
                <a:gd name="T74" fmla="*/ 191 w 184"/>
                <a:gd name="T75" fmla="*/ 27 h 120"/>
                <a:gd name="T76" fmla="*/ 191 w 184"/>
                <a:gd name="T77" fmla="*/ 31 h 12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4"/>
                <a:gd name="T118" fmla="*/ 0 h 120"/>
                <a:gd name="T119" fmla="*/ 184 w 184"/>
                <a:gd name="T120" fmla="*/ 120 h 12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4" h="120">
                  <a:moveTo>
                    <a:pt x="112" y="120"/>
                  </a:moveTo>
                  <a:lnTo>
                    <a:pt x="120" y="120"/>
                  </a:lnTo>
                  <a:lnTo>
                    <a:pt x="128" y="104"/>
                  </a:lnTo>
                  <a:lnTo>
                    <a:pt x="128" y="96"/>
                  </a:lnTo>
                  <a:lnTo>
                    <a:pt x="120" y="88"/>
                  </a:lnTo>
                  <a:lnTo>
                    <a:pt x="136" y="88"/>
                  </a:lnTo>
                  <a:lnTo>
                    <a:pt x="144" y="72"/>
                  </a:lnTo>
                  <a:lnTo>
                    <a:pt x="144" y="64"/>
                  </a:lnTo>
                  <a:lnTo>
                    <a:pt x="152" y="64"/>
                  </a:lnTo>
                  <a:lnTo>
                    <a:pt x="152" y="72"/>
                  </a:lnTo>
                  <a:lnTo>
                    <a:pt x="168" y="72"/>
                  </a:lnTo>
                  <a:lnTo>
                    <a:pt x="184" y="64"/>
                  </a:lnTo>
                  <a:lnTo>
                    <a:pt x="168" y="56"/>
                  </a:lnTo>
                  <a:lnTo>
                    <a:pt x="160" y="56"/>
                  </a:lnTo>
                  <a:lnTo>
                    <a:pt x="152" y="56"/>
                  </a:lnTo>
                  <a:lnTo>
                    <a:pt x="160" y="48"/>
                  </a:lnTo>
                  <a:lnTo>
                    <a:pt x="152" y="48"/>
                  </a:lnTo>
                  <a:lnTo>
                    <a:pt x="136" y="64"/>
                  </a:lnTo>
                  <a:lnTo>
                    <a:pt x="128" y="56"/>
                  </a:lnTo>
                  <a:lnTo>
                    <a:pt x="112" y="56"/>
                  </a:lnTo>
                  <a:lnTo>
                    <a:pt x="112" y="40"/>
                  </a:lnTo>
                  <a:lnTo>
                    <a:pt x="96" y="24"/>
                  </a:lnTo>
                  <a:lnTo>
                    <a:pt x="64" y="24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0" y="8"/>
                  </a:lnTo>
                  <a:lnTo>
                    <a:pt x="0" y="56"/>
                  </a:lnTo>
                  <a:lnTo>
                    <a:pt x="8" y="56"/>
                  </a:lnTo>
                  <a:lnTo>
                    <a:pt x="24" y="48"/>
                  </a:lnTo>
                  <a:lnTo>
                    <a:pt x="32" y="48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40" y="48"/>
                  </a:lnTo>
                  <a:lnTo>
                    <a:pt x="40" y="56"/>
                  </a:lnTo>
                  <a:lnTo>
                    <a:pt x="64" y="56"/>
                  </a:lnTo>
                  <a:lnTo>
                    <a:pt x="72" y="80"/>
                  </a:lnTo>
                  <a:lnTo>
                    <a:pt x="104" y="104"/>
                  </a:lnTo>
                  <a:lnTo>
                    <a:pt x="112" y="104"/>
                  </a:lnTo>
                  <a:lnTo>
                    <a:pt x="112" y="12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56" name="Freeform 107"/>
            <p:cNvSpPr>
              <a:spLocks/>
            </p:cNvSpPr>
            <p:nvPr/>
          </p:nvSpPr>
          <p:spPr bwMode="auto">
            <a:xfrm>
              <a:off x="4221" y="2181"/>
              <a:ext cx="81" cy="59"/>
            </a:xfrm>
            <a:custGeom>
              <a:avLst/>
              <a:gdLst>
                <a:gd name="T0" fmla="*/ 92 w 80"/>
                <a:gd name="T1" fmla="*/ 6 h 64"/>
                <a:gd name="T2" fmla="*/ 92 w 80"/>
                <a:gd name="T3" fmla="*/ 8 h 64"/>
                <a:gd name="T4" fmla="*/ 100 w 80"/>
                <a:gd name="T5" fmla="*/ 8 h 64"/>
                <a:gd name="T6" fmla="*/ 100 w 80"/>
                <a:gd name="T7" fmla="*/ 12 h 64"/>
                <a:gd name="T8" fmla="*/ 84 w 80"/>
                <a:gd name="T9" fmla="*/ 10 h 64"/>
                <a:gd name="T10" fmla="*/ 68 w 80"/>
                <a:gd name="T11" fmla="*/ 13 h 64"/>
                <a:gd name="T12" fmla="*/ 60 w 80"/>
                <a:gd name="T13" fmla="*/ 8 h 64"/>
                <a:gd name="T14" fmla="*/ 32 w 80"/>
                <a:gd name="T15" fmla="*/ 8 h 64"/>
                <a:gd name="T16" fmla="*/ 32 w 80"/>
                <a:gd name="T17" fmla="*/ 10 h 64"/>
                <a:gd name="T18" fmla="*/ 24 w 80"/>
                <a:gd name="T19" fmla="*/ 10 h 64"/>
                <a:gd name="T20" fmla="*/ 24 w 80"/>
                <a:gd name="T21" fmla="*/ 12 h 64"/>
                <a:gd name="T22" fmla="*/ 8 w 80"/>
                <a:gd name="T23" fmla="*/ 12 h 64"/>
                <a:gd name="T24" fmla="*/ 0 w 80"/>
                <a:gd name="T25" fmla="*/ 12 h 64"/>
                <a:gd name="T26" fmla="*/ 8 w 80"/>
                <a:gd name="T27" fmla="*/ 8 h 64"/>
                <a:gd name="T28" fmla="*/ 8 w 80"/>
                <a:gd name="T29" fmla="*/ 6 h 64"/>
                <a:gd name="T30" fmla="*/ 0 w 80"/>
                <a:gd name="T31" fmla="*/ 6 h 64"/>
                <a:gd name="T32" fmla="*/ 16 w 80"/>
                <a:gd name="T33" fmla="*/ 6 h 64"/>
                <a:gd name="T34" fmla="*/ 24 w 80"/>
                <a:gd name="T35" fmla="*/ 6 h 64"/>
                <a:gd name="T36" fmla="*/ 24 w 80"/>
                <a:gd name="T37" fmla="*/ 0 h 64"/>
                <a:gd name="T38" fmla="*/ 32 w 80"/>
                <a:gd name="T39" fmla="*/ 0 h 64"/>
                <a:gd name="T40" fmla="*/ 32 w 80"/>
                <a:gd name="T41" fmla="*/ 6 h 64"/>
                <a:gd name="T42" fmla="*/ 32 w 80"/>
                <a:gd name="T43" fmla="*/ 6 h 64"/>
                <a:gd name="T44" fmla="*/ 24 w 80"/>
                <a:gd name="T45" fmla="*/ 6 h 64"/>
                <a:gd name="T46" fmla="*/ 24 w 80"/>
                <a:gd name="T47" fmla="*/ 6 h 64"/>
                <a:gd name="T48" fmla="*/ 60 w 80"/>
                <a:gd name="T49" fmla="*/ 6 h 64"/>
                <a:gd name="T50" fmla="*/ 68 w 80"/>
                <a:gd name="T51" fmla="*/ 6 h 64"/>
                <a:gd name="T52" fmla="*/ 92 w 80"/>
                <a:gd name="T53" fmla="*/ 6 h 6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0"/>
                <a:gd name="T82" fmla="*/ 0 h 64"/>
                <a:gd name="T83" fmla="*/ 80 w 80"/>
                <a:gd name="T84" fmla="*/ 64 h 6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0" h="64">
                  <a:moveTo>
                    <a:pt x="72" y="24"/>
                  </a:moveTo>
                  <a:lnTo>
                    <a:pt x="72" y="40"/>
                  </a:lnTo>
                  <a:lnTo>
                    <a:pt x="80" y="40"/>
                  </a:lnTo>
                  <a:lnTo>
                    <a:pt x="80" y="56"/>
                  </a:lnTo>
                  <a:lnTo>
                    <a:pt x="64" y="48"/>
                  </a:lnTo>
                  <a:lnTo>
                    <a:pt x="48" y="64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24" y="56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57" name="Freeform 108"/>
            <p:cNvSpPr>
              <a:spLocks/>
            </p:cNvSpPr>
            <p:nvPr/>
          </p:nvSpPr>
          <p:spPr bwMode="auto">
            <a:xfrm>
              <a:off x="4221" y="2181"/>
              <a:ext cx="81" cy="59"/>
            </a:xfrm>
            <a:custGeom>
              <a:avLst/>
              <a:gdLst>
                <a:gd name="T0" fmla="*/ 92 w 80"/>
                <a:gd name="T1" fmla="*/ 6 h 64"/>
                <a:gd name="T2" fmla="*/ 92 w 80"/>
                <a:gd name="T3" fmla="*/ 8 h 64"/>
                <a:gd name="T4" fmla="*/ 100 w 80"/>
                <a:gd name="T5" fmla="*/ 8 h 64"/>
                <a:gd name="T6" fmla="*/ 100 w 80"/>
                <a:gd name="T7" fmla="*/ 12 h 64"/>
                <a:gd name="T8" fmla="*/ 84 w 80"/>
                <a:gd name="T9" fmla="*/ 10 h 64"/>
                <a:gd name="T10" fmla="*/ 68 w 80"/>
                <a:gd name="T11" fmla="*/ 13 h 64"/>
                <a:gd name="T12" fmla="*/ 60 w 80"/>
                <a:gd name="T13" fmla="*/ 8 h 64"/>
                <a:gd name="T14" fmla="*/ 32 w 80"/>
                <a:gd name="T15" fmla="*/ 8 h 64"/>
                <a:gd name="T16" fmla="*/ 32 w 80"/>
                <a:gd name="T17" fmla="*/ 10 h 64"/>
                <a:gd name="T18" fmla="*/ 24 w 80"/>
                <a:gd name="T19" fmla="*/ 10 h 64"/>
                <a:gd name="T20" fmla="*/ 24 w 80"/>
                <a:gd name="T21" fmla="*/ 12 h 64"/>
                <a:gd name="T22" fmla="*/ 8 w 80"/>
                <a:gd name="T23" fmla="*/ 12 h 64"/>
                <a:gd name="T24" fmla="*/ 0 w 80"/>
                <a:gd name="T25" fmla="*/ 12 h 64"/>
                <a:gd name="T26" fmla="*/ 8 w 80"/>
                <a:gd name="T27" fmla="*/ 8 h 64"/>
                <a:gd name="T28" fmla="*/ 8 w 80"/>
                <a:gd name="T29" fmla="*/ 6 h 64"/>
                <a:gd name="T30" fmla="*/ 0 w 80"/>
                <a:gd name="T31" fmla="*/ 6 h 64"/>
                <a:gd name="T32" fmla="*/ 16 w 80"/>
                <a:gd name="T33" fmla="*/ 6 h 64"/>
                <a:gd name="T34" fmla="*/ 24 w 80"/>
                <a:gd name="T35" fmla="*/ 6 h 64"/>
                <a:gd name="T36" fmla="*/ 24 w 80"/>
                <a:gd name="T37" fmla="*/ 0 h 64"/>
                <a:gd name="T38" fmla="*/ 32 w 80"/>
                <a:gd name="T39" fmla="*/ 0 h 64"/>
                <a:gd name="T40" fmla="*/ 32 w 80"/>
                <a:gd name="T41" fmla="*/ 6 h 64"/>
                <a:gd name="T42" fmla="*/ 32 w 80"/>
                <a:gd name="T43" fmla="*/ 6 h 64"/>
                <a:gd name="T44" fmla="*/ 24 w 80"/>
                <a:gd name="T45" fmla="*/ 6 h 64"/>
                <a:gd name="T46" fmla="*/ 24 w 80"/>
                <a:gd name="T47" fmla="*/ 6 h 64"/>
                <a:gd name="T48" fmla="*/ 60 w 80"/>
                <a:gd name="T49" fmla="*/ 6 h 64"/>
                <a:gd name="T50" fmla="*/ 68 w 80"/>
                <a:gd name="T51" fmla="*/ 6 h 64"/>
                <a:gd name="T52" fmla="*/ 92 w 80"/>
                <a:gd name="T53" fmla="*/ 6 h 6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0"/>
                <a:gd name="T82" fmla="*/ 0 h 64"/>
                <a:gd name="T83" fmla="*/ 80 w 80"/>
                <a:gd name="T84" fmla="*/ 64 h 6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0" h="64">
                  <a:moveTo>
                    <a:pt x="72" y="24"/>
                  </a:moveTo>
                  <a:lnTo>
                    <a:pt x="72" y="40"/>
                  </a:lnTo>
                  <a:lnTo>
                    <a:pt x="80" y="40"/>
                  </a:lnTo>
                  <a:lnTo>
                    <a:pt x="80" y="56"/>
                  </a:lnTo>
                  <a:lnTo>
                    <a:pt x="64" y="48"/>
                  </a:lnTo>
                  <a:lnTo>
                    <a:pt x="48" y="64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24" y="56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72" y="24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58" name="Freeform 109"/>
            <p:cNvSpPr>
              <a:spLocks/>
            </p:cNvSpPr>
            <p:nvPr/>
          </p:nvSpPr>
          <p:spPr bwMode="auto">
            <a:xfrm>
              <a:off x="4244" y="2154"/>
              <a:ext cx="116" cy="49"/>
            </a:xfrm>
            <a:custGeom>
              <a:avLst/>
              <a:gdLst>
                <a:gd name="T0" fmla="*/ 226 w 112"/>
                <a:gd name="T1" fmla="*/ 4 h 56"/>
                <a:gd name="T2" fmla="*/ 226 w 112"/>
                <a:gd name="T3" fmla="*/ 4 h 56"/>
                <a:gd name="T4" fmla="*/ 176 w 112"/>
                <a:gd name="T5" fmla="*/ 4 h 56"/>
                <a:gd name="T6" fmla="*/ 161 w 112"/>
                <a:gd name="T7" fmla="*/ 4 h 56"/>
                <a:gd name="T8" fmla="*/ 147 w 112"/>
                <a:gd name="T9" fmla="*/ 4 h 56"/>
                <a:gd name="T10" fmla="*/ 112 w 112"/>
                <a:gd name="T11" fmla="*/ 4 h 56"/>
                <a:gd name="T12" fmla="*/ 97 w 112"/>
                <a:gd name="T13" fmla="*/ 4 h 56"/>
                <a:gd name="T14" fmla="*/ 97 w 112"/>
                <a:gd name="T15" fmla="*/ 4 h 56"/>
                <a:gd name="T16" fmla="*/ 46 w 112"/>
                <a:gd name="T17" fmla="*/ 4 h 56"/>
                <a:gd name="T18" fmla="*/ 36 w 112"/>
                <a:gd name="T19" fmla="*/ 4 h 56"/>
                <a:gd name="T20" fmla="*/ 0 w 112"/>
                <a:gd name="T21" fmla="*/ 4 h 56"/>
                <a:gd name="T22" fmla="*/ 0 w 112"/>
                <a:gd name="T23" fmla="*/ 4 h 56"/>
                <a:gd name="T24" fmla="*/ 8 w 112"/>
                <a:gd name="T25" fmla="*/ 4 h 56"/>
                <a:gd name="T26" fmla="*/ 8 w 112"/>
                <a:gd name="T27" fmla="*/ 4 h 56"/>
                <a:gd name="T28" fmla="*/ 46 w 112"/>
                <a:gd name="T29" fmla="*/ 4 h 56"/>
                <a:gd name="T30" fmla="*/ 82 w 112"/>
                <a:gd name="T31" fmla="*/ 4 h 56"/>
                <a:gd name="T32" fmla="*/ 46 w 112"/>
                <a:gd name="T33" fmla="*/ 4 h 56"/>
                <a:gd name="T34" fmla="*/ 36 w 112"/>
                <a:gd name="T35" fmla="*/ 4 h 56"/>
                <a:gd name="T36" fmla="*/ 8 w 112"/>
                <a:gd name="T37" fmla="*/ 4 h 56"/>
                <a:gd name="T38" fmla="*/ 36 w 112"/>
                <a:gd name="T39" fmla="*/ 4 h 56"/>
                <a:gd name="T40" fmla="*/ 8 w 112"/>
                <a:gd name="T41" fmla="*/ 4 h 56"/>
                <a:gd name="T42" fmla="*/ 36 w 112"/>
                <a:gd name="T43" fmla="*/ 4 h 56"/>
                <a:gd name="T44" fmla="*/ 82 w 112"/>
                <a:gd name="T45" fmla="*/ 4 h 56"/>
                <a:gd name="T46" fmla="*/ 82 w 112"/>
                <a:gd name="T47" fmla="*/ 4 h 56"/>
                <a:gd name="T48" fmla="*/ 97 w 112"/>
                <a:gd name="T49" fmla="*/ 0 h 56"/>
                <a:gd name="T50" fmla="*/ 112 w 112"/>
                <a:gd name="T51" fmla="*/ 4 h 56"/>
                <a:gd name="T52" fmla="*/ 194 w 112"/>
                <a:gd name="T53" fmla="*/ 4 h 56"/>
                <a:gd name="T54" fmla="*/ 226 w 112"/>
                <a:gd name="T55" fmla="*/ 4 h 5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"/>
                <a:gd name="T85" fmla="*/ 0 h 56"/>
                <a:gd name="T86" fmla="*/ 112 w 112"/>
                <a:gd name="T87" fmla="*/ 56 h 5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" h="56">
                  <a:moveTo>
                    <a:pt x="112" y="16"/>
                  </a:moveTo>
                  <a:lnTo>
                    <a:pt x="112" y="24"/>
                  </a:lnTo>
                  <a:lnTo>
                    <a:pt x="88" y="32"/>
                  </a:lnTo>
                  <a:lnTo>
                    <a:pt x="80" y="32"/>
                  </a:lnTo>
                  <a:lnTo>
                    <a:pt x="72" y="40"/>
                  </a:lnTo>
                  <a:lnTo>
                    <a:pt x="56" y="40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24" y="40"/>
                  </a:lnTo>
                  <a:lnTo>
                    <a:pt x="40" y="32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40" y="16"/>
                  </a:lnTo>
                  <a:lnTo>
                    <a:pt x="40" y="8"/>
                  </a:lnTo>
                  <a:lnTo>
                    <a:pt x="48" y="0"/>
                  </a:lnTo>
                  <a:lnTo>
                    <a:pt x="56" y="8"/>
                  </a:lnTo>
                  <a:lnTo>
                    <a:pt x="96" y="8"/>
                  </a:lnTo>
                  <a:lnTo>
                    <a:pt x="112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59" name="Freeform 110"/>
            <p:cNvSpPr>
              <a:spLocks/>
            </p:cNvSpPr>
            <p:nvPr/>
          </p:nvSpPr>
          <p:spPr bwMode="auto">
            <a:xfrm>
              <a:off x="4244" y="2154"/>
              <a:ext cx="116" cy="49"/>
            </a:xfrm>
            <a:custGeom>
              <a:avLst/>
              <a:gdLst>
                <a:gd name="T0" fmla="*/ 226 w 112"/>
                <a:gd name="T1" fmla="*/ 4 h 56"/>
                <a:gd name="T2" fmla="*/ 226 w 112"/>
                <a:gd name="T3" fmla="*/ 4 h 56"/>
                <a:gd name="T4" fmla="*/ 176 w 112"/>
                <a:gd name="T5" fmla="*/ 4 h 56"/>
                <a:gd name="T6" fmla="*/ 161 w 112"/>
                <a:gd name="T7" fmla="*/ 4 h 56"/>
                <a:gd name="T8" fmla="*/ 147 w 112"/>
                <a:gd name="T9" fmla="*/ 4 h 56"/>
                <a:gd name="T10" fmla="*/ 112 w 112"/>
                <a:gd name="T11" fmla="*/ 4 h 56"/>
                <a:gd name="T12" fmla="*/ 97 w 112"/>
                <a:gd name="T13" fmla="*/ 4 h 56"/>
                <a:gd name="T14" fmla="*/ 97 w 112"/>
                <a:gd name="T15" fmla="*/ 4 h 56"/>
                <a:gd name="T16" fmla="*/ 46 w 112"/>
                <a:gd name="T17" fmla="*/ 4 h 56"/>
                <a:gd name="T18" fmla="*/ 36 w 112"/>
                <a:gd name="T19" fmla="*/ 4 h 56"/>
                <a:gd name="T20" fmla="*/ 0 w 112"/>
                <a:gd name="T21" fmla="*/ 4 h 56"/>
                <a:gd name="T22" fmla="*/ 0 w 112"/>
                <a:gd name="T23" fmla="*/ 4 h 56"/>
                <a:gd name="T24" fmla="*/ 8 w 112"/>
                <a:gd name="T25" fmla="*/ 4 h 56"/>
                <a:gd name="T26" fmla="*/ 8 w 112"/>
                <a:gd name="T27" fmla="*/ 4 h 56"/>
                <a:gd name="T28" fmla="*/ 46 w 112"/>
                <a:gd name="T29" fmla="*/ 4 h 56"/>
                <a:gd name="T30" fmla="*/ 82 w 112"/>
                <a:gd name="T31" fmla="*/ 4 h 56"/>
                <a:gd name="T32" fmla="*/ 46 w 112"/>
                <a:gd name="T33" fmla="*/ 4 h 56"/>
                <a:gd name="T34" fmla="*/ 36 w 112"/>
                <a:gd name="T35" fmla="*/ 4 h 56"/>
                <a:gd name="T36" fmla="*/ 8 w 112"/>
                <a:gd name="T37" fmla="*/ 4 h 56"/>
                <a:gd name="T38" fmla="*/ 36 w 112"/>
                <a:gd name="T39" fmla="*/ 4 h 56"/>
                <a:gd name="T40" fmla="*/ 8 w 112"/>
                <a:gd name="T41" fmla="*/ 4 h 56"/>
                <a:gd name="T42" fmla="*/ 36 w 112"/>
                <a:gd name="T43" fmla="*/ 4 h 56"/>
                <a:gd name="T44" fmla="*/ 82 w 112"/>
                <a:gd name="T45" fmla="*/ 4 h 56"/>
                <a:gd name="T46" fmla="*/ 82 w 112"/>
                <a:gd name="T47" fmla="*/ 4 h 56"/>
                <a:gd name="T48" fmla="*/ 97 w 112"/>
                <a:gd name="T49" fmla="*/ 0 h 56"/>
                <a:gd name="T50" fmla="*/ 112 w 112"/>
                <a:gd name="T51" fmla="*/ 4 h 56"/>
                <a:gd name="T52" fmla="*/ 194 w 112"/>
                <a:gd name="T53" fmla="*/ 4 h 56"/>
                <a:gd name="T54" fmla="*/ 226 w 112"/>
                <a:gd name="T55" fmla="*/ 4 h 5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"/>
                <a:gd name="T85" fmla="*/ 0 h 56"/>
                <a:gd name="T86" fmla="*/ 112 w 112"/>
                <a:gd name="T87" fmla="*/ 56 h 5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" h="56">
                  <a:moveTo>
                    <a:pt x="112" y="16"/>
                  </a:moveTo>
                  <a:lnTo>
                    <a:pt x="112" y="24"/>
                  </a:lnTo>
                  <a:lnTo>
                    <a:pt x="88" y="32"/>
                  </a:lnTo>
                  <a:lnTo>
                    <a:pt x="80" y="32"/>
                  </a:lnTo>
                  <a:lnTo>
                    <a:pt x="72" y="40"/>
                  </a:lnTo>
                  <a:lnTo>
                    <a:pt x="56" y="40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24" y="40"/>
                  </a:lnTo>
                  <a:lnTo>
                    <a:pt x="40" y="32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40" y="16"/>
                  </a:lnTo>
                  <a:lnTo>
                    <a:pt x="40" y="8"/>
                  </a:lnTo>
                  <a:lnTo>
                    <a:pt x="48" y="0"/>
                  </a:lnTo>
                  <a:lnTo>
                    <a:pt x="56" y="8"/>
                  </a:lnTo>
                  <a:lnTo>
                    <a:pt x="96" y="8"/>
                  </a:lnTo>
                  <a:lnTo>
                    <a:pt x="112" y="16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60" name="Freeform 111"/>
            <p:cNvSpPr>
              <a:spLocks/>
            </p:cNvSpPr>
            <p:nvPr/>
          </p:nvSpPr>
          <p:spPr bwMode="auto">
            <a:xfrm>
              <a:off x="3610" y="1669"/>
              <a:ext cx="138" cy="298"/>
            </a:xfrm>
            <a:custGeom>
              <a:avLst/>
              <a:gdLst>
                <a:gd name="T0" fmla="*/ 0 w 135"/>
                <a:gd name="T1" fmla="*/ 61 h 320"/>
                <a:gd name="T2" fmla="*/ 8 w 135"/>
                <a:gd name="T3" fmla="*/ 61 h 320"/>
                <a:gd name="T4" fmla="*/ 8 w 135"/>
                <a:gd name="T5" fmla="*/ 57 h 320"/>
                <a:gd name="T6" fmla="*/ 16 w 135"/>
                <a:gd name="T7" fmla="*/ 53 h 320"/>
                <a:gd name="T8" fmla="*/ 16 w 135"/>
                <a:gd name="T9" fmla="*/ 49 h 320"/>
                <a:gd name="T10" fmla="*/ 16 w 135"/>
                <a:gd name="T11" fmla="*/ 48 h 320"/>
                <a:gd name="T12" fmla="*/ 8 w 135"/>
                <a:gd name="T13" fmla="*/ 40 h 320"/>
                <a:gd name="T14" fmla="*/ 16 w 135"/>
                <a:gd name="T15" fmla="*/ 34 h 320"/>
                <a:gd name="T16" fmla="*/ 44 w 135"/>
                <a:gd name="T17" fmla="*/ 32 h 320"/>
                <a:gd name="T18" fmla="*/ 52 w 135"/>
                <a:gd name="T19" fmla="*/ 31 h 320"/>
                <a:gd name="T20" fmla="*/ 52 w 135"/>
                <a:gd name="T21" fmla="*/ 29 h 320"/>
                <a:gd name="T22" fmla="*/ 52 w 135"/>
                <a:gd name="T23" fmla="*/ 25 h 320"/>
                <a:gd name="T24" fmla="*/ 60 w 135"/>
                <a:gd name="T25" fmla="*/ 19 h 320"/>
                <a:gd name="T26" fmla="*/ 84 w 135"/>
                <a:gd name="T27" fmla="*/ 16 h 320"/>
                <a:gd name="T28" fmla="*/ 84 w 135"/>
                <a:gd name="T29" fmla="*/ 12 h 320"/>
                <a:gd name="T30" fmla="*/ 100 w 135"/>
                <a:gd name="T31" fmla="*/ 7 h 320"/>
                <a:gd name="T32" fmla="*/ 112 w 135"/>
                <a:gd name="T33" fmla="*/ 7 h 320"/>
                <a:gd name="T34" fmla="*/ 112 w 135"/>
                <a:gd name="T35" fmla="*/ 7 h 320"/>
                <a:gd name="T36" fmla="*/ 123 w 135"/>
                <a:gd name="T37" fmla="*/ 7 h 320"/>
                <a:gd name="T38" fmla="*/ 146 w 135"/>
                <a:gd name="T39" fmla="*/ 7 h 320"/>
                <a:gd name="T40" fmla="*/ 146 w 135"/>
                <a:gd name="T41" fmla="*/ 0 h 320"/>
                <a:gd name="T42" fmla="*/ 158 w 135"/>
                <a:gd name="T43" fmla="*/ 0 h 320"/>
                <a:gd name="T44" fmla="*/ 196 w 135"/>
                <a:gd name="T45" fmla="*/ 7 h 320"/>
                <a:gd name="T46" fmla="*/ 208 w 135"/>
                <a:gd name="T47" fmla="*/ 20 h 320"/>
                <a:gd name="T48" fmla="*/ 186 w 135"/>
                <a:gd name="T49" fmla="*/ 20 h 320"/>
                <a:gd name="T50" fmla="*/ 174 w 135"/>
                <a:gd name="T51" fmla="*/ 25 h 320"/>
                <a:gd name="T52" fmla="*/ 174 w 135"/>
                <a:gd name="T53" fmla="*/ 27 h 320"/>
                <a:gd name="T54" fmla="*/ 174 w 135"/>
                <a:gd name="T55" fmla="*/ 29 h 320"/>
                <a:gd name="T56" fmla="*/ 174 w 135"/>
                <a:gd name="T57" fmla="*/ 31 h 320"/>
                <a:gd name="T58" fmla="*/ 158 w 135"/>
                <a:gd name="T59" fmla="*/ 32 h 320"/>
                <a:gd name="T60" fmla="*/ 123 w 135"/>
                <a:gd name="T61" fmla="*/ 38 h 320"/>
                <a:gd name="T62" fmla="*/ 112 w 135"/>
                <a:gd name="T63" fmla="*/ 43 h 320"/>
                <a:gd name="T64" fmla="*/ 112 w 135"/>
                <a:gd name="T65" fmla="*/ 53 h 320"/>
                <a:gd name="T66" fmla="*/ 123 w 135"/>
                <a:gd name="T67" fmla="*/ 57 h 320"/>
                <a:gd name="T68" fmla="*/ 112 w 135"/>
                <a:gd name="T69" fmla="*/ 57 h 320"/>
                <a:gd name="T70" fmla="*/ 112 w 135"/>
                <a:gd name="T71" fmla="*/ 60 h 320"/>
                <a:gd name="T72" fmla="*/ 100 w 135"/>
                <a:gd name="T73" fmla="*/ 63 h 320"/>
                <a:gd name="T74" fmla="*/ 84 w 135"/>
                <a:gd name="T75" fmla="*/ 75 h 320"/>
                <a:gd name="T76" fmla="*/ 60 w 135"/>
                <a:gd name="T77" fmla="*/ 75 h 320"/>
                <a:gd name="T78" fmla="*/ 52 w 135"/>
                <a:gd name="T79" fmla="*/ 75 h 320"/>
                <a:gd name="T80" fmla="*/ 52 w 135"/>
                <a:gd name="T81" fmla="*/ 76 h 320"/>
                <a:gd name="T82" fmla="*/ 44 w 135"/>
                <a:gd name="T83" fmla="*/ 76 h 320"/>
                <a:gd name="T84" fmla="*/ 16 w 135"/>
                <a:gd name="T85" fmla="*/ 75 h 320"/>
                <a:gd name="T86" fmla="*/ 44 w 135"/>
                <a:gd name="T87" fmla="*/ 73 h 320"/>
                <a:gd name="T88" fmla="*/ 16 w 135"/>
                <a:gd name="T89" fmla="*/ 71 h 320"/>
                <a:gd name="T90" fmla="*/ 0 w 135"/>
                <a:gd name="T91" fmla="*/ 61 h 32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5"/>
                <a:gd name="T139" fmla="*/ 0 h 320"/>
                <a:gd name="T140" fmla="*/ 135 w 135"/>
                <a:gd name="T141" fmla="*/ 320 h 32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5" h="320">
                  <a:moveTo>
                    <a:pt x="0" y="256"/>
                  </a:moveTo>
                  <a:lnTo>
                    <a:pt x="8" y="256"/>
                  </a:lnTo>
                  <a:lnTo>
                    <a:pt x="8" y="232"/>
                  </a:lnTo>
                  <a:lnTo>
                    <a:pt x="16" y="224"/>
                  </a:lnTo>
                  <a:lnTo>
                    <a:pt x="16" y="208"/>
                  </a:lnTo>
                  <a:lnTo>
                    <a:pt x="16" y="200"/>
                  </a:lnTo>
                  <a:lnTo>
                    <a:pt x="8" y="168"/>
                  </a:lnTo>
                  <a:lnTo>
                    <a:pt x="16" y="144"/>
                  </a:lnTo>
                  <a:lnTo>
                    <a:pt x="24" y="136"/>
                  </a:lnTo>
                  <a:lnTo>
                    <a:pt x="32" y="128"/>
                  </a:lnTo>
                  <a:lnTo>
                    <a:pt x="32" y="120"/>
                  </a:lnTo>
                  <a:lnTo>
                    <a:pt x="32" y="104"/>
                  </a:lnTo>
                  <a:lnTo>
                    <a:pt x="40" y="80"/>
                  </a:lnTo>
                  <a:lnTo>
                    <a:pt x="56" y="64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72" y="32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95" y="16"/>
                  </a:lnTo>
                  <a:lnTo>
                    <a:pt x="95" y="0"/>
                  </a:lnTo>
                  <a:lnTo>
                    <a:pt x="103" y="0"/>
                  </a:lnTo>
                  <a:lnTo>
                    <a:pt x="127" y="32"/>
                  </a:lnTo>
                  <a:lnTo>
                    <a:pt x="135" y="88"/>
                  </a:lnTo>
                  <a:lnTo>
                    <a:pt x="119" y="88"/>
                  </a:lnTo>
                  <a:lnTo>
                    <a:pt x="111" y="104"/>
                  </a:lnTo>
                  <a:lnTo>
                    <a:pt x="111" y="112"/>
                  </a:lnTo>
                  <a:lnTo>
                    <a:pt x="111" y="120"/>
                  </a:lnTo>
                  <a:lnTo>
                    <a:pt x="111" y="128"/>
                  </a:lnTo>
                  <a:lnTo>
                    <a:pt x="103" y="136"/>
                  </a:lnTo>
                  <a:lnTo>
                    <a:pt x="80" y="160"/>
                  </a:lnTo>
                  <a:lnTo>
                    <a:pt x="72" y="176"/>
                  </a:lnTo>
                  <a:lnTo>
                    <a:pt x="72" y="216"/>
                  </a:lnTo>
                  <a:lnTo>
                    <a:pt x="80" y="232"/>
                  </a:lnTo>
                  <a:lnTo>
                    <a:pt x="72" y="240"/>
                  </a:lnTo>
                  <a:lnTo>
                    <a:pt x="72" y="248"/>
                  </a:lnTo>
                  <a:lnTo>
                    <a:pt x="64" y="264"/>
                  </a:lnTo>
                  <a:lnTo>
                    <a:pt x="56" y="312"/>
                  </a:lnTo>
                  <a:lnTo>
                    <a:pt x="40" y="312"/>
                  </a:lnTo>
                  <a:lnTo>
                    <a:pt x="32" y="312"/>
                  </a:lnTo>
                  <a:lnTo>
                    <a:pt x="32" y="320"/>
                  </a:lnTo>
                  <a:lnTo>
                    <a:pt x="24" y="320"/>
                  </a:lnTo>
                  <a:lnTo>
                    <a:pt x="16" y="312"/>
                  </a:lnTo>
                  <a:lnTo>
                    <a:pt x="24" y="304"/>
                  </a:lnTo>
                  <a:lnTo>
                    <a:pt x="16" y="296"/>
                  </a:lnTo>
                  <a:lnTo>
                    <a:pt x="0" y="25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61" name="Freeform 112"/>
            <p:cNvSpPr>
              <a:spLocks/>
            </p:cNvSpPr>
            <p:nvPr/>
          </p:nvSpPr>
          <p:spPr bwMode="auto">
            <a:xfrm>
              <a:off x="3610" y="1669"/>
              <a:ext cx="138" cy="298"/>
            </a:xfrm>
            <a:custGeom>
              <a:avLst/>
              <a:gdLst>
                <a:gd name="T0" fmla="*/ 0 w 135"/>
                <a:gd name="T1" fmla="*/ 61 h 320"/>
                <a:gd name="T2" fmla="*/ 8 w 135"/>
                <a:gd name="T3" fmla="*/ 61 h 320"/>
                <a:gd name="T4" fmla="*/ 8 w 135"/>
                <a:gd name="T5" fmla="*/ 57 h 320"/>
                <a:gd name="T6" fmla="*/ 16 w 135"/>
                <a:gd name="T7" fmla="*/ 53 h 320"/>
                <a:gd name="T8" fmla="*/ 16 w 135"/>
                <a:gd name="T9" fmla="*/ 49 h 320"/>
                <a:gd name="T10" fmla="*/ 16 w 135"/>
                <a:gd name="T11" fmla="*/ 48 h 320"/>
                <a:gd name="T12" fmla="*/ 8 w 135"/>
                <a:gd name="T13" fmla="*/ 40 h 320"/>
                <a:gd name="T14" fmla="*/ 16 w 135"/>
                <a:gd name="T15" fmla="*/ 34 h 320"/>
                <a:gd name="T16" fmla="*/ 44 w 135"/>
                <a:gd name="T17" fmla="*/ 32 h 320"/>
                <a:gd name="T18" fmla="*/ 52 w 135"/>
                <a:gd name="T19" fmla="*/ 31 h 320"/>
                <a:gd name="T20" fmla="*/ 52 w 135"/>
                <a:gd name="T21" fmla="*/ 29 h 320"/>
                <a:gd name="T22" fmla="*/ 52 w 135"/>
                <a:gd name="T23" fmla="*/ 25 h 320"/>
                <a:gd name="T24" fmla="*/ 60 w 135"/>
                <a:gd name="T25" fmla="*/ 19 h 320"/>
                <a:gd name="T26" fmla="*/ 84 w 135"/>
                <a:gd name="T27" fmla="*/ 16 h 320"/>
                <a:gd name="T28" fmla="*/ 84 w 135"/>
                <a:gd name="T29" fmla="*/ 12 h 320"/>
                <a:gd name="T30" fmla="*/ 100 w 135"/>
                <a:gd name="T31" fmla="*/ 7 h 320"/>
                <a:gd name="T32" fmla="*/ 112 w 135"/>
                <a:gd name="T33" fmla="*/ 7 h 320"/>
                <a:gd name="T34" fmla="*/ 112 w 135"/>
                <a:gd name="T35" fmla="*/ 7 h 320"/>
                <a:gd name="T36" fmla="*/ 123 w 135"/>
                <a:gd name="T37" fmla="*/ 7 h 320"/>
                <a:gd name="T38" fmla="*/ 146 w 135"/>
                <a:gd name="T39" fmla="*/ 7 h 320"/>
                <a:gd name="T40" fmla="*/ 146 w 135"/>
                <a:gd name="T41" fmla="*/ 0 h 320"/>
                <a:gd name="T42" fmla="*/ 158 w 135"/>
                <a:gd name="T43" fmla="*/ 0 h 320"/>
                <a:gd name="T44" fmla="*/ 196 w 135"/>
                <a:gd name="T45" fmla="*/ 7 h 320"/>
                <a:gd name="T46" fmla="*/ 208 w 135"/>
                <a:gd name="T47" fmla="*/ 20 h 320"/>
                <a:gd name="T48" fmla="*/ 186 w 135"/>
                <a:gd name="T49" fmla="*/ 20 h 320"/>
                <a:gd name="T50" fmla="*/ 174 w 135"/>
                <a:gd name="T51" fmla="*/ 25 h 320"/>
                <a:gd name="T52" fmla="*/ 174 w 135"/>
                <a:gd name="T53" fmla="*/ 27 h 320"/>
                <a:gd name="T54" fmla="*/ 174 w 135"/>
                <a:gd name="T55" fmla="*/ 29 h 320"/>
                <a:gd name="T56" fmla="*/ 174 w 135"/>
                <a:gd name="T57" fmla="*/ 31 h 320"/>
                <a:gd name="T58" fmla="*/ 158 w 135"/>
                <a:gd name="T59" fmla="*/ 32 h 320"/>
                <a:gd name="T60" fmla="*/ 123 w 135"/>
                <a:gd name="T61" fmla="*/ 38 h 320"/>
                <a:gd name="T62" fmla="*/ 112 w 135"/>
                <a:gd name="T63" fmla="*/ 43 h 320"/>
                <a:gd name="T64" fmla="*/ 112 w 135"/>
                <a:gd name="T65" fmla="*/ 53 h 320"/>
                <a:gd name="T66" fmla="*/ 123 w 135"/>
                <a:gd name="T67" fmla="*/ 57 h 320"/>
                <a:gd name="T68" fmla="*/ 112 w 135"/>
                <a:gd name="T69" fmla="*/ 57 h 320"/>
                <a:gd name="T70" fmla="*/ 112 w 135"/>
                <a:gd name="T71" fmla="*/ 60 h 320"/>
                <a:gd name="T72" fmla="*/ 100 w 135"/>
                <a:gd name="T73" fmla="*/ 63 h 320"/>
                <a:gd name="T74" fmla="*/ 84 w 135"/>
                <a:gd name="T75" fmla="*/ 75 h 320"/>
                <a:gd name="T76" fmla="*/ 60 w 135"/>
                <a:gd name="T77" fmla="*/ 75 h 320"/>
                <a:gd name="T78" fmla="*/ 52 w 135"/>
                <a:gd name="T79" fmla="*/ 75 h 320"/>
                <a:gd name="T80" fmla="*/ 52 w 135"/>
                <a:gd name="T81" fmla="*/ 76 h 320"/>
                <a:gd name="T82" fmla="*/ 44 w 135"/>
                <a:gd name="T83" fmla="*/ 76 h 320"/>
                <a:gd name="T84" fmla="*/ 16 w 135"/>
                <a:gd name="T85" fmla="*/ 75 h 320"/>
                <a:gd name="T86" fmla="*/ 44 w 135"/>
                <a:gd name="T87" fmla="*/ 73 h 320"/>
                <a:gd name="T88" fmla="*/ 16 w 135"/>
                <a:gd name="T89" fmla="*/ 71 h 320"/>
                <a:gd name="T90" fmla="*/ 0 w 135"/>
                <a:gd name="T91" fmla="*/ 61 h 32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5"/>
                <a:gd name="T139" fmla="*/ 0 h 320"/>
                <a:gd name="T140" fmla="*/ 135 w 135"/>
                <a:gd name="T141" fmla="*/ 320 h 32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5" h="320">
                  <a:moveTo>
                    <a:pt x="0" y="256"/>
                  </a:moveTo>
                  <a:lnTo>
                    <a:pt x="8" y="256"/>
                  </a:lnTo>
                  <a:lnTo>
                    <a:pt x="8" y="232"/>
                  </a:lnTo>
                  <a:lnTo>
                    <a:pt x="16" y="224"/>
                  </a:lnTo>
                  <a:lnTo>
                    <a:pt x="16" y="208"/>
                  </a:lnTo>
                  <a:lnTo>
                    <a:pt x="16" y="200"/>
                  </a:lnTo>
                  <a:lnTo>
                    <a:pt x="8" y="168"/>
                  </a:lnTo>
                  <a:lnTo>
                    <a:pt x="16" y="144"/>
                  </a:lnTo>
                  <a:lnTo>
                    <a:pt x="24" y="136"/>
                  </a:lnTo>
                  <a:lnTo>
                    <a:pt x="32" y="128"/>
                  </a:lnTo>
                  <a:lnTo>
                    <a:pt x="32" y="120"/>
                  </a:lnTo>
                  <a:lnTo>
                    <a:pt x="32" y="104"/>
                  </a:lnTo>
                  <a:lnTo>
                    <a:pt x="40" y="80"/>
                  </a:lnTo>
                  <a:lnTo>
                    <a:pt x="56" y="64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72" y="32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95" y="16"/>
                  </a:lnTo>
                  <a:lnTo>
                    <a:pt x="95" y="0"/>
                  </a:lnTo>
                  <a:lnTo>
                    <a:pt x="103" y="0"/>
                  </a:lnTo>
                  <a:lnTo>
                    <a:pt x="127" y="32"/>
                  </a:lnTo>
                  <a:lnTo>
                    <a:pt x="135" y="88"/>
                  </a:lnTo>
                  <a:lnTo>
                    <a:pt x="119" y="88"/>
                  </a:lnTo>
                  <a:lnTo>
                    <a:pt x="111" y="104"/>
                  </a:lnTo>
                  <a:lnTo>
                    <a:pt x="111" y="112"/>
                  </a:lnTo>
                  <a:lnTo>
                    <a:pt x="111" y="120"/>
                  </a:lnTo>
                  <a:lnTo>
                    <a:pt x="111" y="128"/>
                  </a:lnTo>
                  <a:lnTo>
                    <a:pt x="103" y="136"/>
                  </a:lnTo>
                  <a:lnTo>
                    <a:pt x="80" y="160"/>
                  </a:lnTo>
                  <a:lnTo>
                    <a:pt x="72" y="176"/>
                  </a:lnTo>
                  <a:lnTo>
                    <a:pt x="72" y="216"/>
                  </a:lnTo>
                  <a:lnTo>
                    <a:pt x="80" y="232"/>
                  </a:lnTo>
                  <a:lnTo>
                    <a:pt x="72" y="240"/>
                  </a:lnTo>
                  <a:lnTo>
                    <a:pt x="72" y="248"/>
                  </a:lnTo>
                  <a:lnTo>
                    <a:pt x="64" y="264"/>
                  </a:lnTo>
                  <a:lnTo>
                    <a:pt x="56" y="312"/>
                  </a:lnTo>
                  <a:lnTo>
                    <a:pt x="40" y="312"/>
                  </a:lnTo>
                  <a:lnTo>
                    <a:pt x="32" y="312"/>
                  </a:lnTo>
                  <a:lnTo>
                    <a:pt x="32" y="320"/>
                  </a:lnTo>
                  <a:lnTo>
                    <a:pt x="24" y="320"/>
                  </a:lnTo>
                  <a:lnTo>
                    <a:pt x="16" y="312"/>
                  </a:lnTo>
                  <a:lnTo>
                    <a:pt x="24" y="304"/>
                  </a:lnTo>
                  <a:lnTo>
                    <a:pt x="16" y="296"/>
                  </a:lnTo>
                  <a:lnTo>
                    <a:pt x="0" y="256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62" name="Freeform 113"/>
            <p:cNvSpPr>
              <a:spLocks/>
            </p:cNvSpPr>
            <p:nvPr/>
          </p:nvSpPr>
          <p:spPr bwMode="auto">
            <a:xfrm>
              <a:off x="3403" y="1967"/>
              <a:ext cx="31" cy="30"/>
            </a:xfrm>
            <a:custGeom>
              <a:avLst/>
              <a:gdLst>
                <a:gd name="T0" fmla="*/ 16 w 32"/>
                <a:gd name="T1" fmla="*/ 8 h 32"/>
                <a:gd name="T2" fmla="*/ 16 w 32"/>
                <a:gd name="T3" fmla="*/ 8 h 32"/>
                <a:gd name="T4" fmla="*/ 8 w 32"/>
                <a:gd name="T5" fmla="*/ 8 h 32"/>
                <a:gd name="T6" fmla="*/ 0 w 32"/>
                <a:gd name="T7" fmla="*/ 8 h 32"/>
                <a:gd name="T8" fmla="*/ 8 w 32"/>
                <a:gd name="T9" fmla="*/ 0 h 32"/>
                <a:gd name="T10" fmla="*/ 16 w 32"/>
                <a:gd name="T11" fmla="*/ 8 h 32"/>
                <a:gd name="T12" fmla="*/ 16 w 32"/>
                <a:gd name="T13" fmla="*/ 8 h 32"/>
                <a:gd name="T14" fmla="*/ 16 w 32"/>
                <a:gd name="T15" fmla="*/ 8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32"/>
                <a:gd name="T26" fmla="*/ 32 w 32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32">
                  <a:moveTo>
                    <a:pt x="24" y="32"/>
                  </a:moveTo>
                  <a:lnTo>
                    <a:pt x="24" y="24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8" y="0"/>
                  </a:lnTo>
                  <a:lnTo>
                    <a:pt x="24" y="8"/>
                  </a:lnTo>
                  <a:lnTo>
                    <a:pt x="32" y="24"/>
                  </a:lnTo>
                  <a:lnTo>
                    <a:pt x="24" y="3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63" name="Freeform 114"/>
            <p:cNvSpPr>
              <a:spLocks/>
            </p:cNvSpPr>
            <p:nvPr/>
          </p:nvSpPr>
          <p:spPr bwMode="auto">
            <a:xfrm>
              <a:off x="3403" y="1967"/>
              <a:ext cx="31" cy="30"/>
            </a:xfrm>
            <a:custGeom>
              <a:avLst/>
              <a:gdLst>
                <a:gd name="T0" fmla="*/ 16 w 32"/>
                <a:gd name="T1" fmla="*/ 8 h 32"/>
                <a:gd name="T2" fmla="*/ 16 w 32"/>
                <a:gd name="T3" fmla="*/ 8 h 32"/>
                <a:gd name="T4" fmla="*/ 8 w 32"/>
                <a:gd name="T5" fmla="*/ 8 h 32"/>
                <a:gd name="T6" fmla="*/ 0 w 32"/>
                <a:gd name="T7" fmla="*/ 8 h 32"/>
                <a:gd name="T8" fmla="*/ 8 w 32"/>
                <a:gd name="T9" fmla="*/ 0 h 32"/>
                <a:gd name="T10" fmla="*/ 16 w 32"/>
                <a:gd name="T11" fmla="*/ 8 h 32"/>
                <a:gd name="T12" fmla="*/ 16 w 32"/>
                <a:gd name="T13" fmla="*/ 8 h 32"/>
                <a:gd name="T14" fmla="*/ 16 w 32"/>
                <a:gd name="T15" fmla="*/ 8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32"/>
                <a:gd name="T26" fmla="*/ 32 w 32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32">
                  <a:moveTo>
                    <a:pt x="24" y="32"/>
                  </a:moveTo>
                  <a:lnTo>
                    <a:pt x="24" y="24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8" y="0"/>
                  </a:lnTo>
                  <a:lnTo>
                    <a:pt x="24" y="8"/>
                  </a:lnTo>
                  <a:lnTo>
                    <a:pt x="32" y="24"/>
                  </a:lnTo>
                  <a:lnTo>
                    <a:pt x="24" y="32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64" name="Freeform 115"/>
            <p:cNvSpPr>
              <a:spLocks/>
            </p:cNvSpPr>
            <p:nvPr/>
          </p:nvSpPr>
          <p:spPr bwMode="auto">
            <a:xfrm>
              <a:off x="3378" y="1967"/>
              <a:ext cx="49" cy="68"/>
            </a:xfrm>
            <a:custGeom>
              <a:avLst/>
              <a:gdLst>
                <a:gd name="T0" fmla="*/ 52 w 48"/>
                <a:gd name="T1" fmla="*/ 0 h 72"/>
                <a:gd name="T2" fmla="*/ 26 w 48"/>
                <a:gd name="T3" fmla="*/ 9 h 72"/>
                <a:gd name="T4" fmla="*/ 52 w 48"/>
                <a:gd name="T5" fmla="*/ 9 h 72"/>
                <a:gd name="T6" fmla="*/ 68 w 48"/>
                <a:gd name="T7" fmla="*/ 9 h 72"/>
                <a:gd name="T8" fmla="*/ 68 w 48"/>
                <a:gd name="T9" fmla="*/ 9 h 72"/>
                <a:gd name="T10" fmla="*/ 68 w 48"/>
                <a:gd name="T11" fmla="*/ 13 h 72"/>
                <a:gd name="T12" fmla="*/ 60 w 48"/>
                <a:gd name="T13" fmla="*/ 21 h 72"/>
                <a:gd name="T14" fmla="*/ 8 w 48"/>
                <a:gd name="T15" fmla="*/ 23 h 72"/>
                <a:gd name="T16" fmla="*/ 0 w 48"/>
                <a:gd name="T17" fmla="*/ 21 h 72"/>
                <a:gd name="T18" fmla="*/ 8 w 48"/>
                <a:gd name="T19" fmla="*/ 21 h 72"/>
                <a:gd name="T20" fmla="*/ 16 w 48"/>
                <a:gd name="T21" fmla="*/ 13 h 72"/>
                <a:gd name="T22" fmla="*/ 8 w 48"/>
                <a:gd name="T23" fmla="*/ 13 h 72"/>
                <a:gd name="T24" fmla="*/ 16 w 48"/>
                <a:gd name="T25" fmla="*/ 9 h 72"/>
                <a:gd name="T26" fmla="*/ 8 w 48"/>
                <a:gd name="T27" fmla="*/ 9 h 72"/>
                <a:gd name="T28" fmla="*/ 8 w 48"/>
                <a:gd name="T29" fmla="*/ 9 h 72"/>
                <a:gd name="T30" fmla="*/ 16 w 48"/>
                <a:gd name="T31" fmla="*/ 9 h 72"/>
                <a:gd name="T32" fmla="*/ 26 w 48"/>
                <a:gd name="T33" fmla="*/ 9 h 72"/>
                <a:gd name="T34" fmla="*/ 16 w 48"/>
                <a:gd name="T35" fmla="*/ 9 h 72"/>
                <a:gd name="T36" fmla="*/ 16 w 48"/>
                <a:gd name="T37" fmla="*/ 8 h 72"/>
                <a:gd name="T38" fmla="*/ 52 w 48"/>
                <a:gd name="T39" fmla="*/ 0 h 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"/>
                <a:gd name="T61" fmla="*/ 0 h 72"/>
                <a:gd name="T62" fmla="*/ 48 w 48"/>
                <a:gd name="T63" fmla="*/ 72 h 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" h="72">
                  <a:moveTo>
                    <a:pt x="32" y="0"/>
                  </a:moveTo>
                  <a:lnTo>
                    <a:pt x="24" y="16"/>
                  </a:lnTo>
                  <a:lnTo>
                    <a:pt x="32" y="24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40" y="64"/>
                  </a:lnTo>
                  <a:lnTo>
                    <a:pt x="8" y="72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65" name="Freeform 116"/>
            <p:cNvSpPr>
              <a:spLocks/>
            </p:cNvSpPr>
            <p:nvPr/>
          </p:nvSpPr>
          <p:spPr bwMode="auto">
            <a:xfrm>
              <a:off x="3378" y="1967"/>
              <a:ext cx="49" cy="68"/>
            </a:xfrm>
            <a:custGeom>
              <a:avLst/>
              <a:gdLst>
                <a:gd name="T0" fmla="*/ 52 w 48"/>
                <a:gd name="T1" fmla="*/ 0 h 72"/>
                <a:gd name="T2" fmla="*/ 26 w 48"/>
                <a:gd name="T3" fmla="*/ 9 h 72"/>
                <a:gd name="T4" fmla="*/ 52 w 48"/>
                <a:gd name="T5" fmla="*/ 9 h 72"/>
                <a:gd name="T6" fmla="*/ 68 w 48"/>
                <a:gd name="T7" fmla="*/ 9 h 72"/>
                <a:gd name="T8" fmla="*/ 68 w 48"/>
                <a:gd name="T9" fmla="*/ 9 h 72"/>
                <a:gd name="T10" fmla="*/ 68 w 48"/>
                <a:gd name="T11" fmla="*/ 13 h 72"/>
                <a:gd name="T12" fmla="*/ 60 w 48"/>
                <a:gd name="T13" fmla="*/ 21 h 72"/>
                <a:gd name="T14" fmla="*/ 8 w 48"/>
                <a:gd name="T15" fmla="*/ 23 h 72"/>
                <a:gd name="T16" fmla="*/ 0 w 48"/>
                <a:gd name="T17" fmla="*/ 21 h 72"/>
                <a:gd name="T18" fmla="*/ 8 w 48"/>
                <a:gd name="T19" fmla="*/ 21 h 72"/>
                <a:gd name="T20" fmla="*/ 16 w 48"/>
                <a:gd name="T21" fmla="*/ 13 h 72"/>
                <a:gd name="T22" fmla="*/ 8 w 48"/>
                <a:gd name="T23" fmla="*/ 13 h 72"/>
                <a:gd name="T24" fmla="*/ 16 w 48"/>
                <a:gd name="T25" fmla="*/ 9 h 72"/>
                <a:gd name="T26" fmla="*/ 8 w 48"/>
                <a:gd name="T27" fmla="*/ 9 h 72"/>
                <a:gd name="T28" fmla="*/ 8 w 48"/>
                <a:gd name="T29" fmla="*/ 9 h 72"/>
                <a:gd name="T30" fmla="*/ 16 w 48"/>
                <a:gd name="T31" fmla="*/ 9 h 72"/>
                <a:gd name="T32" fmla="*/ 26 w 48"/>
                <a:gd name="T33" fmla="*/ 9 h 72"/>
                <a:gd name="T34" fmla="*/ 16 w 48"/>
                <a:gd name="T35" fmla="*/ 9 h 72"/>
                <a:gd name="T36" fmla="*/ 16 w 48"/>
                <a:gd name="T37" fmla="*/ 8 h 72"/>
                <a:gd name="T38" fmla="*/ 52 w 48"/>
                <a:gd name="T39" fmla="*/ 0 h 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"/>
                <a:gd name="T61" fmla="*/ 0 h 72"/>
                <a:gd name="T62" fmla="*/ 48 w 48"/>
                <a:gd name="T63" fmla="*/ 72 h 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" h="72">
                  <a:moveTo>
                    <a:pt x="32" y="0"/>
                  </a:moveTo>
                  <a:lnTo>
                    <a:pt x="24" y="16"/>
                  </a:lnTo>
                  <a:lnTo>
                    <a:pt x="32" y="24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40" y="64"/>
                  </a:lnTo>
                  <a:lnTo>
                    <a:pt x="8" y="72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32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66" name="Freeform 117"/>
            <p:cNvSpPr>
              <a:spLocks/>
            </p:cNvSpPr>
            <p:nvPr/>
          </p:nvSpPr>
          <p:spPr bwMode="auto">
            <a:xfrm>
              <a:off x="3577" y="1931"/>
              <a:ext cx="33" cy="44"/>
            </a:xfrm>
            <a:custGeom>
              <a:avLst/>
              <a:gdLst>
                <a:gd name="T0" fmla="*/ 8 w 32"/>
                <a:gd name="T1" fmla="*/ 9 h 48"/>
                <a:gd name="T2" fmla="*/ 36 w 32"/>
                <a:gd name="T3" fmla="*/ 9 h 48"/>
                <a:gd name="T4" fmla="*/ 44 w 32"/>
                <a:gd name="T5" fmla="*/ 9 h 48"/>
                <a:gd name="T6" fmla="*/ 44 w 32"/>
                <a:gd name="T7" fmla="*/ 6 h 48"/>
                <a:gd name="T8" fmla="*/ 55 w 32"/>
                <a:gd name="T9" fmla="*/ 6 h 48"/>
                <a:gd name="T10" fmla="*/ 55 w 32"/>
                <a:gd name="T11" fmla="*/ 6 h 48"/>
                <a:gd name="T12" fmla="*/ 44 w 32"/>
                <a:gd name="T13" fmla="*/ 6 h 48"/>
                <a:gd name="T14" fmla="*/ 44 w 32"/>
                <a:gd name="T15" fmla="*/ 0 h 48"/>
                <a:gd name="T16" fmla="*/ 8 w 32"/>
                <a:gd name="T17" fmla="*/ 6 h 48"/>
                <a:gd name="T18" fmla="*/ 0 w 32"/>
                <a:gd name="T19" fmla="*/ 6 h 48"/>
                <a:gd name="T20" fmla="*/ 0 w 32"/>
                <a:gd name="T21" fmla="*/ 6 h 48"/>
                <a:gd name="T22" fmla="*/ 8 w 32"/>
                <a:gd name="T23" fmla="*/ 7 h 48"/>
                <a:gd name="T24" fmla="*/ 8 w 32"/>
                <a:gd name="T25" fmla="*/ 9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"/>
                <a:gd name="T40" fmla="*/ 0 h 48"/>
                <a:gd name="T41" fmla="*/ 32 w 32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" h="48">
                  <a:moveTo>
                    <a:pt x="8" y="48"/>
                  </a:moveTo>
                  <a:lnTo>
                    <a:pt x="16" y="48"/>
                  </a:lnTo>
                  <a:lnTo>
                    <a:pt x="24" y="48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8" y="4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67" name="Freeform 118"/>
            <p:cNvSpPr>
              <a:spLocks/>
            </p:cNvSpPr>
            <p:nvPr/>
          </p:nvSpPr>
          <p:spPr bwMode="auto">
            <a:xfrm>
              <a:off x="3577" y="1931"/>
              <a:ext cx="33" cy="44"/>
            </a:xfrm>
            <a:custGeom>
              <a:avLst/>
              <a:gdLst>
                <a:gd name="T0" fmla="*/ 8 w 32"/>
                <a:gd name="T1" fmla="*/ 9 h 48"/>
                <a:gd name="T2" fmla="*/ 36 w 32"/>
                <a:gd name="T3" fmla="*/ 9 h 48"/>
                <a:gd name="T4" fmla="*/ 44 w 32"/>
                <a:gd name="T5" fmla="*/ 9 h 48"/>
                <a:gd name="T6" fmla="*/ 44 w 32"/>
                <a:gd name="T7" fmla="*/ 6 h 48"/>
                <a:gd name="T8" fmla="*/ 55 w 32"/>
                <a:gd name="T9" fmla="*/ 6 h 48"/>
                <a:gd name="T10" fmla="*/ 55 w 32"/>
                <a:gd name="T11" fmla="*/ 6 h 48"/>
                <a:gd name="T12" fmla="*/ 44 w 32"/>
                <a:gd name="T13" fmla="*/ 6 h 48"/>
                <a:gd name="T14" fmla="*/ 44 w 32"/>
                <a:gd name="T15" fmla="*/ 0 h 48"/>
                <a:gd name="T16" fmla="*/ 8 w 32"/>
                <a:gd name="T17" fmla="*/ 6 h 48"/>
                <a:gd name="T18" fmla="*/ 0 w 32"/>
                <a:gd name="T19" fmla="*/ 6 h 48"/>
                <a:gd name="T20" fmla="*/ 0 w 32"/>
                <a:gd name="T21" fmla="*/ 6 h 48"/>
                <a:gd name="T22" fmla="*/ 8 w 32"/>
                <a:gd name="T23" fmla="*/ 7 h 48"/>
                <a:gd name="T24" fmla="*/ 8 w 32"/>
                <a:gd name="T25" fmla="*/ 9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"/>
                <a:gd name="T40" fmla="*/ 0 h 48"/>
                <a:gd name="T41" fmla="*/ 32 w 32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" h="48">
                  <a:moveTo>
                    <a:pt x="8" y="48"/>
                  </a:moveTo>
                  <a:lnTo>
                    <a:pt x="16" y="48"/>
                  </a:lnTo>
                  <a:lnTo>
                    <a:pt x="24" y="48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8" y="48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68" name="Freeform 119"/>
            <p:cNvSpPr>
              <a:spLocks/>
            </p:cNvSpPr>
            <p:nvPr/>
          </p:nvSpPr>
          <p:spPr bwMode="auto">
            <a:xfrm>
              <a:off x="3527" y="2004"/>
              <a:ext cx="40" cy="37"/>
            </a:xfrm>
            <a:custGeom>
              <a:avLst/>
              <a:gdLst>
                <a:gd name="T0" fmla="*/ 32 w 40"/>
                <a:gd name="T1" fmla="*/ 8 h 40"/>
                <a:gd name="T2" fmla="*/ 32 w 40"/>
                <a:gd name="T3" fmla="*/ 6 h 40"/>
                <a:gd name="T4" fmla="*/ 32 w 40"/>
                <a:gd name="T5" fmla="*/ 6 h 40"/>
                <a:gd name="T6" fmla="*/ 40 w 40"/>
                <a:gd name="T7" fmla="*/ 0 h 40"/>
                <a:gd name="T8" fmla="*/ 24 w 40"/>
                <a:gd name="T9" fmla="*/ 0 h 40"/>
                <a:gd name="T10" fmla="*/ 32 w 40"/>
                <a:gd name="T11" fmla="*/ 6 h 40"/>
                <a:gd name="T12" fmla="*/ 24 w 40"/>
                <a:gd name="T13" fmla="*/ 6 h 40"/>
                <a:gd name="T14" fmla="*/ 24 w 40"/>
                <a:gd name="T15" fmla="*/ 6 h 40"/>
                <a:gd name="T16" fmla="*/ 16 w 40"/>
                <a:gd name="T17" fmla="*/ 6 h 40"/>
                <a:gd name="T18" fmla="*/ 0 w 40"/>
                <a:gd name="T19" fmla="*/ 8 h 40"/>
                <a:gd name="T20" fmla="*/ 24 w 40"/>
                <a:gd name="T21" fmla="*/ 8 h 40"/>
                <a:gd name="T22" fmla="*/ 32 w 40"/>
                <a:gd name="T23" fmla="*/ 8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40"/>
                <a:gd name="T38" fmla="*/ 40 w 40"/>
                <a:gd name="T39" fmla="*/ 40 h 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40">
                  <a:moveTo>
                    <a:pt x="32" y="40"/>
                  </a:moveTo>
                  <a:lnTo>
                    <a:pt x="32" y="24"/>
                  </a:lnTo>
                  <a:lnTo>
                    <a:pt x="32" y="16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0" y="40"/>
                  </a:lnTo>
                  <a:lnTo>
                    <a:pt x="24" y="40"/>
                  </a:lnTo>
                  <a:lnTo>
                    <a:pt x="32" y="4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69" name="Freeform 120"/>
            <p:cNvSpPr>
              <a:spLocks/>
            </p:cNvSpPr>
            <p:nvPr/>
          </p:nvSpPr>
          <p:spPr bwMode="auto">
            <a:xfrm>
              <a:off x="3527" y="2004"/>
              <a:ext cx="40" cy="37"/>
            </a:xfrm>
            <a:custGeom>
              <a:avLst/>
              <a:gdLst>
                <a:gd name="T0" fmla="*/ 32 w 40"/>
                <a:gd name="T1" fmla="*/ 8 h 40"/>
                <a:gd name="T2" fmla="*/ 32 w 40"/>
                <a:gd name="T3" fmla="*/ 6 h 40"/>
                <a:gd name="T4" fmla="*/ 32 w 40"/>
                <a:gd name="T5" fmla="*/ 6 h 40"/>
                <a:gd name="T6" fmla="*/ 40 w 40"/>
                <a:gd name="T7" fmla="*/ 0 h 40"/>
                <a:gd name="T8" fmla="*/ 24 w 40"/>
                <a:gd name="T9" fmla="*/ 0 h 40"/>
                <a:gd name="T10" fmla="*/ 32 w 40"/>
                <a:gd name="T11" fmla="*/ 6 h 40"/>
                <a:gd name="T12" fmla="*/ 24 w 40"/>
                <a:gd name="T13" fmla="*/ 6 h 40"/>
                <a:gd name="T14" fmla="*/ 24 w 40"/>
                <a:gd name="T15" fmla="*/ 6 h 40"/>
                <a:gd name="T16" fmla="*/ 16 w 40"/>
                <a:gd name="T17" fmla="*/ 6 h 40"/>
                <a:gd name="T18" fmla="*/ 0 w 40"/>
                <a:gd name="T19" fmla="*/ 8 h 40"/>
                <a:gd name="T20" fmla="*/ 24 w 40"/>
                <a:gd name="T21" fmla="*/ 8 h 40"/>
                <a:gd name="T22" fmla="*/ 32 w 40"/>
                <a:gd name="T23" fmla="*/ 8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40"/>
                <a:gd name="T38" fmla="*/ 40 w 40"/>
                <a:gd name="T39" fmla="*/ 40 h 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40">
                  <a:moveTo>
                    <a:pt x="32" y="40"/>
                  </a:moveTo>
                  <a:lnTo>
                    <a:pt x="32" y="24"/>
                  </a:lnTo>
                  <a:lnTo>
                    <a:pt x="32" y="16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0" y="40"/>
                  </a:lnTo>
                  <a:lnTo>
                    <a:pt x="24" y="40"/>
                  </a:lnTo>
                  <a:lnTo>
                    <a:pt x="32" y="4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70" name="Freeform 121"/>
            <p:cNvSpPr>
              <a:spLocks/>
            </p:cNvSpPr>
            <p:nvPr/>
          </p:nvSpPr>
          <p:spPr bwMode="auto">
            <a:xfrm>
              <a:off x="3520" y="2041"/>
              <a:ext cx="40" cy="23"/>
            </a:xfrm>
            <a:custGeom>
              <a:avLst/>
              <a:gdLst>
                <a:gd name="T0" fmla="*/ 32 w 40"/>
                <a:gd name="T1" fmla="*/ 23 h 23"/>
                <a:gd name="T2" fmla="*/ 24 w 40"/>
                <a:gd name="T3" fmla="*/ 23 h 23"/>
                <a:gd name="T4" fmla="*/ 24 w 40"/>
                <a:gd name="T5" fmla="*/ 15 h 23"/>
                <a:gd name="T6" fmla="*/ 16 w 40"/>
                <a:gd name="T7" fmla="*/ 15 h 23"/>
                <a:gd name="T8" fmla="*/ 16 w 40"/>
                <a:gd name="T9" fmla="*/ 7 h 23"/>
                <a:gd name="T10" fmla="*/ 0 w 40"/>
                <a:gd name="T11" fmla="*/ 0 h 23"/>
                <a:gd name="T12" fmla="*/ 8 w 40"/>
                <a:gd name="T13" fmla="*/ 0 h 23"/>
                <a:gd name="T14" fmla="*/ 32 w 40"/>
                <a:gd name="T15" fmla="*/ 0 h 23"/>
                <a:gd name="T16" fmla="*/ 40 w 40"/>
                <a:gd name="T17" fmla="*/ 0 h 23"/>
                <a:gd name="T18" fmla="*/ 40 w 40"/>
                <a:gd name="T19" fmla="*/ 15 h 23"/>
                <a:gd name="T20" fmla="*/ 32 w 40"/>
                <a:gd name="T21" fmla="*/ 15 h 23"/>
                <a:gd name="T22" fmla="*/ 32 w 40"/>
                <a:gd name="T23" fmla="*/ 23 h 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23"/>
                <a:gd name="T38" fmla="*/ 40 w 40"/>
                <a:gd name="T39" fmla="*/ 23 h 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23">
                  <a:moveTo>
                    <a:pt x="32" y="23"/>
                  </a:moveTo>
                  <a:lnTo>
                    <a:pt x="24" y="23"/>
                  </a:lnTo>
                  <a:lnTo>
                    <a:pt x="24" y="15"/>
                  </a:lnTo>
                  <a:lnTo>
                    <a:pt x="16" y="15"/>
                  </a:lnTo>
                  <a:lnTo>
                    <a:pt x="16" y="7"/>
                  </a:lnTo>
                  <a:lnTo>
                    <a:pt x="0" y="0"/>
                  </a:lnTo>
                  <a:lnTo>
                    <a:pt x="8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15"/>
                  </a:lnTo>
                  <a:lnTo>
                    <a:pt x="32" y="15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71" name="Freeform 122"/>
            <p:cNvSpPr>
              <a:spLocks/>
            </p:cNvSpPr>
            <p:nvPr/>
          </p:nvSpPr>
          <p:spPr bwMode="auto">
            <a:xfrm>
              <a:off x="3520" y="2041"/>
              <a:ext cx="40" cy="23"/>
            </a:xfrm>
            <a:custGeom>
              <a:avLst/>
              <a:gdLst>
                <a:gd name="T0" fmla="*/ 32 w 40"/>
                <a:gd name="T1" fmla="*/ 23 h 23"/>
                <a:gd name="T2" fmla="*/ 24 w 40"/>
                <a:gd name="T3" fmla="*/ 23 h 23"/>
                <a:gd name="T4" fmla="*/ 24 w 40"/>
                <a:gd name="T5" fmla="*/ 15 h 23"/>
                <a:gd name="T6" fmla="*/ 16 w 40"/>
                <a:gd name="T7" fmla="*/ 15 h 23"/>
                <a:gd name="T8" fmla="*/ 16 w 40"/>
                <a:gd name="T9" fmla="*/ 7 h 23"/>
                <a:gd name="T10" fmla="*/ 0 w 40"/>
                <a:gd name="T11" fmla="*/ 0 h 23"/>
                <a:gd name="T12" fmla="*/ 8 w 40"/>
                <a:gd name="T13" fmla="*/ 0 h 23"/>
                <a:gd name="T14" fmla="*/ 32 w 40"/>
                <a:gd name="T15" fmla="*/ 0 h 23"/>
                <a:gd name="T16" fmla="*/ 40 w 40"/>
                <a:gd name="T17" fmla="*/ 0 h 23"/>
                <a:gd name="T18" fmla="*/ 40 w 40"/>
                <a:gd name="T19" fmla="*/ 15 h 23"/>
                <a:gd name="T20" fmla="*/ 32 w 40"/>
                <a:gd name="T21" fmla="*/ 15 h 23"/>
                <a:gd name="T22" fmla="*/ 32 w 40"/>
                <a:gd name="T23" fmla="*/ 23 h 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23"/>
                <a:gd name="T38" fmla="*/ 40 w 40"/>
                <a:gd name="T39" fmla="*/ 23 h 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23">
                  <a:moveTo>
                    <a:pt x="32" y="23"/>
                  </a:moveTo>
                  <a:lnTo>
                    <a:pt x="24" y="23"/>
                  </a:lnTo>
                  <a:lnTo>
                    <a:pt x="24" y="15"/>
                  </a:lnTo>
                  <a:lnTo>
                    <a:pt x="16" y="15"/>
                  </a:lnTo>
                  <a:lnTo>
                    <a:pt x="16" y="7"/>
                  </a:lnTo>
                  <a:lnTo>
                    <a:pt x="0" y="0"/>
                  </a:lnTo>
                  <a:lnTo>
                    <a:pt x="8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15"/>
                  </a:lnTo>
                  <a:lnTo>
                    <a:pt x="32" y="15"/>
                  </a:lnTo>
                  <a:lnTo>
                    <a:pt x="32" y="23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72" name="Rectangle 123"/>
            <p:cNvSpPr>
              <a:spLocks noChangeArrowheads="1"/>
            </p:cNvSpPr>
            <p:nvPr/>
          </p:nvSpPr>
          <p:spPr bwMode="auto">
            <a:xfrm>
              <a:off x="3552" y="2055"/>
              <a:ext cx="8" cy="9"/>
            </a:xfrm>
            <a:prstGeom prst="rect">
              <a:avLst/>
            </a:prstGeom>
            <a:solidFill>
              <a:srgbClr val="993300"/>
            </a:solidFill>
            <a:ln w="3175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73" name="Rectangle 124"/>
            <p:cNvSpPr>
              <a:spLocks noChangeArrowheads="1"/>
            </p:cNvSpPr>
            <p:nvPr/>
          </p:nvSpPr>
          <p:spPr bwMode="auto">
            <a:xfrm>
              <a:off x="3552" y="2055"/>
              <a:ext cx="8" cy="9"/>
            </a:xfrm>
            <a:prstGeom prst="rect">
              <a:avLst/>
            </a:prstGeom>
            <a:solidFill>
              <a:srgbClr val="993300"/>
            </a:solidFill>
            <a:ln w="3175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74" name="Freeform 125"/>
            <p:cNvSpPr>
              <a:spLocks/>
            </p:cNvSpPr>
            <p:nvPr/>
          </p:nvSpPr>
          <p:spPr bwMode="auto">
            <a:xfrm>
              <a:off x="3642" y="1975"/>
              <a:ext cx="106" cy="96"/>
            </a:xfrm>
            <a:custGeom>
              <a:avLst/>
              <a:gdLst>
                <a:gd name="T0" fmla="*/ 155 w 103"/>
                <a:gd name="T1" fmla="*/ 25 h 103"/>
                <a:gd name="T2" fmla="*/ 168 w 103"/>
                <a:gd name="T3" fmla="*/ 21 h 103"/>
                <a:gd name="T4" fmla="*/ 182 w 103"/>
                <a:gd name="T5" fmla="*/ 20 h 103"/>
                <a:gd name="T6" fmla="*/ 168 w 103"/>
                <a:gd name="T7" fmla="*/ 13 h 103"/>
                <a:gd name="T8" fmla="*/ 182 w 103"/>
                <a:gd name="T9" fmla="*/ 7 h 103"/>
                <a:gd name="T10" fmla="*/ 168 w 103"/>
                <a:gd name="T11" fmla="*/ 7 h 103"/>
                <a:gd name="T12" fmla="*/ 155 w 103"/>
                <a:gd name="T13" fmla="*/ 7 h 103"/>
                <a:gd name="T14" fmla="*/ 139 w 103"/>
                <a:gd name="T15" fmla="*/ 7 h 103"/>
                <a:gd name="T16" fmla="*/ 99 w 103"/>
                <a:gd name="T17" fmla="*/ 7 h 103"/>
                <a:gd name="T18" fmla="*/ 99 w 103"/>
                <a:gd name="T19" fmla="*/ 7 h 103"/>
                <a:gd name="T20" fmla="*/ 84 w 103"/>
                <a:gd name="T21" fmla="*/ 7 h 103"/>
                <a:gd name="T22" fmla="*/ 68 w 103"/>
                <a:gd name="T23" fmla="*/ 0 h 103"/>
                <a:gd name="T24" fmla="*/ 0 w 103"/>
                <a:gd name="T25" fmla="*/ 7 h 103"/>
                <a:gd name="T26" fmla="*/ 8 w 103"/>
                <a:gd name="T27" fmla="*/ 18 h 103"/>
                <a:gd name="T28" fmla="*/ 16 w 103"/>
                <a:gd name="T29" fmla="*/ 18 h 103"/>
                <a:gd name="T30" fmla="*/ 52 w 103"/>
                <a:gd name="T31" fmla="*/ 20 h 103"/>
                <a:gd name="T32" fmla="*/ 68 w 103"/>
                <a:gd name="T33" fmla="*/ 20 h 103"/>
                <a:gd name="T34" fmla="*/ 84 w 103"/>
                <a:gd name="T35" fmla="*/ 23 h 103"/>
                <a:gd name="T36" fmla="*/ 99 w 103"/>
                <a:gd name="T37" fmla="*/ 23 h 103"/>
                <a:gd name="T38" fmla="*/ 111 w 103"/>
                <a:gd name="T39" fmla="*/ 25 h 103"/>
                <a:gd name="T40" fmla="*/ 139 w 103"/>
                <a:gd name="T41" fmla="*/ 23 h 103"/>
                <a:gd name="T42" fmla="*/ 155 w 103"/>
                <a:gd name="T43" fmla="*/ 25 h 10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3"/>
                <a:gd name="T67" fmla="*/ 0 h 103"/>
                <a:gd name="T68" fmla="*/ 103 w 103"/>
                <a:gd name="T69" fmla="*/ 103 h 10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3" h="103">
                  <a:moveTo>
                    <a:pt x="87" y="103"/>
                  </a:moveTo>
                  <a:lnTo>
                    <a:pt x="95" y="87"/>
                  </a:lnTo>
                  <a:lnTo>
                    <a:pt x="103" y="79"/>
                  </a:lnTo>
                  <a:lnTo>
                    <a:pt x="95" y="48"/>
                  </a:lnTo>
                  <a:lnTo>
                    <a:pt x="103" y="32"/>
                  </a:lnTo>
                  <a:lnTo>
                    <a:pt x="95" y="24"/>
                  </a:lnTo>
                  <a:lnTo>
                    <a:pt x="87" y="16"/>
                  </a:lnTo>
                  <a:lnTo>
                    <a:pt x="79" y="16"/>
                  </a:lnTo>
                  <a:lnTo>
                    <a:pt x="55" y="8"/>
                  </a:lnTo>
                  <a:lnTo>
                    <a:pt x="55" y="16"/>
                  </a:lnTo>
                  <a:lnTo>
                    <a:pt x="48" y="16"/>
                  </a:lnTo>
                  <a:lnTo>
                    <a:pt x="40" y="0"/>
                  </a:lnTo>
                  <a:lnTo>
                    <a:pt x="0" y="24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32" y="79"/>
                  </a:lnTo>
                  <a:lnTo>
                    <a:pt x="40" y="79"/>
                  </a:lnTo>
                  <a:lnTo>
                    <a:pt x="48" y="95"/>
                  </a:lnTo>
                  <a:lnTo>
                    <a:pt x="55" y="95"/>
                  </a:lnTo>
                  <a:lnTo>
                    <a:pt x="63" y="103"/>
                  </a:lnTo>
                  <a:lnTo>
                    <a:pt x="79" y="95"/>
                  </a:lnTo>
                  <a:lnTo>
                    <a:pt x="87" y="103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75" name="Freeform 126"/>
            <p:cNvSpPr>
              <a:spLocks/>
            </p:cNvSpPr>
            <p:nvPr/>
          </p:nvSpPr>
          <p:spPr bwMode="auto">
            <a:xfrm>
              <a:off x="3560" y="1975"/>
              <a:ext cx="91" cy="118"/>
            </a:xfrm>
            <a:custGeom>
              <a:avLst/>
              <a:gdLst>
                <a:gd name="T0" fmla="*/ 95 w 88"/>
                <a:gd name="T1" fmla="*/ 7 h 127"/>
                <a:gd name="T2" fmla="*/ 157 w 88"/>
                <a:gd name="T3" fmla="*/ 7 h 127"/>
                <a:gd name="T4" fmla="*/ 157 w 88"/>
                <a:gd name="T5" fmla="*/ 7 h 127"/>
                <a:gd name="T6" fmla="*/ 142 w 88"/>
                <a:gd name="T7" fmla="*/ 7 h 127"/>
                <a:gd name="T8" fmla="*/ 157 w 88"/>
                <a:gd name="T9" fmla="*/ 7 h 127"/>
                <a:gd name="T10" fmla="*/ 171 w 88"/>
                <a:gd name="T11" fmla="*/ 17 h 127"/>
                <a:gd name="T12" fmla="*/ 157 w 88"/>
                <a:gd name="T13" fmla="*/ 17 h 127"/>
                <a:gd name="T14" fmla="*/ 142 w 88"/>
                <a:gd name="T15" fmla="*/ 17 h 127"/>
                <a:gd name="T16" fmla="*/ 108 w 88"/>
                <a:gd name="T17" fmla="*/ 19 h 127"/>
                <a:gd name="T18" fmla="*/ 124 w 88"/>
                <a:gd name="T19" fmla="*/ 22 h 127"/>
                <a:gd name="T20" fmla="*/ 157 w 88"/>
                <a:gd name="T21" fmla="*/ 26 h 127"/>
                <a:gd name="T22" fmla="*/ 142 w 88"/>
                <a:gd name="T23" fmla="*/ 28 h 127"/>
                <a:gd name="T24" fmla="*/ 77 w 88"/>
                <a:gd name="T25" fmla="*/ 30 h 127"/>
                <a:gd name="T26" fmla="*/ 60 w 88"/>
                <a:gd name="T27" fmla="*/ 30 h 127"/>
                <a:gd name="T28" fmla="*/ 8 w 88"/>
                <a:gd name="T29" fmla="*/ 30 h 127"/>
                <a:gd name="T30" fmla="*/ 36 w 88"/>
                <a:gd name="T31" fmla="*/ 26 h 127"/>
                <a:gd name="T32" fmla="*/ 0 w 88"/>
                <a:gd name="T33" fmla="*/ 22 h 127"/>
                <a:gd name="T34" fmla="*/ 0 w 88"/>
                <a:gd name="T35" fmla="*/ 20 h 127"/>
                <a:gd name="T36" fmla="*/ 0 w 88"/>
                <a:gd name="T37" fmla="*/ 17 h 127"/>
                <a:gd name="T38" fmla="*/ 0 w 88"/>
                <a:gd name="T39" fmla="*/ 14 h 127"/>
                <a:gd name="T40" fmla="*/ 0 w 88"/>
                <a:gd name="T41" fmla="*/ 12 h 127"/>
                <a:gd name="T42" fmla="*/ 8 w 88"/>
                <a:gd name="T43" fmla="*/ 7 h 127"/>
                <a:gd name="T44" fmla="*/ 44 w 88"/>
                <a:gd name="T45" fmla="*/ 7 h 127"/>
                <a:gd name="T46" fmla="*/ 60 w 88"/>
                <a:gd name="T47" fmla="*/ 7 h 127"/>
                <a:gd name="T48" fmla="*/ 44 w 88"/>
                <a:gd name="T49" fmla="*/ 7 h 127"/>
                <a:gd name="T50" fmla="*/ 60 w 88"/>
                <a:gd name="T51" fmla="*/ 7 h 127"/>
                <a:gd name="T52" fmla="*/ 44 w 88"/>
                <a:gd name="T53" fmla="*/ 0 h 127"/>
                <a:gd name="T54" fmla="*/ 60 w 88"/>
                <a:gd name="T55" fmla="*/ 0 h 127"/>
                <a:gd name="T56" fmla="*/ 77 w 88"/>
                <a:gd name="T57" fmla="*/ 0 h 127"/>
                <a:gd name="T58" fmla="*/ 77 w 88"/>
                <a:gd name="T59" fmla="*/ 7 h 127"/>
                <a:gd name="T60" fmla="*/ 95 w 88"/>
                <a:gd name="T61" fmla="*/ 7 h 127"/>
                <a:gd name="T62" fmla="*/ 77 w 88"/>
                <a:gd name="T63" fmla="*/ 7 h 127"/>
                <a:gd name="T64" fmla="*/ 95 w 88"/>
                <a:gd name="T65" fmla="*/ 7 h 1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8"/>
                <a:gd name="T100" fmla="*/ 0 h 127"/>
                <a:gd name="T101" fmla="*/ 88 w 88"/>
                <a:gd name="T102" fmla="*/ 127 h 12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8" h="127">
                  <a:moveTo>
                    <a:pt x="48" y="24"/>
                  </a:moveTo>
                  <a:lnTo>
                    <a:pt x="80" y="8"/>
                  </a:lnTo>
                  <a:lnTo>
                    <a:pt x="80" y="16"/>
                  </a:lnTo>
                  <a:lnTo>
                    <a:pt x="72" y="16"/>
                  </a:lnTo>
                  <a:lnTo>
                    <a:pt x="80" y="24"/>
                  </a:lnTo>
                  <a:lnTo>
                    <a:pt x="88" y="72"/>
                  </a:lnTo>
                  <a:lnTo>
                    <a:pt x="80" y="72"/>
                  </a:lnTo>
                  <a:lnTo>
                    <a:pt x="72" y="72"/>
                  </a:lnTo>
                  <a:lnTo>
                    <a:pt x="56" y="79"/>
                  </a:lnTo>
                  <a:lnTo>
                    <a:pt x="64" y="95"/>
                  </a:lnTo>
                  <a:lnTo>
                    <a:pt x="80" y="111"/>
                  </a:lnTo>
                  <a:lnTo>
                    <a:pt x="72" y="119"/>
                  </a:lnTo>
                  <a:lnTo>
                    <a:pt x="40" y="127"/>
                  </a:lnTo>
                  <a:lnTo>
                    <a:pt x="32" y="127"/>
                  </a:lnTo>
                  <a:lnTo>
                    <a:pt x="8" y="127"/>
                  </a:lnTo>
                  <a:lnTo>
                    <a:pt x="16" y="111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2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48" y="16"/>
                  </a:lnTo>
                  <a:lnTo>
                    <a:pt x="40" y="24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76" name="Freeform 127"/>
            <p:cNvSpPr>
              <a:spLocks/>
            </p:cNvSpPr>
            <p:nvPr/>
          </p:nvSpPr>
          <p:spPr bwMode="auto">
            <a:xfrm>
              <a:off x="3617" y="2041"/>
              <a:ext cx="80" cy="44"/>
            </a:xfrm>
            <a:custGeom>
              <a:avLst/>
              <a:gdLst>
                <a:gd name="T0" fmla="*/ 2 w 98"/>
                <a:gd name="T1" fmla="*/ 1 h 60"/>
                <a:gd name="T2" fmla="*/ 2 w 98"/>
                <a:gd name="T3" fmla="*/ 1 h 60"/>
                <a:gd name="T4" fmla="*/ 2 w 98"/>
                <a:gd name="T5" fmla="*/ 1 h 60"/>
                <a:gd name="T6" fmla="*/ 2 w 98"/>
                <a:gd name="T7" fmla="*/ 0 h 60"/>
                <a:gd name="T8" fmla="*/ 2 w 98"/>
                <a:gd name="T9" fmla="*/ 0 h 60"/>
                <a:gd name="T10" fmla="*/ 2 w 98"/>
                <a:gd name="T11" fmla="*/ 0 h 60"/>
                <a:gd name="T12" fmla="*/ 2 w 98"/>
                <a:gd name="T13" fmla="*/ 0 h 60"/>
                <a:gd name="T14" fmla="*/ 0 w 98"/>
                <a:gd name="T15" fmla="*/ 1 h 60"/>
                <a:gd name="T16" fmla="*/ 2 w 98"/>
                <a:gd name="T17" fmla="*/ 1 h 60"/>
                <a:gd name="T18" fmla="*/ 2 w 98"/>
                <a:gd name="T19" fmla="*/ 1 h 60"/>
                <a:gd name="T20" fmla="*/ 2 w 98"/>
                <a:gd name="T21" fmla="*/ 1 h 60"/>
                <a:gd name="T22" fmla="*/ 2 w 98"/>
                <a:gd name="T23" fmla="*/ 1 h 60"/>
                <a:gd name="T24" fmla="*/ 2 w 98"/>
                <a:gd name="T25" fmla="*/ 1 h 60"/>
                <a:gd name="T26" fmla="*/ 2 w 98"/>
                <a:gd name="T27" fmla="*/ 1 h 60"/>
                <a:gd name="T28" fmla="*/ 2 w 98"/>
                <a:gd name="T29" fmla="*/ 1 h 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8"/>
                <a:gd name="T46" fmla="*/ 0 h 60"/>
                <a:gd name="T47" fmla="*/ 98 w 98"/>
                <a:gd name="T48" fmla="*/ 60 h 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8" h="60">
                  <a:moveTo>
                    <a:pt x="98" y="27"/>
                  </a:moveTo>
                  <a:lnTo>
                    <a:pt x="82" y="9"/>
                  </a:lnTo>
                  <a:lnTo>
                    <a:pt x="72" y="9"/>
                  </a:lnTo>
                  <a:lnTo>
                    <a:pt x="51" y="0"/>
                  </a:lnTo>
                  <a:lnTo>
                    <a:pt x="41" y="0"/>
                  </a:lnTo>
                  <a:lnTo>
                    <a:pt x="31" y="0"/>
                  </a:lnTo>
                  <a:lnTo>
                    <a:pt x="20" y="0"/>
                  </a:lnTo>
                  <a:lnTo>
                    <a:pt x="0" y="9"/>
                  </a:lnTo>
                  <a:lnTo>
                    <a:pt x="10" y="29"/>
                  </a:lnTo>
                  <a:lnTo>
                    <a:pt x="31" y="50"/>
                  </a:lnTo>
                  <a:lnTo>
                    <a:pt x="41" y="50"/>
                  </a:lnTo>
                  <a:lnTo>
                    <a:pt x="41" y="40"/>
                  </a:lnTo>
                  <a:lnTo>
                    <a:pt x="72" y="50"/>
                  </a:lnTo>
                  <a:lnTo>
                    <a:pt x="72" y="60"/>
                  </a:lnTo>
                  <a:lnTo>
                    <a:pt x="98" y="28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77" name="Freeform 128"/>
            <p:cNvSpPr>
              <a:spLocks/>
            </p:cNvSpPr>
            <p:nvPr/>
          </p:nvSpPr>
          <p:spPr bwMode="auto">
            <a:xfrm>
              <a:off x="3593" y="2071"/>
              <a:ext cx="83" cy="36"/>
            </a:xfrm>
            <a:custGeom>
              <a:avLst/>
              <a:gdLst>
                <a:gd name="T0" fmla="*/ 0 w 80"/>
                <a:gd name="T1" fmla="*/ 5 h 40"/>
                <a:gd name="T2" fmla="*/ 8 w 80"/>
                <a:gd name="T3" fmla="*/ 5 h 40"/>
                <a:gd name="T4" fmla="*/ 86 w 80"/>
                <a:gd name="T5" fmla="*/ 5 h 40"/>
                <a:gd name="T6" fmla="*/ 99 w 80"/>
                <a:gd name="T7" fmla="*/ 5 h 40"/>
                <a:gd name="T8" fmla="*/ 115 w 80"/>
                <a:gd name="T9" fmla="*/ 5 h 40"/>
                <a:gd name="T10" fmla="*/ 115 w 80"/>
                <a:gd name="T11" fmla="*/ 0 h 40"/>
                <a:gd name="T12" fmla="*/ 166 w 80"/>
                <a:gd name="T13" fmla="*/ 5 h 40"/>
                <a:gd name="T14" fmla="*/ 166 w 80"/>
                <a:gd name="T15" fmla="*/ 5 h 40"/>
                <a:gd name="T16" fmla="*/ 149 w 80"/>
                <a:gd name="T17" fmla="*/ 5 h 40"/>
                <a:gd name="T18" fmla="*/ 99 w 80"/>
                <a:gd name="T19" fmla="*/ 5 h 40"/>
                <a:gd name="T20" fmla="*/ 64 w 80"/>
                <a:gd name="T21" fmla="*/ 5 h 40"/>
                <a:gd name="T22" fmla="*/ 8 w 80"/>
                <a:gd name="T23" fmla="*/ 5 h 40"/>
                <a:gd name="T24" fmla="*/ 0 w 80"/>
                <a:gd name="T25" fmla="*/ 5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"/>
                <a:gd name="T40" fmla="*/ 0 h 40"/>
                <a:gd name="T41" fmla="*/ 80 w 80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" h="40">
                  <a:moveTo>
                    <a:pt x="0" y="24"/>
                  </a:moveTo>
                  <a:lnTo>
                    <a:pt x="8" y="24"/>
                  </a:lnTo>
                  <a:lnTo>
                    <a:pt x="40" y="16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80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48" y="40"/>
                  </a:lnTo>
                  <a:lnTo>
                    <a:pt x="32" y="32"/>
                  </a:lnTo>
                  <a:lnTo>
                    <a:pt x="8" y="3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78" name="Freeform 129"/>
            <p:cNvSpPr>
              <a:spLocks/>
            </p:cNvSpPr>
            <p:nvPr/>
          </p:nvSpPr>
          <p:spPr bwMode="auto">
            <a:xfrm>
              <a:off x="3593" y="2100"/>
              <a:ext cx="8" cy="7"/>
            </a:xfrm>
            <a:custGeom>
              <a:avLst/>
              <a:gdLst>
                <a:gd name="T0" fmla="*/ 8 w 8"/>
                <a:gd name="T1" fmla="*/ 4 h 8"/>
                <a:gd name="T2" fmla="*/ 0 w 8"/>
                <a:gd name="T3" fmla="*/ 0 h 8"/>
                <a:gd name="T4" fmla="*/ 8 w 8"/>
                <a:gd name="T5" fmla="*/ 4 h 8"/>
                <a:gd name="T6" fmla="*/ 0 60000 65536"/>
                <a:gd name="T7" fmla="*/ 0 60000 65536"/>
                <a:gd name="T8" fmla="*/ 0 60000 65536"/>
                <a:gd name="T9" fmla="*/ 0 w 8"/>
                <a:gd name="T10" fmla="*/ 0 h 8"/>
                <a:gd name="T11" fmla="*/ 8 w 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8">
                  <a:moveTo>
                    <a:pt x="8" y="8"/>
                  </a:move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79" name="Freeform 130"/>
            <p:cNvSpPr>
              <a:spLocks/>
            </p:cNvSpPr>
            <p:nvPr/>
          </p:nvSpPr>
          <p:spPr bwMode="auto">
            <a:xfrm>
              <a:off x="3593" y="2100"/>
              <a:ext cx="17" cy="16"/>
            </a:xfrm>
            <a:custGeom>
              <a:avLst/>
              <a:gdLst>
                <a:gd name="T0" fmla="*/ 50 w 16"/>
                <a:gd name="T1" fmla="*/ 8 h 16"/>
                <a:gd name="T2" fmla="*/ 50 w 16"/>
                <a:gd name="T3" fmla="*/ 16 h 16"/>
                <a:gd name="T4" fmla="*/ 31 w 16"/>
                <a:gd name="T5" fmla="*/ 16 h 16"/>
                <a:gd name="T6" fmla="*/ 0 w 16"/>
                <a:gd name="T7" fmla="*/ 8 h 16"/>
                <a:gd name="T8" fmla="*/ 0 w 16"/>
                <a:gd name="T9" fmla="*/ 0 h 16"/>
                <a:gd name="T10" fmla="*/ 31 w 16"/>
                <a:gd name="T11" fmla="*/ 0 h 16"/>
                <a:gd name="T12" fmla="*/ 50 w 16"/>
                <a:gd name="T13" fmla="*/ 8 h 16"/>
                <a:gd name="T14" fmla="*/ 50 w 16"/>
                <a:gd name="T15" fmla="*/ 16 h 16"/>
                <a:gd name="T16" fmla="*/ 31 w 16"/>
                <a:gd name="T17" fmla="*/ 16 h 16"/>
                <a:gd name="T18" fmla="*/ 0 w 16"/>
                <a:gd name="T19" fmla="*/ 8 h 16"/>
                <a:gd name="T20" fmla="*/ 0 w 16"/>
                <a:gd name="T21" fmla="*/ 0 h 16"/>
                <a:gd name="T22" fmla="*/ 31 w 16"/>
                <a:gd name="T23" fmla="*/ 0 h 16"/>
                <a:gd name="T24" fmla="*/ 50 w 16"/>
                <a:gd name="T25" fmla="*/ 8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16"/>
                <a:gd name="T41" fmla="*/ 16 w 16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16">
                  <a:moveTo>
                    <a:pt x="16" y="8"/>
                  </a:moveTo>
                  <a:lnTo>
                    <a:pt x="16" y="16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80" name="Freeform 131"/>
            <p:cNvSpPr>
              <a:spLocks/>
            </p:cNvSpPr>
            <p:nvPr/>
          </p:nvSpPr>
          <p:spPr bwMode="auto">
            <a:xfrm>
              <a:off x="3593" y="2093"/>
              <a:ext cx="8" cy="7"/>
            </a:xfrm>
            <a:custGeom>
              <a:avLst/>
              <a:gdLst>
                <a:gd name="T0" fmla="*/ 8 w 8"/>
                <a:gd name="T1" fmla="*/ 4 h 8"/>
                <a:gd name="T2" fmla="*/ 0 w 8"/>
                <a:gd name="T3" fmla="*/ 0 h 8"/>
                <a:gd name="T4" fmla="*/ 8 w 8"/>
                <a:gd name="T5" fmla="*/ 4 h 8"/>
                <a:gd name="T6" fmla="*/ 0 60000 65536"/>
                <a:gd name="T7" fmla="*/ 0 60000 65536"/>
                <a:gd name="T8" fmla="*/ 0 60000 65536"/>
                <a:gd name="T9" fmla="*/ 0 w 8"/>
                <a:gd name="T10" fmla="*/ 0 h 8"/>
                <a:gd name="T11" fmla="*/ 8 w 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8">
                  <a:moveTo>
                    <a:pt x="8" y="8"/>
                  </a:move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81" name="Freeform 132"/>
            <p:cNvSpPr>
              <a:spLocks/>
            </p:cNvSpPr>
            <p:nvPr/>
          </p:nvSpPr>
          <p:spPr bwMode="auto">
            <a:xfrm>
              <a:off x="3593" y="2093"/>
              <a:ext cx="8" cy="7"/>
            </a:xfrm>
            <a:custGeom>
              <a:avLst/>
              <a:gdLst>
                <a:gd name="T0" fmla="*/ 8 w 8"/>
                <a:gd name="T1" fmla="*/ 4 h 8"/>
                <a:gd name="T2" fmla="*/ 0 w 8"/>
                <a:gd name="T3" fmla="*/ 0 h 8"/>
                <a:gd name="T4" fmla="*/ 8 w 8"/>
                <a:gd name="T5" fmla="*/ 4 h 8"/>
                <a:gd name="T6" fmla="*/ 0 60000 65536"/>
                <a:gd name="T7" fmla="*/ 0 60000 65536"/>
                <a:gd name="T8" fmla="*/ 0 60000 65536"/>
                <a:gd name="T9" fmla="*/ 0 w 8"/>
                <a:gd name="T10" fmla="*/ 0 h 8"/>
                <a:gd name="T11" fmla="*/ 8 w 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8">
                  <a:moveTo>
                    <a:pt x="8" y="8"/>
                  </a:moveTo>
                  <a:lnTo>
                    <a:pt x="0" y="0"/>
                  </a:lnTo>
                  <a:lnTo>
                    <a:pt x="8" y="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82" name="Freeform 133"/>
            <p:cNvSpPr>
              <a:spLocks/>
            </p:cNvSpPr>
            <p:nvPr/>
          </p:nvSpPr>
          <p:spPr bwMode="auto">
            <a:xfrm>
              <a:off x="3560" y="2093"/>
              <a:ext cx="41" cy="29"/>
            </a:xfrm>
            <a:custGeom>
              <a:avLst/>
              <a:gdLst>
                <a:gd name="T0" fmla="*/ 8 w 40"/>
                <a:gd name="T1" fmla="*/ 5 h 32"/>
                <a:gd name="T2" fmla="*/ 44 w 40"/>
                <a:gd name="T3" fmla="*/ 5 h 32"/>
                <a:gd name="T4" fmla="*/ 52 w 40"/>
                <a:gd name="T5" fmla="*/ 5 h 32"/>
                <a:gd name="T6" fmla="*/ 52 w 40"/>
                <a:gd name="T7" fmla="*/ 5 h 32"/>
                <a:gd name="T8" fmla="*/ 60 w 40"/>
                <a:gd name="T9" fmla="*/ 5 h 32"/>
                <a:gd name="T10" fmla="*/ 60 w 40"/>
                <a:gd name="T11" fmla="*/ 5 h 32"/>
                <a:gd name="T12" fmla="*/ 52 w 40"/>
                <a:gd name="T13" fmla="*/ 0 h 32"/>
                <a:gd name="T14" fmla="*/ 8 w 40"/>
                <a:gd name="T15" fmla="*/ 0 h 32"/>
                <a:gd name="T16" fmla="*/ 0 w 40"/>
                <a:gd name="T17" fmla="*/ 0 h 32"/>
                <a:gd name="T18" fmla="*/ 0 w 40"/>
                <a:gd name="T19" fmla="*/ 5 h 32"/>
                <a:gd name="T20" fmla="*/ 0 w 40"/>
                <a:gd name="T21" fmla="*/ 5 h 32"/>
                <a:gd name="T22" fmla="*/ 0 w 40"/>
                <a:gd name="T23" fmla="*/ 5 h 32"/>
                <a:gd name="T24" fmla="*/ 0 w 40"/>
                <a:gd name="T25" fmla="*/ 5 h 32"/>
                <a:gd name="T26" fmla="*/ 8 w 40"/>
                <a:gd name="T27" fmla="*/ 5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"/>
                <a:gd name="T43" fmla="*/ 0 h 32"/>
                <a:gd name="T44" fmla="*/ 40 w 40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" h="32">
                  <a:moveTo>
                    <a:pt x="8" y="32"/>
                  </a:moveTo>
                  <a:lnTo>
                    <a:pt x="24" y="24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83" name="Freeform 134"/>
            <p:cNvSpPr>
              <a:spLocks/>
            </p:cNvSpPr>
            <p:nvPr/>
          </p:nvSpPr>
          <p:spPr bwMode="auto">
            <a:xfrm>
              <a:off x="3560" y="2093"/>
              <a:ext cx="41" cy="29"/>
            </a:xfrm>
            <a:custGeom>
              <a:avLst/>
              <a:gdLst>
                <a:gd name="T0" fmla="*/ 8 w 40"/>
                <a:gd name="T1" fmla="*/ 5 h 32"/>
                <a:gd name="T2" fmla="*/ 44 w 40"/>
                <a:gd name="T3" fmla="*/ 5 h 32"/>
                <a:gd name="T4" fmla="*/ 52 w 40"/>
                <a:gd name="T5" fmla="*/ 5 h 32"/>
                <a:gd name="T6" fmla="*/ 52 w 40"/>
                <a:gd name="T7" fmla="*/ 5 h 32"/>
                <a:gd name="T8" fmla="*/ 60 w 40"/>
                <a:gd name="T9" fmla="*/ 5 h 32"/>
                <a:gd name="T10" fmla="*/ 60 w 40"/>
                <a:gd name="T11" fmla="*/ 5 h 32"/>
                <a:gd name="T12" fmla="*/ 52 w 40"/>
                <a:gd name="T13" fmla="*/ 0 h 32"/>
                <a:gd name="T14" fmla="*/ 8 w 40"/>
                <a:gd name="T15" fmla="*/ 0 h 32"/>
                <a:gd name="T16" fmla="*/ 0 w 40"/>
                <a:gd name="T17" fmla="*/ 0 h 32"/>
                <a:gd name="T18" fmla="*/ 0 w 40"/>
                <a:gd name="T19" fmla="*/ 5 h 32"/>
                <a:gd name="T20" fmla="*/ 0 w 40"/>
                <a:gd name="T21" fmla="*/ 5 h 32"/>
                <a:gd name="T22" fmla="*/ 0 w 40"/>
                <a:gd name="T23" fmla="*/ 5 h 32"/>
                <a:gd name="T24" fmla="*/ 0 w 40"/>
                <a:gd name="T25" fmla="*/ 5 h 32"/>
                <a:gd name="T26" fmla="*/ 8 w 40"/>
                <a:gd name="T27" fmla="*/ 5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"/>
                <a:gd name="T43" fmla="*/ 0 h 32"/>
                <a:gd name="T44" fmla="*/ 40 w 40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" h="32">
                  <a:moveTo>
                    <a:pt x="8" y="32"/>
                  </a:moveTo>
                  <a:lnTo>
                    <a:pt x="24" y="24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8" y="32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84" name="Freeform 135"/>
            <p:cNvSpPr>
              <a:spLocks/>
            </p:cNvSpPr>
            <p:nvPr/>
          </p:nvSpPr>
          <p:spPr bwMode="auto">
            <a:xfrm>
              <a:off x="3394" y="2175"/>
              <a:ext cx="33" cy="59"/>
            </a:xfrm>
            <a:custGeom>
              <a:avLst/>
              <a:gdLst>
                <a:gd name="T0" fmla="*/ 36 w 32"/>
                <a:gd name="T1" fmla="*/ 13 h 64"/>
                <a:gd name="T2" fmla="*/ 44 w 32"/>
                <a:gd name="T3" fmla="*/ 10 h 64"/>
                <a:gd name="T4" fmla="*/ 36 w 32"/>
                <a:gd name="T5" fmla="*/ 6 h 64"/>
                <a:gd name="T6" fmla="*/ 44 w 32"/>
                <a:gd name="T7" fmla="*/ 6 h 64"/>
                <a:gd name="T8" fmla="*/ 44 w 32"/>
                <a:gd name="T9" fmla="*/ 6 h 64"/>
                <a:gd name="T10" fmla="*/ 55 w 32"/>
                <a:gd name="T11" fmla="*/ 0 h 64"/>
                <a:gd name="T12" fmla="*/ 0 w 32"/>
                <a:gd name="T13" fmla="*/ 0 h 64"/>
                <a:gd name="T14" fmla="*/ 0 w 32"/>
                <a:gd name="T15" fmla="*/ 6 h 64"/>
                <a:gd name="T16" fmla="*/ 0 w 32"/>
                <a:gd name="T17" fmla="*/ 10 h 64"/>
                <a:gd name="T18" fmla="*/ 0 w 32"/>
                <a:gd name="T19" fmla="*/ 13 h 64"/>
                <a:gd name="T20" fmla="*/ 36 w 32"/>
                <a:gd name="T21" fmla="*/ 13 h 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64"/>
                <a:gd name="T35" fmla="*/ 32 w 32"/>
                <a:gd name="T36" fmla="*/ 64 h 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64">
                  <a:moveTo>
                    <a:pt x="16" y="64"/>
                  </a:moveTo>
                  <a:lnTo>
                    <a:pt x="24" y="48"/>
                  </a:lnTo>
                  <a:lnTo>
                    <a:pt x="16" y="32"/>
                  </a:lnTo>
                  <a:lnTo>
                    <a:pt x="24" y="24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48"/>
                  </a:lnTo>
                  <a:lnTo>
                    <a:pt x="0" y="64"/>
                  </a:lnTo>
                  <a:lnTo>
                    <a:pt x="16" y="6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85" name="Freeform 136"/>
            <p:cNvSpPr>
              <a:spLocks/>
            </p:cNvSpPr>
            <p:nvPr/>
          </p:nvSpPr>
          <p:spPr bwMode="auto">
            <a:xfrm>
              <a:off x="3394" y="2175"/>
              <a:ext cx="33" cy="59"/>
            </a:xfrm>
            <a:custGeom>
              <a:avLst/>
              <a:gdLst>
                <a:gd name="T0" fmla="*/ 36 w 32"/>
                <a:gd name="T1" fmla="*/ 13 h 64"/>
                <a:gd name="T2" fmla="*/ 44 w 32"/>
                <a:gd name="T3" fmla="*/ 10 h 64"/>
                <a:gd name="T4" fmla="*/ 36 w 32"/>
                <a:gd name="T5" fmla="*/ 6 h 64"/>
                <a:gd name="T6" fmla="*/ 44 w 32"/>
                <a:gd name="T7" fmla="*/ 6 h 64"/>
                <a:gd name="T8" fmla="*/ 44 w 32"/>
                <a:gd name="T9" fmla="*/ 6 h 64"/>
                <a:gd name="T10" fmla="*/ 55 w 32"/>
                <a:gd name="T11" fmla="*/ 0 h 64"/>
                <a:gd name="T12" fmla="*/ 0 w 32"/>
                <a:gd name="T13" fmla="*/ 0 h 64"/>
                <a:gd name="T14" fmla="*/ 0 w 32"/>
                <a:gd name="T15" fmla="*/ 6 h 64"/>
                <a:gd name="T16" fmla="*/ 0 w 32"/>
                <a:gd name="T17" fmla="*/ 10 h 64"/>
                <a:gd name="T18" fmla="*/ 0 w 32"/>
                <a:gd name="T19" fmla="*/ 13 h 64"/>
                <a:gd name="T20" fmla="*/ 36 w 32"/>
                <a:gd name="T21" fmla="*/ 13 h 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64"/>
                <a:gd name="T35" fmla="*/ 32 w 32"/>
                <a:gd name="T36" fmla="*/ 64 h 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64">
                  <a:moveTo>
                    <a:pt x="16" y="64"/>
                  </a:moveTo>
                  <a:lnTo>
                    <a:pt x="24" y="48"/>
                  </a:lnTo>
                  <a:lnTo>
                    <a:pt x="16" y="32"/>
                  </a:lnTo>
                  <a:lnTo>
                    <a:pt x="24" y="24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48"/>
                  </a:lnTo>
                  <a:lnTo>
                    <a:pt x="0" y="64"/>
                  </a:lnTo>
                  <a:lnTo>
                    <a:pt x="16" y="64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86" name="Freeform 137"/>
            <p:cNvSpPr>
              <a:spLocks/>
            </p:cNvSpPr>
            <p:nvPr/>
          </p:nvSpPr>
          <p:spPr bwMode="auto">
            <a:xfrm>
              <a:off x="3560" y="2100"/>
              <a:ext cx="132" cy="119"/>
            </a:xfrm>
            <a:custGeom>
              <a:avLst/>
              <a:gdLst>
                <a:gd name="T0" fmla="*/ 8 w 128"/>
                <a:gd name="T1" fmla="*/ 12 h 128"/>
                <a:gd name="T2" fmla="*/ 44 w 128"/>
                <a:gd name="T3" fmla="*/ 9 h 128"/>
                <a:gd name="T4" fmla="*/ 71 w 128"/>
                <a:gd name="T5" fmla="*/ 12 h 128"/>
                <a:gd name="T6" fmla="*/ 90 w 128"/>
                <a:gd name="T7" fmla="*/ 17 h 128"/>
                <a:gd name="T8" fmla="*/ 103 w 128"/>
                <a:gd name="T9" fmla="*/ 17 h 128"/>
                <a:gd name="T10" fmla="*/ 116 w 128"/>
                <a:gd name="T11" fmla="*/ 19 h 128"/>
                <a:gd name="T12" fmla="*/ 147 w 128"/>
                <a:gd name="T13" fmla="*/ 20 h 128"/>
                <a:gd name="T14" fmla="*/ 162 w 128"/>
                <a:gd name="T15" fmla="*/ 25 h 128"/>
                <a:gd name="T16" fmla="*/ 176 w 128"/>
                <a:gd name="T17" fmla="*/ 25 h 128"/>
                <a:gd name="T18" fmla="*/ 192 w 128"/>
                <a:gd name="T19" fmla="*/ 30 h 128"/>
                <a:gd name="T20" fmla="*/ 176 w 128"/>
                <a:gd name="T21" fmla="*/ 30 h 128"/>
                <a:gd name="T22" fmla="*/ 192 w 128"/>
                <a:gd name="T23" fmla="*/ 30 h 128"/>
                <a:gd name="T24" fmla="*/ 207 w 128"/>
                <a:gd name="T25" fmla="*/ 30 h 128"/>
                <a:gd name="T26" fmla="*/ 207 w 128"/>
                <a:gd name="T27" fmla="*/ 29 h 128"/>
                <a:gd name="T28" fmla="*/ 207 w 128"/>
                <a:gd name="T29" fmla="*/ 27 h 128"/>
                <a:gd name="T30" fmla="*/ 207 w 128"/>
                <a:gd name="T31" fmla="*/ 22 h 128"/>
                <a:gd name="T32" fmla="*/ 222 w 128"/>
                <a:gd name="T33" fmla="*/ 27 h 128"/>
                <a:gd name="T34" fmla="*/ 235 w 128"/>
                <a:gd name="T35" fmla="*/ 25 h 128"/>
                <a:gd name="T36" fmla="*/ 176 w 128"/>
                <a:gd name="T37" fmla="*/ 19 h 128"/>
                <a:gd name="T38" fmla="*/ 192 w 128"/>
                <a:gd name="T39" fmla="*/ 19 h 128"/>
                <a:gd name="T40" fmla="*/ 176 w 128"/>
                <a:gd name="T41" fmla="*/ 19 h 128"/>
                <a:gd name="T42" fmla="*/ 147 w 128"/>
                <a:gd name="T43" fmla="*/ 17 h 128"/>
                <a:gd name="T44" fmla="*/ 147 w 128"/>
                <a:gd name="T45" fmla="*/ 14 h 128"/>
                <a:gd name="T46" fmla="*/ 116 w 128"/>
                <a:gd name="T47" fmla="*/ 9 h 128"/>
                <a:gd name="T48" fmla="*/ 116 w 128"/>
                <a:gd name="T49" fmla="*/ 7 h 128"/>
                <a:gd name="T50" fmla="*/ 147 w 128"/>
                <a:gd name="T51" fmla="*/ 7 h 128"/>
                <a:gd name="T52" fmla="*/ 147 w 128"/>
                <a:gd name="T53" fmla="*/ 7 h 128"/>
                <a:gd name="T54" fmla="*/ 147 w 128"/>
                <a:gd name="T55" fmla="*/ 7 h 128"/>
                <a:gd name="T56" fmla="*/ 116 w 128"/>
                <a:gd name="T57" fmla="*/ 0 h 128"/>
                <a:gd name="T58" fmla="*/ 71 w 128"/>
                <a:gd name="T59" fmla="*/ 0 h 128"/>
                <a:gd name="T60" fmla="*/ 71 w 128"/>
                <a:gd name="T61" fmla="*/ 7 h 128"/>
                <a:gd name="T62" fmla="*/ 55 w 128"/>
                <a:gd name="T63" fmla="*/ 7 h 128"/>
                <a:gd name="T64" fmla="*/ 55 w 128"/>
                <a:gd name="T65" fmla="*/ 7 h 128"/>
                <a:gd name="T66" fmla="*/ 44 w 128"/>
                <a:gd name="T67" fmla="*/ 7 h 128"/>
                <a:gd name="T68" fmla="*/ 8 w 128"/>
                <a:gd name="T69" fmla="*/ 7 h 128"/>
                <a:gd name="T70" fmla="*/ 0 w 128"/>
                <a:gd name="T71" fmla="*/ 7 h 128"/>
                <a:gd name="T72" fmla="*/ 0 w 128"/>
                <a:gd name="T73" fmla="*/ 7 h 128"/>
                <a:gd name="T74" fmla="*/ 8 w 128"/>
                <a:gd name="T75" fmla="*/ 1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8"/>
                <a:gd name="T115" fmla="*/ 0 h 128"/>
                <a:gd name="T116" fmla="*/ 128 w 128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8" h="128">
                  <a:moveTo>
                    <a:pt x="8" y="48"/>
                  </a:moveTo>
                  <a:lnTo>
                    <a:pt x="24" y="40"/>
                  </a:lnTo>
                  <a:lnTo>
                    <a:pt x="40" y="48"/>
                  </a:lnTo>
                  <a:lnTo>
                    <a:pt x="48" y="72"/>
                  </a:lnTo>
                  <a:lnTo>
                    <a:pt x="56" y="72"/>
                  </a:lnTo>
                  <a:lnTo>
                    <a:pt x="64" y="80"/>
                  </a:lnTo>
                  <a:lnTo>
                    <a:pt x="80" y="88"/>
                  </a:lnTo>
                  <a:lnTo>
                    <a:pt x="88" y="104"/>
                  </a:lnTo>
                  <a:lnTo>
                    <a:pt x="96" y="104"/>
                  </a:lnTo>
                  <a:lnTo>
                    <a:pt x="104" y="128"/>
                  </a:lnTo>
                  <a:lnTo>
                    <a:pt x="96" y="128"/>
                  </a:lnTo>
                  <a:lnTo>
                    <a:pt x="104" y="128"/>
                  </a:lnTo>
                  <a:lnTo>
                    <a:pt x="112" y="128"/>
                  </a:lnTo>
                  <a:lnTo>
                    <a:pt x="112" y="120"/>
                  </a:lnTo>
                  <a:lnTo>
                    <a:pt x="112" y="112"/>
                  </a:lnTo>
                  <a:lnTo>
                    <a:pt x="112" y="96"/>
                  </a:lnTo>
                  <a:lnTo>
                    <a:pt x="120" y="112"/>
                  </a:lnTo>
                  <a:lnTo>
                    <a:pt x="128" y="104"/>
                  </a:lnTo>
                  <a:lnTo>
                    <a:pt x="96" y="80"/>
                  </a:lnTo>
                  <a:lnTo>
                    <a:pt x="104" y="80"/>
                  </a:lnTo>
                  <a:lnTo>
                    <a:pt x="96" y="80"/>
                  </a:lnTo>
                  <a:lnTo>
                    <a:pt x="80" y="72"/>
                  </a:lnTo>
                  <a:lnTo>
                    <a:pt x="80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80" y="24"/>
                  </a:lnTo>
                  <a:lnTo>
                    <a:pt x="80" y="16"/>
                  </a:lnTo>
                  <a:lnTo>
                    <a:pt x="80" y="8"/>
                  </a:lnTo>
                  <a:lnTo>
                    <a:pt x="64" y="0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4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87" name="Freeform 138"/>
            <p:cNvSpPr>
              <a:spLocks/>
            </p:cNvSpPr>
            <p:nvPr/>
          </p:nvSpPr>
          <p:spPr bwMode="auto">
            <a:xfrm>
              <a:off x="3872" y="2234"/>
              <a:ext cx="84" cy="58"/>
            </a:xfrm>
            <a:custGeom>
              <a:avLst/>
              <a:gdLst>
                <a:gd name="T0" fmla="*/ 0 w 80"/>
                <a:gd name="T1" fmla="*/ 10 h 64"/>
                <a:gd name="T2" fmla="*/ 8 w 80"/>
                <a:gd name="T3" fmla="*/ 8 h 64"/>
                <a:gd name="T4" fmla="*/ 8 w 80"/>
                <a:gd name="T5" fmla="*/ 5 h 64"/>
                <a:gd name="T6" fmla="*/ 8 w 80"/>
                <a:gd name="T7" fmla="*/ 5 h 64"/>
                <a:gd name="T8" fmla="*/ 8 w 80"/>
                <a:gd name="T9" fmla="*/ 5 h 64"/>
                <a:gd name="T10" fmla="*/ 8 w 80"/>
                <a:gd name="T11" fmla="*/ 5 h 64"/>
                <a:gd name="T12" fmla="*/ 86 w 80"/>
                <a:gd name="T13" fmla="*/ 0 h 64"/>
                <a:gd name="T14" fmla="*/ 104 w 80"/>
                <a:gd name="T15" fmla="*/ 5 h 64"/>
                <a:gd name="T16" fmla="*/ 149 w 80"/>
                <a:gd name="T17" fmla="*/ 0 h 64"/>
                <a:gd name="T18" fmla="*/ 213 w 80"/>
                <a:gd name="T19" fmla="*/ 0 h 64"/>
                <a:gd name="T20" fmla="*/ 169 w 80"/>
                <a:gd name="T21" fmla="*/ 5 h 64"/>
                <a:gd name="T22" fmla="*/ 149 w 80"/>
                <a:gd name="T23" fmla="*/ 5 h 64"/>
                <a:gd name="T24" fmla="*/ 104 w 80"/>
                <a:gd name="T25" fmla="*/ 7 h 64"/>
                <a:gd name="T26" fmla="*/ 86 w 80"/>
                <a:gd name="T27" fmla="*/ 7 h 64"/>
                <a:gd name="T28" fmla="*/ 8 w 80"/>
                <a:gd name="T29" fmla="*/ 10 h 64"/>
                <a:gd name="T30" fmla="*/ 0 w 80"/>
                <a:gd name="T31" fmla="*/ 10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0"/>
                <a:gd name="T49" fmla="*/ 0 h 64"/>
                <a:gd name="T50" fmla="*/ 80 w 80"/>
                <a:gd name="T51" fmla="*/ 64 h 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0" h="64">
                  <a:moveTo>
                    <a:pt x="0" y="64"/>
                  </a:moveTo>
                  <a:lnTo>
                    <a:pt x="8" y="56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8" y="16"/>
                  </a:lnTo>
                  <a:lnTo>
                    <a:pt x="8" y="8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64" y="8"/>
                  </a:lnTo>
                  <a:lnTo>
                    <a:pt x="56" y="32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8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88" name="Freeform 139"/>
            <p:cNvSpPr>
              <a:spLocks/>
            </p:cNvSpPr>
            <p:nvPr/>
          </p:nvSpPr>
          <p:spPr bwMode="auto">
            <a:xfrm>
              <a:off x="3872" y="2234"/>
              <a:ext cx="84" cy="58"/>
            </a:xfrm>
            <a:custGeom>
              <a:avLst/>
              <a:gdLst>
                <a:gd name="T0" fmla="*/ 0 w 80"/>
                <a:gd name="T1" fmla="*/ 10 h 64"/>
                <a:gd name="T2" fmla="*/ 8 w 80"/>
                <a:gd name="T3" fmla="*/ 8 h 64"/>
                <a:gd name="T4" fmla="*/ 8 w 80"/>
                <a:gd name="T5" fmla="*/ 5 h 64"/>
                <a:gd name="T6" fmla="*/ 8 w 80"/>
                <a:gd name="T7" fmla="*/ 5 h 64"/>
                <a:gd name="T8" fmla="*/ 8 w 80"/>
                <a:gd name="T9" fmla="*/ 5 h 64"/>
                <a:gd name="T10" fmla="*/ 8 w 80"/>
                <a:gd name="T11" fmla="*/ 5 h 64"/>
                <a:gd name="T12" fmla="*/ 86 w 80"/>
                <a:gd name="T13" fmla="*/ 0 h 64"/>
                <a:gd name="T14" fmla="*/ 104 w 80"/>
                <a:gd name="T15" fmla="*/ 5 h 64"/>
                <a:gd name="T16" fmla="*/ 149 w 80"/>
                <a:gd name="T17" fmla="*/ 0 h 64"/>
                <a:gd name="T18" fmla="*/ 213 w 80"/>
                <a:gd name="T19" fmla="*/ 0 h 64"/>
                <a:gd name="T20" fmla="*/ 169 w 80"/>
                <a:gd name="T21" fmla="*/ 5 h 64"/>
                <a:gd name="T22" fmla="*/ 149 w 80"/>
                <a:gd name="T23" fmla="*/ 5 h 64"/>
                <a:gd name="T24" fmla="*/ 104 w 80"/>
                <a:gd name="T25" fmla="*/ 7 h 64"/>
                <a:gd name="T26" fmla="*/ 86 w 80"/>
                <a:gd name="T27" fmla="*/ 7 h 64"/>
                <a:gd name="T28" fmla="*/ 8 w 80"/>
                <a:gd name="T29" fmla="*/ 10 h 64"/>
                <a:gd name="T30" fmla="*/ 0 w 80"/>
                <a:gd name="T31" fmla="*/ 10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0"/>
                <a:gd name="T49" fmla="*/ 0 h 64"/>
                <a:gd name="T50" fmla="*/ 80 w 80"/>
                <a:gd name="T51" fmla="*/ 64 h 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0" h="64">
                  <a:moveTo>
                    <a:pt x="0" y="64"/>
                  </a:moveTo>
                  <a:lnTo>
                    <a:pt x="8" y="56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8" y="16"/>
                  </a:lnTo>
                  <a:lnTo>
                    <a:pt x="8" y="8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64" y="8"/>
                  </a:lnTo>
                  <a:lnTo>
                    <a:pt x="56" y="32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8" y="64"/>
                  </a:lnTo>
                  <a:lnTo>
                    <a:pt x="0" y="64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89" name="Freeform 140"/>
            <p:cNvSpPr>
              <a:spLocks/>
            </p:cNvSpPr>
            <p:nvPr/>
          </p:nvSpPr>
          <p:spPr bwMode="auto">
            <a:xfrm>
              <a:off x="3864" y="2280"/>
              <a:ext cx="50" cy="50"/>
            </a:xfrm>
            <a:custGeom>
              <a:avLst/>
              <a:gdLst>
                <a:gd name="T0" fmla="*/ 106 w 48"/>
                <a:gd name="T1" fmla="*/ 4 h 56"/>
                <a:gd name="T2" fmla="*/ 106 w 48"/>
                <a:gd name="T3" fmla="*/ 0 h 56"/>
                <a:gd name="T4" fmla="*/ 90 w 48"/>
                <a:gd name="T5" fmla="*/ 0 h 56"/>
                <a:gd name="T6" fmla="*/ 36 w 48"/>
                <a:gd name="T7" fmla="*/ 4 h 56"/>
                <a:gd name="T8" fmla="*/ 8 w 48"/>
                <a:gd name="T9" fmla="*/ 4 h 56"/>
                <a:gd name="T10" fmla="*/ 8 w 48"/>
                <a:gd name="T11" fmla="*/ 4 h 56"/>
                <a:gd name="T12" fmla="*/ 8 w 48"/>
                <a:gd name="T13" fmla="*/ 4 h 56"/>
                <a:gd name="T14" fmla="*/ 0 w 48"/>
                <a:gd name="T15" fmla="*/ 6 h 56"/>
                <a:gd name="T16" fmla="*/ 36 w 48"/>
                <a:gd name="T17" fmla="*/ 6 h 56"/>
                <a:gd name="T18" fmla="*/ 36 w 48"/>
                <a:gd name="T19" fmla="*/ 4 h 56"/>
                <a:gd name="T20" fmla="*/ 52 w 48"/>
                <a:gd name="T21" fmla="*/ 4 h 56"/>
                <a:gd name="T22" fmla="*/ 71 w 48"/>
                <a:gd name="T23" fmla="*/ 4 h 56"/>
                <a:gd name="T24" fmla="*/ 52 w 48"/>
                <a:gd name="T25" fmla="*/ 4 h 56"/>
                <a:gd name="T26" fmla="*/ 106 w 48"/>
                <a:gd name="T27" fmla="*/ 4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8"/>
                <a:gd name="T43" fmla="*/ 0 h 56"/>
                <a:gd name="T44" fmla="*/ 48 w 48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8" h="56">
                  <a:moveTo>
                    <a:pt x="48" y="16"/>
                  </a:moveTo>
                  <a:lnTo>
                    <a:pt x="48" y="0"/>
                  </a:lnTo>
                  <a:lnTo>
                    <a:pt x="40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24" y="48"/>
                  </a:lnTo>
                  <a:lnTo>
                    <a:pt x="32" y="32"/>
                  </a:lnTo>
                  <a:lnTo>
                    <a:pt x="24" y="24"/>
                  </a:lnTo>
                  <a:lnTo>
                    <a:pt x="48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90" name="Freeform 141"/>
            <p:cNvSpPr>
              <a:spLocks/>
            </p:cNvSpPr>
            <p:nvPr/>
          </p:nvSpPr>
          <p:spPr bwMode="auto">
            <a:xfrm>
              <a:off x="3864" y="2280"/>
              <a:ext cx="50" cy="50"/>
            </a:xfrm>
            <a:custGeom>
              <a:avLst/>
              <a:gdLst>
                <a:gd name="T0" fmla="*/ 106 w 48"/>
                <a:gd name="T1" fmla="*/ 4 h 56"/>
                <a:gd name="T2" fmla="*/ 106 w 48"/>
                <a:gd name="T3" fmla="*/ 0 h 56"/>
                <a:gd name="T4" fmla="*/ 90 w 48"/>
                <a:gd name="T5" fmla="*/ 0 h 56"/>
                <a:gd name="T6" fmla="*/ 36 w 48"/>
                <a:gd name="T7" fmla="*/ 4 h 56"/>
                <a:gd name="T8" fmla="*/ 8 w 48"/>
                <a:gd name="T9" fmla="*/ 4 h 56"/>
                <a:gd name="T10" fmla="*/ 8 w 48"/>
                <a:gd name="T11" fmla="*/ 4 h 56"/>
                <a:gd name="T12" fmla="*/ 8 w 48"/>
                <a:gd name="T13" fmla="*/ 4 h 56"/>
                <a:gd name="T14" fmla="*/ 0 w 48"/>
                <a:gd name="T15" fmla="*/ 6 h 56"/>
                <a:gd name="T16" fmla="*/ 36 w 48"/>
                <a:gd name="T17" fmla="*/ 6 h 56"/>
                <a:gd name="T18" fmla="*/ 36 w 48"/>
                <a:gd name="T19" fmla="*/ 4 h 56"/>
                <a:gd name="T20" fmla="*/ 52 w 48"/>
                <a:gd name="T21" fmla="*/ 4 h 56"/>
                <a:gd name="T22" fmla="*/ 71 w 48"/>
                <a:gd name="T23" fmla="*/ 4 h 56"/>
                <a:gd name="T24" fmla="*/ 52 w 48"/>
                <a:gd name="T25" fmla="*/ 4 h 56"/>
                <a:gd name="T26" fmla="*/ 106 w 48"/>
                <a:gd name="T27" fmla="*/ 4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8"/>
                <a:gd name="T43" fmla="*/ 0 h 56"/>
                <a:gd name="T44" fmla="*/ 48 w 48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8" h="56">
                  <a:moveTo>
                    <a:pt x="48" y="16"/>
                  </a:moveTo>
                  <a:lnTo>
                    <a:pt x="48" y="0"/>
                  </a:lnTo>
                  <a:lnTo>
                    <a:pt x="40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24" y="48"/>
                  </a:lnTo>
                  <a:lnTo>
                    <a:pt x="32" y="32"/>
                  </a:lnTo>
                  <a:lnTo>
                    <a:pt x="24" y="24"/>
                  </a:lnTo>
                  <a:lnTo>
                    <a:pt x="48" y="16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91" name="Freeform 142"/>
            <p:cNvSpPr>
              <a:spLocks/>
            </p:cNvSpPr>
            <p:nvPr/>
          </p:nvSpPr>
          <p:spPr bwMode="auto">
            <a:xfrm>
              <a:off x="3872" y="2264"/>
              <a:ext cx="9" cy="22"/>
            </a:xfrm>
            <a:custGeom>
              <a:avLst/>
              <a:gdLst>
                <a:gd name="T0" fmla="*/ 78 w 8"/>
                <a:gd name="T1" fmla="*/ 6 h 24"/>
                <a:gd name="T2" fmla="*/ 0 w 8"/>
                <a:gd name="T3" fmla="*/ 6 h 24"/>
                <a:gd name="T4" fmla="*/ 78 w 8"/>
                <a:gd name="T5" fmla="*/ 0 h 24"/>
                <a:gd name="T6" fmla="*/ 78 w 8"/>
                <a:gd name="T7" fmla="*/ 6 h 24"/>
                <a:gd name="T8" fmla="*/ 78 w 8"/>
                <a:gd name="T9" fmla="*/ 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24"/>
                <a:gd name="T17" fmla="*/ 8 w 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24">
                  <a:moveTo>
                    <a:pt x="8" y="24"/>
                  </a:moveTo>
                  <a:lnTo>
                    <a:pt x="0" y="24"/>
                  </a:lnTo>
                  <a:lnTo>
                    <a:pt x="8" y="0"/>
                  </a:lnTo>
                  <a:lnTo>
                    <a:pt x="8" y="8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92" name="Freeform 143"/>
            <p:cNvSpPr>
              <a:spLocks/>
            </p:cNvSpPr>
            <p:nvPr/>
          </p:nvSpPr>
          <p:spPr bwMode="auto">
            <a:xfrm>
              <a:off x="3872" y="2264"/>
              <a:ext cx="9" cy="22"/>
            </a:xfrm>
            <a:custGeom>
              <a:avLst/>
              <a:gdLst>
                <a:gd name="T0" fmla="*/ 78 w 8"/>
                <a:gd name="T1" fmla="*/ 6 h 24"/>
                <a:gd name="T2" fmla="*/ 0 w 8"/>
                <a:gd name="T3" fmla="*/ 6 h 24"/>
                <a:gd name="T4" fmla="*/ 78 w 8"/>
                <a:gd name="T5" fmla="*/ 0 h 24"/>
                <a:gd name="T6" fmla="*/ 78 w 8"/>
                <a:gd name="T7" fmla="*/ 6 h 24"/>
                <a:gd name="T8" fmla="*/ 78 w 8"/>
                <a:gd name="T9" fmla="*/ 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24"/>
                <a:gd name="T17" fmla="*/ 8 w 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24">
                  <a:moveTo>
                    <a:pt x="8" y="24"/>
                  </a:moveTo>
                  <a:lnTo>
                    <a:pt x="0" y="24"/>
                  </a:lnTo>
                  <a:lnTo>
                    <a:pt x="8" y="0"/>
                  </a:lnTo>
                  <a:lnTo>
                    <a:pt x="8" y="8"/>
                  </a:lnTo>
                  <a:lnTo>
                    <a:pt x="8" y="24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93" name="Freeform 144"/>
            <p:cNvSpPr>
              <a:spLocks/>
            </p:cNvSpPr>
            <p:nvPr/>
          </p:nvSpPr>
          <p:spPr bwMode="auto">
            <a:xfrm>
              <a:off x="3856" y="2286"/>
              <a:ext cx="25" cy="44"/>
            </a:xfrm>
            <a:custGeom>
              <a:avLst/>
              <a:gdLst>
                <a:gd name="T0" fmla="*/ 36 w 24"/>
                <a:gd name="T1" fmla="*/ 6 h 48"/>
                <a:gd name="T2" fmla="*/ 36 w 24"/>
                <a:gd name="T3" fmla="*/ 6 h 48"/>
                <a:gd name="T4" fmla="*/ 36 w 24"/>
                <a:gd name="T5" fmla="*/ 6 h 48"/>
                <a:gd name="T6" fmla="*/ 8 w 24"/>
                <a:gd name="T7" fmla="*/ 9 h 48"/>
                <a:gd name="T8" fmla="*/ 0 w 24"/>
                <a:gd name="T9" fmla="*/ 6 h 48"/>
                <a:gd name="T10" fmla="*/ 8 w 24"/>
                <a:gd name="T11" fmla="*/ 6 h 48"/>
                <a:gd name="T12" fmla="*/ 36 w 24"/>
                <a:gd name="T13" fmla="*/ 0 h 48"/>
                <a:gd name="T14" fmla="*/ 52 w 24"/>
                <a:gd name="T15" fmla="*/ 0 h 48"/>
                <a:gd name="T16" fmla="*/ 36 w 24"/>
                <a:gd name="T17" fmla="*/ 6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48"/>
                <a:gd name="T29" fmla="*/ 24 w 24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48">
                  <a:moveTo>
                    <a:pt x="16" y="8"/>
                  </a:moveTo>
                  <a:lnTo>
                    <a:pt x="16" y="16"/>
                  </a:lnTo>
                  <a:lnTo>
                    <a:pt x="16" y="24"/>
                  </a:lnTo>
                  <a:lnTo>
                    <a:pt x="8" y="4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94" name="Freeform 145"/>
            <p:cNvSpPr>
              <a:spLocks/>
            </p:cNvSpPr>
            <p:nvPr/>
          </p:nvSpPr>
          <p:spPr bwMode="auto">
            <a:xfrm>
              <a:off x="3856" y="2286"/>
              <a:ext cx="25" cy="44"/>
            </a:xfrm>
            <a:custGeom>
              <a:avLst/>
              <a:gdLst>
                <a:gd name="T0" fmla="*/ 36 w 24"/>
                <a:gd name="T1" fmla="*/ 6 h 48"/>
                <a:gd name="T2" fmla="*/ 36 w 24"/>
                <a:gd name="T3" fmla="*/ 6 h 48"/>
                <a:gd name="T4" fmla="*/ 36 w 24"/>
                <a:gd name="T5" fmla="*/ 6 h 48"/>
                <a:gd name="T6" fmla="*/ 8 w 24"/>
                <a:gd name="T7" fmla="*/ 9 h 48"/>
                <a:gd name="T8" fmla="*/ 0 w 24"/>
                <a:gd name="T9" fmla="*/ 6 h 48"/>
                <a:gd name="T10" fmla="*/ 8 w 24"/>
                <a:gd name="T11" fmla="*/ 6 h 48"/>
                <a:gd name="T12" fmla="*/ 36 w 24"/>
                <a:gd name="T13" fmla="*/ 0 h 48"/>
                <a:gd name="T14" fmla="*/ 52 w 24"/>
                <a:gd name="T15" fmla="*/ 0 h 48"/>
                <a:gd name="T16" fmla="*/ 36 w 24"/>
                <a:gd name="T17" fmla="*/ 6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48"/>
                <a:gd name="T29" fmla="*/ 24 w 24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48">
                  <a:moveTo>
                    <a:pt x="16" y="8"/>
                  </a:moveTo>
                  <a:lnTo>
                    <a:pt x="16" y="16"/>
                  </a:lnTo>
                  <a:lnTo>
                    <a:pt x="16" y="24"/>
                  </a:lnTo>
                  <a:lnTo>
                    <a:pt x="8" y="4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16" y="8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95" name="Freeform 146"/>
            <p:cNvSpPr>
              <a:spLocks/>
            </p:cNvSpPr>
            <p:nvPr/>
          </p:nvSpPr>
          <p:spPr bwMode="auto">
            <a:xfrm>
              <a:off x="3914" y="2227"/>
              <a:ext cx="98" cy="103"/>
            </a:xfrm>
            <a:custGeom>
              <a:avLst/>
              <a:gdLst>
                <a:gd name="T0" fmla="*/ 80 w 96"/>
                <a:gd name="T1" fmla="*/ 6 h 112"/>
                <a:gd name="T2" fmla="*/ 96 w 96"/>
                <a:gd name="T3" fmla="*/ 6 h 112"/>
                <a:gd name="T4" fmla="*/ 112 w 96"/>
                <a:gd name="T5" fmla="*/ 6 h 112"/>
                <a:gd name="T6" fmla="*/ 112 w 96"/>
                <a:gd name="T7" fmla="*/ 6 h 112"/>
                <a:gd name="T8" fmla="*/ 96 w 96"/>
                <a:gd name="T9" fmla="*/ 9 h 112"/>
                <a:gd name="T10" fmla="*/ 112 w 96"/>
                <a:gd name="T11" fmla="*/ 13 h 112"/>
                <a:gd name="T12" fmla="*/ 131 w 96"/>
                <a:gd name="T13" fmla="*/ 14 h 112"/>
                <a:gd name="T14" fmla="*/ 131 w 96"/>
                <a:gd name="T15" fmla="*/ 16 h 112"/>
                <a:gd name="T16" fmla="*/ 143 w 96"/>
                <a:gd name="T17" fmla="*/ 17 h 112"/>
                <a:gd name="T18" fmla="*/ 143 w 96"/>
                <a:gd name="T19" fmla="*/ 19 h 112"/>
                <a:gd name="T20" fmla="*/ 131 w 96"/>
                <a:gd name="T21" fmla="*/ 19 h 112"/>
                <a:gd name="T22" fmla="*/ 120 w 96"/>
                <a:gd name="T23" fmla="*/ 21 h 112"/>
                <a:gd name="T24" fmla="*/ 96 w 96"/>
                <a:gd name="T25" fmla="*/ 19 h 112"/>
                <a:gd name="T26" fmla="*/ 80 w 96"/>
                <a:gd name="T27" fmla="*/ 21 h 112"/>
                <a:gd name="T28" fmla="*/ 68 w 96"/>
                <a:gd name="T29" fmla="*/ 19 h 112"/>
                <a:gd name="T30" fmla="*/ 68 w 96"/>
                <a:gd name="T31" fmla="*/ 17 h 112"/>
                <a:gd name="T32" fmla="*/ 60 w 96"/>
                <a:gd name="T33" fmla="*/ 16 h 112"/>
                <a:gd name="T34" fmla="*/ 16 w 96"/>
                <a:gd name="T35" fmla="*/ 15 h 112"/>
                <a:gd name="T36" fmla="*/ 0 w 96"/>
                <a:gd name="T37" fmla="*/ 14 h 112"/>
                <a:gd name="T38" fmla="*/ 0 w 96"/>
                <a:gd name="T39" fmla="*/ 11 h 112"/>
                <a:gd name="T40" fmla="*/ 16 w 96"/>
                <a:gd name="T41" fmla="*/ 7 h 112"/>
                <a:gd name="T42" fmla="*/ 26 w 96"/>
                <a:gd name="T43" fmla="*/ 6 h 112"/>
                <a:gd name="T44" fmla="*/ 60 w 96"/>
                <a:gd name="T45" fmla="*/ 6 h 112"/>
                <a:gd name="T46" fmla="*/ 60 w 96"/>
                <a:gd name="T47" fmla="*/ 0 h 112"/>
                <a:gd name="T48" fmla="*/ 80 w 96"/>
                <a:gd name="T49" fmla="*/ 6 h 1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6"/>
                <a:gd name="T76" fmla="*/ 0 h 112"/>
                <a:gd name="T77" fmla="*/ 96 w 96"/>
                <a:gd name="T78" fmla="*/ 112 h 1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6" h="112">
                  <a:moveTo>
                    <a:pt x="56" y="8"/>
                  </a:moveTo>
                  <a:lnTo>
                    <a:pt x="64" y="24"/>
                  </a:lnTo>
                  <a:lnTo>
                    <a:pt x="72" y="24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64"/>
                  </a:lnTo>
                  <a:lnTo>
                    <a:pt x="88" y="72"/>
                  </a:lnTo>
                  <a:lnTo>
                    <a:pt x="88" y="88"/>
                  </a:lnTo>
                  <a:lnTo>
                    <a:pt x="96" y="96"/>
                  </a:lnTo>
                  <a:lnTo>
                    <a:pt x="96" y="104"/>
                  </a:lnTo>
                  <a:lnTo>
                    <a:pt x="88" y="104"/>
                  </a:lnTo>
                  <a:lnTo>
                    <a:pt x="80" y="112"/>
                  </a:lnTo>
                  <a:lnTo>
                    <a:pt x="64" y="104"/>
                  </a:lnTo>
                  <a:lnTo>
                    <a:pt x="56" y="112"/>
                  </a:lnTo>
                  <a:lnTo>
                    <a:pt x="48" y="104"/>
                  </a:lnTo>
                  <a:lnTo>
                    <a:pt x="48" y="96"/>
                  </a:lnTo>
                  <a:lnTo>
                    <a:pt x="40" y="88"/>
                  </a:lnTo>
                  <a:lnTo>
                    <a:pt x="16" y="80"/>
                  </a:lnTo>
                  <a:lnTo>
                    <a:pt x="0" y="72"/>
                  </a:lnTo>
                  <a:lnTo>
                    <a:pt x="0" y="56"/>
                  </a:lnTo>
                  <a:lnTo>
                    <a:pt x="16" y="40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96" name="Freeform 147"/>
            <p:cNvSpPr>
              <a:spLocks/>
            </p:cNvSpPr>
            <p:nvPr/>
          </p:nvSpPr>
          <p:spPr bwMode="auto">
            <a:xfrm>
              <a:off x="3914" y="2227"/>
              <a:ext cx="98" cy="103"/>
            </a:xfrm>
            <a:custGeom>
              <a:avLst/>
              <a:gdLst>
                <a:gd name="T0" fmla="*/ 80 w 96"/>
                <a:gd name="T1" fmla="*/ 6 h 112"/>
                <a:gd name="T2" fmla="*/ 96 w 96"/>
                <a:gd name="T3" fmla="*/ 6 h 112"/>
                <a:gd name="T4" fmla="*/ 112 w 96"/>
                <a:gd name="T5" fmla="*/ 6 h 112"/>
                <a:gd name="T6" fmla="*/ 112 w 96"/>
                <a:gd name="T7" fmla="*/ 6 h 112"/>
                <a:gd name="T8" fmla="*/ 96 w 96"/>
                <a:gd name="T9" fmla="*/ 9 h 112"/>
                <a:gd name="T10" fmla="*/ 112 w 96"/>
                <a:gd name="T11" fmla="*/ 13 h 112"/>
                <a:gd name="T12" fmla="*/ 131 w 96"/>
                <a:gd name="T13" fmla="*/ 14 h 112"/>
                <a:gd name="T14" fmla="*/ 131 w 96"/>
                <a:gd name="T15" fmla="*/ 16 h 112"/>
                <a:gd name="T16" fmla="*/ 143 w 96"/>
                <a:gd name="T17" fmla="*/ 17 h 112"/>
                <a:gd name="T18" fmla="*/ 143 w 96"/>
                <a:gd name="T19" fmla="*/ 19 h 112"/>
                <a:gd name="T20" fmla="*/ 131 w 96"/>
                <a:gd name="T21" fmla="*/ 19 h 112"/>
                <a:gd name="T22" fmla="*/ 120 w 96"/>
                <a:gd name="T23" fmla="*/ 21 h 112"/>
                <a:gd name="T24" fmla="*/ 96 w 96"/>
                <a:gd name="T25" fmla="*/ 19 h 112"/>
                <a:gd name="T26" fmla="*/ 80 w 96"/>
                <a:gd name="T27" fmla="*/ 21 h 112"/>
                <a:gd name="T28" fmla="*/ 68 w 96"/>
                <a:gd name="T29" fmla="*/ 19 h 112"/>
                <a:gd name="T30" fmla="*/ 68 w 96"/>
                <a:gd name="T31" fmla="*/ 17 h 112"/>
                <a:gd name="T32" fmla="*/ 60 w 96"/>
                <a:gd name="T33" fmla="*/ 16 h 112"/>
                <a:gd name="T34" fmla="*/ 16 w 96"/>
                <a:gd name="T35" fmla="*/ 15 h 112"/>
                <a:gd name="T36" fmla="*/ 0 w 96"/>
                <a:gd name="T37" fmla="*/ 14 h 112"/>
                <a:gd name="T38" fmla="*/ 0 w 96"/>
                <a:gd name="T39" fmla="*/ 11 h 112"/>
                <a:gd name="T40" fmla="*/ 16 w 96"/>
                <a:gd name="T41" fmla="*/ 7 h 112"/>
                <a:gd name="T42" fmla="*/ 26 w 96"/>
                <a:gd name="T43" fmla="*/ 6 h 112"/>
                <a:gd name="T44" fmla="*/ 60 w 96"/>
                <a:gd name="T45" fmla="*/ 6 h 112"/>
                <a:gd name="T46" fmla="*/ 60 w 96"/>
                <a:gd name="T47" fmla="*/ 0 h 112"/>
                <a:gd name="T48" fmla="*/ 80 w 96"/>
                <a:gd name="T49" fmla="*/ 6 h 1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6"/>
                <a:gd name="T76" fmla="*/ 0 h 112"/>
                <a:gd name="T77" fmla="*/ 96 w 96"/>
                <a:gd name="T78" fmla="*/ 112 h 1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6" h="112">
                  <a:moveTo>
                    <a:pt x="56" y="8"/>
                  </a:moveTo>
                  <a:lnTo>
                    <a:pt x="64" y="24"/>
                  </a:lnTo>
                  <a:lnTo>
                    <a:pt x="72" y="24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64"/>
                  </a:lnTo>
                  <a:lnTo>
                    <a:pt x="88" y="72"/>
                  </a:lnTo>
                  <a:lnTo>
                    <a:pt x="88" y="88"/>
                  </a:lnTo>
                  <a:lnTo>
                    <a:pt x="96" y="96"/>
                  </a:lnTo>
                  <a:lnTo>
                    <a:pt x="96" y="104"/>
                  </a:lnTo>
                  <a:lnTo>
                    <a:pt x="88" y="104"/>
                  </a:lnTo>
                  <a:lnTo>
                    <a:pt x="80" y="112"/>
                  </a:lnTo>
                  <a:lnTo>
                    <a:pt x="64" y="104"/>
                  </a:lnTo>
                  <a:lnTo>
                    <a:pt x="56" y="112"/>
                  </a:lnTo>
                  <a:lnTo>
                    <a:pt x="48" y="104"/>
                  </a:lnTo>
                  <a:lnTo>
                    <a:pt x="48" y="96"/>
                  </a:lnTo>
                  <a:lnTo>
                    <a:pt x="40" y="88"/>
                  </a:lnTo>
                  <a:lnTo>
                    <a:pt x="16" y="80"/>
                  </a:lnTo>
                  <a:lnTo>
                    <a:pt x="0" y="72"/>
                  </a:lnTo>
                  <a:lnTo>
                    <a:pt x="0" y="56"/>
                  </a:lnTo>
                  <a:lnTo>
                    <a:pt x="16" y="40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56" y="8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97" name="Freeform 148"/>
            <p:cNvSpPr>
              <a:spLocks/>
            </p:cNvSpPr>
            <p:nvPr/>
          </p:nvSpPr>
          <p:spPr bwMode="auto">
            <a:xfrm>
              <a:off x="3971" y="2324"/>
              <a:ext cx="25" cy="14"/>
            </a:xfrm>
            <a:custGeom>
              <a:avLst/>
              <a:gdLst>
                <a:gd name="T0" fmla="*/ 0 w 24"/>
                <a:gd name="T1" fmla="*/ 4 h 16"/>
                <a:gd name="T2" fmla="*/ 8 w 24"/>
                <a:gd name="T3" fmla="*/ 0 h 16"/>
                <a:gd name="T4" fmla="*/ 52 w 24"/>
                <a:gd name="T5" fmla="*/ 4 h 16"/>
                <a:gd name="T6" fmla="*/ 8 w 24"/>
                <a:gd name="T7" fmla="*/ 4 h 16"/>
                <a:gd name="T8" fmla="*/ 0 w 24"/>
                <a:gd name="T9" fmla="*/ 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6"/>
                <a:gd name="T17" fmla="*/ 24 w 24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6">
                  <a:moveTo>
                    <a:pt x="0" y="8"/>
                  </a:moveTo>
                  <a:lnTo>
                    <a:pt x="8" y="0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98" name="Freeform 149"/>
            <p:cNvSpPr>
              <a:spLocks/>
            </p:cNvSpPr>
            <p:nvPr/>
          </p:nvSpPr>
          <p:spPr bwMode="auto">
            <a:xfrm>
              <a:off x="3971" y="2324"/>
              <a:ext cx="25" cy="14"/>
            </a:xfrm>
            <a:custGeom>
              <a:avLst/>
              <a:gdLst>
                <a:gd name="T0" fmla="*/ 0 w 24"/>
                <a:gd name="T1" fmla="*/ 4 h 16"/>
                <a:gd name="T2" fmla="*/ 8 w 24"/>
                <a:gd name="T3" fmla="*/ 0 h 16"/>
                <a:gd name="T4" fmla="*/ 52 w 24"/>
                <a:gd name="T5" fmla="*/ 4 h 16"/>
                <a:gd name="T6" fmla="*/ 8 w 24"/>
                <a:gd name="T7" fmla="*/ 4 h 16"/>
                <a:gd name="T8" fmla="*/ 0 w 24"/>
                <a:gd name="T9" fmla="*/ 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6"/>
                <a:gd name="T17" fmla="*/ 24 w 24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6">
                  <a:moveTo>
                    <a:pt x="0" y="8"/>
                  </a:moveTo>
                  <a:lnTo>
                    <a:pt x="8" y="0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0" y="8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99" name="Freeform 150"/>
            <p:cNvSpPr>
              <a:spLocks/>
            </p:cNvSpPr>
            <p:nvPr/>
          </p:nvSpPr>
          <p:spPr bwMode="auto">
            <a:xfrm>
              <a:off x="3996" y="2324"/>
              <a:ext cx="16" cy="14"/>
            </a:xfrm>
            <a:custGeom>
              <a:avLst/>
              <a:gdLst>
                <a:gd name="T0" fmla="*/ 0 w 16"/>
                <a:gd name="T1" fmla="*/ 4 h 16"/>
                <a:gd name="T2" fmla="*/ 8 w 16"/>
                <a:gd name="T3" fmla="*/ 0 h 16"/>
                <a:gd name="T4" fmla="*/ 16 w 16"/>
                <a:gd name="T5" fmla="*/ 0 h 16"/>
                <a:gd name="T6" fmla="*/ 8 w 16"/>
                <a:gd name="T7" fmla="*/ 4 h 16"/>
                <a:gd name="T8" fmla="*/ 16 w 16"/>
                <a:gd name="T9" fmla="*/ 4 h 16"/>
                <a:gd name="T10" fmla="*/ 0 w 16"/>
                <a:gd name="T11" fmla="*/ 4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6"/>
                <a:gd name="T20" fmla="*/ 16 w 1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6">
                  <a:moveTo>
                    <a:pt x="0" y="8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16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00" name="Freeform 151"/>
            <p:cNvSpPr>
              <a:spLocks/>
            </p:cNvSpPr>
            <p:nvPr/>
          </p:nvSpPr>
          <p:spPr bwMode="auto">
            <a:xfrm>
              <a:off x="3996" y="2324"/>
              <a:ext cx="16" cy="14"/>
            </a:xfrm>
            <a:custGeom>
              <a:avLst/>
              <a:gdLst>
                <a:gd name="T0" fmla="*/ 0 w 16"/>
                <a:gd name="T1" fmla="*/ 4 h 16"/>
                <a:gd name="T2" fmla="*/ 8 w 16"/>
                <a:gd name="T3" fmla="*/ 0 h 16"/>
                <a:gd name="T4" fmla="*/ 16 w 16"/>
                <a:gd name="T5" fmla="*/ 0 h 16"/>
                <a:gd name="T6" fmla="*/ 8 w 16"/>
                <a:gd name="T7" fmla="*/ 4 h 16"/>
                <a:gd name="T8" fmla="*/ 16 w 16"/>
                <a:gd name="T9" fmla="*/ 4 h 16"/>
                <a:gd name="T10" fmla="*/ 0 w 16"/>
                <a:gd name="T11" fmla="*/ 4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6"/>
                <a:gd name="T20" fmla="*/ 16 w 1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6">
                  <a:moveTo>
                    <a:pt x="0" y="8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16" y="16"/>
                  </a:lnTo>
                  <a:lnTo>
                    <a:pt x="0" y="8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01" name="Freeform 152"/>
            <p:cNvSpPr>
              <a:spLocks/>
            </p:cNvSpPr>
            <p:nvPr/>
          </p:nvSpPr>
          <p:spPr bwMode="auto">
            <a:xfrm>
              <a:off x="3864" y="2292"/>
              <a:ext cx="241" cy="203"/>
            </a:xfrm>
            <a:custGeom>
              <a:avLst/>
              <a:gdLst>
                <a:gd name="T0" fmla="*/ 410 w 232"/>
                <a:gd name="T1" fmla="*/ 52 h 216"/>
                <a:gd name="T2" fmla="*/ 428 w 232"/>
                <a:gd name="T3" fmla="*/ 49 h 216"/>
                <a:gd name="T4" fmla="*/ 445 w 232"/>
                <a:gd name="T5" fmla="*/ 46 h 216"/>
                <a:gd name="T6" fmla="*/ 462 w 232"/>
                <a:gd name="T7" fmla="*/ 43 h 216"/>
                <a:gd name="T8" fmla="*/ 480 w 232"/>
                <a:gd name="T9" fmla="*/ 41 h 216"/>
                <a:gd name="T10" fmla="*/ 497 w 232"/>
                <a:gd name="T11" fmla="*/ 41 h 216"/>
                <a:gd name="T12" fmla="*/ 497 w 232"/>
                <a:gd name="T13" fmla="*/ 39 h 216"/>
                <a:gd name="T14" fmla="*/ 497 w 232"/>
                <a:gd name="T15" fmla="*/ 37 h 216"/>
                <a:gd name="T16" fmla="*/ 497 w 232"/>
                <a:gd name="T17" fmla="*/ 35 h 216"/>
                <a:gd name="T18" fmla="*/ 480 w 232"/>
                <a:gd name="T19" fmla="*/ 33 h 216"/>
                <a:gd name="T20" fmla="*/ 462 w 232"/>
                <a:gd name="T21" fmla="*/ 30 h 216"/>
                <a:gd name="T22" fmla="*/ 445 w 232"/>
                <a:gd name="T23" fmla="*/ 30 h 216"/>
                <a:gd name="T24" fmla="*/ 445 w 232"/>
                <a:gd name="T25" fmla="*/ 33 h 216"/>
                <a:gd name="T26" fmla="*/ 428 w 232"/>
                <a:gd name="T27" fmla="*/ 33 h 216"/>
                <a:gd name="T28" fmla="*/ 410 w 232"/>
                <a:gd name="T29" fmla="*/ 33 h 216"/>
                <a:gd name="T30" fmla="*/ 394 w 232"/>
                <a:gd name="T31" fmla="*/ 33 h 216"/>
                <a:gd name="T32" fmla="*/ 378 w 232"/>
                <a:gd name="T33" fmla="*/ 33 h 216"/>
                <a:gd name="T34" fmla="*/ 363 w 232"/>
                <a:gd name="T35" fmla="*/ 30 h 216"/>
                <a:gd name="T36" fmla="*/ 378 w 232"/>
                <a:gd name="T37" fmla="*/ 30 h 216"/>
                <a:gd name="T38" fmla="*/ 363 w 232"/>
                <a:gd name="T39" fmla="*/ 25 h 216"/>
                <a:gd name="T40" fmla="*/ 363 w 232"/>
                <a:gd name="T41" fmla="*/ 19 h 216"/>
                <a:gd name="T42" fmla="*/ 311 w 232"/>
                <a:gd name="T43" fmla="*/ 14 h 216"/>
                <a:gd name="T44" fmla="*/ 273 w 232"/>
                <a:gd name="T45" fmla="*/ 12 h 216"/>
                <a:gd name="T46" fmla="*/ 240 w 232"/>
                <a:gd name="T47" fmla="*/ 14 h 216"/>
                <a:gd name="T48" fmla="*/ 222 w 232"/>
                <a:gd name="T49" fmla="*/ 12 h 216"/>
                <a:gd name="T50" fmla="*/ 206 w 232"/>
                <a:gd name="T51" fmla="*/ 8 h 216"/>
                <a:gd name="T52" fmla="*/ 206 w 232"/>
                <a:gd name="T53" fmla="*/ 8 h 216"/>
                <a:gd name="T54" fmla="*/ 189 w 232"/>
                <a:gd name="T55" fmla="*/ 8 h 216"/>
                <a:gd name="T56" fmla="*/ 137 w 232"/>
                <a:gd name="T57" fmla="*/ 8 h 216"/>
                <a:gd name="T58" fmla="*/ 101 w 232"/>
                <a:gd name="T59" fmla="*/ 0 h 216"/>
                <a:gd name="T60" fmla="*/ 49 w 232"/>
                <a:gd name="T61" fmla="*/ 8 h 216"/>
                <a:gd name="T62" fmla="*/ 65 w 232"/>
                <a:gd name="T63" fmla="*/ 8 h 216"/>
                <a:gd name="T64" fmla="*/ 49 w 232"/>
                <a:gd name="T65" fmla="*/ 8 h 216"/>
                <a:gd name="T66" fmla="*/ 36 w 232"/>
                <a:gd name="T67" fmla="*/ 8 h 216"/>
                <a:gd name="T68" fmla="*/ 36 w 232"/>
                <a:gd name="T69" fmla="*/ 12 h 216"/>
                <a:gd name="T70" fmla="*/ 0 w 232"/>
                <a:gd name="T71" fmla="*/ 12 h 216"/>
                <a:gd name="T72" fmla="*/ 0 w 232"/>
                <a:gd name="T73" fmla="*/ 17 h 216"/>
                <a:gd name="T74" fmla="*/ 8 w 232"/>
                <a:gd name="T75" fmla="*/ 17 h 216"/>
                <a:gd name="T76" fmla="*/ 65 w 232"/>
                <a:gd name="T77" fmla="*/ 28 h 216"/>
                <a:gd name="T78" fmla="*/ 87 w 232"/>
                <a:gd name="T79" fmla="*/ 30 h 216"/>
                <a:gd name="T80" fmla="*/ 101 w 232"/>
                <a:gd name="T81" fmla="*/ 33 h 216"/>
                <a:gd name="T82" fmla="*/ 101 w 232"/>
                <a:gd name="T83" fmla="*/ 39 h 216"/>
                <a:gd name="T84" fmla="*/ 137 w 232"/>
                <a:gd name="T85" fmla="*/ 43 h 216"/>
                <a:gd name="T86" fmla="*/ 170 w 232"/>
                <a:gd name="T87" fmla="*/ 53 h 216"/>
                <a:gd name="T88" fmla="*/ 189 w 232"/>
                <a:gd name="T89" fmla="*/ 55 h 216"/>
                <a:gd name="T90" fmla="*/ 206 w 232"/>
                <a:gd name="T91" fmla="*/ 53 h 216"/>
                <a:gd name="T92" fmla="*/ 240 w 232"/>
                <a:gd name="T93" fmla="*/ 58 h 216"/>
                <a:gd name="T94" fmla="*/ 258 w 232"/>
                <a:gd name="T95" fmla="*/ 63 h 216"/>
                <a:gd name="T96" fmla="*/ 363 w 232"/>
                <a:gd name="T97" fmla="*/ 53 h 216"/>
                <a:gd name="T98" fmla="*/ 410 w 232"/>
                <a:gd name="T99" fmla="*/ 52 h 2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32"/>
                <a:gd name="T151" fmla="*/ 0 h 216"/>
                <a:gd name="T152" fmla="*/ 232 w 232"/>
                <a:gd name="T153" fmla="*/ 216 h 2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32" h="216">
                  <a:moveTo>
                    <a:pt x="192" y="176"/>
                  </a:moveTo>
                  <a:lnTo>
                    <a:pt x="200" y="168"/>
                  </a:lnTo>
                  <a:lnTo>
                    <a:pt x="208" y="160"/>
                  </a:lnTo>
                  <a:lnTo>
                    <a:pt x="216" y="152"/>
                  </a:lnTo>
                  <a:lnTo>
                    <a:pt x="224" y="144"/>
                  </a:lnTo>
                  <a:lnTo>
                    <a:pt x="232" y="144"/>
                  </a:lnTo>
                  <a:lnTo>
                    <a:pt x="232" y="136"/>
                  </a:lnTo>
                  <a:lnTo>
                    <a:pt x="232" y="128"/>
                  </a:lnTo>
                  <a:lnTo>
                    <a:pt x="232" y="120"/>
                  </a:lnTo>
                  <a:lnTo>
                    <a:pt x="224" y="112"/>
                  </a:lnTo>
                  <a:lnTo>
                    <a:pt x="216" y="104"/>
                  </a:lnTo>
                  <a:lnTo>
                    <a:pt x="208" y="104"/>
                  </a:lnTo>
                  <a:lnTo>
                    <a:pt x="208" y="112"/>
                  </a:lnTo>
                  <a:lnTo>
                    <a:pt x="200" y="112"/>
                  </a:lnTo>
                  <a:lnTo>
                    <a:pt x="192" y="112"/>
                  </a:lnTo>
                  <a:lnTo>
                    <a:pt x="184" y="112"/>
                  </a:lnTo>
                  <a:lnTo>
                    <a:pt x="176" y="112"/>
                  </a:lnTo>
                  <a:lnTo>
                    <a:pt x="168" y="104"/>
                  </a:lnTo>
                  <a:lnTo>
                    <a:pt x="176" y="104"/>
                  </a:lnTo>
                  <a:lnTo>
                    <a:pt x="168" y="88"/>
                  </a:lnTo>
                  <a:lnTo>
                    <a:pt x="168" y="64"/>
                  </a:lnTo>
                  <a:lnTo>
                    <a:pt x="144" y="48"/>
                  </a:lnTo>
                  <a:lnTo>
                    <a:pt x="128" y="40"/>
                  </a:lnTo>
                  <a:lnTo>
                    <a:pt x="112" y="48"/>
                  </a:lnTo>
                  <a:lnTo>
                    <a:pt x="104" y="40"/>
                  </a:lnTo>
                  <a:lnTo>
                    <a:pt x="96" y="32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64" y="8"/>
                  </a:lnTo>
                  <a:lnTo>
                    <a:pt x="48" y="0"/>
                  </a:lnTo>
                  <a:lnTo>
                    <a:pt x="24" y="8"/>
                  </a:lnTo>
                  <a:lnTo>
                    <a:pt x="32" y="16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0" y="40"/>
                  </a:lnTo>
                  <a:lnTo>
                    <a:pt x="0" y="56"/>
                  </a:lnTo>
                  <a:lnTo>
                    <a:pt x="8" y="56"/>
                  </a:lnTo>
                  <a:lnTo>
                    <a:pt x="32" y="96"/>
                  </a:lnTo>
                  <a:lnTo>
                    <a:pt x="40" y="104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4" y="152"/>
                  </a:lnTo>
                  <a:lnTo>
                    <a:pt x="80" y="184"/>
                  </a:lnTo>
                  <a:lnTo>
                    <a:pt x="88" y="192"/>
                  </a:lnTo>
                  <a:lnTo>
                    <a:pt x="96" y="184"/>
                  </a:lnTo>
                  <a:lnTo>
                    <a:pt x="112" y="200"/>
                  </a:lnTo>
                  <a:lnTo>
                    <a:pt x="120" y="216"/>
                  </a:lnTo>
                  <a:lnTo>
                    <a:pt x="168" y="184"/>
                  </a:lnTo>
                  <a:lnTo>
                    <a:pt x="192" y="17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02" name="Freeform 153"/>
            <p:cNvSpPr>
              <a:spLocks/>
            </p:cNvSpPr>
            <p:nvPr/>
          </p:nvSpPr>
          <p:spPr bwMode="auto">
            <a:xfrm>
              <a:off x="3864" y="2292"/>
              <a:ext cx="241" cy="203"/>
            </a:xfrm>
            <a:custGeom>
              <a:avLst/>
              <a:gdLst>
                <a:gd name="T0" fmla="*/ 410 w 232"/>
                <a:gd name="T1" fmla="*/ 52 h 216"/>
                <a:gd name="T2" fmla="*/ 428 w 232"/>
                <a:gd name="T3" fmla="*/ 49 h 216"/>
                <a:gd name="T4" fmla="*/ 445 w 232"/>
                <a:gd name="T5" fmla="*/ 46 h 216"/>
                <a:gd name="T6" fmla="*/ 462 w 232"/>
                <a:gd name="T7" fmla="*/ 43 h 216"/>
                <a:gd name="T8" fmla="*/ 480 w 232"/>
                <a:gd name="T9" fmla="*/ 41 h 216"/>
                <a:gd name="T10" fmla="*/ 497 w 232"/>
                <a:gd name="T11" fmla="*/ 41 h 216"/>
                <a:gd name="T12" fmla="*/ 497 w 232"/>
                <a:gd name="T13" fmla="*/ 39 h 216"/>
                <a:gd name="T14" fmla="*/ 497 w 232"/>
                <a:gd name="T15" fmla="*/ 37 h 216"/>
                <a:gd name="T16" fmla="*/ 497 w 232"/>
                <a:gd name="T17" fmla="*/ 35 h 216"/>
                <a:gd name="T18" fmla="*/ 480 w 232"/>
                <a:gd name="T19" fmla="*/ 33 h 216"/>
                <a:gd name="T20" fmla="*/ 462 w 232"/>
                <a:gd name="T21" fmla="*/ 30 h 216"/>
                <a:gd name="T22" fmla="*/ 445 w 232"/>
                <a:gd name="T23" fmla="*/ 30 h 216"/>
                <a:gd name="T24" fmla="*/ 445 w 232"/>
                <a:gd name="T25" fmla="*/ 33 h 216"/>
                <a:gd name="T26" fmla="*/ 428 w 232"/>
                <a:gd name="T27" fmla="*/ 33 h 216"/>
                <a:gd name="T28" fmla="*/ 410 w 232"/>
                <a:gd name="T29" fmla="*/ 33 h 216"/>
                <a:gd name="T30" fmla="*/ 394 w 232"/>
                <a:gd name="T31" fmla="*/ 33 h 216"/>
                <a:gd name="T32" fmla="*/ 378 w 232"/>
                <a:gd name="T33" fmla="*/ 33 h 216"/>
                <a:gd name="T34" fmla="*/ 363 w 232"/>
                <a:gd name="T35" fmla="*/ 30 h 216"/>
                <a:gd name="T36" fmla="*/ 378 w 232"/>
                <a:gd name="T37" fmla="*/ 30 h 216"/>
                <a:gd name="T38" fmla="*/ 363 w 232"/>
                <a:gd name="T39" fmla="*/ 25 h 216"/>
                <a:gd name="T40" fmla="*/ 363 w 232"/>
                <a:gd name="T41" fmla="*/ 19 h 216"/>
                <a:gd name="T42" fmla="*/ 311 w 232"/>
                <a:gd name="T43" fmla="*/ 14 h 216"/>
                <a:gd name="T44" fmla="*/ 273 w 232"/>
                <a:gd name="T45" fmla="*/ 12 h 216"/>
                <a:gd name="T46" fmla="*/ 240 w 232"/>
                <a:gd name="T47" fmla="*/ 14 h 216"/>
                <a:gd name="T48" fmla="*/ 222 w 232"/>
                <a:gd name="T49" fmla="*/ 12 h 216"/>
                <a:gd name="T50" fmla="*/ 206 w 232"/>
                <a:gd name="T51" fmla="*/ 8 h 216"/>
                <a:gd name="T52" fmla="*/ 206 w 232"/>
                <a:gd name="T53" fmla="*/ 8 h 216"/>
                <a:gd name="T54" fmla="*/ 189 w 232"/>
                <a:gd name="T55" fmla="*/ 8 h 216"/>
                <a:gd name="T56" fmla="*/ 137 w 232"/>
                <a:gd name="T57" fmla="*/ 8 h 216"/>
                <a:gd name="T58" fmla="*/ 101 w 232"/>
                <a:gd name="T59" fmla="*/ 0 h 216"/>
                <a:gd name="T60" fmla="*/ 49 w 232"/>
                <a:gd name="T61" fmla="*/ 8 h 216"/>
                <a:gd name="T62" fmla="*/ 65 w 232"/>
                <a:gd name="T63" fmla="*/ 8 h 216"/>
                <a:gd name="T64" fmla="*/ 49 w 232"/>
                <a:gd name="T65" fmla="*/ 8 h 216"/>
                <a:gd name="T66" fmla="*/ 36 w 232"/>
                <a:gd name="T67" fmla="*/ 8 h 216"/>
                <a:gd name="T68" fmla="*/ 36 w 232"/>
                <a:gd name="T69" fmla="*/ 12 h 216"/>
                <a:gd name="T70" fmla="*/ 0 w 232"/>
                <a:gd name="T71" fmla="*/ 12 h 216"/>
                <a:gd name="T72" fmla="*/ 0 w 232"/>
                <a:gd name="T73" fmla="*/ 17 h 216"/>
                <a:gd name="T74" fmla="*/ 8 w 232"/>
                <a:gd name="T75" fmla="*/ 17 h 216"/>
                <a:gd name="T76" fmla="*/ 65 w 232"/>
                <a:gd name="T77" fmla="*/ 28 h 216"/>
                <a:gd name="T78" fmla="*/ 87 w 232"/>
                <a:gd name="T79" fmla="*/ 30 h 216"/>
                <a:gd name="T80" fmla="*/ 101 w 232"/>
                <a:gd name="T81" fmla="*/ 33 h 216"/>
                <a:gd name="T82" fmla="*/ 101 w 232"/>
                <a:gd name="T83" fmla="*/ 39 h 216"/>
                <a:gd name="T84" fmla="*/ 137 w 232"/>
                <a:gd name="T85" fmla="*/ 43 h 216"/>
                <a:gd name="T86" fmla="*/ 170 w 232"/>
                <a:gd name="T87" fmla="*/ 53 h 216"/>
                <a:gd name="T88" fmla="*/ 189 w 232"/>
                <a:gd name="T89" fmla="*/ 55 h 216"/>
                <a:gd name="T90" fmla="*/ 206 w 232"/>
                <a:gd name="T91" fmla="*/ 53 h 216"/>
                <a:gd name="T92" fmla="*/ 240 w 232"/>
                <a:gd name="T93" fmla="*/ 58 h 216"/>
                <a:gd name="T94" fmla="*/ 258 w 232"/>
                <a:gd name="T95" fmla="*/ 63 h 216"/>
                <a:gd name="T96" fmla="*/ 363 w 232"/>
                <a:gd name="T97" fmla="*/ 53 h 216"/>
                <a:gd name="T98" fmla="*/ 410 w 232"/>
                <a:gd name="T99" fmla="*/ 52 h 2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32"/>
                <a:gd name="T151" fmla="*/ 0 h 216"/>
                <a:gd name="T152" fmla="*/ 232 w 232"/>
                <a:gd name="T153" fmla="*/ 216 h 2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32" h="216">
                  <a:moveTo>
                    <a:pt x="192" y="176"/>
                  </a:moveTo>
                  <a:lnTo>
                    <a:pt x="200" y="168"/>
                  </a:lnTo>
                  <a:lnTo>
                    <a:pt x="208" y="160"/>
                  </a:lnTo>
                  <a:lnTo>
                    <a:pt x="216" y="152"/>
                  </a:lnTo>
                  <a:lnTo>
                    <a:pt x="224" y="144"/>
                  </a:lnTo>
                  <a:lnTo>
                    <a:pt x="232" y="144"/>
                  </a:lnTo>
                  <a:lnTo>
                    <a:pt x="232" y="136"/>
                  </a:lnTo>
                  <a:lnTo>
                    <a:pt x="232" y="128"/>
                  </a:lnTo>
                  <a:lnTo>
                    <a:pt x="232" y="120"/>
                  </a:lnTo>
                  <a:lnTo>
                    <a:pt x="224" y="112"/>
                  </a:lnTo>
                  <a:lnTo>
                    <a:pt x="216" y="104"/>
                  </a:lnTo>
                  <a:lnTo>
                    <a:pt x="208" y="104"/>
                  </a:lnTo>
                  <a:lnTo>
                    <a:pt x="208" y="112"/>
                  </a:lnTo>
                  <a:lnTo>
                    <a:pt x="200" y="112"/>
                  </a:lnTo>
                  <a:lnTo>
                    <a:pt x="192" y="112"/>
                  </a:lnTo>
                  <a:lnTo>
                    <a:pt x="184" y="112"/>
                  </a:lnTo>
                  <a:lnTo>
                    <a:pt x="176" y="112"/>
                  </a:lnTo>
                  <a:lnTo>
                    <a:pt x="168" y="104"/>
                  </a:lnTo>
                  <a:lnTo>
                    <a:pt x="176" y="104"/>
                  </a:lnTo>
                  <a:lnTo>
                    <a:pt x="168" y="88"/>
                  </a:lnTo>
                  <a:lnTo>
                    <a:pt x="168" y="64"/>
                  </a:lnTo>
                  <a:lnTo>
                    <a:pt x="144" y="48"/>
                  </a:lnTo>
                  <a:lnTo>
                    <a:pt x="128" y="40"/>
                  </a:lnTo>
                  <a:lnTo>
                    <a:pt x="112" y="48"/>
                  </a:lnTo>
                  <a:lnTo>
                    <a:pt x="104" y="40"/>
                  </a:lnTo>
                  <a:lnTo>
                    <a:pt x="96" y="32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64" y="8"/>
                  </a:lnTo>
                  <a:lnTo>
                    <a:pt x="48" y="0"/>
                  </a:lnTo>
                  <a:lnTo>
                    <a:pt x="24" y="8"/>
                  </a:lnTo>
                  <a:lnTo>
                    <a:pt x="32" y="16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0" y="40"/>
                  </a:lnTo>
                  <a:lnTo>
                    <a:pt x="0" y="56"/>
                  </a:lnTo>
                  <a:lnTo>
                    <a:pt x="8" y="56"/>
                  </a:lnTo>
                  <a:lnTo>
                    <a:pt x="32" y="96"/>
                  </a:lnTo>
                  <a:lnTo>
                    <a:pt x="40" y="104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4" y="152"/>
                  </a:lnTo>
                  <a:lnTo>
                    <a:pt x="80" y="184"/>
                  </a:lnTo>
                  <a:lnTo>
                    <a:pt x="88" y="192"/>
                  </a:lnTo>
                  <a:lnTo>
                    <a:pt x="96" y="184"/>
                  </a:lnTo>
                  <a:lnTo>
                    <a:pt x="112" y="200"/>
                  </a:lnTo>
                  <a:lnTo>
                    <a:pt x="120" y="216"/>
                  </a:lnTo>
                  <a:lnTo>
                    <a:pt x="168" y="184"/>
                  </a:lnTo>
                  <a:lnTo>
                    <a:pt x="192" y="176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03" name="Freeform 154"/>
            <p:cNvSpPr>
              <a:spLocks/>
            </p:cNvSpPr>
            <p:nvPr/>
          </p:nvSpPr>
          <p:spPr bwMode="auto">
            <a:xfrm>
              <a:off x="4063" y="2383"/>
              <a:ext cx="73" cy="81"/>
            </a:xfrm>
            <a:custGeom>
              <a:avLst/>
              <a:gdLst>
                <a:gd name="T0" fmla="*/ 0 w 72"/>
                <a:gd name="T1" fmla="*/ 17 h 88"/>
                <a:gd name="T2" fmla="*/ 24 w 72"/>
                <a:gd name="T3" fmla="*/ 17 h 88"/>
                <a:gd name="T4" fmla="*/ 24 w 72"/>
                <a:gd name="T5" fmla="*/ 15 h 88"/>
                <a:gd name="T6" fmla="*/ 32 w 72"/>
                <a:gd name="T7" fmla="*/ 14 h 88"/>
                <a:gd name="T8" fmla="*/ 68 w 72"/>
                <a:gd name="T9" fmla="*/ 13 h 88"/>
                <a:gd name="T10" fmla="*/ 76 w 72"/>
                <a:gd name="T11" fmla="*/ 11 h 88"/>
                <a:gd name="T12" fmla="*/ 84 w 72"/>
                <a:gd name="T13" fmla="*/ 6 h 88"/>
                <a:gd name="T14" fmla="*/ 92 w 72"/>
                <a:gd name="T15" fmla="*/ 6 h 88"/>
                <a:gd name="T16" fmla="*/ 84 w 72"/>
                <a:gd name="T17" fmla="*/ 6 h 88"/>
                <a:gd name="T18" fmla="*/ 68 w 72"/>
                <a:gd name="T19" fmla="*/ 6 h 88"/>
                <a:gd name="T20" fmla="*/ 60 w 72"/>
                <a:gd name="T21" fmla="*/ 0 h 88"/>
                <a:gd name="T22" fmla="*/ 24 w 72"/>
                <a:gd name="T23" fmla="*/ 6 h 88"/>
                <a:gd name="T24" fmla="*/ 32 w 72"/>
                <a:gd name="T25" fmla="*/ 6 h 88"/>
                <a:gd name="T26" fmla="*/ 60 w 72"/>
                <a:gd name="T27" fmla="*/ 6 h 88"/>
                <a:gd name="T28" fmla="*/ 60 w 72"/>
                <a:gd name="T29" fmla="*/ 6 h 88"/>
                <a:gd name="T30" fmla="*/ 60 w 72"/>
                <a:gd name="T31" fmla="*/ 7 h 88"/>
                <a:gd name="T32" fmla="*/ 60 w 72"/>
                <a:gd name="T33" fmla="*/ 9 h 88"/>
                <a:gd name="T34" fmla="*/ 32 w 72"/>
                <a:gd name="T35" fmla="*/ 9 h 88"/>
                <a:gd name="T36" fmla="*/ 24 w 72"/>
                <a:gd name="T37" fmla="*/ 11 h 88"/>
                <a:gd name="T38" fmla="*/ 16 w 72"/>
                <a:gd name="T39" fmla="*/ 13 h 88"/>
                <a:gd name="T40" fmla="*/ 8 w 72"/>
                <a:gd name="T41" fmla="*/ 14 h 88"/>
                <a:gd name="T42" fmla="*/ 0 w 72"/>
                <a:gd name="T43" fmla="*/ 15 h 88"/>
                <a:gd name="T44" fmla="*/ 0 w 72"/>
                <a:gd name="T45" fmla="*/ 17 h 8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88"/>
                <a:gd name="T71" fmla="*/ 72 w 72"/>
                <a:gd name="T72" fmla="*/ 88 h 8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88">
                  <a:moveTo>
                    <a:pt x="0" y="88"/>
                  </a:moveTo>
                  <a:lnTo>
                    <a:pt x="24" y="88"/>
                  </a:lnTo>
                  <a:lnTo>
                    <a:pt x="24" y="80"/>
                  </a:lnTo>
                  <a:lnTo>
                    <a:pt x="32" y="72"/>
                  </a:lnTo>
                  <a:lnTo>
                    <a:pt x="48" y="64"/>
                  </a:lnTo>
                  <a:lnTo>
                    <a:pt x="56" y="56"/>
                  </a:lnTo>
                  <a:lnTo>
                    <a:pt x="64" y="32"/>
                  </a:lnTo>
                  <a:lnTo>
                    <a:pt x="72" y="24"/>
                  </a:lnTo>
                  <a:lnTo>
                    <a:pt x="64" y="8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24" y="56"/>
                  </a:lnTo>
                  <a:lnTo>
                    <a:pt x="16" y="64"/>
                  </a:lnTo>
                  <a:lnTo>
                    <a:pt x="8" y="72"/>
                  </a:lnTo>
                  <a:lnTo>
                    <a:pt x="0" y="8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04" name="Freeform 155"/>
            <p:cNvSpPr>
              <a:spLocks/>
            </p:cNvSpPr>
            <p:nvPr/>
          </p:nvSpPr>
          <p:spPr bwMode="auto">
            <a:xfrm>
              <a:off x="4063" y="2383"/>
              <a:ext cx="73" cy="81"/>
            </a:xfrm>
            <a:custGeom>
              <a:avLst/>
              <a:gdLst>
                <a:gd name="T0" fmla="*/ 0 w 72"/>
                <a:gd name="T1" fmla="*/ 17 h 88"/>
                <a:gd name="T2" fmla="*/ 24 w 72"/>
                <a:gd name="T3" fmla="*/ 17 h 88"/>
                <a:gd name="T4" fmla="*/ 24 w 72"/>
                <a:gd name="T5" fmla="*/ 15 h 88"/>
                <a:gd name="T6" fmla="*/ 32 w 72"/>
                <a:gd name="T7" fmla="*/ 14 h 88"/>
                <a:gd name="T8" fmla="*/ 68 w 72"/>
                <a:gd name="T9" fmla="*/ 13 h 88"/>
                <a:gd name="T10" fmla="*/ 76 w 72"/>
                <a:gd name="T11" fmla="*/ 11 h 88"/>
                <a:gd name="T12" fmla="*/ 84 w 72"/>
                <a:gd name="T13" fmla="*/ 6 h 88"/>
                <a:gd name="T14" fmla="*/ 92 w 72"/>
                <a:gd name="T15" fmla="*/ 6 h 88"/>
                <a:gd name="T16" fmla="*/ 84 w 72"/>
                <a:gd name="T17" fmla="*/ 6 h 88"/>
                <a:gd name="T18" fmla="*/ 68 w 72"/>
                <a:gd name="T19" fmla="*/ 6 h 88"/>
                <a:gd name="T20" fmla="*/ 60 w 72"/>
                <a:gd name="T21" fmla="*/ 0 h 88"/>
                <a:gd name="T22" fmla="*/ 24 w 72"/>
                <a:gd name="T23" fmla="*/ 6 h 88"/>
                <a:gd name="T24" fmla="*/ 32 w 72"/>
                <a:gd name="T25" fmla="*/ 6 h 88"/>
                <a:gd name="T26" fmla="*/ 60 w 72"/>
                <a:gd name="T27" fmla="*/ 6 h 88"/>
                <a:gd name="T28" fmla="*/ 60 w 72"/>
                <a:gd name="T29" fmla="*/ 6 h 88"/>
                <a:gd name="T30" fmla="*/ 60 w 72"/>
                <a:gd name="T31" fmla="*/ 7 h 88"/>
                <a:gd name="T32" fmla="*/ 60 w 72"/>
                <a:gd name="T33" fmla="*/ 9 h 88"/>
                <a:gd name="T34" fmla="*/ 32 w 72"/>
                <a:gd name="T35" fmla="*/ 9 h 88"/>
                <a:gd name="T36" fmla="*/ 24 w 72"/>
                <a:gd name="T37" fmla="*/ 11 h 88"/>
                <a:gd name="T38" fmla="*/ 16 w 72"/>
                <a:gd name="T39" fmla="*/ 13 h 88"/>
                <a:gd name="T40" fmla="*/ 8 w 72"/>
                <a:gd name="T41" fmla="*/ 14 h 88"/>
                <a:gd name="T42" fmla="*/ 0 w 72"/>
                <a:gd name="T43" fmla="*/ 15 h 88"/>
                <a:gd name="T44" fmla="*/ 0 w 72"/>
                <a:gd name="T45" fmla="*/ 17 h 8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88"/>
                <a:gd name="T71" fmla="*/ 72 w 72"/>
                <a:gd name="T72" fmla="*/ 88 h 8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88">
                  <a:moveTo>
                    <a:pt x="0" y="88"/>
                  </a:moveTo>
                  <a:lnTo>
                    <a:pt x="24" y="88"/>
                  </a:lnTo>
                  <a:lnTo>
                    <a:pt x="24" y="80"/>
                  </a:lnTo>
                  <a:lnTo>
                    <a:pt x="32" y="72"/>
                  </a:lnTo>
                  <a:lnTo>
                    <a:pt x="48" y="64"/>
                  </a:lnTo>
                  <a:lnTo>
                    <a:pt x="56" y="56"/>
                  </a:lnTo>
                  <a:lnTo>
                    <a:pt x="64" y="32"/>
                  </a:lnTo>
                  <a:lnTo>
                    <a:pt x="72" y="24"/>
                  </a:lnTo>
                  <a:lnTo>
                    <a:pt x="64" y="8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24" y="56"/>
                  </a:lnTo>
                  <a:lnTo>
                    <a:pt x="16" y="64"/>
                  </a:lnTo>
                  <a:lnTo>
                    <a:pt x="8" y="72"/>
                  </a:lnTo>
                  <a:lnTo>
                    <a:pt x="0" y="80"/>
                  </a:lnTo>
                  <a:lnTo>
                    <a:pt x="0" y="88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05" name="Freeform 156"/>
            <p:cNvSpPr>
              <a:spLocks/>
            </p:cNvSpPr>
            <p:nvPr/>
          </p:nvSpPr>
          <p:spPr bwMode="auto">
            <a:xfrm>
              <a:off x="3956" y="2457"/>
              <a:ext cx="107" cy="51"/>
            </a:xfrm>
            <a:custGeom>
              <a:avLst/>
              <a:gdLst>
                <a:gd name="T0" fmla="*/ 0 w 104"/>
                <a:gd name="T1" fmla="*/ 5 h 56"/>
                <a:gd name="T2" fmla="*/ 8 w 104"/>
                <a:gd name="T3" fmla="*/ 5 h 56"/>
                <a:gd name="T4" fmla="*/ 44 w 104"/>
                <a:gd name="T5" fmla="*/ 5 h 56"/>
                <a:gd name="T6" fmla="*/ 52 w 104"/>
                <a:gd name="T7" fmla="*/ 5 h 56"/>
                <a:gd name="T8" fmla="*/ 140 w 104"/>
                <a:gd name="T9" fmla="*/ 5 h 56"/>
                <a:gd name="T10" fmla="*/ 183 w 104"/>
                <a:gd name="T11" fmla="*/ 0 h 56"/>
                <a:gd name="T12" fmla="*/ 183 w 104"/>
                <a:gd name="T13" fmla="*/ 5 h 56"/>
                <a:gd name="T14" fmla="*/ 169 w 104"/>
                <a:gd name="T15" fmla="*/ 5 h 56"/>
                <a:gd name="T16" fmla="*/ 124 w 104"/>
                <a:gd name="T17" fmla="*/ 5 h 56"/>
                <a:gd name="T18" fmla="*/ 84 w 104"/>
                <a:gd name="T19" fmla="*/ 7 h 56"/>
                <a:gd name="T20" fmla="*/ 52 w 104"/>
                <a:gd name="T21" fmla="*/ 7 h 56"/>
                <a:gd name="T22" fmla="*/ 16 w 104"/>
                <a:gd name="T23" fmla="*/ 9 h 56"/>
                <a:gd name="T24" fmla="*/ 8 w 104"/>
                <a:gd name="T25" fmla="*/ 9 h 56"/>
                <a:gd name="T26" fmla="*/ 0 w 104"/>
                <a:gd name="T27" fmla="*/ 5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4"/>
                <a:gd name="T43" fmla="*/ 0 h 56"/>
                <a:gd name="T44" fmla="*/ 104 w 104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4" h="56">
                  <a:moveTo>
                    <a:pt x="0" y="16"/>
                  </a:moveTo>
                  <a:lnTo>
                    <a:pt x="8" y="8"/>
                  </a:lnTo>
                  <a:lnTo>
                    <a:pt x="24" y="24"/>
                  </a:lnTo>
                  <a:lnTo>
                    <a:pt x="32" y="40"/>
                  </a:lnTo>
                  <a:lnTo>
                    <a:pt x="80" y="8"/>
                  </a:lnTo>
                  <a:lnTo>
                    <a:pt x="104" y="0"/>
                  </a:lnTo>
                  <a:lnTo>
                    <a:pt x="104" y="8"/>
                  </a:lnTo>
                  <a:lnTo>
                    <a:pt x="96" y="16"/>
                  </a:lnTo>
                  <a:lnTo>
                    <a:pt x="72" y="24"/>
                  </a:lnTo>
                  <a:lnTo>
                    <a:pt x="48" y="48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06" name="Freeform 157"/>
            <p:cNvSpPr>
              <a:spLocks/>
            </p:cNvSpPr>
            <p:nvPr/>
          </p:nvSpPr>
          <p:spPr bwMode="auto">
            <a:xfrm>
              <a:off x="3956" y="2457"/>
              <a:ext cx="107" cy="51"/>
            </a:xfrm>
            <a:custGeom>
              <a:avLst/>
              <a:gdLst>
                <a:gd name="T0" fmla="*/ 0 w 104"/>
                <a:gd name="T1" fmla="*/ 5 h 56"/>
                <a:gd name="T2" fmla="*/ 8 w 104"/>
                <a:gd name="T3" fmla="*/ 5 h 56"/>
                <a:gd name="T4" fmla="*/ 44 w 104"/>
                <a:gd name="T5" fmla="*/ 5 h 56"/>
                <a:gd name="T6" fmla="*/ 52 w 104"/>
                <a:gd name="T7" fmla="*/ 5 h 56"/>
                <a:gd name="T8" fmla="*/ 140 w 104"/>
                <a:gd name="T9" fmla="*/ 5 h 56"/>
                <a:gd name="T10" fmla="*/ 183 w 104"/>
                <a:gd name="T11" fmla="*/ 0 h 56"/>
                <a:gd name="T12" fmla="*/ 183 w 104"/>
                <a:gd name="T13" fmla="*/ 5 h 56"/>
                <a:gd name="T14" fmla="*/ 169 w 104"/>
                <a:gd name="T15" fmla="*/ 5 h 56"/>
                <a:gd name="T16" fmla="*/ 124 w 104"/>
                <a:gd name="T17" fmla="*/ 5 h 56"/>
                <a:gd name="T18" fmla="*/ 84 w 104"/>
                <a:gd name="T19" fmla="*/ 7 h 56"/>
                <a:gd name="T20" fmla="*/ 52 w 104"/>
                <a:gd name="T21" fmla="*/ 7 h 56"/>
                <a:gd name="T22" fmla="*/ 16 w 104"/>
                <a:gd name="T23" fmla="*/ 9 h 56"/>
                <a:gd name="T24" fmla="*/ 8 w 104"/>
                <a:gd name="T25" fmla="*/ 9 h 56"/>
                <a:gd name="T26" fmla="*/ 0 w 104"/>
                <a:gd name="T27" fmla="*/ 5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4"/>
                <a:gd name="T43" fmla="*/ 0 h 56"/>
                <a:gd name="T44" fmla="*/ 104 w 104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4" h="56">
                  <a:moveTo>
                    <a:pt x="0" y="16"/>
                  </a:moveTo>
                  <a:lnTo>
                    <a:pt x="8" y="8"/>
                  </a:lnTo>
                  <a:lnTo>
                    <a:pt x="24" y="24"/>
                  </a:lnTo>
                  <a:lnTo>
                    <a:pt x="32" y="40"/>
                  </a:lnTo>
                  <a:lnTo>
                    <a:pt x="80" y="8"/>
                  </a:lnTo>
                  <a:lnTo>
                    <a:pt x="104" y="0"/>
                  </a:lnTo>
                  <a:lnTo>
                    <a:pt x="104" y="8"/>
                  </a:lnTo>
                  <a:lnTo>
                    <a:pt x="96" y="16"/>
                  </a:lnTo>
                  <a:lnTo>
                    <a:pt x="72" y="24"/>
                  </a:lnTo>
                  <a:lnTo>
                    <a:pt x="48" y="48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0" y="16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07" name="Freeform 158"/>
            <p:cNvSpPr>
              <a:spLocks/>
            </p:cNvSpPr>
            <p:nvPr/>
          </p:nvSpPr>
          <p:spPr bwMode="auto">
            <a:xfrm>
              <a:off x="3962" y="2197"/>
              <a:ext cx="207" cy="177"/>
            </a:xfrm>
            <a:custGeom>
              <a:avLst/>
              <a:gdLst>
                <a:gd name="T0" fmla="*/ 382 w 200"/>
                <a:gd name="T1" fmla="*/ 38 h 192"/>
                <a:gd name="T2" fmla="*/ 286 w 200"/>
                <a:gd name="T3" fmla="*/ 37 h 192"/>
                <a:gd name="T4" fmla="*/ 270 w 200"/>
                <a:gd name="T5" fmla="*/ 33 h 192"/>
                <a:gd name="T6" fmla="*/ 237 w 200"/>
                <a:gd name="T7" fmla="*/ 34 h 192"/>
                <a:gd name="T8" fmla="*/ 207 w 200"/>
                <a:gd name="T9" fmla="*/ 34 h 192"/>
                <a:gd name="T10" fmla="*/ 159 w 200"/>
                <a:gd name="T11" fmla="*/ 31 h 192"/>
                <a:gd name="T12" fmla="*/ 145 w 200"/>
                <a:gd name="T13" fmla="*/ 27 h 192"/>
                <a:gd name="T14" fmla="*/ 110 w 200"/>
                <a:gd name="T15" fmla="*/ 26 h 192"/>
                <a:gd name="T16" fmla="*/ 96 w 200"/>
                <a:gd name="T17" fmla="*/ 26 h 192"/>
                <a:gd name="T18" fmla="*/ 79 w 200"/>
                <a:gd name="T19" fmla="*/ 24 h 192"/>
                <a:gd name="T20" fmla="*/ 79 w 200"/>
                <a:gd name="T21" fmla="*/ 21 h 192"/>
                <a:gd name="T22" fmla="*/ 45 w 200"/>
                <a:gd name="T23" fmla="*/ 19 h 192"/>
                <a:gd name="T24" fmla="*/ 36 w 200"/>
                <a:gd name="T25" fmla="*/ 16 h 192"/>
                <a:gd name="T26" fmla="*/ 45 w 200"/>
                <a:gd name="T27" fmla="*/ 13 h 192"/>
                <a:gd name="T28" fmla="*/ 45 w 200"/>
                <a:gd name="T29" fmla="*/ 12 h 192"/>
                <a:gd name="T30" fmla="*/ 36 w 200"/>
                <a:gd name="T31" fmla="*/ 12 h 192"/>
                <a:gd name="T32" fmla="*/ 8 w 200"/>
                <a:gd name="T33" fmla="*/ 8 h 192"/>
                <a:gd name="T34" fmla="*/ 0 w 200"/>
                <a:gd name="T35" fmla="*/ 6 h 192"/>
                <a:gd name="T36" fmla="*/ 8 w 200"/>
                <a:gd name="T37" fmla="*/ 0 h 192"/>
                <a:gd name="T38" fmla="*/ 36 w 200"/>
                <a:gd name="T39" fmla="*/ 6 h 192"/>
                <a:gd name="T40" fmla="*/ 45 w 200"/>
                <a:gd name="T41" fmla="*/ 6 h 192"/>
                <a:gd name="T42" fmla="*/ 61 w 200"/>
                <a:gd name="T43" fmla="*/ 6 h 192"/>
                <a:gd name="T44" fmla="*/ 79 w 200"/>
                <a:gd name="T45" fmla="*/ 6 h 192"/>
                <a:gd name="T46" fmla="*/ 96 w 200"/>
                <a:gd name="T47" fmla="*/ 6 h 192"/>
                <a:gd name="T48" fmla="*/ 79 w 200"/>
                <a:gd name="T49" fmla="*/ 6 h 192"/>
                <a:gd name="T50" fmla="*/ 110 w 200"/>
                <a:gd name="T51" fmla="*/ 6 h 192"/>
                <a:gd name="T52" fmla="*/ 110 w 200"/>
                <a:gd name="T53" fmla="*/ 6 h 192"/>
                <a:gd name="T54" fmla="*/ 159 w 200"/>
                <a:gd name="T55" fmla="*/ 10 h 192"/>
                <a:gd name="T56" fmla="*/ 221 w 200"/>
                <a:gd name="T57" fmla="*/ 10 h 192"/>
                <a:gd name="T58" fmla="*/ 221 w 200"/>
                <a:gd name="T59" fmla="*/ 6 h 192"/>
                <a:gd name="T60" fmla="*/ 237 w 200"/>
                <a:gd name="T61" fmla="*/ 6 h 192"/>
                <a:gd name="T62" fmla="*/ 286 w 200"/>
                <a:gd name="T63" fmla="*/ 6 h 192"/>
                <a:gd name="T64" fmla="*/ 365 w 200"/>
                <a:gd name="T65" fmla="*/ 10 h 192"/>
                <a:gd name="T66" fmla="*/ 365 w 200"/>
                <a:gd name="T67" fmla="*/ 12 h 192"/>
                <a:gd name="T68" fmla="*/ 365 w 200"/>
                <a:gd name="T69" fmla="*/ 13 h 192"/>
                <a:gd name="T70" fmla="*/ 350 w 200"/>
                <a:gd name="T71" fmla="*/ 16 h 192"/>
                <a:gd name="T72" fmla="*/ 350 w 200"/>
                <a:gd name="T73" fmla="*/ 22 h 192"/>
                <a:gd name="T74" fmla="*/ 382 w 200"/>
                <a:gd name="T75" fmla="*/ 22 h 192"/>
                <a:gd name="T76" fmla="*/ 382 w 200"/>
                <a:gd name="T77" fmla="*/ 24 h 192"/>
                <a:gd name="T78" fmla="*/ 365 w 200"/>
                <a:gd name="T79" fmla="*/ 27 h 192"/>
                <a:gd name="T80" fmla="*/ 382 w 200"/>
                <a:gd name="T81" fmla="*/ 30 h 192"/>
                <a:gd name="T82" fmla="*/ 398 w 200"/>
                <a:gd name="T83" fmla="*/ 31 h 192"/>
                <a:gd name="T84" fmla="*/ 398 w 200"/>
                <a:gd name="T85" fmla="*/ 33 h 192"/>
                <a:gd name="T86" fmla="*/ 382 w 200"/>
                <a:gd name="T87" fmla="*/ 34 h 192"/>
                <a:gd name="T88" fmla="*/ 382 w 200"/>
                <a:gd name="T89" fmla="*/ 38 h 1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0"/>
                <a:gd name="T136" fmla="*/ 0 h 192"/>
                <a:gd name="T137" fmla="*/ 200 w 200"/>
                <a:gd name="T138" fmla="*/ 192 h 19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0" h="192">
                  <a:moveTo>
                    <a:pt x="192" y="192"/>
                  </a:moveTo>
                  <a:lnTo>
                    <a:pt x="144" y="184"/>
                  </a:lnTo>
                  <a:lnTo>
                    <a:pt x="136" y="168"/>
                  </a:lnTo>
                  <a:lnTo>
                    <a:pt x="120" y="176"/>
                  </a:lnTo>
                  <a:lnTo>
                    <a:pt x="104" y="176"/>
                  </a:lnTo>
                  <a:lnTo>
                    <a:pt x="80" y="160"/>
                  </a:lnTo>
                  <a:lnTo>
                    <a:pt x="72" y="136"/>
                  </a:lnTo>
                  <a:lnTo>
                    <a:pt x="56" y="128"/>
                  </a:lnTo>
                  <a:lnTo>
                    <a:pt x="48" y="128"/>
                  </a:lnTo>
                  <a:lnTo>
                    <a:pt x="40" y="120"/>
                  </a:lnTo>
                  <a:lnTo>
                    <a:pt x="40" y="104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24" y="64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8" y="40"/>
                  </a:lnTo>
                  <a:lnTo>
                    <a:pt x="0" y="8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56" y="24"/>
                  </a:lnTo>
                  <a:lnTo>
                    <a:pt x="56" y="32"/>
                  </a:lnTo>
                  <a:lnTo>
                    <a:pt x="80" y="48"/>
                  </a:lnTo>
                  <a:lnTo>
                    <a:pt x="112" y="48"/>
                  </a:lnTo>
                  <a:lnTo>
                    <a:pt x="112" y="32"/>
                  </a:lnTo>
                  <a:lnTo>
                    <a:pt x="120" y="24"/>
                  </a:lnTo>
                  <a:lnTo>
                    <a:pt x="144" y="24"/>
                  </a:lnTo>
                  <a:lnTo>
                    <a:pt x="184" y="48"/>
                  </a:lnTo>
                  <a:lnTo>
                    <a:pt x="184" y="56"/>
                  </a:lnTo>
                  <a:lnTo>
                    <a:pt x="184" y="64"/>
                  </a:lnTo>
                  <a:lnTo>
                    <a:pt x="176" y="80"/>
                  </a:lnTo>
                  <a:lnTo>
                    <a:pt x="176" y="112"/>
                  </a:lnTo>
                  <a:lnTo>
                    <a:pt x="192" y="112"/>
                  </a:lnTo>
                  <a:lnTo>
                    <a:pt x="192" y="120"/>
                  </a:lnTo>
                  <a:lnTo>
                    <a:pt x="184" y="136"/>
                  </a:lnTo>
                  <a:lnTo>
                    <a:pt x="192" y="152"/>
                  </a:lnTo>
                  <a:lnTo>
                    <a:pt x="200" y="160"/>
                  </a:lnTo>
                  <a:lnTo>
                    <a:pt x="200" y="168"/>
                  </a:lnTo>
                  <a:lnTo>
                    <a:pt x="192" y="176"/>
                  </a:lnTo>
                  <a:lnTo>
                    <a:pt x="192" y="19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08" name="Freeform 159"/>
            <p:cNvSpPr>
              <a:spLocks/>
            </p:cNvSpPr>
            <p:nvPr/>
          </p:nvSpPr>
          <p:spPr bwMode="auto">
            <a:xfrm>
              <a:off x="3962" y="2197"/>
              <a:ext cx="207" cy="177"/>
            </a:xfrm>
            <a:custGeom>
              <a:avLst/>
              <a:gdLst>
                <a:gd name="T0" fmla="*/ 382 w 200"/>
                <a:gd name="T1" fmla="*/ 38 h 192"/>
                <a:gd name="T2" fmla="*/ 286 w 200"/>
                <a:gd name="T3" fmla="*/ 37 h 192"/>
                <a:gd name="T4" fmla="*/ 270 w 200"/>
                <a:gd name="T5" fmla="*/ 33 h 192"/>
                <a:gd name="T6" fmla="*/ 237 w 200"/>
                <a:gd name="T7" fmla="*/ 34 h 192"/>
                <a:gd name="T8" fmla="*/ 207 w 200"/>
                <a:gd name="T9" fmla="*/ 34 h 192"/>
                <a:gd name="T10" fmla="*/ 159 w 200"/>
                <a:gd name="T11" fmla="*/ 31 h 192"/>
                <a:gd name="T12" fmla="*/ 145 w 200"/>
                <a:gd name="T13" fmla="*/ 27 h 192"/>
                <a:gd name="T14" fmla="*/ 110 w 200"/>
                <a:gd name="T15" fmla="*/ 26 h 192"/>
                <a:gd name="T16" fmla="*/ 96 w 200"/>
                <a:gd name="T17" fmla="*/ 26 h 192"/>
                <a:gd name="T18" fmla="*/ 79 w 200"/>
                <a:gd name="T19" fmla="*/ 24 h 192"/>
                <a:gd name="T20" fmla="*/ 79 w 200"/>
                <a:gd name="T21" fmla="*/ 21 h 192"/>
                <a:gd name="T22" fmla="*/ 45 w 200"/>
                <a:gd name="T23" fmla="*/ 19 h 192"/>
                <a:gd name="T24" fmla="*/ 36 w 200"/>
                <a:gd name="T25" fmla="*/ 16 h 192"/>
                <a:gd name="T26" fmla="*/ 45 w 200"/>
                <a:gd name="T27" fmla="*/ 13 h 192"/>
                <a:gd name="T28" fmla="*/ 45 w 200"/>
                <a:gd name="T29" fmla="*/ 12 h 192"/>
                <a:gd name="T30" fmla="*/ 36 w 200"/>
                <a:gd name="T31" fmla="*/ 12 h 192"/>
                <a:gd name="T32" fmla="*/ 8 w 200"/>
                <a:gd name="T33" fmla="*/ 8 h 192"/>
                <a:gd name="T34" fmla="*/ 0 w 200"/>
                <a:gd name="T35" fmla="*/ 6 h 192"/>
                <a:gd name="T36" fmla="*/ 8 w 200"/>
                <a:gd name="T37" fmla="*/ 0 h 192"/>
                <a:gd name="T38" fmla="*/ 36 w 200"/>
                <a:gd name="T39" fmla="*/ 6 h 192"/>
                <a:gd name="T40" fmla="*/ 45 w 200"/>
                <a:gd name="T41" fmla="*/ 6 h 192"/>
                <a:gd name="T42" fmla="*/ 61 w 200"/>
                <a:gd name="T43" fmla="*/ 6 h 192"/>
                <a:gd name="T44" fmla="*/ 79 w 200"/>
                <a:gd name="T45" fmla="*/ 6 h 192"/>
                <a:gd name="T46" fmla="*/ 96 w 200"/>
                <a:gd name="T47" fmla="*/ 6 h 192"/>
                <a:gd name="T48" fmla="*/ 79 w 200"/>
                <a:gd name="T49" fmla="*/ 6 h 192"/>
                <a:gd name="T50" fmla="*/ 110 w 200"/>
                <a:gd name="T51" fmla="*/ 6 h 192"/>
                <a:gd name="T52" fmla="*/ 110 w 200"/>
                <a:gd name="T53" fmla="*/ 6 h 192"/>
                <a:gd name="T54" fmla="*/ 159 w 200"/>
                <a:gd name="T55" fmla="*/ 10 h 192"/>
                <a:gd name="T56" fmla="*/ 221 w 200"/>
                <a:gd name="T57" fmla="*/ 10 h 192"/>
                <a:gd name="T58" fmla="*/ 221 w 200"/>
                <a:gd name="T59" fmla="*/ 6 h 192"/>
                <a:gd name="T60" fmla="*/ 237 w 200"/>
                <a:gd name="T61" fmla="*/ 6 h 192"/>
                <a:gd name="T62" fmla="*/ 286 w 200"/>
                <a:gd name="T63" fmla="*/ 6 h 192"/>
                <a:gd name="T64" fmla="*/ 365 w 200"/>
                <a:gd name="T65" fmla="*/ 10 h 192"/>
                <a:gd name="T66" fmla="*/ 365 w 200"/>
                <a:gd name="T67" fmla="*/ 12 h 192"/>
                <a:gd name="T68" fmla="*/ 365 w 200"/>
                <a:gd name="T69" fmla="*/ 13 h 192"/>
                <a:gd name="T70" fmla="*/ 350 w 200"/>
                <a:gd name="T71" fmla="*/ 16 h 192"/>
                <a:gd name="T72" fmla="*/ 350 w 200"/>
                <a:gd name="T73" fmla="*/ 22 h 192"/>
                <a:gd name="T74" fmla="*/ 382 w 200"/>
                <a:gd name="T75" fmla="*/ 22 h 192"/>
                <a:gd name="T76" fmla="*/ 382 w 200"/>
                <a:gd name="T77" fmla="*/ 24 h 192"/>
                <a:gd name="T78" fmla="*/ 365 w 200"/>
                <a:gd name="T79" fmla="*/ 27 h 192"/>
                <a:gd name="T80" fmla="*/ 382 w 200"/>
                <a:gd name="T81" fmla="*/ 30 h 192"/>
                <a:gd name="T82" fmla="*/ 398 w 200"/>
                <a:gd name="T83" fmla="*/ 31 h 192"/>
                <a:gd name="T84" fmla="*/ 398 w 200"/>
                <a:gd name="T85" fmla="*/ 33 h 192"/>
                <a:gd name="T86" fmla="*/ 382 w 200"/>
                <a:gd name="T87" fmla="*/ 34 h 192"/>
                <a:gd name="T88" fmla="*/ 382 w 200"/>
                <a:gd name="T89" fmla="*/ 38 h 1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0"/>
                <a:gd name="T136" fmla="*/ 0 h 192"/>
                <a:gd name="T137" fmla="*/ 200 w 200"/>
                <a:gd name="T138" fmla="*/ 192 h 19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0" h="192">
                  <a:moveTo>
                    <a:pt x="192" y="192"/>
                  </a:moveTo>
                  <a:lnTo>
                    <a:pt x="144" y="184"/>
                  </a:lnTo>
                  <a:lnTo>
                    <a:pt x="136" y="168"/>
                  </a:lnTo>
                  <a:lnTo>
                    <a:pt x="120" y="176"/>
                  </a:lnTo>
                  <a:lnTo>
                    <a:pt x="104" y="176"/>
                  </a:lnTo>
                  <a:lnTo>
                    <a:pt x="80" y="160"/>
                  </a:lnTo>
                  <a:lnTo>
                    <a:pt x="72" y="136"/>
                  </a:lnTo>
                  <a:lnTo>
                    <a:pt x="56" y="128"/>
                  </a:lnTo>
                  <a:lnTo>
                    <a:pt x="48" y="128"/>
                  </a:lnTo>
                  <a:lnTo>
                    <a:pt x="40" y="120"/>
                  </a:lnTo>
                  <a:lnTo>
                    <a:pt x="40" y="104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24" y="64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8" y="40"/>
                  </a:lnTo>
                  <a:lnTo>
                    <a:pt x="0" y="8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56" y="24"/>
                  </a:lnTo>
                  <a:lnTo>
                    <a:pt x="56" y="32"/>
                  </a:lnTo>
                  <a:lnTo>
                    <a:pt x="80" y="48"/>
                  </a:lnTo>
                  <a:lnTo>
                    <a:pt x="112" y="48"/>
                  </a:lnTo>
                  <a:lnTo>
                    <a:pt x="112" y="32"/>
                  </a:lnTo>
                  <a:lnTo>
                    <a:pt x="120" y="24"/>
                  </a:lnTo>
                  <a:lnTo>
                    <a:pt x="144" y="24"/>
                  </a:lnTo>
                  <a:lnTo>
                    <a:pt x="184" y="48"/>
                  </a:lnTo>
                  <a:lnTo>
                    <a:pt x="184" y="56"/>
                  </a:lnTo>
                  <a:lnTo>
                    <a:pt x="184" y="64"/>
                  </a:lnTo>
                  <a:lnTo>
                    <a:pt x="176" y="80"/>
                  </a:lnTo>
                  <a:lnTo>
                    <a:pt x="176" y="112"/>
                  </a:lnTo>
                  <a:lnTo>
                    <a:pt x="192" y="112"/>
                  </a:lnTo>
                  <a:lnTo>
                    <a:pt x="192" y="120"/>
                  </a:lnTo>
                  <a:lnTo>
                    <a:pt x="184" y="136"/>
                  </a:lnTo>
                  <a:lnTo>
                    <a:pt x="192" y="152"/>
                  </a:lnTo>
                  <a:lnTo>
                    <a:pt x="200" y="160"/>
                  </a:lnTo>
                  <a:lnTo>
                    <a:pt x="200" y="168"/>
                  </a:lnTo>
                  <a:lnTo>
                    <a:pt x="192" y="176"/>
                  </a:lnTo>
                  <a:lnTo>
                    <a:pt x="192" y="192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09" name="Freeform 160"/>
            <p:cNvSpPr>
              <a:spLocks/>
            </p:cNvSpPr>
            <p:nvPr/>
          </p:nvSpPr>
          <p:spPr bwMode="auto">
            <a:xfrm>
              <a:off x="4145" y="2219"/>
              <a:ext cx="157" cy="111"/>
            </a:xfrm>
            <a:custGeom>
              <a:avLst/>
              <a:gdLst>
                <a:gd name="T0" fmla="*/ 275 w 152"/>
                <a:gd name="T1" fmla="*/ 6 h 120"/>
                <a:gd name="T2" fmla="*/ 244 w 152"/>
                <a:gd name="T3" fmla="*/ 6 h 120"/>
                <a:gd name="T4" fmla="*/ 214 w 152"/>
                <a:gd name="T5" fmla="*/ 6 h 120"/>
                <a:gd name="T6" fmla="*/ 214 w 152"/>
                <a:gd name="T7" fmla="*/ 8 h 120"/>
                <a:gd name="T8" fmla="*/ 199 w 152"/>
                <a:gd name="T9" fmla="*/ 13 h 120"/>
                <a:gd name="T10" fmla="*/ 199 w 152"/>
                <a:gd name="T11" fmla="*/ 14 h 120"/>
                <a:gd name="T12" fmla="*/ 182 w 152"/>
                <a:gd name="T13" fmla="*/ 16 h 120"/>
                <a:gd name="T14" fmla="*/ 182 w 152"/>
                <a:gd name="T15" fmla="*/ 18 h 120"/>
                <a:gd name="T16" fmla="*/ 121 w 152"/>
                <a:gd name="T17" fmla="*/ 18 h 120"/>
                <a:gd name="T18" fmla="*/ 121 w 152"/>
                <a:gd name="T19" fmla="*/ 20 h 120"/>
                <a:gd name="T20" fmla="*/ 121 w 152"/>
                <a:gd name="T21" fmla="*/ 24 h 120"/>
                <a:gd name="T22" fmla="*/ 44 w 152"/>
                <a:gd name="T23" fmla="*/ 25 h 120"/>
                <a:gd name="T24" fmla="*/ 8 w 152"/>
                <a:gd name="T25" fmla="*/ 24 h 120"/>
                <a:gd name="T26" fmla="*/ 36 w 152"/>
                <a:gd name="T27" fmla="*/ 20 h 120"/>
                <a:gd name="T28" fmla="*/ 36 w 152"/>
                <a:gd name="T29" fmla="*/ 18 h 120"/>
                <a:gd name="T30" fmla="*/ 0 w 152"/>
                <a:gd name="T31" fmla="*/ 18 h 120"/>
                <a:gd name="T32" fmla="*/ 0 w 152"/>
                <a:gd name="T33" fmla="*/ 13 h 120"/>
                <a:gd name="T34" fmla="*/ 8 w 152"/>
                <a:gd name="T35" fmla="*/ 8 h 120"/>
                <a:gd name="T36" fmla="*/ 44 w 152"/>
                <a:gd name="T37" fmla="*/ 8 h 120"/>
                <a:gd name="T38" fmla="*/ 44 w 152"/>
                <a:gd name="T39" fmla="*/ 6 h 120"/>
                <a:gd name="T40" fmla="*/ 74 w 152"/>
                <a:gd name="T41" fmla="*/ 6 h 120"/>
                <a:gd name="T42" fmla="*/ 94 w 152"/>
                <a:gd name="T43" fmla="*/ 6 h 120"/>
                <a:gd name="T44" fmla="*/ 106 w 152"/>
                <a:gd name="T45" fmla="*/ 6 h 120"/>
                <a:gd name="T46" fmla="*/ 106 w 152"/>
                <a:gd name="T47" fmla="*/ 6 h 120"/>
                <a:gd name="T48" fmla="*/ 154 w 152"/>
                <a:gd name="T49" fmla="*/ 6 h 120"/>
                <a:gd name="T50" fmla="*/ 182 w 152"/>
                <a:gd name="T51" fmla="*/ 6 h 120"/>
                <a:gd name="T52" fmla="*/ 182 w 152"/>
                <a:gd name="T53" fmla="*/ 6 h 120"/>
                <a:gd name="T54" fmla="*/ 199 w 152"/>
                <a:gd name="T55" fmla="*/ 6 h 120"/>
                <a:gd name="T56" fmla="*/ 199 w 152"/>
                <a:gd name="T57" fmla="*/ 0 h 120"/>
                <a:gd name="T58" fmla="*/ 214 w 152"/>
                <a:gd name="T59" fmla="*/ 0 h 120"/>
                <a:gd name="T60" fmla="*/ 228 w 152"/>
                <a:gd name="T61" fmla="*/ 6 h 120"/>
                <a:gd name="T62" fmla="*/ 259 w 152"/>
                <a:gd name="T63" fmla="*/ 6 h 120"/>
                <a:gd name="T64" fmla="*/ 289 w 152"/>
                <a:gd name="T65" fmla="*/ 6 h 120"/>
                <a:gd name="T66" fmla="*/ 275 w 152"/>
                <a:gd name="T67" fmla="*/ 6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2"/>
                <a:gd name="T103" fmla="*/ 0 h 120"/>
                <a:gd name="T104" fmla="*/ 152 w 152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2" h="120">
                  <a:moveTo>
                    <a:pt x="144" y="16"/>
                  </a:moveTo>
                  <a:lnTo>
                    <a:pt x="128" y="24"/>
                  </a:lnTo>
                  <a:lnTo>
                    <a:pt x="112" y="32"/>
                  </a:lnTo>
                  <a:lnTo>
                    <a:pt x="112" y="40"/>
                  </a:lnTo>
                  <a:lnTo>
                    <a:pt x="104" y="56"/>
                  </a:lnTo>
                  <a:lnTo>
                    <a:pt x="104" y="64"/>
                  </a:lnTo>
                  <a:lnTo>
                    <a:pt x="96" y="72"/>
                  </a:lnTo>
                  <a:lnTo>
                    <a:pt x="96" y="88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64" y="112"/>
                  </a:lnTo>
                  <a:lnTo>
                    <a:pt x="24" y="120"/>
                  </a:lnTo>
                  <a:lnTo>
                    <a:pt x="8" y="112"/>
                  </a:lnTo>
                  <a:lnTo>
                    <a:pt x="16" y="96"/>
                  </a:lnTo>
                  <a:lnTo>
                    <a:pt x="16" y="88"/>
                  </a:lnTo>
                  <a:lnTo>
                    <a:pt x="0" y="88"/>
                  </a:lnTo>
                  <a:lnTo>
                    <a:pt x="0" y="56"/>
                  </a:lnTo>
                  <a:lnTo>
                    <a:pt x="8" y="40"/>
                  </a:lnTo>
                  <a:lnTo>
                    <a:pt x="24" y="40"/>
                  </a:lnTo>
                  <a:lnTo>
                    <a:pt x="24" y="32"/>
                  </a:lnTo>
                  <a:lnTo>
                    <a:pt x="40" y="32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56" y="8"/>
                  </a:lnTo>
                  <a:lnTo>
                    <a:pt x="80" y="16"/>
                  </a:lnTo>
                  <a:lnTo>
                    <a:pt x="96" y="16"/>
                  </a:lnTo>
                  <a:lnTo>
                    <a:pt x="96" y="8"/>
                  </a:lnTo>
                  <a:lnTo>
                    <a:pt x="104" y="8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20" y="24"/>
                  </a:lnTo>
                  <a:lnTo>
                    <a:pt x="136" y="8"/>
                  </a:lnTo>
                  <a:lnTo>
                    <a:pt x="152" y="16"/>
                  </a:lnTo>
                  <a:lnTo>
                    <a:pt x="144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10" name="Freeform 161"/>
            <p:cNvSpPr>
              <a:spLocks/>
            </p:cNvSpPr>
            <p:nvPr/>
          </p:nvSpPr>
          <p:spPr bwMode="auto">
            <a:xfrm>
              <a:off x="4145" y="2219"/>
              <a:ext cx="157" cy="111"/>
            </a:xfrm>
            <a:custGeom>
              <a:avLst/>
              <a:gdLst>
                <a:gd name="T0" fmla="*/ 275 w 152"/>
                <a:gd name="T1" fmla="*/ 6 h 120"/>
                <a:gd name="T2" fmla="*/ 244 w 152"/>
                <a:gd name="T3" fmla="*/ 6 h 120"/>
                <a:gd name="T4" fmla="*/ 214 w 152"/>
                <a:gd name="T5" fmla="*/ 6 h 120"/>
                <a:gd name="T6" fmla="*/ 214 w 152"/>
                <a:gd name="T7" fmla="*/ 8 h 120"/>
                <a:gd name="T8" fmla="*/ 199 w 152"/>
                <a:gd name="T9" fmla="*/ 13 h 120"/>
                <a:gd name="T10" fmla="*/ 199 w 152"/>
                <a:gd name="T11" fmla="*/ 14 h 120"/>
                <a:gd name="T12" fmla="*/ 182 w 152"/>
                <a:gd name="T13" fmla="*/ 16 h 120"/>
                <a:gd name="T14" fmla="*/ 182 w 152"/>
                <a:gd name="T15" fmla="*/ 18 h 120"/>
                <a:gd name="T16" fmla="*/ 121 w 152"/>
                <a:gd name="T17" fmla="*/ 18 h 120"/>
                <a:gd name="T18" fmla="*/ 121 w 152"/>
                <a:gd name="T19" fmla="*/ 20 h 120"/>
                <a:gd name="T20" fmla="*/ 121 w 152"/>
                <a:gd name="T21" fmla="*/ 24 h 120"/>
                <a:gd name="T22" fmla="*/ 44 w 152"/>
                <a:gd name="T23" fmla="*/ 25 h 120"/>
                <a:gd name="T24" fmla="*/ 8 w 152"/>
                <a:gd name="T25" fmla="*/ 24 h 120"/>
                <a:gd name="T26" fmla="*/ 36 w 152"/>
                <a:gd name="T27" fmla="*/ 20 h 120"/>
                <a:gd name="T28" fmla="*/ 36 w 152"/>
                <a:gd name="T29" fmla="*/ 18 h 120"/>
                <a:gd name="T30" fmla="*/ 0 w 152"/>
                <a:gd name="T31" fmla="*/ 18 h 120"/>
                <a:gd name="T32" fmla="*/ 0 w 152"/>
                <a:gd name="T33" fmla="*/ 13 h 120"/>
                <a:gd name="T34" fmla="*/ 8 w 152"/>
                <a:gd name="T35" fmla="*/ 8 h 120"/>
                <a:gd name="T36" fmla="*/ 44 w 152"/>
                <a:gd name="T37" fmla="*/ 8 h 120"/>
                <a:gd name="T38" fmla="*/ 44 w 152"/>
                <a:gd name="T39" fmla="*/ 6 h 120"/>
                <a:gd name="T40" fmla="*/ 74 w 152"/>
                <a:gd name="T41" fmla="*/ 6 h 120"/>
                <a:gd name="T42" fmla="*/ 94 w 152"/>
                <a:gd name="T43" fmla="*/ 6 h 120"/>
                <a:gd name="T44" fmla="*/ 106 w 152"/>
                <a:gd name="T45" fmla="*/ 6 h 120"/>
                <a:gd name="T46" fmla="*/ 106 w 152"/>
                <a:gd name="T47" fmla="*/ 6 h 120"/>
                <a:gd name="T48" fmla="*/ 154 w 152"/>
                <a:gd name="T49" fmla="*/ 6 h 120"/>
                <a:gd name="T50" fmla="*/ 182 w 152"/>
                <a:gd name="T51" fmla="*/ 6 h 120"/>
                <a:gd name="T52" fmla="*/ 182 w 152"/>
                <a:gd name="T53" fmla="*/ 6 h 120"/>
                <a:gd name="T54" fmla="*/ 199 w 152"/>
                <a:gd name="T55" fmla="*/ 6 h 120"/>
                <a:gd name="T56" fmla="*/ 199 w 152"/>
                <a:gd name="T57" fmla="*/ 0 h 120"/>
                <a:gd name="T58" fmla="*/ 214 w 152"/>
                <a:gd name="T59" fmla="*/ 0 h 120"/>
                <a:gd name="T60" fmla="*/ 228 w 152"/>
                <a:gd name="T61" fmla="*/ 6 h 120"/>
                <a:gd name="T62" fmla="*/ 259 w 152"/>
                <a:gd name="T63" fmla="*/ 6 h 120"/>
                <a:gd name="T64" fmla="*/ 289 w 152"/>
                <a:gd name="T65" fmla="*/ 6 h 120"/>
                <a:gd name="T66" fmla="*/ 275 w 152"/>
                <a:gd name="T67" fmla="*/ 6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2"/>
                <a:gd name="T103" fmla="*/ 0 h 120"/>
                <a:gd name="T104" fmla="*/ 152 w 152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2" h="120">
                  <a:moveTo>
                    <a:pt x="144" y="16"/>
                  </a:moveTo>
                  <a:lnTo>
                    <a:pt x="128" y="24"/>
                  </a:lnTo>
                  <a:lnTo>
                    <a:pt x="112" y="32"/>
                  </a:lnTo>
                  <a:lnTo>
                    <a:pt x="112" y="40"/>
                  </a:lnTo>
                  <a:lnTo>
                    <a:pt x="104" y="56"/>
                  </a:lnTo>
                  <a:lnTo>
                    <a:pt x="104" y="64"/>
                  </a:lnTo>
                  <a:lnTo>
                    <a:pt x="96" y="72"/>
                  </a:lnTo>
                  <a:lnTo>
                    <a:pt x="96" y="88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64" y="112"/>
                  </a:lnTo>
                  <a:lnTo>
                    <a:pt x="24" y="120"/>
                  </a:lnTo>
                  <a:lnTo>
                    <a:pt x="8" y="112"/>
                  </a:lnTo>
                  <a:lnTo>
                    <a:pt x="16" y="96"/>
                  </a:lnTo>
                  <a:lnTo>
                    <a:pt x="16" y="88"/>
                  </a:lnTo>
                  <a:lnTo>
                    <a:pt x="0" y="88"/>
                  </a:lnTo>
                  <a:lnTo>
                    <a:pt x="0" y="56"/>
                  </a:lnTo>
                  <a:lnTo>
                    <a:pt x="8" y="40"/>
                  </a:lnTo>
                  <a:lnTo>
                    <a:pt x="24" y="40"/>
                  </a:lnTo>
                  <a:lnTo>
                    <a:pt x="24" y="32"/>
                  </a:lnTo>
                  <a:lnTo>
                    <a:pt x="40" y="32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56" y="8"/>
                  </a:lnTo>
                  <a:lnTo>
                    <a:pt x="80" y="16"/>
                  </a:lnTo>
                  <a:lnTo>
                    <a:pt x="96" y="16"/>
                  </a:lnTo>
                  <a:lnTo>
                    <a:pt x="96" y="8"/>
                  </a:lnTo>
                  <a:lnTo>
                    <a:pt x="104" y="8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20" y="24"/>
                  </a:lnTo>
                  <a:lnTo>
                    <a:pt x="136" y="8"/>
                  </a:lnTo>
                  <a:lnTo>
                    <a:pt x="152" y="16"/>
                  </a:lnTo>
                  <a:lnTo>
                    <a:pt x="144" y="16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11" name="Freeform 162"/>
            <p:cNvSpPr>
              <a:spLocks/>
            </p:cNvSpPr>
            <p:nvPr/>
          </p:nvSpPr>
          <p:spPr bwMode="auto">
            <a:xfrm>
              <a:off x="4154" y="2234"/>
              <a:ext cx="181" cy="156"/>
            </a:xfrm>
            <a:custGeom>
              <a:avLst/>
              <a:gdLst>
                <a:gd name="T0" fmla="*/ 8 w 176"/>
                <a:gd name="T1" fmla="*/ 34 h 168"/>
                <a:gd name="T2" fmla="*/ 8 w 176"/>
                <a:gd name="T3" fmla="*/ 31 h 168"/>
                <a:gd name="T4" fmla="*/ 16 w 176"/>
                <a:gd name="T5" fmla="*/ 29 h 168"/>
                <a:gd name="T6" fmla="*/ 16 w 176"/>
                <a:gd name="T7" fmla="*/ 28 h 168"/>
                <a:gd name="T8" fmla="*/ 8 w 176"/>
                <a:gd name="T9" fmla="*/ 26 h 168"/>
                <a:gd name="T10" fmla="*/ 0 w 176"/>
                <a:gd name="T11" fmla="*/ 22 h 168"/>
                <a:gd name="T12" fmla="*/ 16 w 176"/>
                <a:gd name="T13" fmla="*/ 24 h 168"/>
                <a:gd name="T14" fmla="*/ 100 w 176"/>
                <a:gd name="T15" fmla="*/ 22 h 168"/>
                <a:gd name="T16" fmla="*/ 100 w 176"/>
                <a:gd name="T17" fmla="*/ 19 h 168"/>
                <a:gd name="T18" fmla="*/ 100 w 176"/>
                <a:gd name="T19" fmla="*/ 17 h 168"/>
                <a:gd name="T20" fmla="*/ 156 w 176"/>
                <a:gd name="T21" fmla="*/ 17 h 168"/>
                <a:gd name="T22" fmla="*/ 156 w 176"/>
                <a:gd name="T23" fmla="*/ 14 h 168"/>
                <a:gd name="T24" fmla="*/ 167 w 176"/>
                <a:gd name="T25" fmla="*/ 12 h 168"/>
                <a:gd name="T26" fmla="*/ 167 w 176"/>
                <a:gd name="T27" fmla="*/ 9 h 168"/>
                <a:gd name="T28" fmla="*/ 181 w 176"/>
                <a:gd name="T29" fmla="*/ 6 h 168"/>
                <a:gd name="T30" fmla="*/ 181 w 176"/>
                <a:gd name="T31" fmla="*/ 6 h 168"/>
                <a:gd name="T32" fmla="*/ 209 w 176"/>
                <a:gd name="T33" fmla="*/ 6 h 168"/>
                <a:gd name="T34" fmla="*/ 238 w 176"/>
                <a:gd name="T35" fmla="*/ 0 h 168"/>
                <a:gd name="T36" fmla="*/ 266 w 176"/>
                <a:gd name="T37" fmla="*/ 6 h 168"/>
                <a:gd name="T38" fmla="*/ 282 w 176"/>
                <a:gd name="T39" fmla="*/ 6 h 168"/>
                <a:gd name="T40" fmla="*/ 307 w 176"/>
                <a:gd name="T41" fmla="*/ 6 h 168"/>
                <a:gd name="T42" fmla="*/ 293 w 176"/>
                <a:gd name="T43" fmla="*/ 6 h 168"/>
                <a:gd name="T44" fmla="*/ 266 w 176"/>
                <a:gd name="T45" fmla="*/ 7 h 168"/>
                <a:gd name="T46" fmla="*/ 238 w 176"/>
                <a:gd name="T47" fmla="*/ 6 h 168"/>
                <a:gd name="T48" fmla="*/ 238 w 176"/>
                <a:gd name="T49" fmla="*/ 7 h 168"/>
                <a:gd name="T50" fmla="*/ 238 w 176"/>
                <a:gd name="T51" fmla="*/ 9 h 168"/>
                <a:gd name="T52" fmla="*/ 238 w 176"/>
                <a:gd name="T53" fmla="*/ 14 h 168"/>
                <a:gd name="T54" fmla="*/ 252 w 176"/>
                <a:gd name="T55" fmla="*/ 16 h 168"/>
                <a:gd name="T56" fmla="*/ 252 w 176"/>
                <a:gd name="T57" fmla="*/ 17 h 168"/>
                <a:gd name="T58" fmla="*/ 238 w 176"/>
                <a:gd name="T59" fmla="*/ 17 h 168"/>
                <a:gd name="T60" fmla="*/ 252 w 176"/>
                <a:gd name="T61" fmla="*/ 17 h 168"/>
                <a:gd name="T62" fmla="*/ 195 w 176"/>
                <a:gd name="T63" fmla="*/ 28 h 168"/>
                <a:gd name="T64" fmla="*/ 167 w 176"/>
                <a:gd name="T65" fmla="*/ 28 h 168"/>
                <a:gd name="T66" fmla="*/ 156 w 176"/>
                <a:gd name="T67" fmla="*/ 28 h 168"/>
                <a:gd name="T68" fmla="*/ 156 w 176"/>
                <a:gd name="T69" fmla="*/ 31 h 168"/>
                <a:gd name="T70" fmla="*/ 167 w 176"/>
                <a:gd name="T71" fmla="*/ 31 h 168"/>
                <a:gd name="T72" fmla="*/ 167 w 176"/>
                <a:gd name="T73" fmla="*/ 32 h 168"/>
                <a:gd name="T74" fmla="*/ 167 w 176"/>
                <a:gd name="T75" fmla="*/ 36 h 168"/>
                <a:gd name="T76" fmla="*/ 167 w 176"/>
                <a:gd name="T77" fmla="*/ 38 h 168"/>
                <a:gd name="T78" fmla="*/ 140 w 176"/>
                <a:gd name="T79" fmla="*/ 38 h 168"/>
                <a:gd name="T80" fmla="*/ 124 w 176"/>
                <a:gd name="T81" fmla="*/ 38 h 168"/>
                <a:gd name="T82" fmla="*/ 112 w 176"/>
                <a:gd name="T83" fmla="*/ 38 h 168"/>
                <a:gd name="T84" fmla="*/ 100 w 176"/>
                <a:gd name="T85" fmla="*/ 34 h 168"/>
                <a:gd name="T86" fmla="*/ 67 w 176"/>
                <a:gd name="T87" fmla="*/ 34 h 168"/>
                <a:gd name="T88" fmla="*/ 44 w 176"/>
                <a:gd name="T89" fmla="*/ 34 h 168"/>
                <a:gd name="T90" fmla="*/ 8 w 176"/>
                <a:gd name="T91" fmla="*/ 34 h 16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6"/>
                <a:gd name="T139" fmla="*/ 0 h 168"/>
                <a:gd name="T140" fmla="*/ 176 w 176"/>
                <a:gd name="T141" fmla="*/ 168 h 16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6" h="168">
                  <a:moveTo>
                    <a:pt x="8" y="152"/>
                  </a:moveTo>
                  <a:lnTo>
                    <a:pt x="8" y="136"/>
                  </a:lnTo>
                  <a:lnTo>
                    <a:pt x="16" y="128"/>
                  </a:lnTo>
                  <a:lnTo>
                    <a:pt x="16" y="120"/>
                  </a:lnTo>
                  <a:lnTo>
                    <a:pt x="8" y="112"/>
                  </a:lnTo>
                  <a:lnTo>
                    <a:pt x="0" y="96"/>
                  </a:lnTo>
                  <a:lnTo>
                    <a:pt x="16" y="104"/>
                  </a:lnTo>
                  <a:lnTo>
                    <a:pt x="56" y="96"/>
                  </a:lnTo>
                  <a:lnTo>
                    <a:pt x="56" y="80"/>
                  </a:lnTo>
                  <a:lnTo>
                    <a:pt x="56" y="72"/>
                  </a:lnTo>
                  <a:lnTo>
                    <a:pt x="88" y="72"/>
                  </a:lnTo>
                  <a:lnTo>
                    <a:pt x="88" y="56"/>
                  </a:lnTo>
                  <a:lnTo>
                    <a:pt x="96" y="48"/>
                  </a:lnTo>
                  <a:lnTo>
                    <a:pt x="96" y="40"/>
                  </a:lnTo>
                  <a:lnTo>
                    <a:pt x="104" y="24"/>
                  </a:lnTo>
                  <a:lnTo>
                    <a:pt x="104" y="16"/>
                  </a:lnTo>
                  <a:lnTo>
                    <a:pt x="120" y="8"/>
                  </a:lnTo>
                  <a:lnTo>
                    <a:pt x="136" y="0"/>
                  </a:lnTo>
                  <a:lnTo>
                    <a:pt x="152" y="8"/>
                  </a:lnTo>
                  <a:lnTo>
                    <a:pt x="160" y="16"/>
                  </a:lnTo>
                  <a:lnTo>
                    <a:pt x="176" y="24"/>
                  </a:lnTo>
                  <a:lnTo>
                    <a:pt x="168" y="24"/>
                  </a:lnTo>
                  <a:lnTo>
                    <a:pt x="152" y="32"/>
                  </a:lnTo>
                  <a:lnTo>
                    <a:pt x="136" y="24"/>
                  </a:lnTo>
                  <a:lnTo>
                    <a:pt x="136" y="32"/>
                  </a:lnTo>
                  <a:lnTo>
                    <a:pt x="136" y="40"/>
                  </a:lnTo>
                  <a:lnTo>
                    <a:pt x="136" y="56"/>
                  </a:lnTo>
                  <a:lnTo>
                    <a:pt x="144" y="64"/>
                  </a:lnTo>
                  <a:lnTo>
                    <a:pt x="144" y="72"/>
                  </a:lnTo>
                  <a:lnTo>
                    <a:pt x="136" y="72"/>
                  </a:lnTo>
                  <a:lnTo>
                    <a:pt x="144" y="72"/>
                  </a:lnTo>
                  <a:lnTo>
                    <a:pt x="112" y="120"/>
                  </a:lnTo>
                  <a:lnTo>
                    <a:pt x="96" y="120"/>
                  </a:lnTo>
                  <a:lnTo>
                    <a:pt x="88" y="120"/>
                  </a:lnTo>
                  <a:lnTo>
                    <a:pt x="88" y="136"/>
                  </a:lnTo>
                  <a:lnTo>
                    <a:pt x="96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96" y="168"/>
                  </a:lnTo>
                  <a:lnTo>
                    <a:pt x="80" y="168"/>
                  </a:lnTo>
                  <a:lnTo>
                    <a:pt x="72" y="168"/>
                  </a:lnTo>
                  <a:lnTo>
                    <a:pt x="64" y="168"/>
                  </a:lnTo>
                  <a:lnTo>
                    <a:pt x="56" y="152"/>
                  </a:lnTo>
                  <a:lnTo>
                    <a:pt x="40" y="152"/>
                  </a:lnTo>
                  <a:lnTo>
                    <a:pt x="24" y="152"/>
                  </a:lnTo>
                  <a:lnTo>
                    <a:pt x="8" y="15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12" name="Freeform 163"/>
            <p:cNvSpPr>
              <a:spLocks/>
            </p:cNvSpPr>
            <p:nvPr/>
          </p:nvSpPr>
          <p:spPr bwMode="auto">
            <a:xfrm>
              <a:off x="4154" y="2234"/>
              <a:ext cx="181" cy="156"/>
            </a:xfrm>
            <a:custGeom>
              <a:avLst/>
              <a:gdLst>
                <a:gd name="T0" fmla="*/ 8 w 176"/>
                <a:gd name="T1" fmla="*/ 34 h 168"/>
                <a:gd name="T2" fmla="*/ 8 w 176"/>
                <a:gd name="T3" fmla="*/ 31 h 168"/>
                <a:gd name="T4" fmla="*/ 16 w 176"/>
                <a:gd name="T5" fmla="*/ 29 h 168"/>
                <a:gd name="T6" fmla="*/ 16 w 176"/>
                <a:gd name="T7" fmla="*/ 28 h 168"/>
                <a:gd name="T8" fmla="*/ 8 w 176"/>
                <a:gd name="T9" fmla="*/ 26 h 168"/>
                <a:gd name="T10" fmla="*/ 0 w 176"/>
                <a:gd name="T11" fmla="*/ 22 h 168"/>
                <a:gd name="T12" fmla="*/ 16 w 176"/>
                <a:gd name="T13" fmla="*/ 24 h 168"/>
                <a:gd name="T14" fmla="*/ 100 w 176"/>
                <a:gd name="T15" fmla="*/ 22 h 168"/>
                <a:gd name="T16" fmla="*/ 100 w 176"/>
                <a:gd name="T17" fmla="*/ 19 h 168"/>
                <a:gd name="T18" fmla="*/ 100 w 176"/>
                <a:gd name="T19" fmla="*/ 17 h 168"/>
                <a:gd name="T20" fmla="*/ 156 w 176"/>
                <a:gd name="T21" fmla="*/ 17 h 168"/>
                <a:gd name="T22" fmla="*/ 156 w 176"/>
                <a:gd name="T23" fmla="*/ 14 h 168"/>
                <a:gd name="T24" fmla="*/ 167 w 176"/>
                <a:gd name="T25" fmla="*/ 12 h 168"/>
                <a:gd name="T26" fmla="*/ 167 w 176"/>
                <a:gd name="T27" fmla="*/ 9 h 168"/>
                <a:gd name="T28" fmla="*/ 181 w 176"/>
                <a:gd name="T29" fmla="*/ 6 h 168"/>
                <a:gd name="T30" fmla="*/ 181 w 176"/>
                <a:gd name="T31" fmla="*/ 6 h 168"/>
                <a:gd name="T32" fmla="*/ 209 w 176"/>
                <a:gd name="T33" fmla="*/ 6 h 168"/>
                <a:gd name="T34" fmla="*/ 238 w 176"/>
                <a:gd name="T35" fmla="*/ 0 h 168"/>
                <a:gd name="T36" fmla="*/ 266 w 176"/>
                <a:gd name="T37" fmla="*/ 6 h 168"/>
                <a:gd name="T38" fmla="*/ 282 w 176"/>
                <a:gd name="T39" fmla="*/ 6 h 168"/>
                <a:gd name="T40" fmla="*/ 307 w 176"/>
                <a:gd name="T41" fmla="*/ 6 h 168"/>
                <a:gd name="T42" fmla="*/ 293 w 176"/>
                <a:gd name="T43" fmla="*/ 6 h 168"/>
                <a:gd name="T44" fmla="*/ 266 w 176"/>
                <a:gd name="T45" fmla="*/ 7 h 168"/>
                <a:gd name="T46" fmla="*/ 238 w 176"/>
                <a:gd name="T47" fmla="*/ 6 h 168"/>
                <a:gd name="T48" fmla="*/ 238 w 176"/>
                <a:gd name="T49" fmla="*/ 7 h 168"/>
                <a:gd name="T50" fmla="*/ 238 w 176"/>
                <a:gd name="T51" fmla="*/ 9 h 168"/>
                <a:gd name="T52" fmla="*/ 238 w 176"/>
                <a:gd name="T53" fmla="*/ 14 h 168"/>
                <a:gd name="T54" fmla="*/ 252 w 176"/>
                <a:gd name="T55" fmla="*/ 16 h 168"/>
                <a:gd name="T56" fmla="*/ 252 w 176"/>
                <a:gd name="T57" fmla="*/ 17 h 168"/>
                <a:gd name="T58" fmla="*/ 238 w 176"/>
                <a:gd name="T59" fmla="*/ 17 h 168"/>
                <a:gd name="T60" fmla="*/ 252 w 176"/>
                <a:gd name="T61" fmla="*/ 17 h 168"/>
                <a:gd name="T62" fmla="*/ 195 w 176"/>
                <a:gd name="T63" fmla="*/ 28 h 168"/>
                <a:gd name="T64" fmla="*/ 167 w 176"/>
                <a:gd name="T65" fmla="*/ 28 h 168"/>
                <a:gd name="T66" fmla="*/ 156 w 176"/>
                <a:gd name="T67" fmla="*/ 28 h 168"/>
                <a:gd name="T68" fmla="*/ 156 w 176"/>
                <a:gd name="T69" fmla="*/ 31 h 168"/>
                <a:gd name="T70" fmla="*/ 167 w 176"/>
                <a:gd name="T71" fmla="*/ 31 h 168"/>
                <a:gd name="T72" fmla="*/ 167 w 176"/>
                <a:gd name="T73" fmla="*/ 32 h 168"/>
                <a:gd name="T74" fmla="*/ 167 w 176"/>
                <a:gd name="T75" fmla="*/ 36 h 168"/>
                <a:gd name="T76" fmla="*/ 167 w 176"/>
                <a:gd name="T77" fmla="*/ 38 h 168"/>
                <a:gd name="T78" fmla="*/ 140 w 176"/>
                <a:gd name="T79" fmla="*/ 38 h 168"/>
                <a:gd name="T80" fmla="*/ 124 w 176"/>
                <a:gd name="T81" fmla="*/ 38 h 168"/>
                <a:gd name="T82" fmla="*/ 112 w 176"/>
                <a:gd name="T83" fmla="*/ 38 h 168"/>
                <a:gd name="T84" fmla="*/ 100 w 176"/>
                <a:gd name="T85" fmla="*/ 34 h 168"/>
                <a:gd name="T86" fmla="*/ 67 w 176"/>
                <a:gd name="T87" fmla="*/ 34 h 168"/>
                <a:gd name="T88" fmla="*/ 44 w 176"/>
                <a:gd name="T89" fmla="*/ 34 h 168"/>
                <a:gd name="T90" fmla="*/ 8 w 176"/>
                <a:gd name="T91" fmla="*/ 34 h 16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6"/>
                <a:gd name="T139" fmla="*/ 0 h 168"/>
                <a:gd name="T140" fmla="*/ 176 w 176"/>
                <a:gd name="T141" fmla="*/ 168 h 16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6" h="168">
                  <a:moveTo>
                    <a:pt x="8" y="152"/>
                  </a:moveTo>
                  <a:lnTo>
                    <a:pt x="8" y="136"/>
                  </a:lnTo>
                  <a:lnTo>
                    <a:pt x="16" y="128"/>
                  </a:lnTo>
                  <a:lnTo>
                    <a:pt x="16" y="120"/>
                  </a:lnTo>
                  <a:lnTo>
                    <a:pt x="8" y="112"/>
                  </a:lnTo>
                  <a:lnTo>
                    <a:pt x="0" y="96"/>
                  </a:lnTo>
                  <a:lnTo>
                    <a:pt x="16" y="104"/>
                  </a:lnTo>
                  <a:lnTo>
                    <a:pt x="56" y="96"/>
                  </a:lnTo>
                  <a:lnTo>
                    <a:pt x="56" y="80"/>
                  </a:lnTo>
                  <a:lnTo>
                    <a:pt x="56" y="72"/>
                  </a:lnTo>
                  <a:lnTo>
                    <a:pt x="88" y="72"/>
                  </a:lnTo>
                  <a:lnTo>
                    <a:pt x="88" y="56"/>
                  </a:lnTo>
                  <a:lnTo>
                    <a:pt x="96" y="48"/>
                  </a:lnTo>
                  <a:lnTo>
                    <a:pt x="96" y="40"/>
                  </a:lnTo>
                  <a:lnTo>
                    <a:pt x="104" y="24"/>
                  </a:lnTo>
                  <a:lnTo>
                    <a:pt x="104" y="16"/>
                  </a:lnTo>
                  <a:lnTo>
                    <a:pt x="120" y="8"/>
                  </a:lnTo>
                  <a:lnTo>
                    <a:pt x="136" y="0"/>
                  </a:lnTo>
                  <a:lnTo>
                    <a:pt x="152" y="8"/>
                  </a:lnTo>
                  <a:lnTo>
                    <a:pt x="160" y="16"/>
                  </a:lnTo>
                  <a:lnTo>
                    <a:pt x="176" y="24"/>
                  </a:lnTo>
                  <a:lnTo>
                    <a:pt x="168" y="24"/>
                  </a:lnTo>
                  <a:lnTo>
                    <a:pt x="152" y="32"/>
                  </a:lnTo>
                  <a:lnTo>
                    <a:pt x="136" y="24"/>
                  </a:lnTo>
                  <a:lnTo>
                    <a:pt x="136" y="32"/>
                  </a:lnTo>
                  <a:lnTo>
                    <a:pt x="136" y="40"/>
                  </a:lnTo>
                  <a:lnTo>
                    <a:pt x="136" y="56"/>
                  </a:lnTo>
                  <a:lnTo>
                    <a:pt x="144" y="64"/>
                  </a:lnTo>
                  <a:lnTo>
                    <a:pt x="144" y="72"/>
                  </a:lnTo>
                  <a:lnTo>
                    <a:pt x="136" y="72"/>
                  </a:lnTo>
                  <a:lnTo>
                    <a:pt x="144" y="72"/>
                  </a:lnTo>
                  <a:lnTo>
                    <a:pt x="112" y="120"/>
                  </a:lnTo>
                  <a:lnTo>
                    <a:pt x="96" y="120"/>
                  </a:lnTo>
                  <a:lnTo>
                    <a:pt x="88" y="120"/>
                  </a:lnTo>
                  <a:lnTo>
                    <a:pt x="88" y="136"/>
                  </a:lnTo>
                  <a:lnTo>
                    <a:pt x="96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96" y="168"/>
                  </a:lnTo>
                  <a:lnTo>
                    <a:pt x="80" y="168"/>
                  </a:lnTo>
                  <a:lnTo>
                    <a:pt x="72" y="168"/>
                  </a:lnTo>
                  <a:lnTo>
                    <a:pt x="64" y="168"/>
                  </a:lnTo>
                  <a:lnTo>
                    <a:pt x="56" y="152"/>
                  </a:lnTo>
                  <a:lnTo>
                    <a:pt x="40" y="152"/>
                  </a:lnTo>
                  <a:lnTo>
                    <a:pt x="24" y="152"/>
                  </a:lnTo>
                  <a:lnTo>
                    <a:pt x="8" y="152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13" name="Freeform 164"/>
            <p:cNvSpPr>
              <a:spLocks/>
            </p:cNvSpPr>
            <p:nvPr/>
          </p:nvSpPr>
          <p:spPr bwMode="auto">
            <a:xfrm>
              <a:off x="4360" y="2316"/>
              <a:ext cx="81" cy="44"/>
            </a:xfrm>
            <a:custGeom>
              <a:avLst/>
              <a:gdLst>
                <a:gd name="T0" fmla="*/ 8 w 80"/>
                <a:gd name="T1" fmla="*/ 0 h 48"/>
                <a:gd name="T2" fmla="*/ 0 w 80"/>
                <a:gd name="T3" fmla="*/ 6 h 48"/>
                <a:gd name="T4" fmla="*/ 16 w 80"/>
                <a:gd name="T5" fmla="*/ 6 h 48"/>
                <a:gd name="T6" fmla="*/ 92 w 80"/>
                <a:gd name="T7" fmla="*/ 9 h 48"/>
                <a:gd name="T8" fmla="*/ 100 w 80"/>
                <a:gd name="T9" fmla="*/ 9 h 48"/>
                <a:gd name="T10" fmla="*/ 100 w 80"/>
                <a:gd name="T11" fmla="*/ 7 h 48"/>
                <a:gd name="T12" fmla="*/ 100 w 80"/>
                <a:gd name="T13" fmla="*/ 6 h 48"/>
                <a:gd name="T14" fmla="*/ 76 w 80"/>
                <a:gd name="T15" fmla="*/ 6 h 48"/>
                <a:gd name="T16" fmla="*/ 68 w 80"/>
                <a:gd name="T17" fmla="*/ 6 h 48"/>
                <a:gd name="T18" fmla="*/ 60 w 80"/>
                <a:gd name="T19" fmla="*/ 6 h 48"/>
                <a:gd name="T20" fmla="*/ 32 w 80"/>
                <a:gd name="T21" fmla="*/ 6 h 48"/>
                <a:gd name="T22" fmla="*/ 16 w 80"/>
                <a:gd name="T23" fmla="*/ 0 h 48"/>
                <a:gd name="T24" fmla="*/ 8 w 80"/>
                <a:gd name="T25" fmla="*/ 0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"/>
                <a:gd name="T40" fmla="*/ 0 h 48"/>
                <a:gd name="T41" fmla="*/ 80 w 80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" h="48">
                  <a:moveTo>
                    <a:pt x="8" y="0"/>
                  </a:moveTo>
                  <a:lnTo>
                    <a:pt x="0" y="24"/>
                  </a:lnTo>
                  <a:lnTo>
                    <a:pt x="16" y="32"/>
                  </a:lnTo>
                  <a:lnTo>
                    <a:pt x="72" y="48"/>
                  </a:lnTo>
                  <a:lnTo>
                    <a:pt x="80" y="48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56" y="32"/>
                  </a:lnTo>
                  <a:lnTo>
                    <a:pt x="48" y="24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14" name="Freeform 165"/>
            <p:cNvSpPr>
              <a:spLocks/>
            </p:cNvSpPr>
            <p:nvPr/>
          </p:nvSpPr>
          <p:spPr bwMode="auto">
            <a:xfrm>
              <a:off x="4360" y="2316"/>
              <a:ext cx="81" cy="44"/>
            </a:xfrm>
            <a:custGeom>
              <a:avLst/>
              <a:gdLst>
                <a:gd name="T0" fmla="*/ 8 w 80"/>
                <a:gd name="T1" fmla="*/ 0 h 48"/>
                <a:gd name="T2" fmla="*/ 0 w 80"/>
                <a:gd name="T3" fmla="*/ 6 h 48"/>
                <a:gd name="T4" fmla="*/ 16 w 80"/>
                <a:gd name="T5" fmla="*/ 6 h 48"/>
                <a:gd name="T6" fmla="*/ 92 w 80"/>
                <a:gd name="T7" fmla="*/ 9 h 48"/>
                <a:gd name="T8" fmla="*/ 100 w 80"/>
                <a:gd name="T9" fmla="*/ 9 h 48"/>
                <a:gd name="T10" fmla="*/ 100 w 80"/>
                <a:gd name="T11" fmla="*/ 7 h 48"/>
                <a:gd name="T12" fmla="*/ 100 w 80"/>
                <a:gd name="T13" fmla="*/ 6 h 48"/>
                <a:gd name="T14" fmla="*/ 76 w 80"/>
                <a:gd name="T15" fmla="*/ 6 h 48"/>
                <a:gd name="T16" fmla="*/ 68 w 80"/>
                <a:gd name="T17" fmla="*/ 6 h 48"/>
                <a:gd name="T18" fmla="*/ 60 w 80"/>
                <a:gd name="T19" fmla="*/ 6 h 48"/>
                <a:gd name="T20" fmla="*/ 32 w 80"/>
                <a:gd name="T21" fmla="*/ 6 h 48"/>
                <a:gd name="T22" fmla="*/ 16 w 80"/>
                <a:gd name="T23" fmla="*/ 0 h 48"/>
                <a:gd name="T24" fmla="*/ 8 w 80"/>
                <a:gd name="T25" fmla="*/ 0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"/>
                <a:gd name="T40" fmla="*/ 0 h 48"/>
                <a:gd name="T41" fmla="*/ 80 w 80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" h="48">
                  <a:moveTo>
                    <a:pt x="8" y="0"/>
                  </a:moveTo>
                  <a:lnTo>
                    <a:pt x="0" y="24"/>
                  </a:lnTo>
                  <a:lnTo>
                    <a:pt x="16" y="32"/>
                  </a:lnTo>
                  <a:lnTo>
                    <a:pt x="72" y="48"/>
                  </a:lnTo>
                  <a:lnTo>
                    <a:pt x="80" y="48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56" y="32"/>
                  </a:lnTo>
                  <a:lnTo>
                    <a:pt x="48" y="24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16" y="0"/>
                  </a:lnTo>
                  <a:lnTo>
                    <a:pt x="8" y="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15" name="Freeform 166"/>
            <p:cNvSpPr>
              <a:spLocks/>
            </p:cNvSpPr>
            <p:nvPr/>
          </p:nvSpPr>
          <p:spPr bwMode="auto">
            <a:xfrm>
              <a:off x="4441" y="2360"/>
              <a:ext cx="49" cy="59"/>
            </a:xfrm>
            <a:custGeom>
              <a:avLst/>
              <a:gdLst>
                <a:gd name="T0" fmla="*/ 107 w 47"/>
                <a:gd name="T1" fmla="*/ 12 h 64"/>
                <a:gd name="T2" fmla="*/ 107 w 47"/>
                <a:gd name="T3" fmla="*/ 6 h 64"/>
                <a:gd name="T4" fmla="*/ 91 w 47"/>
                <a:gd name="T5" fmla="*/ 6 h 64"/>
                <a:gd name="T6" fmla="*/ 69 w 47"/>
                <a:gd name="T7" fmla="*/ 6 h 64"/>
                <a:gd name="T8" fmla="*/ 107 w 47"/>
                <a:gd name="T9" fmla="*/ 6 h 64"/>
                <a:gd name="T10" fmla="*/ 35 w 47"/>
                <a:gd name="T11" fmla="*/ 6 h 64"/>
                <a:gd name="T12" fmla="*/ 35 w 47"/>
                <a:gd name="T13" fmla="*/ 0 h 64"/>
                <a:gd name="T14" fmla="*/ 7 w 47"/>
                <a:gd name="T15" fmla="*/ 0 h 64"/>
                <a:gd name="T16" fmla="*/ 7 w 47"/>
                <a:gd name="T17" fmla="*/ 6 h 64"/>
                <a:gd name="T18" fmla="*/ 0 w 47"/>
                <a:gd name="T19" fmla="*/ 6 h 64"/>
                <a:gd name="T20" fmla="*/ 7 w 47"/>
                <a:gd name="T21" fmla="*/ 6 h 64"/>
                <a:gd name="T22" fmla="*/ 35 w 47"/>
                <a:gd name="T23" fmla="*/ 12 h 64"/>
                <a:gd name="T24" fmla="*/ 50 w 47"/>
                <a:gd name="T25" fmla="*/ 12 h 64"/>
                <a:gd name="T26" fmla="*/ 91 w 47"/>
                <a:gd name="T27" fmla="*/ 8 h 64"/>
                <a:gd name="T28" fmla="*/ 107 w 47"/>
                <a:gd name="T29" fmla="*/ 13 h 64"/>
                <a:gd name="T30" fmla="*/ 107 w 47"/>
                <a:gd name="T31" fmla="*/ 12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7"/>
                <a:gd name="T49" fmla="*/ 0 h 64"/>
                <a:gd name="T50" fmla="*/ 47 w 47"/>
                <a:gd name="T51" fmla="*/ 64 h 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7" h="64">
                  <a:moveTo>
                    <a:pt x="47" y="56"/>
                  </a:moveTo>
                  <a:lnTo>
                    <a:pt x="47" y="32"/>
                  </a:lnTo>
                  <a:lnTo>
                    <a:pt x="39" y="32"/>
                  </a:lnTo>
                  <a:lnTo>
                    <a:pt x="31" y="32"/>
                  </a:lnTo>
                  <a:lnTo>
                    <a:pt x="47" y="16"/>
                  </a:lnTo>
                  <a:lnTo>
                    <a:pt x="15" y="16"/>
                  </a:lnTo>
                  <a:lnTo>
                    <a:pt x="15" y="0"/>
                  </a:lnTo>
                  <a:lnTo>
                    <a:pt x="7" y="0"/>
                  </a:lnTo>
                  <a:lnTo>
                    <a:pt x="7" y="8"/>
                  </a:lnTo>
                  <a:lnTo>
                    <a:pt x="0" y="24"/>
                  </a:lnTo>
                  <a:lnTo>
                    <a:pt x="7" y="24"/>
                  </a:lnTo>
                  <a:lnTo>
                    <a:pt x="15" y="56"/>
                  </a:lnTo>
                  <a:lnTo>
                    <a:pt x="23" y="56"/>
                  </a:lnTo>
                  <a:lnTo>
                    <a:pt x="39" y="40"/>
                  </a:lnTo>
                  <a:lnTo>
                    <a:pt x="47" y="64"/>
                  </a:lnTo>
                  <a:lnTo>
                    <a:pt x="47" y="5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16" name="Freeform 167"/>
            <p:cNvSpPr>
              <a:spLocks/>
            </p:cNvSpPr>
            <p:nvPr/>
          </p:nvSpPr>
          <p:spPr bwMode="auto">
            <a:xfrm>
              <a:off x="4441" y="2360"/>
              <a:ext cx="49" cy="59"/>
            </a:xfrm>
            <a:custGeom>
              <a:avLst/>
              <a:gdLst>
                <a:gd name="T0" fmla="*/ 107 w 47"/>
                <a:gd name="T1" fmla="*/ 12 h 64"/>
                <a:gd name="T2" fmla="*/ 107 w 47"/>
                <a:gd name="T3" fmla="*/ 6 h 64"/>
                <a:gd name="T4" fmla="*/ 91 w 47"/>
                <a:gd name="T5" fmla="*/ 6 h 64"/>
                <a:gd name="T6" fmla="*/ 69 w 47"/>
                <a:gd name="T7" fmla="*/ 6 h 64"/>
                <a:gd name="T8" fmla="*/ 107 w 47"/>
                <a:gd name="T9" fmla="*/ 6 h 64"/>
                <a:gd name="T10" fmla="*/ 35 w 47"/>
                <a:gd name="T11" fmla="*/ 6 h 64"/>
                <a:gd name="T12" fmla="*/ 35 w 47"/>
                <a:gd name="T13" fmla="*/ 0 h 64"/>
                <a:gd name="T14" fmla="*/ 7 w 47"/>
                <a:gd name="T15" fmla="*/ 0 h 64"/>
                <a:gd name="T16" fmla="*/ 7 w 47"/>
                <a:gd name="T17" fmla="*/ 6 h 64"/>
                <a:gd name="T18" fmla="*/ 0 w 47"/>
                <a:gd name="T19" fmla="*/ 6 h 64"/>
                <a:gd name="T20" fmla="*/ 7 w 47"/>
                <a:gd name="T21" fmla="*/ 6 h 64"/>
                <a:gd name="T22" fmla="*/ 35 w 47"/>
                <a:gd name="T23" fmla="*/ 12 h 64"/>
                <a:gd name="T24" fmla="*/ 50 w 47"/>
                <a:gd name="T25" fmla="*/ 12 h 64"/>
                <a:gd name="T26" fmla="*/ 91 w 47"/>
                <a:gd name="T27" fmla="*/ 8 h 64"/>
                <a:gd name="T28" fmla="*/ 107 w 47"/>
                <a:gd name="T29" fmla="*/ 13 h 64"/>
                <a:gd name="T30" fmla="*/ 107 w 47"/>
                <a:gd name="T31" fmla="*/ 12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7"/>
                <a:gd name="T49" fmla="*/ 0 h 64"/>
                <a:gd name="T50" fmla="*/ 47 w 47"/>
                <a:gd name="T51" fmla="*/ 64 h 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7" h="64">
                  <a:moveTo>
                    <a:pt x="47" y="56"/>
                  </a:moveTo>
                  <a:lnTo>
                    <a:pt x="47" y="32"/>
                  </a:lnTo>
                  <a:lnTo>
                    <a:pt x="39" y="32"/>
                  </a:lnTo>
                  <a:lnTo>
                    <a:pt x="31" y="32"/>
                  </a:lnTo>
                  <a:lnTo>
                    <a:pt x="47" y="16"/>
                  </a:lnTo>
                  <a:lnTo>
                    <a:pt x="15" y="16"/>
                  </a:lnTo>
                  <a:lnTo>
                    <a:pt x="15" y="0"/>
                  </a:lnTo>
                  <a:lnTo>
                    <a:pt x="7" y="0"/>
                  </a:lnTo>
                  <a:lnTo>
                    <a:pt x="7" y="8"/>
                  </a:lnTo>
                  <a:lnTo>
                    <a:pt x="0" y="24"/>
                  </a:lnTo>
                  <a:lnTo>
                    <a:pt x="7" y="24"/>
                  </a:lnTo>
                  <a:lnTo>
                    <a:pt x="15" y="56"/>
                  </a:lnTo>
                  <a:lnTo>
                    <a:pt x="23" y="56"/>
                  </a:lnTo>
                  <a:lnTo>
                    <a:pt x="39" y="40"/>
                  </a:lnTo>
                  <a:lnTo>
                    <a:pt x="47" y="64"/>
                  </a:lnTo>
                  <a:lnTo>
                    <a:pt x="47" y="56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17" name="Freeform 168"/>
            <p:cNvSpPr>
              <a:spLocks/>
            </p:cNvSpPr>
            <p:nvPr/>
          </p:nvSpPr>
          <p:spPr bwMode="auto">
            <a:xfrm>
              <a:off x="4490" y="2345"/>
              <a:ext cx="92" cy="194"/>
            </a:xfrm>
            <a:custGeom>
              <a:avLst/>
              <a:gdLst>
                <a:gd name="T0" fmla="*/ 154 w 88"/>
                <a:gd name="T1" fmla="*/ 51 h 208"/>
                <a:gd name="T2" fmla="*/ 196 w 88"/>
                <a:gd name="T3" fmla="*/ 46 h 208"/>
                <a:gd name="T4" fmla="*/ 175 w 88"/>
                <a:gd name="T5" fmla="*/ 40 h 208"/>
                <a:gd name="T6" fmla="*/ 154 w 88"/>
                <a:gd name="T7" fmla="*/ 35 h 208"/>
                <a:gd name="T8" fmla="*/ 154 w 88"/>
                <a:gd name="T9" fmla="*/ 34 h 208"/>
                <a:gd name="T10" fmla="*/ 138 w 88"/>
                <a:gd name="T11" fmla="*/ 28 h 208"/>
                <a:gd name="T12" fmla="*/ 138 w 88"/>
                <a:gd name="T13" fmla="*/ 24 h 208"/>
                <a:gd name="T14" fmla="*/ 196 w 88"/>
                <a:gd name="T15" fmla="*/ 21 h 208"/>
                <a:gd name="T16" fmla="*/ 213 w 88"/>
                <a:gd name="T17" fmla="*/ 18 h 208"/>
                <a:gd name="T18" fmla="*/ 196 w 88"/>
                <a:gd name="T19" fmla="*/ 18 h 208"/>
                <a:gd name="T20" fmla="*/ 175 w 88"/>
                <a:gd name="T21" fmla="*/ 17 h 208"/>
                <a:gd name="T22" fmla="*/ 175 w 88"/>
                <a:gd name="T23" fmla="*/ 15 h 208"/>
                <a:gd name="T24" fmla="*/ 175 w 88"/>
                <a:gd name="T25" fmla="*/ 13 h 208"/>
                <a:gd name="T26" fmla="*/ 154 w 88"/>
                <a:gd name="T27" fmla="*/ 13 h 208"/>
                <a:gd name="T28" fmla="*/ 138 w 88"/>
                <a:gd name="T29" fmla="*/ 13 h 208"/>
                <a:gd name="T30" fmla="*/ 154 w 88"/>
                <a:gd name="T31" fmla="*/ 7 h 208"/>
                <a:gd name="T32" fmla="*/ 138 w 88"/>
                <a:gd name="T33" fmla="*/ 0 h 208"/>
                <a:gd name="T34" fmla="*/ 116 w 88"/>
                <a:gd name="T35" fmla="*/ 0 h 208"/>
                <a:gd name="T36" fmla="*/ 116 w 88"/>
                <a:gd name="T37" fmla="*/ 7 h 208"/>
                <a:gd name="T38" fmla="*/ 97 w 88"/>
                <a:gd name="T39" fmla="*/ 7 h 208"/>
                <a:gd name="T40" fmla="*/ 78 w 88"/>
                <a:gd name="T41" fmla="*/ 7 h 208"/>
                <a:gd name="T42" fmla="*/ 39 w 88"/>
                <a:gd name="T43" fmla="*/ 13 h 208"/>
                <a:gd name="T44" fmla="*/ 8 w 88"/>
                <a:gd name="T45" fmla="*/ 13 h 208"/>
                <a:gd name="T46" fmla="*/ 0 w 88"/>
                <a:gd name="T47" fmla="*/ 17 h 208"/>
                <a:gd name="T48" fmla="*/ 0 w 88"/>
                <a:gd name="T49" fmla="*/ 18 h 208"/>
                <a:gd name="T50" fmla="*/ 0 w 88"/>
                <a:gd name="T51" fmla="*/ 20 h 208"/>
                <a:gd name="T52" fmla="*/ 8 w 88"/>
                <a:gd name="T53" fmla="*/ 24 h 208"/>
                <a:gd name="T54" fmla="*/ 39 w 88"/>
                <a:gd name="T55" fmla="*/ 26 h 208"/>
                <a:gd name="T56" fmla="*/ 55 w 88"/>
                <a:gd name="T57" fmla="*/ 32 h 208"/>
                <a:gd name="T58" fmla="*/ 39 w 88"/>
                <a:gd name="T59" fmla="*/ 34 h 208"/>
                <a:gd name="T60" fmla="*/ 78 w 88"/>
                <a:gd name="T61" fmla="*/ 34 h 208"/>
                <a:gd name="T62" fmla="*/ 97 w 88"/>
                <a:gd name="T63" fmla="*/ 32 h 208"/>
                <a:gd name="T64" fmla="*/ 116 w 88"/>
                <a:gd name="T65" fmla="*/ 34 h 208"/>
                <a:gd name="T66" fmla="*/ 154 w 88"/>
                <a:gd name="T67" fmla="*/ 44 h 208"/>
                <a:gd name="T68" fmla="*/ 154 w 88"/>
                <a:gd name="T69" fmla="*/ 51 h 20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8"/>
                <a:gd name="T106" fmla="*/ 0 h 208"/>
                <a:gd name="T107" fmla="*/ 88 w 88"/>
                <a:gd name="T108" fmla="*/ 208 h 20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8" h="208">
                  <a:moveTo>
                    <a:pt x="64" y="208"/>
                  </a:moveTo>
                  <a:lnTo>
                    <a:pt x="80" y="184"/>
                  </a:lnTo>
                  <a:lnTo>
                    <a:pt x="72" y="160"/>
                  </a:lnTo>
                  <a:lnTo>
                    <a:pt x="64" y="144"/>
                  </a:lnTo>
                  <a:lnTo>
                    <a:pt x="64" y="136"/>
                  </a:lnTo>
                  <a:lnTo>
                    <a:pt x="56" y="112"/>
                  </a:lnTo>
                  <a:lnTo>
                    <a:pt x="56" y="96"/>
                  </a:lnTo>
                  <a:lnTo>
                    <a:pt x="80" y="88"/>
                  </a:lnTo>
                  <a:lnTo>
                    <a:pt x="88" y="72"/>
                  </a:lnTo>
                  <a:lnTo>
                    <a:pt x="80" y="72"/>
                  </a:lnTo>
                  <a:lnTo>
                    <a:pt x="72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64" y="48"/>
                  </a:lnTo>
                  <a:lnTo>
                    <a:pt x="56" y="48"/>
                  </a:lnTo>
                  <a:lnTo>
                    <a:pt x="64" y="8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16" y="48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8" y="96"/>
                  </a:lnTo>
                  <a:lnTo>
                    <a:pt x="16" y="104"/>
                  </a:lnTo>
                  <a:lnTo>
                    <a:pt x="24" y="128"/>
                  </a:lnTo>
                  <a:lnTo>
                    <a:pt x="16" y="136"/>
                  </a:lnTo>
                  <a:lnTo>
                    <a:pt x="32" y="136"/>
                  </a:lnTo>
                  <a:lnTo>
                    <a:pt x="40" y="128"/>
                  </a:lnTo>
                  <a:lnTo>
                    <a:pt x="48" y="136"/>
                  </a:lnTo>
                  <a:lnTo>
                    <a:pt x="64" y="176"/>
                  </a:lnTo>
                  <a:lnTo>
                    <a:pt x="64" y="20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18" name="Freeform 169"/>
            <p:cNvSpPr>
              <a:spLocks/>
            </p:cNvSpPr>
            <p:nvPr/>
          </p:nvSpPr>
          <p:spPr bwMode="auto">
            <a:xfrm>
              <a:off x="4490" y="2345"/>
              <a:ext cx="92" cy="194"/>
            </a:xfrm>
            <a:custGeom>
              <a:avLst/>
              <a:gdLst>
                <a:gd name="T0" fmla="*/ 154 w 88"/>
                <a:gd name="T1" fmla="*/ 51 h 208"/>
                <a:gd name="T2" fmla="*/ 196 w 88"/>
                <a:gd name="T3" fmla="*/ 46 h 208"/>
                <a:gd name="T4" fmla="*/ 175 w 88"/>
                <a:gd name="T5" fmla="*/ 40 h 208"/>
                <a:gd name="T6" fmla="*/ 154 w 88"/>
                <a:gd name="T7" fmla="*/ 35 h 208"/>
                <a:gd name="T8" fmla="*/ 154 w 88"/>
                <a:gd name="T9" fmla="*/ 34 h 208"/>
                <a:gd name="T10" fmla="*/ 138 w 88"/>
                <a:gd name="T11" fmla="*/ 28 h 208"/>
                <a:gd name="T12" fmla="*/ 138 w 88"/>
                <a:gd name="T13" fmla="*/ 24 h 208"/>
                <a:gd name="T14" fmla="*/ 196 w 88"/>
                <a:gd name="T15" fmla="*/ 21 h 208"/>
                <a:gd name="T16" fmla="*/ 213 w 88"/>
                <a:gd name="T17" fmla="*/ 18 h 208"/>
                <a:gd name="T18" fmla="*/ 196 w 88"/>
                <a:gd name="T19" fmla="*/ 18 h 208"/>
                <a:gd name="T20" fmla="*/ 175 w 88"/>
                <a:gd name="T21" fmla="*/ 17 h 208"/>
                <a:gd name="T22" fmla="*/ 175 w 88"/>
                <a:gd name="T23" fmla="*/ 15 h 208"/>
                <a:gd name="T24" fmla="*/ 175 w 88"/>
                <a:gd name="T25" fmla="*/ 13 h 208"/>
                <a:gd name="T26" fmla="*/ 154 w 88"/>
                <a:gd name="T27" fmla="*/ 13 h 208"/>
                <a:gd name="T28" fmla="*/ 138 w 88"/>
                <a:gd name="T29" fmla="*/ 13 h 208"/>
                <a:gd name="T30" fmla="*/ 154 w 88"/>
                <a:gd name="T31" fmla="*/ 7 h 208"/>
                <a:gd name="T32" fmla="*/ 138 w 88"/>
                <a:gd name="T33" fmla="*/ 0 h 208"/>
                <a:gd name="T34" fmla="*/ 116 w 88"/>
                <a:gd name="T35" fmla="*/ 0 h 208"/>
                <a:gd name="T36" fmla="*/ 116 w 88"/>
                <a:gd name="T37" fmla="*/ 7 h 208"/>
                <a:gd name="T38" fmla="*/ 97 w 88"/>
                <a:gd name="T39" fmla="*/ 7 h 208"/>
                <a:gd name="T40" fmla="*/ 78 w 88"/>
                <a:gd name="T41" fmla="*/ 7 h 208"/>
                <a:gd name="T42" fmla="*/ 39 w 88"/>
                <a:gd name="T43" fmla="*/ 13 h 208"/>
                <a:gd name="T44" fmla="*/ 8 w 88"/>
                <a:gd name="T45" fmla="*/ 13 h 208"/>
                <a:gd name="T46" fmla="*/ 0 w 88"/>
                <a:gd name="T47" fmla="*/ 17 h 208"/>
                <a:gd name="T48" fmla="*/ 0 w 88"/>
                <a:gd name="T49" fmla="*/ 18 h 208"/>
                <a:gd name="T50" fmla="*/ 0 w 88"/>
                <a:gd name="T51" fmla="*/ 20 h 208"/>
                <a:gd name="T52" fmla="*/ 8 w 88"/>
                <a:gd name="T53" fmla="*/ 24 h 208"/>
                <a:gd name="T54" fmla="*/ 39 w 88"/>
                <a:gd name="T55" fmla="*/ 26 h 208"/>
                <a:gd name="T56" fmla="*/ 55 w 88"/>
                <a:gd name="T57" fmla="*/ 32 h 208"/>
                <a:gd name="T58" fmla="*/ 39 w 88"/>
                <a:gd name="T59" fmla="*/ 34 h 208"/>
                <a:gd name="T60" fmla="*/ 78 w 88"/>
                <a:gd name="T61" fmla="*/ 34 h 208"/>
                <a:gd name="T62" fmla="*/ 97 w 88"/>
                <a:gd name="T63" fmla="*/ 32 h 208"/>
                <a:gd name="T64" fmla="*/ 116 w 88"/>
                <a:gd name="T65" fmla="*/ 34 h 208"/>
                <a:gd name="T66" fmla="*/ 154 w 88"/>
                <a:gd name="T67" fmla="*/ 44 h 208"/>
                <a:gd name="T68" fmla="*/ 154 w 88"/>
                <a:gd name="T69" fmla="*/ 51 h 20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8"/>
                <a:gd name="T106" fmla="*/ 0 h 208"/>
                <a:gd name="T107" fmla="*/ 88 w 88"/>
                <a:gd name="T108" fmla="*/ 208 h 20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8" h="208">
                  <a:moveTo>
                    <a:pt x="64" y="208"/>
                  </a:moveTo>
                  <a:lnTo>
                    <a:pt x="80" y="184"/>
                  </a:lnTo>
                  <a:lnTo>
                    <a:pt x="72" y="160"/>
                  </a:lnTo>
                  <a:lnTo>
                    <a:pt x="64" y="144"/>
                  </a:lnTo>
                  <a:lnTo>
                    <a:pt x="64" y="136"/>
                  </a:lnTo>
                  <a:lnTo>
                    <a:pt x="56" y="112"/>
                  </a:lnTo>
                  <a:lnTo>
                    <a:pt x="56" y="96"/>
                  </a:lnTo>
                  <a:lnTo>
                    <a:pt x="80" y="88"/>
                  </a:lnTo>
                  <a:lnTo>
                    <a:pt x="88" y="72"/>
                  </a:lnTo>
                  <a:lnTo>
                    <a:pt x="80" y="72"/>
                  </a:lnTo>
                  <a:lnTo>
                    <a:pt x="72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64" y="48"/>
                  </a:lnTo>
                  <a:lnTo>
                    <a:pt x="56" y="48"/>
                  </a:lnTo>
                  <a:lnTo>
                    <a:pt x="64" y="8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16" y="48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8" y="96"/>
                  </a:lnTo>
                  <a:lnTo>
                    <a:pt x="16" y="104"/>
                  </a:lnTo>
                  <a:lnTo>
                    <a:pt x="24" y="128"/>
                  </a:lnTo>
                  <a:lnTo>
                    <a:pt x="16" y="136"/>
                  </a:lnTo>
                  <a:lnTo>
                    <a:pt x="32" y="136"/>
                  </a:lnTo>
                  <a:lnTo>
                    <a:pt x="40" y="128"/>
                  </a:lnTo>
                  <a:lnTo>
                    <a:pt x="48" y="136"/>
                  </a:lnTo>
                  <a:lnTo>
                    <a:pt x="64" y="176"/>
                  </a:lnTo>
                  <a:lnTo>
                    <a:pt x="64" y="208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19" name="Freeform 170"/>
            <p:cNvSpPr>
              <a:spLocks/>
            </p:cNvSpPr>
            <p:nvPr/>
          </p:nvSpPr>
          <p:spPr bwMode="auto">
            <a:xfrm>
              <a:off x="4549" y="2427"/>
              <a:ext cx="83" cy="141"/>
            </a:xfrm>
            <a:custGeom>
              <a:avLst/>
              <a:gdLst>
                <a:gd name="T0" fmla="*/ 2 w 102"/>
                <a:gd name="T1" fmla="*/ 0 h 193"/>
                <a:gd name="T2" fmla="*/ 0 w 102"/>
                <a:gd name="T3" fmla="*/ 1 h 193"/>
                <a:gd name="T4" fmla="*/ 0 w 102"/>
                <a:gd name="T5" fmla="*/ 1 h 193"/>
                <a:gd name="T6" fmla="*/ 2 w 102"/>
                <a:gd name="T7" fmla="*/ 1 h 193"/>
                <a:gd name="T8" fmla="*/ 2 w 102"/>
                <a:gd name="T9" fmla="*/ 1 h 193"/>
                <a:gd name="T10" fmla="*/ 2 w 102"/>
                <a:gd name="T11" fmla="*/ 1 h 193"/>
                <a:gd name="T12" fmla="*/ 2 w 102"/>
                <a:gd name="T13" fmla="*/ 1 h 193"/>
                <a:gd name="T14" fmla="*/ 2 w 102"/>
                <a:gd name="T15" fmla="*/ 1 h 193"/>
                <a:gd name="T16" fmla="*/ 2 w 102"/>
                <a:gd name="T17" fmla="*/ 1 h 193"/>
                <a:gd name="T18" fmla="*/ 2 w 102"/>
                <a:gd name="T19" fmla="*/ 1 h 193"/>
                <a:gd name="T20" fmla="*/ 2 w 102"/>
                <a:gd name="T21" fmla="*/ 1 h 193"/>
                <a:gd name="T22" fmla="*/ 2 w 102"/>
                <a:gd name="T23" fmla="*/ 1 h 193"/>
                <a:gd name="T24" fmla="*/ 2 w 102"/>
                <a:gd name="T25" fmla="*/ 1 h 193"/>
                <a:gd name="T26" fmla="*/ 2 w 102"/>
                <a:gd name="T27" fmla="*/ 1 h 193"/>
                <a:gd name="T28" fmla="*/ 2 w 102"/>
                <a:gd name="T29" fmla="*/ 1 h 193"/>
                <a:gd name="T30" fmla="*/ 2 w 102"/>
                <a:gd name="T31" fmla="*/ 1 h 193"/>
                <a:gd name="T32" fmla="*/ 2 w 102"/>
                <a:gd name="T33" fmla="*/ 1 h 193"/>
                <a:gd name="T34" fmla="*/ 2 w 102"/>
                <a:gd name="T35" fmla="*/ 1 h 193"/>
                <a:gd name="T36" fmla="*/ 2 w 102"/>
                <a:gd name="T37" fmla="*/ 1 h 193"/>
                <a:gd name="T38" fmla="*/ 2 w 102"/>
                <a:gd name="T39" fmla="*/ 1 h 193"/>
                <a:gd name="T40" fmla="*/ 2 w 102"/>
                <a:gd name="T41" fmla="*/ 1 h 193"/>
                <a:gd name="T42" fmla="*/ 2 w 102"/>
                <a:gd name="T43" fmla="*/ 1 h 193"/>
                <a:gd name="T44" fmla="*/ 2 w 102"/>
                <a:gd name="T45" fmla="*/ 1 h 193"/>
                <a:gd name="T46" fmla="*/ 2 w 102"/>
                <a:gd name="T47" fmla="*/ 1 h 193"/>
                <a:gd name="T48" fmla="*/ 2 w 102"/>
                <a:gd name="T49" fmla="*/ 1 h 193"/>
                <a:gd name="T50" fmla="*/ 2 w 102"/>
                <a:gd name="T51" fmla="*/ 1 h 193"/>
                <a:gd name="T52" fmla="*/ 2 w 102"/>
                <a:gd name="T53" fmla="*/ 1 h 193"/>
                <a:gd name="T54" fmla="*/ 2 w 102"/>
                <a:gd name="T55" fmla="*/ 1 h 193"/>
                <a:gd name="T56" fmla="*/ 2 w 102"/>
                <a:gd name="T57" fmla="*/ 1 h 193"/>
                <a:gd name="T58" fmla="*/ 2 w 102"/>
                <a:gd name="T59" fmla="*/ 1 h 193"/>
                <a:gd name="T60" fmla="*/ 2 w 102"/>
                <a:gd name="T61" fmla="*/ 1 h 193"/>
                <a:gd name="T62" fmla="*/ 2 w 102"/>
                <a:gd name="T63" fmla="*/ 1 h 193"/>
                <a:gd name="T64" fmla="*/ 2 w 102"/>
                <a:gd name="T65" fmla="*/ 1 h 193"/>
                <a:gd name="T66" fmla="*/ 2 w 102"/>
                <a:gd name="T67" fmla="*/ 0 h 19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2"/>
                <a:gd name="T103" fmla="*/ 0 h 193"/>
                <a:gd name="T104" fmla="*/ 102 w 102"/>
                <a:gd name="T105" fmla="*/ 193 h 19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2" h="193">
                  <a:moveTo>
                    <a:pt x="31" y="0"/>
                  </a:moveTo>
                  <a:lnTo>
                    <a:pt x="0" y="10"/>
                  </a:lnTo>
                  <a:lnTo>
                    <a:pt x="0" y="31"/>
                  </a:lnTo>
                  <a:lnTo>
                    <a:pt x="10" y="61"/>
                  </a:lnTo>
                  <a:lnTo>
                    <a:pt x="10" y="71"/>
                  </a:lnTo>
                  <a:lnTo>
                    <a:pt x="20" y="92"/>
                  </a:lnTo>
                  <a:lnTo>
                    <a:pt x="31" y="123"/>
                  </a:lnTo>
                  <a:lnTo>
                    <a:pt x="10" y="153"/>
                  </a:lnTo>
                  <a:lnTo>
                    <a:pt x="10" y="163"/>
                  </a:lnTo>
                  <a:lnTo>
                    <a:pt x="10" y="174"/>
                  </a:lnTo>
                  <a:lnTo>
                    <a:pt x="31" y="193"/>
                  </a:lnTo>
                  <a:lnTo>
                    <a:pt x="31" y="183"/>
                  </a:lnTo>
                  <a:lnTo>
                    <a:pt x="31" y="153"/>
                  </a:lnTo>
                  <a:lnTo>
                    <a:pt x="20" y="153"/>
                  </a:lnTo>
                  <a:lnTo>
                    <a:pt x="20" y="143"/>
                  </a:lnTo>
                  <a:lnTo>
                    <a:pt x="31" y="123"/>
                  </a:lnTo>
                  <a:lnTo>
                    <a:pt x="31" y="102"/>
                  </a:lnTo>
                  <a:lnTo>
                    <a:pt x="41" y="102"/>
                  </a:lnTo>
                  <a:lnTo>
                    <a:pt x="41" y="112"/>
                  </a:lnTo>
                  <a:lnTo>
                    <a:pt x="51" y="112"/>
                  </a:lnTo>
                  <a:lnTo>
                    <a:pt x="71" y="123"/>
                  </a:lnTo>
                  <a:lnTo>
                    <a:pt x="61" y="102"/>
                  </a:lnTo>
                  <a:lnTo>
                    <a:pt x="71" y="82"/>
                  </a:lnTo>
                  <a:lnTo>
                    <a:pt x="102" y="82"/>
                  </a:lnTo>
                  <a:lnTo>
                    <a:pt x="102" y="61"/>
                  </a:lnTo>
                  <a:lnTo>
                    <a:pt x="92" y="61"/>
                  </a:lnTo>
                  <a:lnTo>
                    <a:pt x="82" y="41"/>
                  </a:lnTo>
                  <a:lnTo>
                    <a:pt x="82" y="20"/>
                  </a:lnTo>
                  <a:lnTo>
                    <a:pt x="61" y="31"/>
                  </a:lnTo>
                  <a:lnTo>
                    <a:pt x="41" y="41"/>
                  </a:lnTo>
                  <a:lnTo>
                    <a:pt x="41" y="10"/>
                  </a:lnTo>
                  <a:lnTo>
                    <a:pt x="31" y="10"/>
                  </a:lnTo>
                  <a:lnTo>
                    <a:pt x="31" y="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20" name="Freeform 171"/>
            <p:cNvSpPr>
              <a:spLocks/>
            </p:cNvSpPr>
            <p:nvPr/>
          </p:nvSpPr>
          <p:spPr bwMode="auto">
            <a:xfrm>
              <a:off x="4573" y="2405"/>
              <a:ext cx="83" cy="90"/>
            </a:xfrm>
            <a:custGeom>
              <a:avLst/>
              <a:gdLst>
                <a:gd name="T0" fmla="*/ 166 w 80"/>
                <a:gd name="T1" fmla="*/ 24 h 96"/>
                <a:gd name="T2" fmla="*/ 166 w 80"/>
                <a:gd name="T3" fmla="*/ 21 h 96"/>
                <a:gd name="T4" fmla="*/ 133 w 80"/>
                <a:gd name="T5" fmla="*/ 19 h 96"/>
                <a:gd name="T6" fmla="*/ 133 w 80"/>
                <a:gd name="T7" fmla="*/ 17 h 96"/>
                <a:gd name="T8" fmla="*/ 86 w 80"/>
                <a:gd name="T9" fmla="*/ 8 h 96"/>
                <a:gd name="T10" fmla="*/ 99 w 80"/>
                <a:gd name="T11" fmla="*/ 8 h 96"/>
                <a:gd name="T12" fmla="*/ 86 w 80"/>
                <a:gd name="T13" fmla="*/ 8 h 96"/>
                <a:gd name="T14" fmla="*/ 64 w 80"/>
                <a:gd name="T15" fmla="*/ 8 h 96"/>
                <a:gd name="T16" fmla="*/ 48 w 80"/>
                <a:gd name="T17" fmla="*/ 0 h 96"/>
                <a:gd name="T18" fmla="*/ 36 w 80"/>
                <a:gd name="T19" fmla="*/ 0 h 96"/>
                <a:gd name="T20" fmla="*/ 36 w 80"/>
                <a:gd name="T21" fmla="*/ 8 h 96"/>
                <a:gd name="T22" fmla="*/ 8 w 80"/>
                <a:gd name="T23" fmla="*/ 8 h 96"/>
                <a:gd name="T24" fmla="*/ 8 w 80"/>
                <a:gd name="T25" fmla="*/ 8 h 96"/>
                <a:gd name="T26" fmla="*/ 0 w 80"/>
                <a:gd name="T27" fmla="*/ 8 h 96"/>
                <a:gd name="T28" fmla="*/ 0 w 80"/>
                <a:gd name="T29" fmla="*/ 8 h 96"/>
                <a:gd name="T30" fmla="*/ 8 w 80"/>
                <a:gd name="T31" fmla="*/ 8 h 96"/>
                <a:gd name="T32" fmla="*/ 8 w 80"/>
                <a:gd name="T33" fmla="*/ 17 h 96"/>
                <a:gd name="T34" fmla="*/ 48 w 80"/>
                <a:gd name="T35" fmla="*/ 14 h 96"/>
                <a:gd name="T36" fmla="*/ 86 w 80"/>
                <a:gd name="T37" fmla="*/ 12 h 96"/>
                <a:gd name="T38" fmla="*/ 86 w 80"/>
                <a:gd name="T39" fmla="*/ 17 h 96"/>
                <a:gd name="T40" fmla="*/ 99 w 80"/>
                <a:gd name="T41" fmla="*/ 21 h 96"/>
                <a:gd name="T42" fmla="*/ 115 w 80"/>
                <a:gd name="T43" fmla="*/ 21 h 96"/>
                <a:gd name="T44" fmla="*/ 115 w 80"/>
                <a:gd name="T45" fmla="*/ 24 h 96"/>
                <a:gd name="T46" fmla="*/ 133 w 80"/>
                <a:gd name="T47" fmla="*/ 26 h 96"/>
                <a:gd name="T48" fmla="*/ 133 w 80"/>
                <a:gd name="T49" fmla="*/ 24 h 96"/>
                <a:gd name="T50" fmla="*/ 166 w 80"/>
                <a:gd name="T51" fmla="*/ 24 h 9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0"/>
                <a:gd name="T79" fmla="*/ 0 h 96"/>
                <a:gd name="T80" fmla="*/ 80 w 80"/>
                <a:gd name="T81" fmla="*/ 96 h 9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0" h="96">
                  <a:moveTo>
                    <a:pt x="80" y="88"/>
                  </a:moveTo>
                  <a:lnTo>
                    <a:pt x="80" y="72"/>
                  </a:lnTo>
                  <a:lnTo>
                    <a:pt x="64" y="64"/>
                  </a:lnTo>
                  <a:lnTo>
                    <a:pt x="64" y="56"/>
                  </a:lnTo>
                  <a:lnTo>
                    <a:pt x="40" y="32"/>
                  </a:lnTo>
                  <a:lnTo>
                    <a:pt x="48" y="32"/>
                  </a:lnTo>
                  <a:lnTo>
                    <a:pt x="40" y="24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8" y="56"/>
                  </a:lnTo>
                  <a:lnTo>
                    <a:pt x="24" y="48"/>
                  </a:lnTo>
                  <a:lnTo>
                    <a:pt x="40" y="40"/>
                  </a:lnTo>
                  <a:lnTo>
                    <a:pt x="40" y="56"/>
                  </a:lnTo>
                  <a:lnTo>
                    <a:pt x="48" y="72"/>
                  </a:lnTo>
                  <a:lnTo>
                    <a:pt x="56" y="72"/>
                  </a:lnTo>
                  <a:lnTo>
                    <a:pt x="56" y="88"/>
                  </a:lnTo>
                  <a:lnTo>
                    <a:pt x="64" y="96"/>
                  </a:lnTo>
                  <a:lnTo>
                    <a:pt x="64" y="88"/>
                  </a:lnTo>
                  <a:lnTo>
                    <a:pt x="80" y="8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21" name="Freeform 172"/>
            <p:cNvSpPr>
              <a:spLocks/>
            </p:cNvSpPr>
            <p:nvPr/>
          </p:nvSpPr>
          <p:spPr bwMode="auto">
            <a:xfrm>
              <a:off x="4573" y="2405"/>
              <a:ext cx="83" cy="90"/>
            </a:xfrm>
            <a:custGeom>
              <a:avLst/>
              <a:gdLst>
                <a:gd name="T0" fmla="*/ 166 w 80"/>
                <a:gd name="T1" fmla="*/ 24 h 96"/>
                <a:gd name="T2" fmla="*/ 166 w 80"/>
                <a:gd name="T3" fmla="*/ 21 h 96"/>
                <a:gd name="T4" fmla="*/ 133 w 80"/>
                <a:gd name="T5" fmla="*/ 19 h 96"/>
                <a:gd name="T6" fmla="*/ 133 w 80"/>
                <a:gd name="T7" fmla="*/ 17 h 96"/>
                <a:gd name="T8" fmla="*/ 86 w 80"/>
                <a:gd name="T9" fmla="*/ 8 h 96"/>
                <a:gd name="T10" fmla="*/ 99 w 80"/>
                <a:gd name="T11" fmla="*/ 8 h 96"/>
                <a:gd name="T12" fmla="*/ 86 w 80"/>
                <a:gd name="T13" fmla="*/ 8 h 96"/>
                <a:gd name="T14" fmla="*/ 64 w 80"/>
                <a:gd name="T15" fmla="*/ 8 h 96"/>
                <a:gd name="T16" fmla="*/ 48 w 80"/>
                <a:gd name="T17" fmla="*/ 0 h 96"/>
                <a:gd name="T18" fmla="*/ 36 w 80"/>
                <a:gd name="T19" fmla="*/ 0 h 96"/>
                <a:gd name="T20" fmla="*/ 36 w 80"/>
                <a:gd name="T21" fmla="*/ 8 h 96"/>
                <a:gd name="T22" fmla="*/ 8 w 80"/>
                <a:gd name="T23" fmla="*/ 8 h 96"/>
                <a:gd name="T24" fmla="*/ 8 w 80"/>
                <a:gd name="T25" fmla="*/ 8 h 96"/>
                <a:gd name="T26" fmla="*/ 0 w 80"/>
                <a:gd name="T27" fmla="*/ 8 h 96"/>
                <a:gd name="T28" fmla="*/ 0 w 80"/>
                <a:gd name="T29" fmla="*/ 8 h 96"/>
                <a:gd name="T30" fmla="*/ 8 w 80"/>
                <a:gd name="T31" fmla="*/ 8 h 96"/>
                <a:gd name="T32" fmla="*/ 8 w 80"/>
                <a:gd name="T33" fmla="*/ 17 h 96"/>
                <a:gd name="T34" fmla="*/ 48 w 80"/>
                <a:gd name="T35" fmla="*/ 14 h 96"/>
                <a:gd name="T36" fmla="*/ 86 w 80"/>
                <a:gd name="T37" fmla="*/ 12 h 96"/>
                <a:gd name="T38" fmla="*/ 86 w 80"/>
                <a:gd name="T39" fmla="*/ 17 h 96"/>
                <a:gd name="T40" fmla="*/ 99 w 80"/>
                <a:gd name="T41" fmla="*/ 21 h 96"/>
                <a:gd name="T42" fmla="*/ 115 w 80"/>
                <a:gd name="T43" fmla="*/ 21 h 96"/>
                <a:gd name="T44" fmla="*/ 115 w 80"/>
                <a:gd name="T45" fmla="*/ 24 h 96"/>
                <a:gd name="T46" fmla="*/ 133 w 80"/>
                <a:gd name="T47" fmla="*/ 26 h 96"/>
                <a:gd name="T48" fmla="*/ 133 w 80"/>
                <a:gd name="T49" fmla="*/ 24 h 96"/>
                <a:gd name="T50" fmla="*/ 166 w 80"/>
                <a:gd name="T51" fmla="*/ 24 h 9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0"/>
                <a:gd name="T79" fmla="*/ 0 h 96"/>
                <a:gd name="T80" fmla="*/ 80 w 80"/>
                <a:gd name="T81" fmla="*/ 96 h 9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0" h="96">
                  <a:moveTo>
                    <a:pt x="80" y="88"/>
                  </a:moveTo>
                  <a:lnTo>
                    <a:pt x="80" y="72"/>
                  </a:lnTo>
                  <a:lnTo>
                    <a:pt x="64" y="64"/>
                  </a:lnTo>
                  <a:lnTo>
                    <a:pt x="64" y="56"/>
                  </a:lnTo>
                  <a:lnTo>
                    <a:pt x="40" y="32"/>
                  </a:lnTo>
                  <a:lnTo>
                    <a:pt x="48" y="32"/>
                  </a:lnTo>
                  <a:lnTo>
                    <a:pt x="40" y="24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8" y="56"/>
                  </a:lnTo>
                  <a:lnTo>
                    <a:pt x="24" y="48"/>
                  </a:lnTo>
                  <a:lnTo>
                    <a:pt x="40" y="40"/>
                  </a:lnTo>
                  <a:lnTo>
                    <a:pt x="40" y="56"/>
                  </a:lnTo>
                  <a:lnTo>
                    <a:pt x="48" y="72"/>
                  </a:lnTo>
                  <a:lnTo>
                    <a:pt x="56" y="72"/>
                  </a:lnTo>
                  <a:lnTo>
                    <a:pt x="56" y="88"/>
                  </a:lnTo>
                  <a:lnTo>
                    <a:pt x="64" y="96"/>
                  </a:lnTo>
                  <a:lnTo>
                    <a:pt x="64" y="88"/>
                  </a:lnTo>
                  <a:lnTo>
                    <a:pt x="80" y="88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22" name="Freeform 173"/>
            <p:cNvSpPr>
              <a:spLocks/>
            </p:cNvSpPr>
            <p:nvPr/>
          </p:nvSpPr>
          <p:spPr bwMode="auto">
            <a:xfrm>
              <a:off x="4599" y="2397"/>
              <a:ext cx="74" cy="148"/>
            </a:xfrm>
            <a:custGeom>
              <a:avLst/>
              <a:gdLst>
                <a:gd name="T0" fmla="*/ 0 w 72"/>
                <a:gd name="T1" fmla="*/ 6 h 160"/>
                <a:gd name="T2" fmla="*/ 0 w 72"/>
                <a:gd name="T3" fmla="*/ 0 h 160"/>
                <a:gd name="T4" fmla="*/ 8 w 72"/>
                <a:gd name="T5" fmla="*/ 6 h 160"/>
                <a:gd name="T6" fmla="*/ 52 w 72"/>
                <a:gd name="T7" fmla="*/ 0 h 160"/>
                <a:gd name="T8" fmla="*/ 81 w 72"/>
                <a:gd name="T9" fmla="*/ 0 h 160"/>
                <a:gd name="T10" fmla="*/ 81 w 72"/>
                <a:gd name="T11" fmla="*/ 6 h 160"/>
                <a:gd name="T12" fmla="*/ 98 w 72"/>
                <a:gd name="T13" fmla="*/ 6 h 160"/>
                <a:gd name="T14" fmla="*/ 81 w 72"/>
                <a:gd name="T15" fmla="*/ 6 h 160"/>
                <a:gd name="T16" fmla="*/ 65 w 72"/>
                <a:gd name="T17" fmla="*/ 8 h 160"/>
                <a:gd name="T18" fmla="*/ 52 w 72"/>
                <a:gd name="T19" fmla="*/ 8 h 160"/>
                <a:gd name="T20" fmla="*/ 110 w 72"/>
                <a:gd name="T21" fmla="*/ 18 h 160"/>
                <a:gd name="T22" fmla="*/ 122 w 72"/>
                <a:gd name="T23" fmla="*/ 21 h 160"/>
                <a:gd name="T24" fmla="*/ 110 w 72"/>
                <a:gd name="T25" fmla="*/ 27 h 160"/>
                <a:gd name="T26" fmla="*/ 98 w 72"/>
                <a:gd name="T27" fmla="*/ 29 h 160"/>
                <a:gd name="T28" fmla="*/ 81 w 72"/>
                <a:gd name="T29" fmla="*/ 29 h 160"/>
                <a:gd name="T30" fmla="*/ 65 w 72"/>
                <a:gd name="T31" fmla="*/ 31 h 160"/>
                <a:gd name="T32" fmla="*/ 44 w 72"/>
                <a:gd name="T33" fmla="*/ 34 h 160"/>
                <a:gd name="T34" fmla="*/ 44 w 72"/>
                <a:gd name="T35" fmla="*/ 30 h 160"/>
                <a:gd name="T36" fmla="*/ 16 w 72"/>
                <a:gd name="T37" fmla="*/ 29 h 160"/>
                <a:gd name="T38" fmla="*/ 52 w 72"/>
                <a:gd name="T39" fmla="*/ 27 h 160"/>
                <a:gd name="T40" fmla="*/ 65 w 72"/>
                <a:gd name="T41" fmla="*/ 27 h 160"/>
                <a:gd name="T42" fmla="*/ 98 w 72"/>
                <a:gd name="T43" fmla="*/ 25 h 160"/>
                <a:gd name="T44" fmla="*/ 98 w 72"/>
                <a:gd name="T45" fmla="*/ 19 h 160"/>
                <a:gd name="T46" fmla="*/ 98 w 72"/>
                <a:gd name="T47" fmla="*/ 17 h 160"/>
                <a:gd name="T48" fmla="*/ 65 w 72"/>
                <a:gd name="T49" fmla="*/ 16 h 160"/>
                <a:gd name="T50" fmla="*/ 65 w 72"/>
                <a:gd name="T51" fmla="*/ 14 h 160"/>
                <a:gd name="T52" fmla="*/ 16 w 72"/>
                <a:gd name="T53" fmla="*/ 8 h 160"/>
                <a:gd name="T54" fmla="*/ 44 w 72"/>
                <a:gd name="T55" fmla="*/ 8 h 160"/>
                <a:gd name="T56" fmla="*/ 16 w 72"/>
                <a:gd name="T57" fmla="*/ 6 h 160"/>
                <a:gd name="T58" fmla="*/ 8 w 72"/>
                <a:gd name="T59" fmla="*/ 6 h 160"/>
                <a:gd name="T60" fmla="*/ 0 w 72"/>
                <a:gd name="T61" fmla="*/ 6 h 16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2"/>
                <a:gd name="T94" fmla="*/ 0 h 160"/>
                <a:gd name="T95" fmla="*/ 72 w 72"/>
                <a:gd name="T96" fmla="*/ 160 h 16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2" h="160">
                  <a:moveTo>
                    <a:pt x="0" y="8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48" y="24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64" y="88"/>
                  </a:lnTo>
                  <a:lnTo>
                    <a:pt x="72" y="104"/>
                  </a:lnTo>
                  <a:lnTo>
                    <a:pt x="64" y="128"/>
                  </a:lnTo>
                  <a:lnTo>
                    <a:pt x="56" y="136"/>
                  </a:lnTo>
                  <a:lnTo>
                    <a:pt x="48" y="136"/>
                  </a:lnTo>
                  <a:lnTo>
                    <a:pt x="40" y="152"/>
                  </a:lnTo>
                  <a:lnTo>
                    <a:pt x="24" y="160"/>
                  </a:lnTo>
                  <a:lnTo>
                    <a:pt x="24" y="144"/>
                  </a:lnTo>
                  <a:lnTo>
                    <a:pt x="16" y="136"/>
                  </a:lnTo>
                  <a:lnTo>
                    <a:pt x="32" y="128"/>
                  </a:lnTo>
                  <a:lnTo>
                    <a:pt x="4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56" y="80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23" name="Freeform 174"/>
            <p:cNvSpPr>
              <a:spLocks/>
            </p:cNvSpPr>
            <p:nvPr/>
          </p:nvSpPr>
          <p:spPr bwMode="auto">
            <a:xfrm>
              <a:off x="4599" y="2397"/>
              <a:ext cx="74" cy="148"/>
            </a:xfrm>
            <a:custGeom>
              <a:avLst/>
              <a:gdLst>
                <a:gd name="T0" fmla="*/ 0 w 72"/>
                <a:gd name="T1" fmla="*/ 6 h 160"/>
                <a:gd name="T2" fmla="*/ 0 w 72"/>
                <a:gd name="T3" fmla="*/ 0 h 160"/>
                <a:gd name="T4" fmla="*/ 8 w 72"/>
                <a:gd name="T5" fmla="*/ 6 h 160"/>
                <a:gd name="T6" fmla="*/ 52 w 72"/>
                <a:gd name="T7" fmla="*/ 0 h 160"/>
                <a:gd name="T8" fmla="*/ 81 w 72"/>
                <a:gd name="T9" fmla="*/ 0 h 160"/>
                <a:gd name="T10" fmla="*/ 81 w 72"/>
                <a:gd name="T11" fmla="*/ 6 h 160"/>
                <a:gd name="T12" fmla="*/ 98 w 72"/>
                <a:gd name="T13" fmla="*/ 6 h 160"/>
                <a:gd name="T14" fmla="*/ 81 w 72"/>
                <a:gd name="T15" fmla="*/ 6 h 160"/>
                <a:gd name="T16" fmla="*/ 65 w 72"/>
                <a:gd name="T17" fmla="*/ 8 h 160"/>
                <a:gd name="T18" fmla="*/ 52 w 72"/>
                <a:gd name="T19" fmla="*/ 8 h 160"/>
                <a:gd name="T20" fmla="*/ 110 w 72"/>
                <a:gd name="T21" fmla="*/ 18 h 160"/>
                <a:gd name="T22" fmla="*/ 122 w 72"/>
                <a:gd name="T23" fmla="*/ 21 h 160"/>
                <a:gd name="T24" fmla="*/ 110 w 72"/>
                <a:gd name="T25" fmla="*/ 27 h 160"/>
                <a:gd name="T26" fmla="*/ 98 w 72"/>
                <a:gd name="T27" fmla="*/ 29 h 160"/>
                <a:gd name="T28" fmla="*/ 81 w 72"/>
                <a:gd name="T29" fmla="*/ 29 h 160"/>
                <a:gd name="T30" fmla="*/ 65 w 72"/>
                <a:gd name="T31" fmla="*/ 31 h 160"/>
                <a:gd name="T32" fmla="*/ 44 w 72"/>
                <a:gd name="T33" fmla="*/ 34 h 160"/>
                <a:gd name="T34" fmla="*/ 44 w 72"/>
                <a:gd name="T35" fmla="*/ 30 h 160"/>
                <a:gd name="T36" fmla="*/ 16 w 72"/>
                <a:gd name="T37" fmla="*/ 29 h 160"/>
                <a:gd name="T38" fmla="*/ 52 w 72"/>
                <a:gd name="T39" fmla="*/ 27 h 160"/>
                <a:gd name="T40" fmla="*/ 65 w 72"/>
                <a:gd name="T41" fmla="*/ 27 h 160"/>
                <a:gd name="T42" fmla="*/ 98 w 72"/>
                <a:gd name="T43" fmla="*/ 25 h 160"/>
                <a:gd name="T44" fmla="*/ 98 w 72"/>
                <a:gd name="T45" fmla="*/ 19 h 160"/>
                <a:gd name="T46" fmla="*/ 98 w 72"/>
                <a:gd name="T47" fmla="*/ 17 h 160"/>
                <a:gd name="T48" fmla="*/ 65 w 72"/>
                <a:gd name="T49" fmla="*/ 16 h 160"/>
                <a:gd name="T50" fmla="*/ 65 w 72"/>
                <a:gd name="T51" fmla="*/ 14 h 160"/>
                <a:gd name="T52" fmla="*/ 16 w 72"/>
                <a:gd name="T53" fmla="*/ 8 h 160"/>
                <a:gd name="T54" fmla="*/ 44 w 72"/>
                <a:gd name="T55" fmla="*/ 8 h 160"/>
                <a:gd name="T56" fmla="*/ 16 w 72"/>
                <a:gd name="T57" fmla="*/ 6 h 160"/>
                <a:gd name="T58" fmla="*/ 8 w 72"/>
                <a:gd name="T59" fmla="*/ 6 h 160"/>
                <a:gd name="T60" fmla="*/ 0 w 72"/>
                <a:gd name="T61" fmla="*/ 6 h 16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2"/>
                <a:gd name="T94" fmla="*/ 0 h 160"/>
                <a:gd name="T95" fmla="*/ 72 w 72"/>
                <a:gd name="T96" fmla="*/ 160 h 16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2" h="160">
                  <a:moveTo>
                    <a:pt x="0" y="8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48" y="24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64" y="88"/>
                  </a:lnTo>
                  <a:lnTo>
                    <a:pt x="72" y="104"/>
                  </a:lnTo>
                  <a:lnTo>
                    <a:pt x="64" y="128"/>
                  </a:lnTo>
                  <a:lnTo>
                    <a:pt x="56" y="136"/>
                  </a:lnTo>
                  <a:lnTo>
                    <a:pt x="48" y="136"/>
                  </a:lnTo>
                  <a:lnTo>
                    <a:pt x="40" y="152"/>
                  </a:lnTo>
                  <a:lnTo>
                    <a:pt x="24" y="160"/>
                  </a:lnTo>
                  <a:lnTo>
                    <a:pt x="24" y="144"/>
                  </a:lnTo>
                  <a:lnTo>
                    <a:pt x="16" y="136"/>
                  </a:lnTo>
                  <a:lnTo>
                    <a:pt x="32" y="128"/>
                  </a:lnTo>
                  <a:lnTo>
                    <a:pt x="4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56" y="80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0" y="8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24" name="Freeform 175"/>
            <p:cNvSpPr>
              <a:spLocks/>
            </p:cNvSpPr>
            <p:nvPr/>
          </p:nvSpPr>
          <p:spPr bwMode="auto">
            <a:xfrm>
              <a:off x="4599" y="2488"/>
              <a:ext cx="57" cy="37"/>
            </a:xfrm>
            <a:custGeom>
              <a:avLst/>
              <a:gdLst>
                <a:gd name="T0" fmla="*/ 16 w 56"/>
                <a:gd name="T1" fmla="*/ 8 h 40"/>
                <a:gd name="T2" fmla="*/ 52 w 56"/>
                <a:gd name="T3" fmla="*/ 6 h 40"/>
                <a:gd name="T4" fmla="*/ 60 w 56"/>
                <a:gd name="T5" fmla="*/ 6 h 40"/>
                <a:gd name="T6" fmla="*/ 76 w 56"/>
                <a:gd name="T7" fmla="*/ 6 h 40"/>
                <a:gd name="T8" fmla="*/ 76 w 56"/>
                <a:gd name="T9" fmla="*/ 0 h 40"/>
                <a:gd name="T10" fmla="*/ 60 w 56"/>
                <a:gd name="T11" fmla="*/ 0 h 40"/>
                <a:gd name="T12" fmla="*/ 60 w 56"/>
                <a:gd name="T13" fmla="*/ 6 h 40"/>
                <a:gd name="T14" fmla="*/ 52 w 56"/>
                <a:gd name="T15" fmla="*/ 0 h 40"/>
                <a:gd name="T16" fmla="*/ 8 w 56"/>
                <a:gd name="T17" fmla="*/ 0 h 40"/>
                <a:gd name="T18" fmla="*/ 0 w 56"/>
                <a:gd name="T19" fmla="*/ 6 h 40"/>
                <a:gd name="T20" fmla="*/ 8 w 56"/>
                <a:gd name="T21" fmla="*/ 6 h 40"/>
                <a:gd name="T22" fmla="*/ 8 w 56"/>
                <a:gd name="T23" fmla="*/ 8 h 40"/>
                <a:gd name="T24" fmla="*/ 16 w 56"/>
                <a:gd name="T25" fmla="*/ 8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40"/>
                <a:gd name="T41" fmla="*/ 56 w 56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40">
                  <a:moveTo>
                    <a:pt x="16" y="40"/>
                  </a:moveTo>
                  <a:lnTo>
                    <a:pt x="32" y="32"/>
                  </a:lnTo>
                  <a:lnTo>
                    <a:pt x="40" y="32"/>
                  </a:lnTo>
                  <a:lnTo>
                    <a:pt x="56" y="24"/>
                  </a:lnTo>
                  <a:lnTo>
                    <a:pt x="56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25" name="Freeform 176"/>
            <p:cNvSpPr>
              <a:spLocks/>
            </p:cNvSpPr>
            <p:nvPr/>
          </p:nvSpPr>
          <p:spPr bwMode="auto">
            <a:xfrm>
              <a:off x="4599" y="2488"/>
              <a:ext cx="57" cy="37"/>
            </a:xfrm>
            <a:custGeom>
              <a:avLst/>
              <a:gdLst>
                <a:gd name="T0" fmla="*/ 16 w 56"/>
                <a:gd name="T1" fmla="*/ 8 h 40"/>
                <a:gd name="T2" fmla="*/ 52 w 56"/>
                <a:gd name="T3" fmla="*/ 6 h 40"/>
                <a:gd name="T4" fmla="*/ 60 w 56"/>
                <a:gd name="T5" fmla="*/ 6 h 40"/>
                <a:gd name="T6" fmla="*/ 76 w 56"/>
                <a:gd name="T7" fmla="*/ 6 h 40"/>
                <a:gd name="T8" fmla="*/ 76 w 56"/>
                <a:gd name="T9" fmla="*/ 0 h 40"/>
                <a:gd name="T10" fmla="*/ 60 w 56"/>
                <a:gd name="T11" fmla="*/ 0 h 40"/>
                <a:gd name="T12" fmla="*/ 60 w 56"/>
                <a:gd name="T13" fmla="*/ 6 h 40"/>
                <a:gd name="T14" fmla="*/ 52 w 56"/>
                <a:gd name="T15" fmla="*/ 0 h 40"/>
                <a:gd name="T16" fmla="*/ 8 w 56"/>
                <a:gd name="T17" fmla="*/ 0 h 40"/>
                <a:gd name="T18" fmla="*/ 0 w 56"/>
                <a:gd name="T19" fmla="*/ 6 h 40"/>
                <a:gd name="T20" fmla="*/ 8 w 56"/>
                <a:gd name="T21" fmla="*/ 6 h 40"/>
                <a:gd name="T22" fmla="*/ 8 w 56"/>
                <a:gd name="T23" fmla="*/ 8 h 40"/>
                <a:gd name="T24" fmla="*/ 16 w 56"/>
                <a:gd name="T25" fmla="*/ 8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40"/>
                <a:gd name="T41" fmla="*/ 56 w 56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40">
                  <a:moveTo>
                    <a:pt x="16" y="40"/>
                  </a:moveTo>
                  <a:lnTo>
                    <a:pt x="32" y="32"/>
                  </a:lnTo>
                  <a:lnTo>
                    <a:pt x="40" y="32"/>
                  </a:lnTo>
                  <a:lnTo>
                    <a:pt x="56" y="24"/>
                  </a:lnTo>
                  <a:lnTo>
                    <a:pt x="56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6" y="4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26" name="Freeform 177"/>
            <p:cNvSpPr>
              <a:spLocks/>
            </p:cNvSpPr>
            <p:nvPr/>
          </p:nvSpPr>
          <p:spPr bwMode="auto">
            <a:xfrm>
              <a:off x="4573" y="2559"/>
              <a:ext cx="41" cy="59"/>
            </a:xfrm>
            <a:custGeom>
              <a:avLst/>
              <a:gdLst>
                <a:gd name="T0" fmla="*/ 44 w 40"/>
                <a:gd name="T1" fmla="*/ 6 h 64"/>
                <a:gd name="T2" fmla="*/ 16 w 40"/>
                <a:gd name="T3" fmla="*/ 6 h 64"/>
                <a:gd name="T4" fmla="*/ 8 w 40"/>
                <a:gd name="T5" fmla="*/ 6 h 64"/>
                <a:gd name="T6" fmla="*/ 0 w 40"/>
                <a:gd name="T7" fmla="*/ 0 h 64"/>
                <a:gd name="T8" fmla="*/ 0 w 40"/>
                <a:gd name="T9" fmla="*/ 6 h 64"/>
                <a:gd name="T10" fmla="*/ 0 w 40"/>
                <a:gd name="T11" fmla="*/ 6 h 64"/>
                <a:gd name="T12" fmla="*/ 16 w 40"/>
                <a:gd name="T13" fmla="*/ 10 h 64"/>
                <a:gd name="T14" fmla="*/ 60 w 40"/>
                <a:gd name="T15" fmla="*/ 13 h 64"/>
                <a:gd name="T16" fmla="*/ 60 w 40"/>
                <a:gd name="T17" fmla="*/ 10 h 64"/>
                <a:gd name="T18" fmla="*/ 60 w 40"/>
                <a:gd name="T19" fmla="*/ 6 h 64"/>
                <a:gd name="T20" fmla="*/ 44 w 40"/>
                <a:gd name="T21" fmla="*/ 6 h 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64"/>
                <a:gd name="T35" fmla="*/ 40 w 40"/>
                <a:gd name="T36" fmla="*/ 64 h 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64">
                  <a:moveTo>
                    <a:pt x="24" y="8"/>
                  </a:moveTo>
                  <a:lnTo>
                    <a:pt x="16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32"/>
                  </a:lnTo>
                  <a:lnTo>
                    <a:pt x="16" y="48"/>
                  </a:lnTo>
                  <a:lnTo>
                    <a:pt x="40" y="64"/>
                  </a:lnTo>
                  <a:lnTo>
                    <a:pt x="40" y="48"/>
                  </a:lnTo>
                  <a:lnTo>
                    <a:pt x="40" y="2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27" name="Freeform 178"/>
            <p:cNvSpPr>
              <a:spLocks/>
            </p:cNvSpPr>
            <p:nvPr/>
          </p:nvSpPr>
          <p:spPr bwMode="auto">
            <a:xfrm>
              <a:off x="4573" y="2559"/>
              <a:ext cx="41" cy="59"/>
            </a:xfrm>
            <a:custGeom>
              <a:avLst/>
              <a:gdLst>
                <a:gd name="T0" fmla="*/ 44 w 40"/>
                <a:gd name="T1" fmla="*/ 6 h 64"/>
                <a:gd name="T2" fmla="*/ 16 w 40"/>
                <a:gd name="T3" fmla="*/ 6 h 64"/>
                <a:gd name="T4" fmla="*/ 8 w 40"/>
                <a:gd name="T5" fmla="*/ 6 h 64"/>
                <a:gd name="T6" fmla="*/ 0 w 40"/>
                <a:gd name="T7" fmla="*/ 0 h 64"/>
                <a:gd name="T8" fmla="*/ 0 w 40"/>
                <a:gd name="T9" fmla="*/ 6 h 64"/>
                <a:gd name="T10" fmla="*/ 0 w 40"/>
                <a:gd name="T11" fmla="*/ 6 h 64"/>
                <a:gd name="T12" fmla="*/ 16 w 40"/>
                <a:gd name="T13" fmla="*/ 10 h 64"/>
                <a:gd name="T14" fmla="*/ 60 w 40"/>
                <a:gd name="T15" fmla="*/ 13 h 64"/>
                <a:gd name="T16" fmla="*/ 60 w 40"/>
                <a:gd name="T17" fmla="*/ 10 h 64"/>
                <a:gd name="T18" fmla="*/ 60 w 40"/>
                <a:gd name="T19" fmla="*/ 6 h 64"/>
                <a:gd name="T20" fmla="*/ 44 w 40"/>
                <a:gd name="T21" fmla="*/ 6 h 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64"/>
                <a:gd name="T35" fmla="*/ 40 w 40"/>
                <a:gd name="T36" fmla="*/ 64 h 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64">
                  <a:moveTo>
                    <a:pt x="24" y="8"/>
                  </a:moveTo>
                  <a:lnTo>
                    <a:pt x="16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32"/>
                  </a:lnTo>
                  <a:lnTo>
                    <a:pt x="16" y="48"/>
                  </a:lnTo>
                  <a:lnTo>
                    <a:pt x="40" y="64"/>
                  </a:lnTo>
                  <a:lnTo>
                    <a:pt x="40" y="48"/>
                  </a:lnTo>
                  <a:lnTo>
                    <a:pt x="40" y="24"/>
                  </a:lnTo>
                  <a:lnTo>
                    <a:pt x="24" y="8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28" name="Freeform 179"/>
            <p:cNvSpPr>
              <a:spLocks/>
            </p:cNvSpPr>
            <p:nvPr/>
          </p:nvSpPr>
          <p:spPr bwMode="auto">
            <a:xfrm>
              <a:off x="4673" y="2559"/>
              <a:ext cx="107" cy="59"/>
            </a:xfrm>
            <a:custGeom>
              <a:avLst/>
              <a:gdLst>
                <a:gd name="T0" fmla="*/ 112 w 104"/>
                <a:gd name="T1" fmla="*/ 6 h 64"/>
                <a:gd name="T2" fmla="*/ 112 w 104"/>
                <a:gd name="T3" fmla="*/ 6 h 64"/>
                <a:gd name="T4" fmla="*/ 100 w 104"/>
                <a:gd name="T5" fmla="*/ 6 h 64"/>
                <a:gd name="T6" fmla="*/ 84 w 104"/>
                <a:gd name="T7" fmla="*/ 6 h 64"/>
                <a:gd name="T8" fmla="*/ 52 w 104"/>
                <a:gd name="T9" fmla="*/ 10 h 64"/>
                <a:gd name="T10" fmla="*/ 44 w 104"/>
                <a:gd name="T11" fmla="*/ 10 h 64"/>
                <a:gd name="T12" fmla="*/ 44 w 104"/>
                <a:gd name="T13" fmla="*/ 12 h 64"/>
                <a:gd name="T14" fmla="*/ 0 w 104"/>
                <a:gd name="T15" fmla="*/ 12 h 64"/>
                <a:gd name="T16" fmla="*/ 16 w 104"/>
                <a:gd name="T17" fmla="*/ 13 h 64"/>
                <a:gd name="T18" fmla="*/ 44 w 104"/>
                <a:gd name="T19" fmla="*/ 13 h 64"/>
                <a:gd name="T20" fmla="*/ 52 w 104"/>
                <a:gd name="T21" fmla="*/ 12 h 64"/>
                <a:gd name="T22" fmla="*/ 84 w 104"/>
                <a:gd name="T23" fmla="*/ 13 h 64"/>
                <a:gd name="T24" fmla="*/ 100 w 104"/>
                <a:gd name="T25" fmla="*/ 12 h 64"/>
                <a:gd name="T26" fmla="*/ 124 w 104"/>
                <a:gd name="T27" fmla="*/ 6 h 64"/>
                <a:gd name="T28" fmla="*/ 169 w 104"/>
                <a:gd name="T29" fmla="*/ 6 h 64"/>
                <a:gd name="T30" fmla="*/ 183 w 104"/>
                <a:gd name="T31" fmla="*/ 6 h 64"/>
                <a:gd name="T32" fmla="*/ 169 w 104"/>
                <a:gd name="T33" fmla="*/ 6 h 64"/>
                <a:gd name="T34" fmla="*/ 183 w 104"/>
                <a:gd name="T35" fmla="*/ 6 h 64"/>
                <a:gd name="T36" fmla="*/ 156 w 104"/>
                <a:gd name="T37" fmla="*/ 6 h 64"/>
                <a:gd name="T38" fmla="*/ 156 w 104"/>
                <a:gd name="T39" fmla="*/ 6 h 64"/>
                <a:gd name="T40" fmla="*/ 140 w 104"/>
                <a:gd name="T41" fmla="*/ 0 h 64"/>
                <a:gd name="T42" fmla="*/ 112 w 104"/>
                <a:gd name="T43" fmla="*/ 6 h 64"/>
                <a:gd name="T44" fmla="*/ 112 w 104"/>
                <a:gd name="T45" fmla="*/ 6 h 6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4"/>
                <a:gd name="T70" fmla="*/ 0 h 64"/>
                <a:gd name="T71" fmla="*/ 104 w 104"/>
                <a:gd name="T72" fmla="*/ 64 h 6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4" h="64">
                  <a:moveTo>
                    <a:pt x="64" y="24"/>
                  </a:moveTo>
                  <a:lnTo>
                    <a:pt x="64" y="32"/>
                  </a:lnTo>
                  <a:lnTo>
                    <a:pt x="56" y="32"/>
                  </a:lnTo>
                  <a:lnTo>
                    <a:pt x="48" y="32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24" y="56"/>
                  </a:lnTo>
                  <a:lnTo>
                    <a:pt x="0" y="56"/>
                  </a:lnTo>
                  <a:lnTo>
                    <a:pt x="16" y="64"/>
                  </a:lnTo>
                  <a:lnTo>
                    <a:pt x="24" y="64"/>
                  </a:lnTo>
                  <a:lnTo>
                    <a:pt x="32" y="56"/>
                  </a:lnTo>
                  <a:lnTo>
                    <a:pt x="48" y="64"/>
                  </a:lnTo>
                  <a:lnTo>
                    <a:pt x="56" y="56"/>
                  </a:lnTo>
                  <a:lnTo>
                    <a:pt x="72" y="32"/>
                  </a:lnTo>
                  <a:lnTo>
                    <a:pt x="96" y="32"/>
                  </a:lnTo>
                  <a:lnTo>
                    <a:pt x="104" y="32"/>
                  </a:lnTo>
                  <a:lnTo>
                    <a:pt x="96" y="24"/>
                  </a:lnTo>
                  <a:lnTo>
                    <a:pt x="104" y="24"/>
                  </a:lnTo>
                  <a:lnTo>
                    <a:pt x="88" y="16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64" y="16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29" name="Freeform 180"/>
            <p:cNvSpPr>
              <a:spLocks/>
            </p:cNvSpPr>
            <p:nvPr/>
          </p:nvSpPr>
          <p:spPr bwMode="auto">
            <a:xfrm>
              <a:off x="4664" y="2589"/>
              <a:ext cx="116" cy="83"/>
            </a:xfrm>
            <a:custGeom>
              <a:avLst/>
              <a:gdLst>
                <a:gd name="T0" fmla="*/ 8 w 112"/>
                <a:gd name="T1" fmla="*/ 8 h 88"/>
                <a:gd name="T2" fmla="*/ 46 w 112"/>
                <a:gd name="T3" fmla="*/ 9 h 88"/>
                <a:gd name="T4" fmla="*/ 62 w 112"/>
                <a:gd name="T5" fmla="*/ 9 h 88"/>
                <a:gd name="T6" fmla="*/ 82 w 112"/>
                <a:gd name="T7" fmla="*/ 8 h 88"/>
                <a:gd name="T8" fmla="*/ 112 w 112"/>
                <a:gd name="T9" fmla="*/ 9 h 88"/>
                <a:gd name="T10" fmla="*/ 128 w 112"/>
                <a:gd name="T11" fmla="*/ 8 h 88"/>
                <a:gd name="T12" fmla="*/ 161 w 112"/>
                <a:gd name="T13" fmla="*/ 0 h 88"/>
                <a:gd name="T14" fmla="*/ 210 w 112"/>
                <a:gd name="T15" fmla="*/ 0 h 88"/>
                <a:gd name="T16" fmla="*/ 194 w 112"/>
                <a:gd name="T17" fmla="*/ 8 h 88"/>
                <a:gd name="T18" fmla="*/ 210 w 112"/>
                <a:gd name="T19" fmla="*/ 8 h 88"/>
                <a:gd name="T20" fmla="*/ 194 w 112"/>
                <a:gd name="T21" fmla="*/ 8 h 88"/>
                <a:gd name="T22" fmla="*/ 226 w 112"/>
                <a:gd name="T23" fmla="*/ 9 h 88"/>
                <a:gd name="T24" fmla="*/ 210 w 112"/>
                <a:gd name="T25" fmla="*/ 13 h 88"/>
                <a:gd name="T26" fmla="*/ 176 w 112"/>
                <a:gd name="T27" fmla="*/ 19 h 88"/>
                <a:gd name="T28" fmla="*/ 161 w 112"/>
                <a:gd name="T29" fmla="*/ 21 h 88"/>
                <a:gd name="T30" fmla="*/ 176 w 112"/>
                <a:gd name="T31" fmla="*/ 21 h 88"/>
                <a:gd name="T32" fmla="*/ 161 w 112"/>
                <a:gd name="T33" fmla="*/ 25 h 88"/>
                <a:gd name="T34" fmla="*/ 147 w 112"/>
                <a:gd name="T35" fmla="*/ 27 h 88"/>
                <a:gd name="T36" fmla="*/ 128 w 112"/>
                <a:gd name="T37" fmla="*/ 25 h 88"/>
                <a:gd name="T38" fmla="*/ 97 w 112"/>
                <a:gd name="T39" fmla="*/ 25 h 88"/>
                <a:gd name="T40" fmla="*/ 62 w 112"/>
                <a:gd name="T41" fmla="*/ 25 h 88"/>
                <a:gd name="T42" fmla="*/ 62 w 112"/>
                <a:gd name="T43" fmla="*/ 23 h 88"/>
                <a:gd name="T44" fmla="*/ 46 w 112"/>
                <a:gd name="T45" fmla="*/ 23 h 88"/>
                <a:gd name="T46" fmla="*/ 36 w 112"/>
                <a:gd name="T47" fmla="*/ 21 h 88"/>
                <a:gd name="T48" fmla="*/ 8 w 112"/>
                <a:gd name="T49" fmla="*/ 16 h 88"/>
                <a:gd name="T50" fmla="*/ 0 w 112"/>
                <a:gd name="T51" fmla="*/ 9 h 88"/>
                <a:gd name="T52" fmla="*/ 8 w 112"/>
                <a:gd name="T53" fmla="*/ 8 h 8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2"/>
                <a:gd name="T82" fmla="*/ 0 h 88"/>
                <a:gd name="T83" fmla="*/ 112 w 112"/>
                <a:gd name="T84" fmla="*/ 88 h 8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2" h="88">
                  <a:moveTo>
                    <a:pt x="8" y="24"/>
                  </a:moveTo>
                  <a:lnTo>
                    <a:pt x="24" y="32"/>
                  </a:lnTo>
                  <a:lnTo>
                    <a:pt x="32" y="32"/>
                  </a:lnTo>
                  <a:lnTo>
                    <a:pt x="40" y="24"/>
                  </a:lnTo>
                  <a:lnTo>
                    <a:pt x="56" y="32"/>
                  </a:lnTo>
                  <a:lnTo>
                    <a:pt x="64" y="24"/>
                  </a:lnTo>
                  <a:lnTo>
                    <a:pt x="80" y="0"/>
                  </a:lnTo>
                  <a:lnTo>
                    <a:pt x="104" y="0"/>
                  </a:lnTo>
                  <a:lnTo>
                    <a:pt x="96" y="16"/>
                  </a:lnTo>
                  <a:lnTo>
                    <a:pt x="104" y="16"/>
                  </a:lnTo>
                  <a:lnTo>
                    <a:pt x="96" y="24"/>
                  </a:lnTo>
                  <a:lnTo>
                    <a:pt x="112" y="32"/>
                  </a:lnTo>
                  <a:lnTo>
                    <a:pt x="104" y="40"/>
                  </a:lnTo>
                  <a:lnTo>
                    <a:pt x="88" y="56"/>
                  </a:lnTo>
                  <a:lnTo>
                    <a:pt x="80" y="64"/>
                  </a:lnTo>
                  <a:lnTo>
                    <a:pt x="88" y="64"/>
                  </a:lnTo>
                  <a:lnTo>
                    <a:pt x="80" y="80"/>
                  </a:lnTo>
                  <a:lnTo>
                    <a:pt x="72" y="88"/>
                  </a:lnTo>
                  <a:lnTo>
                    <a:pt x="64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16" y="64"/>
                  </a:lnTo>
                  <a:lnTo>
                    <a:pt x="8" y="48"/>
                  </a:lnTo>
                  <a:lnTo>
                    <a:pt x="0" y="32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30" name="Freeform 181"/>
            <p:cNvSpPr>
              <a:spLocks/>
            </p:cNvSpPr>
            <p:nvPr/>
          </p:nvSpPr>
          <p:spPr bwMode="auto">
            <a:xfrm>
              <a:off x="4664" y="2589"/>
              <a:ext cx="116" cy="83"/>
            </a:xfrm>
            <a:custGeom>
              <a:avLst/>
              <a:gdLst>
                <a:gd name="T0" fmla="*/ 8 w 112"/>
                <a:gd name="T1" fmla="*/ 8 h 88"/>
                <a:gd name="T2" fmla="*/ 46 w 112"/>
                <a:gd name="T3" fmla="*/ 9 h 88"/>
                <a:gd name="T4" fmla="*/ 62 w 112"/>
                <a:gd name="T5" fmla="*/ 9 h 88"/>
                <a:gd name="T6" fmla="*/ 82 w 112"/>
                <a:gd name="T7" fmla="*/ 8 h 88"/>
                <a:gd name="T8" fmla="*/ 112 w 112"/>
                <a:gd name="T9" fmla="*/ 9 h 88"/>
                <a:gd name="T10" fmla="*/ 128 w 112"/>
                <a:gd name="T11" fmla="*/ 8 h 88"/>
                <a:gd name="T12" fmla="*/ 161 w 112"/>
                <a:gd name="T13" fmla="*/ 0 h 88"/>
                <a:gd name="T14" fmla="*/ 210 w 112"/>
                <a:gd name="T15" fmla="*/ 0 h 88"/>
                <a:gd name="T16" fmla="*/ 194 w 112"/>
                <a:gd name="T17" fmla="*/ 8 h 88"/>
                <a:gd name="T18" fmla="*/ 210 w 112"/>
                <a:gd name="T19" fmla="*/ 8 h 88"/>
                <a:gd name="T20" fmla="*/ 194 w 112"/>
                <a:gd name="T21" fmla="*/ 8 h 88"/>
                <a:gd name="T22" fmla="*/ 226 w 112"/>
                <a:gd name="T23" fmla="*/ 9 h 88"/>
                <a:gd name="T24" fmla="*/ 210 w 112"/>
                <a:gd name="T25" fmla="*/ 13 h 88"/>
                <a:gd name="T26" fmla="*/ 176 w 112"/>
                <a:gd name="T27" fmla="*/ 19 h 88"/>
                <a:gd name="T28" fmla="*/ 161 w 112"/>
                <a:gd name="T29" fmla="*/ 21 h 88"/>
                <a:gd name="T30" fmla="*/ 176 w 112"/>
                <a:gd name="T31" fmla="*/ 21 h 88"/>
                <a:gd name="T32" fmla="*/ 161 w 112"/>
                <a:gd name="T33" fmla="*/ 25 h 88"/>
                <a:gd name="T34" fmla="*/ 147 w 112"/>
                <a:gd name="T35" fmla="*/ 27 h 88"/>
                <a:gd name="T36" fmla="*/ 128 w 112"/>
                <a:gd name="T37" fmla="*/ 25 h 88"/>
                <a:gd name="T38" fmla="*/ 97 w 112"/>
                <a:gd name="T39" fmla="*/ 25 h 88"/>
                <a:gd name="T40" fmla="*/ 62 w 112"/>
                <a:gd name="T41" fmla="*/ 25 h 88"/>
                <a:gd name="T42" fmla="*/ 62 w 112"/>
                <a:gd name="T43" fmla="*/ 23 h 88"/>
                <a:gd name="T44" fmla="*/ 46 w 112"/>
                <a:gd name="T45" fmla="*/ 23 h 88"/>
                <a:gd name="T46" fmla="*/ 36 w 112"/>
                <a:gd name="T47" fmla="*/ 21 h 88"/>
                <a:gd name="T48" fmla="*/ 8 w 112"/>
                <a:gd name="T49" fmla="*/ 16 h 88"/>
                <a:gd name="T50" fmla="*/ 0 w 112"/>
                <a:gd name="T51" fmla="*/ 9 h 88"/>
                <a:gd name="T52" fmla="*/ 8 w 112"/>
                <a:gd name="T53" fmla="*/ 8 h 8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2"/>
                <a:gd name="T82" fmla="*/ 0 h 88"/>
                <a:gd name="T83" fmla="*/ 112 w 112"/>
                <a:gd name="T84" fmla="*/ 88 h 8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2" h="88">
                  <a:moveTo>
                    <a:pt x="8" y="24"/>
                  </a:moveTo>
                  <a:lnTo>
                    <a:pt x="24" y="32"/>
                  </a:lnTo>
                  <a:lnTo>
                    <a:pt x="32" y="32"/>
                  </a:lnTo>
                  <a:lnTo>
                    <a:pt x="40" y="24"/>
                  </a:lnTo>
                  <a:lnTo>
                    <a:pt x="56" y="32"/>
                  </a:lnTo>
                  <a:lnTo>
                    <a:pt x="64" y="24"/>
                  </a:lnTo>
                  <a:lnTo>
                    <a:pt x="80" y="0"/>
                  </a:lnTo>
                  <a:lnTo>
                    <a:pt x="104" y="0"/>
                  </a:lnTo>
                  <a:lnTo>
                    <a:pt x="96" y="16"/>
                  </a:lnTo>
                  <a:lnTo>
                    <a:pt x="104" y="16"/>
                  </a:lnTo>
                  <a:lnTo>
                    <a:pt x="96" y="24"/>
                  </a:lnTo>
                  <a:lnTo>
                    <a:pt x="112" y="32"/>
                  </a:lnTo>
                  <a:lnTo>
                    <a:pt x="104" y="40"/>
                  </a:lnTo>
                  <a:lnTo>
                    <a:pt x="88" y="56"/>
                  </a:lnTo>
                  <a:lnTo>
                    <a:pt x="80" y="64"/>
                  </a:lnTo>
                  <a:lnTo>
                    <a:pt x="88" y="64"/>
                  </a:lnTo>
                  <a:lnTo>
                    <a:pt x="80" y="80"/>
                  </a:lnTo>
                  <a:lnTo>
                    <a:pt x="72" y="88"/>
                  </a:lnTo>
                  <a:lnTo>
                    <a:pt x="64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16" y="64"/>
                  </a:lnTo>
                  <a:lnTo>
                    <a:pt x="8" y="48"/>
                  </a:lnTo>
                  <a:lnTo>
                    <a:pt x="0" y="32"/>
                  </a:lnTo>
                  <a:lnTo>
                    <a:pt x="8" y="24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31" name="Freeform 182"/>
            <p:cNvSpPr>
              <a:spLocks/>
            </p:cNvSpPr>
            <p:nvPr/>
          </p:nvSpPr>
          <p:spPr bwMode="auto">
            <a:xfrm>
              <a:off x="4905" y="2635"/>
              <a:ext cx="116" cy="88"/>
            </a:xfrm>
            <a:custGeom>
              <a:avLst/>
              <a:gdLst>
                <a:gd name="T0" fmla="*/ 226 w 112"/>
                <a:gd name="T1" fmla="*/ 6 h 96"/>
                <a:gd name="T2" fmla="*/ 226 w 112"/>
                <a:gd name="T3" fmla="*/ 10 h 96"/>
                <a:gd name="T4" fmla="*/ 226 w 112"/>
                <a:gd name="T5" fmla="*/ 17 h 96"/>
                <a:gd name="T6" fmla="*/ 194 w 112"/>
                <a:gd name="T7" fmla="*/ 14 h 96"/>
                <a:gd name="T8" fmla="*/ 161 w 112"/>
                <a:gd name="T9" fmla="*/ 16 h 96"/>
                <a:gd name="T10" fmla="*/ 161 w 112"/>
                <a:gd name="T11" fmla="*/ 13 h 96"/>
                <a:gd name="T12" fmla="*/ 161 w 112"/>
                <a:gd name="T13" fmla="*/ 10 h 96"/>
                <a:gd name="T14" fmla="*/ 62 w 112"/>
                <a:gd name="T15" fmla="*/ 6 h 96"/>
                <a:gd name="T16" fmla="*/ 46 w 112"/>
                <a:gd name="T17" fmla="*/ 7 h 96"/>
                <a:gd name="T18" fmla="*/ 46 w 112"/>
                <a:gd name="T19" fmla="*/ 6 h 96"/>
                <a:gd name="T20" fmla="*/ 36 w 112"/>
                <a:gd name="T21" fmla="*/ 6 h 96"/>
                <a:gd name="T22" fmla="*/ 62 w 112"/>
                <a:gd name="T23" fmla="*/ 6 h 96"/>
                <a:gd name="T24" fmla="*/ 82 w 112"/>
                <a:gd name="T25" fmla="*/ 6 h 96"/>
                <a:gd name="T26" fmla="*/ 36 w 112"/>
                <a:gd name="T27" fmla="*/ 6 h 96"/>
                <a:gd name="T28" fmla="*/ 8 w 112"/>
                <a:gd name="T29" fmla="*/ 6 h 96"/>
                <a:gd name="T30" fmla="*/ 0 w 112"/>
                <a:gd name="T31" fmla="*/ 6 h 96"/>
                <a:gd name="T32" fmla="*/ 36 w 112"/>
                <a:gd name="T33" fmla="*/ 0 h 96"/>
                <a:gd name="T34" fmla="*/ 46 w 112"/>
                <a:gd name="T35" fmla="*/ 0 h 96"/>
                <a:gd name="T36" fmla="*/ 82 w 112"/>
                <a:gd name="T37" fmla="*/ 6 h 96"/>
                <a:gd name="T38" fmla="*/ 82 w 112"/>
                <a:gd name="T39" fmla="*/ 6 h 96"/>
                <a:gd name="T40" fmla="*/ 97 w 112"/>
                <a:gd name="T41" fmla="*/ 6 h 96"/>
                <a:gd name="T42" fmla="*/ 128 w 112"/>
                <a:gd name="T43" fmla="*/ 6 h 96"/>
                <a:gd name="T44" fmla="*/ 161 w 112"/>
                <a:gd name="T45" fmla="*/ 6 h 96"/>
                <a:gd name="T46" fmla="*/ 226 w 112"/>
                <a:gd name="T47" fmla="*/ 6 h 9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2"/>
                <a:gd name="T73" fmla="*/ 0 h 96"/>
                <a:gd name="T74" fmla="*/ 112 w 112"/>
                <a:gd name="T75" fmla="*/ 96 h 9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2" h="96">
                  <a:moveTo>
                    <a:pt x="112" y="24"/>
                  </a:moveTo>
                  <a:lnTo>
                    <a:pt x="112" y="56"/>
                  </a:lnTo>
                  <a:lnTo>
                    <a:pt x="112" y="96"/>
                  </a:lnTo>
                  <a:lnTo>
                    <a:pt x="96" y="80"/>
                  </a:lnTo>
                  <a:lnTo>
                    <a:pt x="80" y="88"/>
                  </a:lnTo>
                  <a:lnTo>
                    <a:pt x="80" y="72"/>
                  </a:lnTo>
                  <a:lnTo>
                    <a:pt x="80" y="56"/>
                  </a:lnTo>
                  <a:lnTo>
                    <a:pt x="32" y="32"/>
                  </a:lnTo>
                  <a:lnTo>
                    <a:pt x="24" y="40"/>
                  </a:lnTo>
                  <a:lnTo>
                    <a:pt x="24" y="32"/>
                  </a:lnTo>
                  <a:lnTo>
                    <a:pt x="16" y="24"/>
                  </a:lnTo>
                  <a:lnTo>
                    <a:pt x="32" y="24"/>
                  </a:lnTo>
                  <a:lnTo>
                    <a:pt x="40" y="16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48" y="32"/>
                  </a:lnTo>
                  <a:lnTo>
                    <a:pt x="64" y="16"/>
                  </a:lnTo>
                  <a:lnTo>
                    <a:pt x="80" y="16"/>
                  </a:lnTo>
                  <a:lnTo>
                    <a:pt x="112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32" name="Freeform 183"/>
            <p:cNvSpPr>
              <a:spLocks/>
            </p:cNvSpPr>
            <p:nvPr/>
          </p:nvSpPr>
          <p:spPr bwMode="auto">
            <a:xfrm>
              <a:off x="4905" y="2635"/>
              <a:ext cx="116" cy="88"/>
            </a:xfrm>
            <a:custGeom>
              <a:avLst/>
              <a:gdLst>
                <a:gd name="T0" fmla="*/ 226 w 112"/>
                <a:gd name="T1" fmla="*/ 6 h 96"/>
                <a:gd name="T2" fmla="*/ 226 w 112"/>
                <a:gd name="T3" fmla="*/ 10 h 96"/>
                <a:gd name="T4" fmla="*/ 226 w 112"/>
                <a:gd name="T5" fmla="*/ 17 h 96"/>
                <a:gd name="T6" fmla="*/ 194 w 112"/>
                <a:gd name="T7" fmla="*/ 14 h 96"/>
                <a:gd name="T8" fmla="*/ 161 w 112"/>
                <a:gd name="T9" fmla="*/ 16 h 96"/>
                <a:gd name="T10" fmla="*/ 161 w 112"/>
                <a:gd name="T11" fmla="*/ 13 h 96"/>
                <a:gd name="T12" fmla="*/ 161 w 112"/>
                <a:gd name="T13" fmla="*/ 10 h 96"/>
                <a:gd name="T14" fmla="*/ 62 w 112"/>
                <a:gd name="T15" fmla="*/ 6 h 96"/>
                <a:gd name="T16" fmla="*/ 46 w 112"/>
                <a:gd name="T17" fmla="*/ 7 h 96"/>
                <a:gd name="T18" fmla="*/ 46 w 112"/>
                <a:gd name="T19" fmla="*/ 6 h 96"/>
                <a:gd name="T20" fmla="*/ 36 w 112"/>
                <a:gd name="T21" fmla="*/ 6 h 96"/>
                <a:gd name="T22" fmla="*/ 62 w 112"/>
                <a:gd name="T23" fmla="*/ 6 h 96"/>
                <a:gd name="T24" fmla="*/ 82 w 112"/>
                <a:gd name="T25" fmla="*/ 6 h 96"/>
                <a:gd name="T26" fmla="*/ 36 w 112"/>
                <a:gd name="T27" fmla="*/ 6 h 96"/>
                <a:gd name="T28" fmla="*/ 8 w 112"/>
                <a:gd name="T29" fmla="*/ 6 h 96"/>
                <a:gd name="T30" fmla="*/ 0 w 112"/>
                <a:gd name="T31" fmla="*/ 6 h 96"/>
                <a:gd name="T32" fmla="*/ 36 w 112"/>
                <a:gd name="T33" fmla="*/ 0 h 96"/>
                <a:gd name="T34" fmla="*/ 46 w 112"/>
                <a:gd name="T35" fmla="*/ 0 h 96"/>
                <a:gd name="T36" fmla="*/ 82 w 112"/>
                <a:gd name="T37" fmla="*/ 6 h 96"/>
                <a:gd name="T38" fmla="*/ 82 w 112"/>
                <a:gd name="T39" fmla="*/ 6 h 96"/>
                <a:gd name="T40" fmla="*/ 97 w 112"/>
                <a:gd name="T41" fmla="*/ 6 h 96"/>
                <a:gd name="T42" fmla="*/ 128 w 112"/>
                <a:gd name="T43" fmla="*/ 6 h 96"/>
                <a:gd name="T44" fmla="*/ 161 w 112"/>
                <a:gd name="T45" fmla="*/ 6 h 96"/>
                <a:gd name="T46" fmla="*/ 226 w 112"/>
                <a:gd name="T47" fmla="*/ 6 h 9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2"/>
                <a:gd name="T73" fmla="*/ 0 h 96"/>
                <a:gd name="T74" fmla="*/ 112 w 112"/>
                <a:gd name="T75" fmla="*/ 96 h 9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2" h="96">
                  <a:moveTo>
                    <a:pt x="112" y="24"/>
                  </a:moveTo>
                  <a:lnTo>
                    <a:pt x="112" y="56"/>
                  </a:lnTo>
                  <a:lnTo>
                    <a:pt x="112" y="96"/>
                  </a:lnTo>
                  <a:lnTo>
                    <a:pt x="96" y="80"/>
                  </a:lnTo>
                  <a:lnTo>
                    <a:pt x="80" y="88"/>
                  </a:lnTo>
                  <a:lnTo>
                    <a:pt x="80" y="72"/>
                  </a:lnTo>
                  <a:lnTo>
                    <a:pt x="80" y="56"/>
                  </a:lnTo>
                  <a:lnTo>
                    <a:pt x="32" y="32"/>
                  </a:lnTo>
                  <a:lnTo>
                    <a:pt x="24" y="40"/>
                  </a:lnTo>
                  <a:lnTo>
                    <a:pt x="24" y="32"/>
                  </a:lnTo>
                  <a:lnTo>
                    <a:pt x="16" y="24"/>
                  </a:lnTo>
                  <a:lnTo>
                    <a:pt x="32" y="24"/>
                  </a:lnTo>
                  <a:lnTo>
                    <a:pt x="40" y="16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48" y="32"/>
                  </a:lnTo>
                  <a:lnTo>
                    <a:pt x="64" y="16"/>
                  </a:lnTo>
                  <a:lnTo>
                    <a:pt x="80" y="16"/>
                  </a:lnTo>
                  <a:lnTo>
                    <a:pt x="112" y="24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33" name="Freeform 184"/>
            <p:cNvSpPr>
              <a:spLocks/>
            </p:cNvSpPr>
            <p:nvPr/>
          </p:nvSpPr>
          <p:spPr bwMode="auto">
            <a:xfrm>
              <a:off x="5021" y="2657"/>
              <a:ext cx="98" cy="81"/>
            </a:xfrm>
            <a:custGeom>
              <a:avLst/>
              <a:gdLst>
                <a:gd name="T0" fmla="*/ 0 w 96"/>
                <a:gd name="T1" fmla="*/ 14 h 88"/>
                <a:gd name="T2" fmla="*/ 0 w 96"/>
                <a:gd name="T3" fmla="*/ 6 h 88"/>
                <a:gd name="T4" fmla="*/ 0 w 96"/>
                <a:gd name="T5" fmla="*/ 0 h 88"/>
                <a:gd name="T6" fmla="*/ 26 w 96"/>
                <a:gd name="T7" fmla="*/ 6 h 88"/>
                <a:gd name="T8" fmla="*/ 68 w 96"/>
                <a:gd name="T9" fmla="*/ 6 h 88"/>
                <a:gd name="T10" fmla="*/ 68 w 96"/>
                <a:gd name="T11" fmla="*/ 6 h 88"/>
                <a:gd name="T12" fmla="*/ 112 w 96"/>
                <a:gd name="T13" fmla="*/ 7 h 88"/>
                <a:gd name="T14" fmla="*/ 80 w 96"/>
                <a:gd name="T15" fmla="*/ 9 h 88"/>
                <a:gd name="T16" fmla="*/ 96 w 96"/>
                <a:gd name="T17" fmla="*/ 9 h 88"/>
                <a:gd name="T18" fmla="*/ 112 w 96"/>
                <a:gd name="T19" fmla="*/ 11 h 88"/>
                <a:gd name="T20" fmla="*/ 120 w 96"/>
                <a:gd name="T21" fmla="*/ 14 h 88"/>
                <a:gd name="T22" fmla="*/ 131 w 96"/>
                <a:gd name="T23" fmla="*/ 14 h 88"/>
                <a:gd name="T24" fmla="*/ 131 w 96"/>
                <a:gd name="T25" fmla="*/ 15 h 88"/>
                <a:gd name="T26" fmla="*/ 143 w 96"/>
                <a:gd name="T27" fmla="*/ 15 h 88"/>
                <a:gd name="T28" fmla="*/ 143 w 96"/>
                <a:gd name="T29" fmla="*/ 17 h 88"/>
                <a:gd name="T30" fmla="*/ 96 w 96"/>
                <a:gd name="T31" fmla="*/ 15 h 88"/>
                <a:gd name="T32" fmla="*/ 68 w 96"/>
                <a:gd name="T33" fmla="*/ 11 h 88"/>
                <a:gd name="T34" fmla="*/ 60 w 96"/>
                <a:gd name="T35" fmla="*/ 11 h 88"/>
                <a:gd name="T36" fmla="*/ 52 w 96"/>
                <a:gd name="T37" fmla="*/ 11 h 88"/>
                <a:gd name="T38" fmla="*/ 16 w 96"/>
                <a:gd name="T39" fmla="*/ 13 h 88"/>
                <a:gd name="T40" fmla="*/ 26 w 96"/>
                <a:gd name="T41" fmla="*/ 14 h 88"/>
                <a:gd name="T42" fmla="*/ 8 w 96"/>
                <a:gd name="T43" fmla="*/ 14 h 88"/>
                <a:gd name="T44" fmla="*/ 0 w 96"/>
                <a:gd name="T45" fmla="*/ 14 h 8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6"/>
                <a:gd name="T70" fmla="*/ 0 h 88"/>
                <a:gd name="T71" fmla="*/ 96 w 96"/>
                <a:gd name="T72" fmla="*/ 88 h 8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6" h="88">
                  <a:moveTo>
                    <a:pt x="0" y="7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24" y="8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72" y="40"/>
                  </a:lnTo>
                  <a:lnTo>
                    <a:pt x="56" y="48"/>
                  </a:lnTo>
                  <a:lnTo>
                    <a:pt x="64" y="48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88" y="72"/>
                  </a:lnTo>
                  <a:lnTo>
                    <a:pt x="88" y="80"/>
                  </a:lnTo>
                  <a:lnTo>
                    <a:pt x="96" y="80"/>
                  </a:lnTo>
                  <a:lnTo>
                    <a:pt x="96" y="88"/>
                  </a:lnTo>
                  <a:lnTo>
                    <a:pt x="64" y="80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32" y="56"/>
                  </a:lnTo>
                  <a:lnTo>
                    <a:pt x="16" y="64"/>
                  </a:lnTo>
                  <a:lnTo>
                    <a:pt x="24" y="72"/>
                  </a:lnTo>
                  <a:lnTo>
                    <a:pt x="8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34" name="Freeform 185"/>
            <p:cNvSpPr>
              <a:spLocks/>
            </p:cNvSpPr>
            <p:nvPr/>
          </p:nvSpPr>
          <p:spPr bwMode="auto">
            <a:xfrm>
              <a:off x="5021" y="2657"/>
              <a:ext cx="98" cy="81"/>
            </a:xfrm>
            <a:custGeom>
              <a:avLst/>
              <a:gdLst>
                <a:gd name="T0" fmla="*/ 0 w 96"/>
                <a:gd name="T1" fmla="*/ 14 h 88"/>
                <a:gd name="T2" fmla="*/ 0 w 96"/>
                <a:gd name="T3" fmla="*/ 6 h 88"/>
                <a:gd name="T4" fmla="*/ 0 w 96"/>
                <a:gd name="T5" fmla="*/ 0 h 88"/>
                <a:gd name="T6" fmla="*/ 26 w 96"/>
                <a:gd name="T7" fmla="*/ 6 h 88"/>
                <a:gd name="T8" fmla="*/ 68 w 96"/>
                <a:gd name="T9" fmla="*/ 6 h 88"/>
                <a:gd name="T10" fmla="*/ 68 w 96"/>
                <a:gd name="T11" fmla="*/ 6 h 88"/>
                <a:gd name="T12" fmla="*/ 112 w 96"/>
                <a:gd name="T13" fmla="*/ 7 h 88"/>
                <a:gd name="T14" fmla="*/ 80 w 96"/>
                <a:gd name="T15" fmla="*/ 9 h 88"/>
                <a:gd name="T16" fmla="*/ 96 w 96"/>
                <a:gd name="T17" fmla="*/ 9 h 88"/>
                <a:gd name="T18" fmla="*/ 112 w 96"/>
                <a:gd name="T19" fmla="*/ 11 h 88"/>
                <a:gd name="T20" fmla="*/ 120 w 96"/>
                <a:gd name="T21" fmla="*/ 14 h 88"/>
                <a:gd name="T22" fmla="*/ 131 w 96"/>
                <a:gd name="T23" fmla="*/ 14 h 88"/>
                <a:gd name="T24" fmla="*/ 131 w 96"/>
                <a:gd name="T25" fmla="*/ 15 h 88"/>
                <a:gd name="T26" fmla="*/ 143 w 96"/>
                <a:gd name="T27" fmla="*/ 15 h 88"/>
                <a:gd name="T28" fmla="*/ 143 w 96"/>
                <a:gd name="T29" fmla="*/ 17 h 88"/>
                <a:gd name="T30" fmla="*/ 96 w 96"/>
                <a:gd name="T31" fmla="*/ 15 h 88"/>
                <a:gd name="T32" fmla="*/ 68 w 96"/>
                <a:gd name="T33" fmla="*/ 11 h 88"/>
                <a:gd name="T34" fmla="*/ 60 w 96"/>
                <a:gd name="T35" fmla="*/ 11 h 88"/>
                <a:gd name="T36" fmla="*/ 52 w 96"/>
                <a:gd name="T37" fmla="*/ 11 h 88"/>
                <a:gd name="T38" fmla="*/ 16 w 96"/>
                <a:gd name="T39" fmla="*/ 13 h 88"/>
                <a:gd name="T40" fmla="*/ 26 w 96"/>
                <a:gd name="T41" fmla="*/ 14 h 88"/>
                <a:gd name="T42" fmla="*/ 8 w 96"/>
                <a:gd name="T43" fmla="*/ 14 h 88"/>
                <a:gd name="T44" fmla="*/ 0 w 96"/>
                <a:gd name="T45" fmla="*/ 14 h 8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6"/>
                <a:gd name="T70" fmla="*/ 0 h 88"/>
                <a:gd name="T71" fmla="*/ 96 w 96"/>
                <a:gd name="T72" fmla="*/ 88 h 8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6" h="88">
                  <a:moveTo>
                    <a:pt x="0" y="7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24" y="8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72" y="40"/>
                  </a:lnTo>
                  <a:lnTo>
                    <a:pt x="56" y="48"/>
                  </a:lnTo>
                  <a:lnTo>
                    <a:pt x="64" y="48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88" y="72"/>
                  </a:lnTo>
                  <a:lnTo>
                    <a:pt x="88" y="80"/>
                  </a:lnTo>
                  <a:lnTo>
                    <a:pt x="96" y="80"/>
                  </a:lnTo>
                  <a:lnTo>
                    <a:pt x="96" y="88"/>
                  </a:lnTo>
                  <a:lnTo>
                    <a:pt x="64" y="80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32" y="56"/>
                  </a:lnTo>
                  <a:lnTo>
                    <a:pt x="16" y="64"/>
                  </a:lnTo>
                  <a:lnTo>
                    <a:pt x="24" y="72"/>
                  </a:lnTo>
                  <a:lnTo>
                    <a:pt x="8" y="72"/>
                  </a:lnTo>
                  <a:lnTo>
                    <a:pt x="0" y="72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35" name="Freeform 186"/>
            <p:cNvSpPr>
              <a:spLocks/>
            </p:cNvSpPr>
            <p:nvPr/>
          </p:nvSpPr>
          <p:spPr bwMode="auto">
            <a:xfrm>
              <a:off x="4863" y="2219"/>
              <a:ext cx="34" cy="45"/>
            </a:xfrm>
            <a:custGeom>
              <a:avLst/>
              <a:gdLst>
                <a:gd name="T0" fmla="*/ 0 w 32"/>
                <a:gd name="T1" fmla="*/ 8 h 48"/>
                <a:gd name="T2" fmla="*/ 50 w 32"/>
                <a:gd name="T3" fmla="*/ 0 h 48"/>
                <a:gd name="T4" fmla="*/ 80 w 32"/>
                <a:gd name="T5" fmla="*/ 8 h 48"/>
                <a:gd name="T6" fmla="*/ 105 w 32"/>
                <a:gd name="T7" fmla="*/ 8 h 48"/>
                <a:gd name="T8" fmla="*/ 80 w 32"/>
                <a:gd name="T9" fmla="*/ 12 h 48"/>
                <a:gd name="T10" fmla="*/ 0 w 32"/>
                <a:gd name="T11" fmla="*/ 14 h 48"/>
                <a:gd name="T12" fmla="*/ 0 w 32"/>
                <a:gd name="T13" fmla="*/ 12 h 48"/>
                <a:gd name="T14" fmla="*/ 0 w 32"/>
                <a:gd name="T15" fmla="*/ 8 h 48"/>
                <a:gd name="T16" fmla="*/ 0 w 32"/>
                <a:gd name="T17" fmla="*/ 8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48"/>
                <a:gd name="T29" fmla="*/ 32 w 32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48">
                  <a:moveTo>
                    <a:pt x="0" y="8"/>
                  </a:moveTo>
                  <a:lnTo>
                    <a:pt x="16" y="0"/>
                  </a:lnTo>
                  <a:lnTo>
                    <a:pt x="24" y="8"/>
                  </a:lnTo>
                  <a:lnTo>
                    <a:pt x="32" y="32"/>
                  </a:lnTo>
                  <a:lnTo>
                    <a:pt x="24" y="40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36" name="Freeform 187"/>
            <p:cNvSpPr>
              <a:spLocks/>
            </p:cNvSpPr>
            <p:nvPr/>
          </p:nvSpPr>
          <p:spPr bwMode="auto">
            <a:xfrm>
              <a:off x="4863" y="2219"/>
              <a:ext cx="34" cy="45"/>
            </a:xfrm>
            <a:custGeom>
              <a:avLst/>
              <a:gdLst>
                <a:gd name="T0" fmla="*/ 0 w 32"/>
                <a:gd name="T1" fmla="*/ 8 h 48"/>
                <a:gd name="T2" fmla="*/ 50 w 32"/>
                <a:gd name="T3" fmla="*/ 0 h 48"/>
                <a:gd name="T4" fmla="*/ 80 w 32"/>
                <a:gd name="T5" fmla="*/ 8 h 48"/>
                <a:gd name="T6" fmla="*/ 105 w 32"/>
                <a:gd name="T7" fmla="*/ 8 h 48"/>
                <a:gd name="T8" fmla="*/ 80 w 32"/>
                <a:gd name="T9" fmla="*/ 12 h 48"/>
                <a:gd name="T10" fmla="*/ 0 w 32"/>
                <a:gd name="T11" fmla="*/ 14 h 48"/>
                <a:gd name="T12" fmla="*/ 0 w 32"/>
                <a:gd name="T13" fmla="*/ 12 h 48"/>
                <a:gd name="T14" fmla="*/ 0 w 32"/>
                <a:gd name="T15" fmla="*/ 8 h 48"/>
                <a:gd name="T16" fmla="*/ 0 w 32"/>
                <a:gd name="T17" fmla="*/ 8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48"/>
                <a:gd name="T29" fmla="*/ 32 w 32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48">
                  <a:moveTo>
                    <a:pt x="0" y="8"/>
                  </a:moveTo>
                  <a:lnTo>
                    <a:pt x="16" y="0"/>
                  </a:lnTo>
                  <a:lnTo>
                    <a:pt x="24" y="8"/>
                  </a:lnTo>
                  <a:lnTo>
                    <a:pt x="32" y="32"/>
                  </a:lnTo>
                  <a:lnTo>
                    <a:pt x="24" y="40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16"/>
                  </a:lnTo>
                  <a:lnTo>
                    <a:pt x="0" y="8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37" name="Freeform 188"/>
            <p:cNvSpPr>
              <a:spLocks/>
            </p:cNvSpPr>
            <p:nvPr/>
          </p:nvSpPr>
          <p:spPr bwMode="auto">
            <a:xfrm>
              <a:off x="4838" y="2168"/>
              <a:ext cx="67" cy="59"/>
            </a:xfrm>
            <a:custGeom>
              <a:avLst/>
              <a:gdLst>
                <a:gd name="T0" fmla="*/ 158 w 64"/>
                <a:gd name="T1" fmla="*/ 0 h 64"/>
                <a:gd name="T2" fmla="*/ 119 w 64"/>
                <a:gd name="T3" fmla="*/ 6 h 64"/>
                <a:gd name="T4" fmla="*/ 99 w 64"/>
                <a:gd name="T5" fmla="*/ 6 h 64"/>
                <a:gd name="T6" fmla="*/ 83 w 64"/>
                <a:gd name="T7" fmla="*/ 6 h 64"/>
                <a:gd name="T8" fmla="*/ 57 w 64"/>
                <a:gd name="T9" fmla="*/ 6 h 64"/>
                <a:gd name="T10" fmla="*/ 0 w 64"/>
                <a:gd name="T11" fmla="*/ 6 h 64"/>
                <a:gd name="T12" fmla="*/ 0 w 64"/>
                <a:gd name="T13" fmla="*/ 8 h 64"/>
                <a:gd name="T14" fmla="*/ 8 w 64"/>
                <a:gd name="T15" fmla="*/ 8 h 64"/>
                <a:gd name="T16" fmla="*/ 0 w 64"/>
                <a:gd name="T17" fmla="*/ 12 h 64"/>
                <a:gd name="T18" fmla="*/ 8 w 64"/>
                <a:gd name="T19" fmla="*/ 13 h 64"/>
                <a:gd name="T20" fmla="*/ 40 w 64"/>
                <a:gd name="T21" fmla="*/ 13 h 64"/>
                <a:gd name="T22" fmla="*/ 57 w 64"/>
                <a:gd name="T23" fmla="*/ 13 h 64"/>
                <a:gd name="T24" fmla="*/ 99 w 64"/>
                <a:gd name="T25" fmla="*/ 12 h 64"/>
                <a:gd name="T26" fmla="*/ 57 w 64"/>
                <a:gd name="T27" fmla="*/ 10 h 64"/>
                <a:gd name="T28" fmla="*/ 57 w 64"/>
                <a:gd name="T29" fmla="*/ 8 h 64"/>
                <a:gd name="T30" fmla="*/ 140 w 64"/>
                <a:gd name="T31" fmla="*/ 6 h 64"/>
                <a:gd name="T32" fmla="*/ 140 w 64"/>
                <a:gd name="T33" fmla="*/ 6 h 64"/>
                <a:gd name="T34" fmla="*/ 158 w 64"/>
                <a:gd name="T35" fmla="*/ 0 h 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4"/>
                <a:gd name="T55" fmla="*/ 0 h 64"/>
                <a:gd name="T56" fmla="*/ 64 w 64"/>
                <a:gd name="T57" fmla="*/ 64 h 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4" h="64">
                  <a:moveTo>
                    <a:pt x="64" y="0"/>
                  </a:moveTo>
                  <a:lnTo>
                    <a:pt x="48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0" y="56"/>
                  </a:lnTo>
                  <a:lnTo>
                    <a:pt x="8" y="64"/>
                  </a:lnTo>
                  <a:lnTo>
                    <a:pt x="16" y="64"/>
                  </a:lnTo>
                  <a:lnTo>
                    <a:pt x="24" y="64"/>
                  </a:lnTo>
                  <a:lnTo>
                    <a:pt x="40" y="56"/>
                  </a:lnTo>
                  <a:lnTo>
                    <a:pt x="24" y="48"/>
                  </a:lnTo>
                  <a:lnTo>
                    <a:pt x="24" y="40"/>
                  </a:lnTo>
                  <a:lnTo>
                    <a:pt x="56" y="24"/>
                  </a:lnTo>
                  <a:lnTo>
                    <a:pt x="56" y="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38" name="Freeform 189"/>
            <p:cNvSpPr>
              <a:spLocks/>
            </p:cNvSpPr>
            <p:nvPr/>
          </p:nvSpPr>
          <p:spPr bwMode="auto">
            <a:xfrm>
              <a:off x="4838" y="2168"/>
              <a:ext cx="67" cy="59"/>
            </a:xfrm>
            <a:custGeom>
              <a:avLst/>
              <a:gdLst>
                <a:gd name="T0" fmla="*/ 158 w 64"/>
                <a:gd name="T1" fmla="*/ 0 h 64"/>
                <a:gd name="T2" fmla="*/ 119 w 64"/>
                <a:gd name="T3" fmla="*/ 6 h 64"/>
                <a:gd name="T4" fmla="*/ 99 w 64"/>
                <a:gd name="T5" fmla="*/ 6 h 64"/>
                <a:gd name="T6" fmla="*/ 83 w 64"/>
                <a:gd name="T7" fmla="*/ 6 h 64"/>
                <a:gd name="T8" fmla="*/ 57 w 64"/>
                <a:gd name="T9" fmla="*/ 6 h 64"/>
                <a:gd name="T10" fmla="*/ 0 w 64"/>
                <a:gd name="T11" fmla="*/ 6 h 64"/>
                <a:gd name="T12" fmla="*/ 0 w 64"/>
                <a:gd name="T13" fmla="*/ 8 h 64"/>
                <a:gd name="T14" fmla="*/ 8 w 64"/>
                <a:gd name="T15" fmla="*/ 8 h 64"/>
                <a:gd name="T16" fmla="*/ 0 w 64"/>
                <a:gd name="T17" fmla="*/ 12 h 64"/>
                <a:gd name="T18" fmla="*/ 8 w 64"/>
                <a:gd name="T19" fmla="*/ 13 h 64"/>
                <a:gd name="T20" fmla="*/ 40 w 64"/>
                <a:gd name="T21" fmla="*/ 13 h 64"/>
                <a:gd name="T22" fmla="*/ 57 w 64"/>
                <a:gd name="T23" fmla="*/ 13 h 64"/>
                <a:gd name="T24" fmla="*/ 99 w 64"/>
                <a:gd name="T25" fmla="*/ 12 h 64"/>
                <a:gd name="T26" fmla="*/ 57 w 64"/>
                <a:gd name="T27" fmla="*/ 10 h 64"/>
                <a:gd name="T28" fmla="*/ 57 w 64"/>
                <a:gd name="T29" fmla="*/ 8 h 64"/>
                <a:gd name="T30" fmla="*/ 140 w 64"/>
                <a:gd name="T31" fmla="*/ 6 h 64"/>
                <a:gd name="T32" fmla="*/ 140 w 64"/>
                <a:gd name="T33" fmla="*/ 6 h 64"/>
                <a:gd name="T34" fmla="*/ 158 w 64"/>
                <a:gd name="T35" fmla="*/ 0 h 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4"/>
                <a:gd name="T55" fmla="*/ 0 h 64"/>
                <a:gd name="T56" fmla="*/ 64 w 64"/>
                <a:gd name="T57" fmla="*/ 64 h 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4" h="64">
                  <a:moveTo>
                    <a:pt x="64" y="0"/>
                  </a:moveTo>
                  <a:lnTo>
                    <a:pt x="48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0" y="56"/>
                  </a:lnTo>
                  <a:lnTo>
                    <a:pt x="8" y="64"/>
                  </a:lnTo>
                  <a:lnTo>
                    <a:pt x="16" y="64"/>
                  </a:lnTo>
                  <a:lnTo>
                    <a:pt x="24" y="64"/>
                  </a:lnTo>
                  <a:lnTo>
                    <a:pt x="40" y="56"/>
                  </a:lnTo>
                  <a:lnTo>
                    <a:pt x="24" y="48"/>
                  </a:lnTo>
                  <a:lnTo>
                    <a:pt x="24" y="40"/>
                  </a:lnTo>
                  <a:lnTo>
                    <a:pt x="56" y="24"/>
                  </a:lnTo>
                  <a:lnTo>
                    <a:pt x="56" y="8"/>
                  </a:lnTo>
                  <a:lnTo>
                    <a:pt x="64" y="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39" name="Freeform 190"/>
            <p:cNvSpPr>
              <a:spLocks/>
            </p:cNvSpPr>
            <p:nvPr/>
          </p:nvSpPr>
          <p:spPr bwMode="auto">
            <a:xfrm>
              <a:off x="3353" y="2255"/>
              <a:ext cx="124" cy="90"/>
            </a:xfrm>
            <a:custGeom>
              <a:avLst/>
              <a:gdLst>
                <a:gd name="T0" fmla="*/ 217 w 120"/>
                <a:gd name="T1" fmla="*/ 0 h 96"/>
                <a:gd name="T2" fmla="*/ 231 w 120"/>
                <a:gd name="T3" fmla="*/ 0 h 96"/>
                <a:gd name="T4" fmla="*/ 231 w 120"/>
                <a:gd name="T5" fmla="*/ 12 h 96"/>
                <a:gd name="T6" fmla="*/ 185 w 120"/>
                <a:gd name="T7" fmla="*/ 14 h 96"/>
                <a:gd name="T8" fmla="*/ 155 w 120"/>
                <a:gd name="T9" fmla="*/ 19 h 96"/>
                <a:gd name="T10" fmla="*/ 94 w 120"/>
                <a:gd name="T11" fmla="*/ 22 h 96"/>
                <a:gd name="T12" fmla="*/ 75 w 120"/>
                <a:gd name="T13" fmla="*/ 24 h 96"/>
                <a:gd name="T14" fmla="*/ 75 w 120"/>
                <a:gd name="T15" fmla="*/ 26 h 96"/>
                <a:gd name="T16" fmla="*/ 0 w 120"/>
                <a:gd name="T17" fmla="*/ 26 h 96"/>
                <a:gd name="T18" fmla="*/ 8 w 120"/>
                <a:gd name="T19" fmla="*/ 26 h 96"/>
                <a:gd name="T20" fmla="*/ 44 w 120"/>
                <a:gd name="T21" fmla="*/ 22 h 96"/>
                <a:gd name="T22" fmla="*/ 59 w 120"/>
                <a:gd name="T23" fmla="*/ 19 h 96"/>
                <a:gd name="T24" fmla="*/ 59 w 120"/>
                <a:gd name="T25" fmla="*/ 14 h 96"/>
                <a:gd name="T26" fmla="*/ 75 w 120"/>
                <a:gd name="T27" fmla="*/ 12 h 96"/>
                <a:gd name="T28" fmla="*/ 75 w 120"/>
                <a:gd name="T29" fmla="*/ 8 h 96"/>
                <a:gd name="T30" fmla="*/ 122 w 120"/>
                <a:gd name="T31" fmla="*/ 8 h 96"/>
                <a:gd name="T32" fmla="*/ 138 w 120"/>
                <a:gd name="T33" fmla="*/ 0 h 96"/>
                <a:gd name="T34" fmla="*/ 155 w 120"/>
                <a:gd name="T35" fmla="*/ 0 h 96"/>
                <a:gd name="T36" fmla="*/ 202 w 120"/>
                <a:gd name="T37" fmla="*/ 0 h 96"/>
                <a:gd name="T38" fmla="*/ 217 w 120"/>
                <a:gd name="T39" fmla="*/ 0 h 9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0"/>
                <a:gd name="T61" fmla="*/ 0 h 96"/>
                <a:gd name="T62" fmla="*/ 120 w 120"/>
                <a:gd name="T63" fmla="*/ 96 h 9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0" h="96">
                  <a:moveTo>
                    <a:pt x="112" y="0"/>
                  </a:moveTo>
                  <a:lnTo>
                    <a:pt x="120" y="0"/>
                  </a:lnTo>
                  <a:lnTo>
                    <a:pt x="120" y="40"/>
                  </a:lnTo>
                  <a:lnTo>
                    <a:pt x="96" y="48"/>
                  </a:lnTo>
                  <a:lnTo>
                    <a:pt x="80" y="64"/>
                  </a:lnTo>
                  <a:lnTo>
                    <a:pt x="48" y="80"/>
                  </a:lnTo>
                  <a:lnTo>
                    <a:pt x="40" y="88"/>
                  </a:lnTo>
                  <a:lnTo>
                    <a:pt x="40" y="96"/>
                  </a:lnTo>
                  <a:lnTo>
                    <a:pt x="0" y="96"/>
                  </a:lnTo>
                  <a:lnTo>
                    <a:pt x="8" y="96"/>
                  </a:lnTo>
                  <a:lnTo>
                    <a:pt x="24" y="80"/>
                  </a:lnTo>
                  <a:lnTo>
                    <a:pt x="32" y="64"/>
                  </a:lnTo>
                  <a:lnTo>
                    <a:pt x="32" y="48"/>
                  </a:lnTo>
                  <a:lnTo>
                    <a:pt x="40" y="40"/>
                  </a:lnTo>
                  <a:lnTo>
                    <a:pt x="40" y="24"/>
                  </a:lnTo>
                  <a:lnTo>
                    <a:pt x="64" y="16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104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40" name="Freeform 191"/>
            <p:cNvSpPr>
              <a:spLocks/>
            </p:cNvSpPr>
            <p:nvPr/>
          </p:nvSpPr>
          <p:spPr bwMode="auto">
            <a:xfrm>
              <a:off x="3353" y="2255"/>
              <a:ext cx="124" cy="90"/>
            </a:xfrm>
            <a:custGeom>
              <a:avLst/>
              <a:gdLst>
                <a:gd name="T0" fmla="*/ 217 w 120"/>
                <a:gd name="T1" fmla="*/ 0 h 96"/>
                <a:gd name="T2" fmla="*/ 231 w 120"/>
                <a:gd name="T3" fmla="*/ 0 h 96"/>
                <a:gd name="T4" fmla="*/ 231 w 120"/>
                <a:gd name="T5" fmla="*/ 12 h 96"/>
                <a:gd name="T6" fmla="*/ 185 w 120"/>
                <a:gd name="T7" fmla="*/ 14 h 96"/>
                <a:gd name="T8" fmla="*/ 155 w 120"/>
                <a:gd name="T9" fmla="*/ 19 h 96"/>
                <a:gd name="T10" fmla="*/ 94 w 120"/>
                <a:gd name="T11" fmla="*/ 22 h 96"/>
                <a:gd name="T12" fmla="*/ 75 w 120"/>
                <a:gd name="T13" fmla="*/ 24 h 96"/>
                <a:gd name="T14" fmla="*/ 75 w 120"/>
                <a:gd name="T15" fmla="*/ 26 h 96"/>
                <a:gd name="T16" fmla="*/ 0 w 120"/>
                <a:gd name="T17" fmla="*/ 26 h 96"/>
                <a:gd name="T18" fmla="*/ 8 w 120"/>
                <a:gd name="T19" fmla="*/ 26 h 96"/>
                <a:gd name="T20" fmla="*/ 44 w 120"/>
                <a:gd name="T21" fmla="*/ 22 h 96"/>
                <a:gd name="T22" fmla="*/ 59 w 120"/>
                <a:gd name="T23" fmla="*/ 19 h 96"/>
                <a:gd name="T24" fmla="*/ 59 w 120"/>
                <a:gd name="T25" fmla="*/ 14 h 96"/>
                <a:gd name="T26" fmla="*/ 75 w 120"/>
                <a:gd name="T27" fmla="*/ 12 h 96"/>
                <a:gd name="T28" fmla="*/ 75 w 120"/>
                <a:gd name="T29" fmla="*/ 8 h 96"/>
                <a:gd name="T30" fmla="*/ 122 w 120"/>
                <a:gd name="T31" fmla="*/ 8 h 96"/>
                <a:gd name="T32" fmla="*/ 138 w 120"/>
                <a:gd name="T33" fmla="*/ 0 h 96"/>
                <a:gd name="T34" fmla="*/ 155 w 120"/>
                <a:gd name="T35" fmla="*/ 0 h 96"/>
                <a:gd name="T36" fmla="*/ 202 w 120"/>
                <a:gd name="T37" fmla="*/ 0 h 96"/>
                <a:gd name="T38" fmla="*/ 217 w 120"/>
                <a:gd name="T39" fmla="*/ 0 h 9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0"/>
                <a:gd name="T61" fmla="*/ 0 h 96"/>
                <a:gd name="T62" fmla="*/ 120 w 120"/>
                <a:gd name="T63" fmla="*/ 96 h 9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0" h="96">
                  <a:moveTo>
                    <a:pt x="112" y="0"/>
                  </a:moveTo>
                  <a:lnTo>
                    <a:pt x="120" y="0"/>
                  </a:lnTo>
                  <a:lnTo>
                    <a:pt x="120" y="40"/>
                  </a:lnTo>
                  <a:lnTo>
                    <a:pt x="96" y="48"/>
                  </a:lnTo>
                  <a:lnTo>
                    <a:pt x="80" y="64"/>
                  </a:lnTo>
                  <a:lnTo>
                    <a:pt x="48" y="80"/>
                  </a:lnTo>
                  <a:lnTo>
                    <a:pt x="40" y="88"/>
                  </a:lnTo>
                  <a:lnTo>
                    <a:pt x="40" y="96"/>
                  </a:lnTo>
                  <a:lnTo>
                    <a:pt x="0" y="96"/>
                  </a:lnTo>
                  <a:lnTo>
                    <a:pt x="8" y="96"/>
                  </a:lnTo>
                  <a:lnTo>
                    <a:pt x="24" y="80"/>
                  </a:lnTo>
                  <a:lnTo>
                    <a:pt x="32" y="64"/>
                  </a:lnTo>
                  <a:lnTo>
                    <a:pt x="32" y="48"/>
                  </a:lnTo>
                  <a:lnTo>
                    <a:pt x="40" y="40"/>
                  </a:lnTo>
                  <a:lnTo>
                    <a:pt x="40" y="24"/>
                  </a:lnTo>
                  <a:lnTo>
                    <a:pt x="64" y="16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104" y="0"/>
                  </a:lnTo>
                  <a:lnTo>
                    <a:pt x="112" y="0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41" name="Freeform 192"/>
            <p:cNvSpPr>
              <a:spLocks/>
            </p:cNvSpPr>
            <p:nvPr/>
          </p:nvSpPr>
          <p:spPr bwMode="auto">
            <a:xfrm>
              <a:off x="3394" y="2234"/>
              <a:ext cx="223" cy="201"/>
            </a:xfrm>
            <a:custGeom>
              <a:avLst/>
              <a:gdLst>
                <a:gd name="T0" fmla="*/ 136 w 216"/>
                <a:gd name="T1" fmla="*/ 7 h 216"/>
                <a:gd name="T2" fmla="*/ 152 w 216"/>
                <a:gd name="T3" fmla="*/ 7 h 216"/>
                <a:gd name="T4" fmla="*/ 152 w 216"/>
                <a:gd name="T5" fmla="*/ 16 h 216"/>
                <a:gd name="T6" fmla="*/ 105 w 216"/>
                <a:gd name="T7" fmla="*/ 18 h 216"/>
                <a:gd name="T8" fmla="*/ 73 w 216"/>
                <a:gd name="T9" fmla="*/ 20 h 216"/>
                <a:gd name="T10" fmla="*/ 8 w 216"/>
                <a:gd name="T11" fmla="*/ 25 h 216"/>
                <a:gd name="T12" fmla="*/ 0 w 216"/>
                <a:gd name="T13" fmla="*/ 27 h 216"/>
                <a:gd name="T14" fmla="*/ 0 w 216"/>
                <a:gd name="T15" fmla="*/ 29 h 216"/>
                <a:gd name="T16" fmla="*/ 73 w 216"/>
                <a:gd name="T17" fmla="*/ 36 h 216"/>
                <a:gd name="T18" fmla="*/ 196 w 216"/>
                <a:gd name="T19" fmla="*/ 48 h 216"/>
                <a:gd name="T20" fmla="*/ 213 w 216"/>
                <a:gd name="T21" fmla="*/ 48 h 216"/>
                <a:gd name="T22" fmla="*/ 227 w 216"/>
                <a:gd name="T23" fmla="*/ 52 h 216"/>
                <a:gd name="T24" fmla="*/ 242 w 216"/>
                <a:gd name="T25" fmla="*/ 52 h 216"/>
                <a:gd name="T26" fmla="*/ 258 w 216"/>
                <a:gd name="T27" fmla="*/ 52 h 216"/>
                <a:gd name="T28" fmla="*/ 287 w 216"/>
                <a:gd name="T29" fmla="*/ 52 h 216"/>
                <a:gd name="T30" fmla="*/ 408 w 216"/>
                <a:gd name="T31" fmla="*/ 39 h 216"/>
                <a:gd name="T32" fmla="*/ 394 w 216"/>
                <a:gd name="T33" fmla="*/ 38 h 216"/>
                <a:gd name="T34" fmla="*/ 377 w 216"/>
                <a:gd name="T35" fmla="*/ 38 h 216"/>
                <a:gd name="T36" fmla="*/ 363 w 216"/>
                <a:gd name="T37" fmla="*/ 32 h 216"/>
                <a:gd name="T38" fmla="*/ 377 w 216"/>
                <a:gd name="T39" fmla="*/ 31 h 216"/>
                <a:gd name="T40" fmla="*/ 377 w 216"/>
                <a:gd name="T41" fmla="*/ 29 h 216"/>
                <a:gd name="T42" fmla="*/ 377 w 216"/>
                <a:gd name="T43" fmla="*/ 25 h 216"/>
                <a:gd name="T44" fmla="*/ 363 w 216"/>
                <a:gd name="T45" fmla="*/ 23 h 216"/>
                <a:gd name="T46" fmla="*/ 363 w 216"/>
                <a:gd name="T47" fmla="*/ 20 h 216"/>
                <a:gd name="T48" fmla="*/ 363 w 216"/>
                <a:gd name="T49" fmla="*/ 18 h 216"/>
                <a:gd name="T50" fmla="*/ 332 w 216"/>
                <a:gd name="T51" fmla="*/ 16 h 216"/>
                <a:gd name="T52" fmla="*/ 317 w 216"/>
                <a:gd name="T53" fmla="*/ 12 h 216"/>
                <a:gd name="T54" fmla="*/ 348 w 216"/>
                <a:gd name="T55" fmla="*/ 7 h 216"/>
                <a:gd name="T56" fmla="*/ 332 w 216"/>
                <a:gd name="T57" fmla="*/ 7 h 216"/>
                <a:gd name="T58" fmla="*/ 348 w 216"/>
                <a:gd name="T59" fmla="*/ 0 h 216"/>
                <a:gd name="T60" fmla="*/ 332 w 216"/>
                <a:gd name="T61" fmla="*/ 7 h 216"/>
                <a:gd name="T62" fmla="*/ 302 w 216"/>
                <a:gd name="T63" fmla="*/ 0 h 216"/>
                <a:gd name="T64" fmla="*/ 287 w 216"/>
                <a:gd name="T65" fmla="*/ 7 h 216"/>
                <a:gd name="T66" fmla="*/ 258 w 216"/>
                <a:gd name="T67" fmla="*/ 0 h 216"/>
                <a:gd name="T68" fmla="*/ 227 w 216"/>
                <a:gd name="T69" fmla="*/ 7 h 216"/>
                <a:gd name="T70" fmla="*/ 196 w 216"/>
                <a:gd name="T71" fmla="*/ 7 h 216"/>
                <a:gd name="T72" fmla="*/ 136 w 216"/>
                <a:gd name="T73" fmla="*/ 7 h 2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6"/>
                <a:gd name="T112" fmla="*/ 0 h 216"/>
                <a:gd name="T113" fmla="*/ 216 w 216"/>
                <a:gd name="T114" fmla="*/ 216 h 21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6" h="216">
                  <a:moveTo>
                    <a:pt x="72" y="24"/>
                  </a:moveTo>
                  <a:lnTo>
                    <a:pt x="80" y="24"/>
                  </a:lnTo>
                  <a:lnTo>
                    <a:pt x="80" y="64"/>
                  </a:lnTo>
                  <a:lnTo>
                    <a:pt x="56" y="72"/>
                  </a:lnTo>
                  <a:lnTo>
                    <a:pt x="40" y="88"/>
                  </a:lnTo>
                  <a:lnTo>
                    <a:pt x="8" y="104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40" y="152"/>
                  </a:lnTo>
                  <a:lnTo>
                    <a:pt x="104" y="200"/>
                  </a:lnTo>
                  <a:lnTo>
                    <a:pt x="112" y="208"/>
                  </a:lnTo>
                  <a:lnTo>
                    <a:pt x="120" y="216"/>
                  </a:lnTo>
                  <a:lnTo>
                    <a:pt x="128" y="216"/>
                  </a:lnTo>
                  <a:lnTo>
                    <a:pt x="136" y="216"/>
                  </a:lnTo>
                  <a:lnTo>
                    <a:pt x="152" y="216"/>
                  </a:lnTo>
                  <a:lnTo>
                    <a:pt x="216" y="168"/>
                  </a:lnTo>
                  <a:lnTo>
                    <a:pt x="208" y="160"/>
                  </a:lnTo>
                  <a:lnTo>
                    <a:pt x="200" y="160"/>
                  </a:lnTo>
                  <a:lnTo>
                    <a:pt x="192" y="136"/>
                  </a:lnTo>
                  <a:lnTo>
                    <a:pt x="200" y="128"/>
                  </a:lnTo>
                  <a:lnTo>
                    <a:pt x="200" y="120"/>
                  </a:lnTo>
                  <a:lnTo>
                    <a:pt x="200" y="104"/>
                  </a:lnTo>
                  <a:lnTo>
                    <a:pt x="192" y="96"/>
                  </a:lnTo>
                  <a:lnTo>
                    <a:pt x="192" y="88"/>
                  </a:lnTo>
                  <a:lnTo>
                    <a:pt x="192" y="72"/>
                  </a:lnTo>
                  <a:lnTo>
                    <a:pt x="176" y="64"/>
                  </a:lnTo>
                  <a:lnTo>
                    <a:pt x="168" y="48"/>
                  </a:lnTo>
                  <a:lnTo>
                    <a:pt x="184" y="32"/>
                  </a:lnTo>
                  <a:lnTo>
                    <a:pt x="176" y="8"/>
                  </a:lnTo>
                  <a:lnTo>
                    <a:pt x="184" y="0"/>
                  </a:lnTo>
                  <a:lnTo>
                    <a:pt x="176" y="8"/>
                  </a:lnTo>
                  <a:lnTo>
                    <a:pt x="160" y="0"/>
                  </a:lnTo>
                  <a:lnTo>
                    <a:pt x="152" y="8"/>
                  </a:lnTo>
                  <a:lnTo>
                    <a:pt x="136" y="0"/>
                  </a:lnTo>
                  <a:lnTo>
                    <a:pt x="120" y="8"/>
                  </a:lnTo>
                  <a:lnTo>
                    <a:pt x="104" y="8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42" name="Freeform 193"/>
            <p:cNvSpPr>
              <a:spLocks/>
            </p:cNvSpPr>
            <p:nvPr/>
          </p:nvSpPr>
          <p:spPr bwMode="auto">
            <a:xfrm>
              <a:off x="3394" y="2234"/>
              <a:ext cx="223" cy="201"/>
            </a:xfrm>
            <a:custGeom>
              <a:avLst/>
              <a:gdLst>
                <a:gd name="T0" fmla="*/ 136 w 216"/>
                <a:gd name="T1" fmla="*/ 7 h 216"/>
                <a:gd name="T2" fmla="*/ 152 w 216"/>
                <a:gd name="T3" fmla="*/ 7 h 216"/>
                <a:gd name="T4" fmla="*/ 152 w 216"/>
                <a:gd name="T5" fmla="*/ 16 h 216"/>
                <a:gd name="T6" fmla="*/ 105 w 216"/>
                <a:gd name="T7" fmla="*/ 18 h 216"/>
                <a:gd name="T8" fmla="*/ 73 w 216"/>
                <a:gd name="T9" fmla="*/ 20 h 216"/>
                <a:gd name="T10" fmla="*/ 8 w 216"/>
                <a:gd name="T11" fmla="*/ 25 h 216"/>
                <a:gd name="T12" fmla="*/ 0 w 216"/>
                <a:gd name="T13" fmla="*/ 27 h 216"/>
                <a:gd name="T14" fmla="*/ 0 w 216"/>
                <a:gd name="T15" fmla="*/ 29 h 216"/>
                <a:gd name="T16" fmla="*/ 73 w 216"/>
                <a:gd name="T17" fmla="*/ 36 h 216"/>
                <a:gd name="T18" fmla="*/ 196 w 216"/>
                <a:gd name="T19" fmla="*/ 48 h 216"/>
                <a:gd name="T20" fmla="*/ 213 w 216"/>
                <a:gd name="T21" fmla="*/ 48 h 216"/>
                <a:gd name="T22" fmla="*/ 227 w 216"/>
                <a:gd name="T23" fmla="*/ 52 h 216"/>
                <a:gd name="T24" fmla="*/ 242 w 216"/>
                <a:gd name="T25" fmla="*/ 52 h 216"/>
                <a:gd name="T26" fmla="*/ 258 w 216"/>
                <a:gd name="T27" fmla="*/ 52 h 216"/>
                <a:gd name="T28" fmla="*/ 287 w 216"/>
                <a:gd name="T29" fmla="*/ 52 h 216"/>
                <a:gd name="T30" fmla="*/ 408 w 216"/>
                <a:gd name="T31" fmla="*/ 39 h 216"/>
                <a:gd name="T32" fmla="*/ 394 w 216"/>
                <a:gd name="T33" fmla="*/ 38 h 216"/>
                <a:gd name="T34" fmla="*/ 377 w 216"/>
                <a:gd name="T35" fmla="*/ 38 h 216"/>
                <a:gd name="T36" fmla="*/ 363 w 216"/>
                <a:gd name="T37" fmla="*/ 32 h 216"/>
                <a:gd name="T38" fmla="*/ 377 w 216"/>
                <a:gd name="T39" fmla="*/ 31 h 216"/>
                <a:gd name="T40" fmla="*/ 377 w 216"/>
                <a:gd name="T41" fmla="*/ 29 h 216"/>
                <a:gd name="T42" fmla="*/ 377 w 216"/>
                <a:gd name="T43" fmla="*/ 25 h 216"/>
                <a:gd name="T44" fmla="*/ 363 w 216"/>
                <a:gd name="T45" fmla="*/ 23 h 216"/>
                <a:gd name="T46" fmla="*/ 363 w 216"/>
                <a:gd name="T47" fmla="*/ 20 h 216"/>
                <a:gd name="T48" fmla="*/ 363 w 216"/>
                <a:gd name="T49" fmla="*/ 18 h 216"/>
                <a:gd name="T50" fmla="*/ 332 w 216"/>
                <a:gd name="T51" fmla="*/ 16 h 216"/>
                <a:gd name="T52" fmla="*/ 317 w 216"/>
                <a:gd name="T53" fmla="*/ 12 h 216"/>
                <a:gd name="T54" fmla="*/ 348 w 216"/>
                <a:gd name="T55" fmla="*/ 7 h 216"/>
                <a:gd name="T56" fmla="*/ 332 w 216"/>
                <a:gd name="T57" fmla="*/ 7 h 216"/>
                <a:gd name="T58" fmla="*/ 348 w 216"/>
                <a:gd name="T59" fmla="*/ 0 h 216"/>
                <a:gd name="T60" fmla="*/ 332 w 216"/>
                <a:gd name="T61" fmla="*/ 7 h 216"/>
                <a:gd name="T62" fmla="*/ 302 w 216"/>
                <a:gd name="T63" fmla="*/ 0 h 216"/>
                <a:gd name="T64" fmla="*/ 287 w 216"/>
                <a:gd name="T65" fmla="*/ 7 h 216"/>
                <a:gd name="T66" fmla="*/ 258 w 216"/>
                <a:gd name="T67" fmla="*/ 0 h 216"/>
                <a:gd name="T68" fmla="*/ 227 w 216"/>
                <a:gd name="T69" fmla="*/ 7 h 216"/>
                <a:gd name="T70" fmla="*/ 196 w 216"/>
                <a:gd name="T71" fmla="*/ 7 h 216"/>
                <a:gd name="T72" fmla="*/ 136 w 216"/>
                <a:gd name="T73" fmla="*/ 7 h 2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6"/>
                <a:gd name="T112" fmla="*/ 0 h 216"/>
                <a:gd name="T113" fmla="*/ 216 w 216"/>
                <a:gd name="T114" fmla="*/ 216 h 21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6" h="216">
                  <a:moveTo>
                    <a:pt x="72" y="24"/>
                  </a:moveTo>
                  <a:lnTo>
                    <a:pt x="80" y="24"/>
                  </a:lnTo>
                  <a:lnTo>
                    <a:pt x="80" y="64"/>
                  </a:lnTo>
                  <a:lnTo>
                    <a:pt x="56" y="72"/>
                  </a:lnTo>
                  <a:lnTo>
                    <a:pt x="40" y="88"/>
                  </a:lnTo>
                  <a:lnTo>
                    <a:pt x="8" y="104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40" y="152"/>
                  </a:lnTo>
                  <a:lnTo>
                    <a:pt x="104" y="200"/>
                  </a:lnTo>
                  <a:lnTo>
                    <a:pt x="112" y="208"/>
                  </a:lnTo>
                  <a:lnTo>
                    <a:pt x="120" y="216"/>
                  </a:lnTo>
                  <a:lnTo>
                    <a:pt x="128" y="216"/>
                  </a:lnTo>
                  <a:lnTo>
                    <a:pt x="136" y="216"/>
                  </a:lnTo>
                  <a:lnTo>
                    <a:pt x="152" y="216"/>
                  </a:lnTo>
                  <a:lnTo>
                    <a:pt x="216" y="168"/>
                  </a:lnTo>
                  <a:lnTo>
                    <a:pt x="208" y="160"/>
                  </a:lnTo>
                  <a:lnTo>
                    <a:pt x="200" y="160"/>
                  </a:lnTo>
                  <a:lnTo>
                    <a:pt x="192" y="136"/>
                  </a:lnTo>
                  <a:lnTo>
                    <a:pt x="200" y="128"/>
                  </a:lnTo>
                  <a:lnTo>
                    <a:pt x="200" y="120"/>
                  </a:lnTo>
                  <a:lnTo>
                    <a:pt x="200" y="104"/>
                  </a:lnTo>
                  <a:lnTo>
                    <a:pt x="192" y="96"/>
                  </a:lnTo>
                  <a:lnTo>
                    <a:pt x="192" y="88"/>
                  </a:lnTo>
                  <a:lnTo>
                    <a:pt x="192" y="72"/>
                  </a:lnTo>
                  <a:lnTo>
                    <a:pt x="176" y="64"/>
                  </a:lnTo>
                  <a:lnTo>
                    <a:pt x="168" y="48"/>
                  </a:lnTo>
                  <a:lnTo>
                    <a:pt x="184" y="32"/>
                  </a:lnTo>
                  <a:lnTo>
                    <a:pt x="176" y="8"/>
                  </a:lnTo>
                  <a:lnTo>
                    <a:pt x="184" y="0"/>
                  </a:lnTo>
                  <a:lnTo>
                    <a:pt x="176" y="8"/>
                  </a:lnTo>
                  <a:lnTo>
                    <a:pt x="160" y="0"/>
                  </a:lnTo>
                  <a:lnTo>
                    <a:pt x="152" y="8"/>
                  </a:lnTo>
                  <a:lnTo>
                    <a:pt x="136" y="0"/>
                  </a:lnTo>
                  <a:lnTo>
                    <a:pt x="120" y="8"/>
                  </a:lnTo>
                  <a:lnTo>
                    <a:pt x="104" y="8"/>
                  </a:lnTo>
                  <a:lnTo>
                    <a:pt x="72" y="24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43" name="Freeform 194"/>
            <p:cNvSpPr>
              <a:spLocks/>
            </p:cNvSpPr>
            <p:nvPr/>
          </p:nvSpPr>
          <p:spPr bwMode="auto">
            <a:xfrm>
              <a:off x="3567" y="2234"/>
              <a:ext cx="43" cy="82"/>
            </a:xfrm>
            <a:custGeom>
              <a:avLst/>
              <a:gdLst>
                <a:gd name="T0" fmla="*/ 170 w 40"/>
                <a:gd name="T1" fmla="*/ 15 h 88"/>
                <a:gd name="T2" fmla="*/ 170 w 40"/>
                <a:gd name="T3" fmla="*/ 17 h 88"/>
                <a:gd name="T4" fmla="*/ 137 w 40"/>
                <a:gd name="T5" fmla="*/ 18 h 88"/>
                <a:gd name="T6" fmla="*/ 137 w 40"/>
                <a:gd name="T7" fmla="*/ 20 h 88"/>
                <a:gd name="T8" fmla="*/ 102 w 40"/>
                <a:gd name="T9" fmla="*/ 21 h 88"/>
                <a:gd name="T10" fmla="*/ 102 w 40"/>
                <a:gd name="T11" fmla="*/ 18 h 88"/>
                <a:gd name="T12" fmla="*/ 37 w 40"/>
                <a:gd name="T13" fmla="*/ 17 h 88"/>
                <a:gd name="T14" fmla="*/ 0 w 40"/>
                <a:gd name="T15" fmla="*/ 13 h 88"/>
                <a:gd name="T16" fmla="*/ 66 w 40"/>
                <a:gd name="T17" fmla="*/ 7 h 88"/>
                <a:gd name="T18" fmla="*/ 37 w 40"/>
                <a:gd name="T19" fmla="*/ 7 h 88"/>
                <a:gd name="T20" fmla="*/ 66 w 40"/>
                <a:gd name="T21" fmla="*/ 0 h 88"/>
                <a:gd name="T22" fmla="*/ 137 w 40"/>
                <a:gd name="T23" fmla="*/ 0 h 88"/>
                <a:gd name="T24" fmla="*/ 137 w 40"/>
                <a:gd name="T25" fmla="*/ 7 h 88"/>
                <a:gd name="T26" fmla="*/ 170 w 40"/>
                <a:gd name="T27" fmla="*/ 0 h 88"/>
                <a:gd name="T28" fmla="*/ 137 w 40"/>
                <a:gd name="T29" fmla="*/ 7 h 88"/>
                <a:gd name="T30" fmla="*/ 170 w 40"/>
                <a:gd name="T31" fmla="*/ 7 h 88"/>
                <a:gd name="T32" fmla="*/ 137 w 40"/>
                <a:gd name="T33" fmla="*/ 10 h 88"/>
                <a:gd name="T34" fmla="*/ 137 w 40"/>
                <a:gd name="T35" fmla="*/ 13 h 88"/>
                <a:gd name="T36" fmla="*/ 170 w 40"/>
                <a:gd name="T37" fmla="*/ 13 h 88"/>
                <a:gd name="T38" fmla="*/ 170 w 40"/>
                <a:gd name="T39" fmla="*/ 15 h 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"/>
                <a:gd name="T61" fmla="*/ 0 h 88"/>
                <a:gd name="T62" fmla="*/ 40 w 40"/>
                <a:gd name="T63" fmla="*/ 88 h 8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" h="88">
                  <a:moveTo>
                    <a:pt x="40" y="56"/>
                  </a:moveTo>
                  <a:lnTo>
                    <a:pt x="40" y="64"/>
                  </a:lnTo>
                  <a:lnTo>
                    <a:pt x="32" y="72"/>
                  </a:lnTo>
                  <a:lnTo>
                    <a:pt x="32" y="80"/>
                  </a:lnTo>
                  <a:lnTo>
                    <a:pt x="24" y="88"/>
                  </a:lnTo>
                  <a:lnTo>
                    <a:pt x="24" y="72"/>
                  </a:lnTo>
                  <a:lnTo>
                    <a:pt x="8" y="64"/>
                  </a:lnTo>
                  <a:lnTo>
                    <a:pt x="0" y="48"/>
                  </a:lnTo>
                  <a:lnTo>
                    <a:pt x="16" y="32"/>
                  </a:lnTo>
                  <a:lnTo>
                    <a:pt x="8" y="8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40" y="0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32" y="40"/>
                  </a:lnTo>
                  <a:lnTo>
                    <a:pt x="32" y="48"/>
                  </a:lnTo>
                  <a:lnTo>
                    <a:pt x="40" y="48"/>
                  </a:lnTo>
                  <a:lnTo>
                    <a:pt x="40" y="5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44" name="Freeform 195"/>
            <p:cNvSpPr>
              <a:spLocks/>
            </p:cNvSpPr>
            <p:nvPr/>
          </p:nvSpPr>
          <p:spPr bwMode="auto">
            <a:xfrm>
              <a:off x="3567" y="2234"/>
              <a:ext cx="43" cy="82"/>
            </a:xfrm>
            <a:custGeom>
              <a:avLst/>
              <a:gdLst>
                <a:gd name="T0" fmla="*/ 170 w 40"/>
                <a:gd name="T1" fmla="*/ 15 h 88"/>
                <a:gd name="T2" fmla="*/ 170 w 40"/>
                <a:gd name="T3" fmla="*/ 17 h 88"/>
                <a:gd name="T4" fmla="*/ 137 w 40"/>
                <a:gd name="T5" fmla="*/ 18 h 88"/>
                <a:gd name="T6" fmla="*/ 137 w 40"/>
                <a:gd name="T7" fmla="*/ 20 h 88"/>
                <a:gd name="T8" fmla="*/ 102 w 40"/>
                <a:gd name="T9" fmla="*/ 21 h 88"/>
                <a:gd name="T10" fmla="*/ 102 w 40"/>
                <a:gd name="T11" fmla="*/ 18 h 88"/>
                <a:gd name="T12" fmla="*/ 37 w 40"/>
                <a:gd name="T13" fmla="*/ 17 h 88"/>
                <a:gd name="T14" fmla="*/ 0 w 40"/>
                <a:gd name="T15" fmla="*/ 13 h 88"/>
                <a:gd name="T16" fmla="*/ 66 w 40"/>
                <a:gd name="T17" fmla="*/ 7 h 88"/>
                <a:gd name="T18" fmla="*/ 37 w 40"/>
                <a:gd name="T19" fmla="*/ 7 h 88"/>
                <a:gd name="T20" fmla="*/ 66 w 40"/>
                <a:gd name="T21" fmla="*/ 0 h 88"/>
                <a:gd name="T22" fmla="*/ 137 w 40"/>
                <a:gd name="T23" fmla="*/ 0 h 88"/>
                <a:gd name="T24" fmla="*/ 137 w 40"/>
                <a:gd name="T25" fmla="*/ 7 h 88"/>
                <a:gd name="T26" fmla="*/ 170 w 40"/>
                <a:gd name="T27" fmla="*/ 0 h 88"/>
                <a:gd name="T28" fmla="*/ 137 w 40"/>
                <a:gd name="T29" fmla="*/ 7 h 88"/>
                <a:gd name="T30" fmla="*/ 170 w 40"/>
                <a:gd name="T31" fmla="*/ 7 h 88"/>
                <a:gd name="T32" fmla="*/ 137 w 40"/>
                <a:gd name="T33" fmla="*/ 10 h 88"/>
                <a:gd name="T34" fmla="*/ 137 w 40"/>
                <a:gd name="T35" fmla="*/ 13 h 88"/>
                <a:gd name="T36" fmla="*/ 170 w 40"/>
                <a:gd name="T37" fmla="*/ 13 h 88"/>
                <a:gd name="T38" fmla="*/ 170 w 40"/>
                <a:gd name="T39" fmla="*/ 15 h 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"/>
                <a:gd name="T61" fmla="*/ 0 h 88"/>
                <a:gd name="T62" fmla="*/ 40 w 40"/>
                <a:gd name="T63" fmla="*/ 88 h 8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" h="88">
                  <a:moveTo>
                    <a:pt x="40" y="56"/>
                  </a:moveTo>
                  <a:lnTo>
                    <a:pt x="40" y="64"/>
                  </a:lnTo>
                  <a:lnTo>
                    <a:pt x="32" y="72"/>
                  </a:lnTo>
                  <a:lnTo>
                    <a:pt x="32" y="80"/>
                  </a:lnTo>
                  <a:lnTo>
                    <a:pt x="24" y="88"/>
                  </a:lnTo>
                  <a:lnTo>
                    <a:pt x="24" y="72"/>
                  </a:lnTo>
                  <a:lnTo>
                    <a:pt x="8" y="64"/>
                  </a:lnTo>
                  <a:lnTo>
                    <a:pt x="0" y="48"/>
                  </a:lnTo>
                  <a:lnTo>
                    <a:pt x="16" y="32"/>
                  </a:lnTo>
                  <a:lnTo>
                    <a:pt x="8" y="8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40" y="0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32" y="40"/>
                  </a:lnTo>
                  <a:lnTo>
                    <a:pt x="32" y="48"/>
                  </a:lnTo>
                  <a:lnTo>
                    <a:pt x="40" y="48"/>
                  </a:lnTo>
                  <a:lnTo>
                    <a:pt x="40" y="56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45" name="Freeform 196"/>
            <p:cNvSpPr>
              <a:spLocks/>
            </p:cNvSpPr>
            <p:nvPr/>
          </p:nvSpPr>
          <p:spPr bwMode="auto">
            <a:xfrm>
              <a:off x="3593" y="2286"/>
              <a:ext cx="164" cy="149"/>
            </a:xfrm>
            <a:custGeom>
              <a:avLst/>
              <a:gdLst>
                <a:gd name="T0" fmla="*/ 44 w 159"/>
                <a:gd name="T1" fmla="*/ 27 h 160"/>
                <a:gd name="T2" fmla="*/ 36 w 159"/>
                <a:gd name="T3" fmla="*/ 25 h 160"/>
                <a:gd name="T4" fmla="*/ 8 w 159"/>
                <a:gd name="T5" fmla="*/ 25 h 160"/>
                <a:gd name="T6" fmla="*/ 0 w 159"/>
                <a:gd name="T7" fmla="*/ 19 h 160"/>
                <a:gd name="T8" fmla="*/ 8 w 159"/>
                <a:gd name="T9" fmla="*/ 18 h 160"/>
                <a:gd name="T10" fmla="*/ 8 w 159"/>
                <a:gd name="T11" fmla="*/ 16 h 160"/>
                <a:gd name="T12" fmla="*/ 8 w 159"/>
                <a:gd name="T13" fmla="*/ 12 h 160"/>
                <a:gd name="T14" fmla="*/ 0 w 159"/>
                <a:gd name="T15" fmla="*/ 9 h 160"/>
                <a:gd name="T16" fmla="*/ 0 w 159"/>
                <a:gd name="T17" fmla="*/ 7 h 160"/>
                <a:gd name="T18" fmla="*/ 8 w 159"/>
                <a:gd name="T19" fmla="*/ 7 h 160"/>
                <a:gd name="T20" fmla="*/ 8 w 159"/>
                <a:gd name="T21" fmla="*/ 7 h 160"/>
                <a:gd name="T22" fmla="*/ 36 w 159"/>
                <a:gd name="T23" fmla="*/ 7 h 160"/>
                <a:gd name="T24" fmla="*/ 36 w 159"/>
                <a:gd name="T25" fmla="*/ 0 h 160"/>
                <a:gd name="T26" fmla="*/ 56 w 159"/>
                <a:gd name="T27" fmla="*/ 0 h 160"/>
                <a:gd name="T28" fmla="*/ 92 w 159"/>
                <a:gd name="T29" fmla="*/ 7 h 160"/>
                <a:gd name="T30" fmla="*/ 117 w 159"/>
                <a:gd name="T31" fmla="*/ 7 h 160"/>
                <a:gd name="T32" fmla="*/ 117 w 159"/>
                <a:gd name="T33" fmla="*/ 7 h 160"/>
                <a:gd name="T34" fmla="*/ 191 w 159"/>
                <a:gd name="T35" fmla="*/ 7 h 160"/>
                <a:gd name="T36" fmla="*/ 206 w 159"/>
                <a:gd name="T37" fmla="*/ 7 h 160"/>
                <a:gd name="T38" fmla="*/ 206 w 159"/>
                <a:gd name="T39" fmla="*/ 7 h 160"/>
                <a:gd name="T40" fmla="*/ 235 w 159"/>
                <a:gd name="T41" fmla="*/ 0 h 160"/>
                <a:gd name="T42" fmla="*/ 266 w 159"/>
                <a:gd name="T43" fmla="*/ 7 h 160"/>
                <a:gd name="T44" fmla="*/ 266 w 159"/>
                <a:gd name="T45" fmla="*/ 7 h 160"/>
                <a:gd name="T46" fmla="*/ 294 w 159"/>
                <a:gd name="T47" fmla="*/ 7 h 160"/>
                <a:gd name="T48" fmla="*/ 294 w 159"/>
                <a:gd name="T49" fmla="*/ 9 h 160"/>
                <a:gd name="T50" fmla="*/ 294 w 159"/>
                <a:gd name="T51" fmla="*/ 14 h 160"/>
                <a:gd name="T52" fmla="*/ 294 w 159"/>
                <a:gd name="T53" fmla="*/ 31 h 160"/>
                <a:gd name="T54" fmla="*/ 294 w 159"/>
                <a:gd name="T55" fmla="*/ 37 h 160"/>
                <a:gd name="T56" fmla="*/ 294 w 159"/>
                <a:gd name="T57" fmla="*/ 38 h 160"/>
                <a:gd name="T58" fmla="*/ 281 w 159"/>
                <a:gd name="T59" fmla="*/ 38 h 160"/>
                <a:gd name="T60" fmla="*/ 133 w 159"/>
                <a:gd name="T61" fmla="*/ 27 h 160"/>
                <a:gd name="T62" fmla="*/ 104 w 159"/>
                <a:gd name="T63" fmla="*/ 29 h 160"/>
                <a:gd name="T64" fmla="*/ 92 w 159"/>
                <a:gd name="T65" fmla="*/ 27 h 160"/>
                <a:gd name="T66" fmla="*/ 44 w 159"/>
                <a:gd name="T67" fmla="*/ 27 h 1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9"/>
                <a:gd name="T103" fmla="*/ 0 h 160"/>
                <a:gd name="T104" fmla="*/ 159 w 159"/>
                <a:gd name="T105" fmla="*/ 160 h 1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9" h="160">
                  <a:moveTo>
                    <a:pt x="24" y="112"/>
                  </a:moveTo>
                  <a:lnTo>
                    <a:pt x="16" y="104"/>
                  </a:lnTo>
                  <a:lnTo>
                    <a:pt x="8" y="104"/>
                  </a:lnTo>
                  <a:lnTo>
                    <a:pt x="0" y="80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64" y="8"/>
                  </a:lnTo>
                  <a:lnTo>
                    <a:pt x="64" y="16"/>
                  </a:lnTo>
                  <a:lnTo>
                    <a:pt x="103" y="32"/>
                  </a:lnTo>
                  <a:lnTo>
                    <a:pt x="111" y="24"/>
                  </a:lnTo>
                  <a:lnTo>
                    <a:pt x="111" y="16"/>
                  </a:lnTo>
                  <a:lnTo>
                    <a:pt x="127" y="0"/>
                  </a:lnTo>
                  <a:lnTo>
                    <a:pt x="143" y="8"/>
                  </a:lnTo>
                  <a:lnTo>
                    <a:pt x="143" y="16"/>
                  </a:lnTo>
                  <a:lnTo>
                    <a:pt x="159" y="16"/>
                  </a:lnTo>
                  <a:lnTo>
                    <a:pt x="159" y="40"/>
                  </a:lnTo>
                  <a:lnTo>
                    <a:pt x="159" y="56"/>
                  </a:lnTo>
                  <a:lnTo>
                    <a:pt x="159" y="128"/>
                  </a:lnTo>
                  <a:lnTo>
                    <a:pt x="159" y="152"/>
                  </a:lnTo>
                  <a:lnTo>
                    <a:pt x="159" y="160"/>
                  </a:lnTo>
                  <a:lnTo>
                    <a:pt x="151" y="160"/>
                  </a:lnTo>
                  <a:lnTo>
                    <a:pt x="72" y="112"/>
                  </a:lnTo>
                  <a:lnTo>
                    <a:pt x="56" y="120"/>
                  </a:lnTo>
                  <a:lnTo>
                    <a:pt x="48" y="112"/>
                  </a:lnTo>
                  <a:lnTo>
                    <a:pt x="24" y="11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46" name="Freeform 197"/>
            <p:cNvSpPr>
              <a:spLocks/>
            </p:cNvSpPr>
            <p:nvPr/>
          </p:nvSpPr>
          <p:spPr bwMode="auto">
            <a:xfrm>
              <a:off x="3593" y="2286"/>
              <a:ext cx="164" cy="149"/>
            </a:xfrm>
            <a:custGeom>
              <a:avLst/>
              <a:gdLst>
                <a:gd name="T0" fmla="*/ 44 w 159"/>
                <a:gd name="T1" fmla="*/ 27 h 160"/>
                <a:gd name="T2" fmla="*/ 36 w 159"/>
                <a:gd name="T3" fmla="*/ 25 h 160"/>
                <a:gd name="T4" fmla="*/ 8 w 159"/>
                <a:gd name="T5" fmla="*/ 25 h 160"/>
                <a:gd name="T6" fmla="*/ 0 w 159"/>
                <a:gd name="T7" fmla="*/ 19 h 160"/>
                <a:gd name="T8" fmla="*/ 8 w 159"/>
                <a:gd name="T9" fmla="*/ 18 h 160"/>
                <a:gd name="T10" fmla="*/ 8 w 159"/>
                <a:gd name="T11" fmla="*/ 16 h 160"/>
                <a:gd name="T12" fmla="*/ 8 w 159"/>
                <a:gd name="T13" fmla="*/ 12 h 160"/>
                <a:gd name="T14" fmla="*/ 0 w 159"/>
                <a:gd name="T15" fmla="*/ 9 h 160"/>
                <a:gd name="T16" fmla="*/ 0 w 159"/>
                <a:gd name="T17" fmla="*/ 7 h 160"/>
                <a:gd name="T18" fmla="*/ 8 w 159"/>
                <a:gd name="T19" fmla="*/ 7 h 160"/>
                <a:gd name="T20" fmla="*/ 8 w 159"/>
                <a:gd name="T21" fmla="*/ 7 h 160"/>
                <a:gd name="T22" fmla="*/ 36 w 159"/>
                <a:gd name="T23" fmla="*/ 7 h 160"/>
                <a:gd name="T24" fmla="*/ 36 w 159"/>
                <a:gd name="T25" fmla="*/ 0 h 160"/>
                <a:gd name="T26" fmla="*/ 56 w 159"/>
                <a:gd name="T27" fmla="*/ 0 h 160"/>
                <a:gd name="T28" fmla="*/ 92 w 159"/>
                <a:gd name="T29" fmla="*/ 7 h 160"/>
                <a:gd name="T30" fmla="*/ 117 w 159"/>
                <a:gd name="T31" fmla="*/ 7 h 160"/>
                <a:gd name="T32" fmla="*/ 117 w 159"/>
                <a:gd name="T33" fmla="*/ 7 h 160"/>
                <a:gd name="T34" fmla="*/ 191 w 159"/>
                <a:gd name="T35" fmla="*/ 7 h 160"/>
                <a:gd name="T36" fmla="*/ 206 w 159"/>
                <a:gd name="T37" fmla="*/ 7 h 160"/>
                <a:gd name="T38" fmla="*/ 206 w 159"/>
                <a:gd name="T39" fmla="*/ 7 h 160"/>
                <a:gd name="T40" fmla="*/ 235 w 159"/>
                <a:gd name="T41" fmla="*/ 0 h 160"/>
                <a:gd name="T42" fmla="*/ 266 w 159"/>
                <a:gd name="T43" fmla="*/ 7 h 160"/>
                <a:gd name="T44" fmla="*/ 266 w 159"/>
                <a:gd name="T45" fmla="*/ 7 h 160"/>
                <a:gd name="T46" fmla="*/ 294 w 159"/>
                <a:gd name="T47" fmla="*/ 7 h 160"/>
                <a:gd name="T48" fmla="*/ 294 w 159"/>
                <a:gd name="T49" fmla="*/ 9 h 160"/>
                <a:gd name="T50" fmla="*/ 294 w 159"/>
                <a:gd name="T51" fmla="*/ 14 h 160"/>
                <a:gd name="T52" fmla="*/ 294 w 159"/>
                <a:gd name="T53" fmla="*/ 31 h 160"/>
                <a:gd name="T54" fmla="*/ 294 w 159"/>
                <a:gd name="T55" fmla="*/ 37 h 160"/>
                <a:gd name="T56" fmla="*/ 294 w 159"/>
                <a:gd name="T57" fmla="*/ 38 h 160"/>
                <a:gd name="T58" fmla="*/ 281 w 159"/>
                <a:gd name="T59" fmla="*/ 38 h 160"/>
                <a:gd name="T60" fmla="*/ 133 w 159"/>
                <a:gd name="T61" fmla="*/ 27 h 160"/>
                <a:gd name="T62" fmla="*/ 104 w 159"/>
                <a:gd name="T63" fmla="*/ 29 h 160"/>
                <a:gd name="T64" fmla="*/ 92 w 159"/>
                <a:gd name="T65" fmla="*/ 27 h 160"/>
                <a:gd name="T66" fmla="*/ 44 w 159"/>
                <a:gd name="T67" fmla="*/ 27 h 1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9"/>
                <a:gd name="T103" fmla="*/ 0 h 160"/>
                <a:gd name="T104" fmla="*/ 159 w 159"/>
                <a:gd name="T105" fmla="*/ 160 h 1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9" h="160">
                  <a:moveTo>
                    <a:pt x="24" y="112"/>
                  </a:moveTo>
                  <a:lnTo>
                    <a:pt x="16" y="104"/>
                  </a:lnTo>
                  <a:lnTo>
                    <a:pt x="8" y="104"/>
                  </a:lnTo>
                  <a:lnTo>
                    <a:pt x="0" y="80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64" y="8"/>
                  </a:lnTo>
                  <a:lnTo>
                    <a:pt x="64" y="16"/>
                  </a:lnTo>
                  <a:lnTo>
                    <a:pt x="103" y="32"/>
                  </a:lnTo>
                  <a:lnTo>
                    <a:pt x="111" y="24"/>
                  </a:lnTo>
                  <a:lnTo>
                    <a:pt x="111" y="16"/>
                  </a:lnTo>
                  <a:lnTo>
                    <a:pt x="127" y="0"/>
                  </a:lnTo>
                  <a:lnTo>
                    <a:pt x="143" y="8"/>
                  </a:lnTo>
                  <a:lnTo>
                    <a:pt x="143" y="16"/>
                  </a:lnTo>
                  <a:lnTo>
                    <a:pt x="159" y="16"/>
                  </a:lnTo>
                  <a:lnTo>
                    <a:pt x="159" y="40"/>
                  </a:lnTo>
                  <a:lnTo>
                    <a:pt x="159" y="56"/>
                  </a:lnTo>
                  <a:lnTo>
                    <a:pt x="159" y="128"/>
                  </a:lnTo>
                  <a:lnTo>
                    <a:pt x="159" y="152"/>
                  </a:lnTo>
                  <a:lnTo>
                    <a:pt x="159" y="160"/>
                  </a:lnTo>
                  <a:lnTo>
                    <a:pt x="151" y="160"/>
                  </a:lnTo>
                  <a:lnTo>
                    <a:pt x="72" y="112"/>
                  </a:lnTo>
                  <a:lnTo>
                    <a:pt x="56" y="120"/>
                  </a:lnTo>
                  <a:lnTo>
                    <a:pt x="48" y="112"/>
                  </a:lnTo>
                  <a:lnTo>
                    <a:pt x="24" y="112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47" name="Freeform 198"/>
            <p:cNvSpPr>
              <a:spLocks/>
            </p:cNvSpPr>
            <p:nvPr/>
          </p:nvSpPr>
          <p:spPr bwMode="auto">
            <a:xfrm>
              <a:off x="3757" y="2300"/>
              <a:ext cx="124" cy="111"/>
            </a:xfrm>
            <a:custGeom>
              <a:avLst/>
              <a:gdLst>
                <a:gd name="T0" fmla="*/ 231 w 120"/>
                <a:gd name="T1" fmla="*/ 22 h 120"/>
                <a:gd name="T2" fmla="*/ 185 w 120"/>
                <a:gd name="T3" fmla="*/ 25 h 120"/>
                <a:gd name="T4" fmla="*/ 168 w 120"/>
                <a:gd name="T5" fmla="*/ 24 h 120"/>
                <a:gd name="T6" fmla="*/ 0 w 120"/>
                <a:gd name="T7" fmla="*/ 24 h 120"/>
                <a:gd name="T8" fmla="*/ 0 w 120"/>
                <a:gd name="T9" fmla="*/ 8 h 120"/>
                <a:gd name="T10" fmla="*/ 0 w 120"/>
                <a:gd name="T11" fmla="*/ 6 h 120"/>
                <a:gd name="T12" fmla="*/ 0 w 120"/>
                <a:gd name="T13" fmla="*/ 0 h 120"/>
                <a:gd name="T14" fmla="*/ 44 w 120"/>
                <a:gd name="T15" fmla="*/ 0 h 120"/>
                <a:gd name="T16" fmla="*/ 75 w 120"/>
                <a:gd name="T17" fmla="*/ 6 h 120"/>
                <a:gd name="T18" fmla="*/ 138 w 120"/>
                <a:gd name="T19" fmla="*/ 0 h 120"/>
                <a:gd name="T20" fmla="*/ 155 w 120"/>
                <a:gd name="T21" fmla="*/ 0 h 120"/>
                <a:gd name="T22" fmla="*/ 155 w 120"/>
                <a:gd name="T23" fmla="*/ 6 h 120"/>
                <a:gd name="T24" fmla="*/ 155 w 120"/>
                <a:gd name="T25" fmla="*/ 0 h 120"/>
                <a:gd name="T26" fmla="*/ 155 w 120"/>
                <a:gd name="T27" fmla="*/ 6 h 120"/>
                <a:gd name="T28" fmla="*/ 185 w 120"/>
                <a:gd name="T29" fmla="*/ 0 h 120"/>
                <a:gd name="T30" fmla="*/ 202 w 120"/>
                <a:gd name="T31" fmla="*/ 6 h 120"/>
                <a:gd name="T32" fmla="*/ 185 w 120"/>
                <a:gd name="T33" fmla="*/ 11 h 120"/>
                <a:gd name="T34" fmla="*/ 168 w 120"/>
                <a:gd name="T35" fmla="*/ 8 h 120"/>
                <a:gd name="T36" fmla="*/ 155 w 120"/>
                <a:gd name="T37" fmla="*/ 6 h 120"/>
                <a:gd name="T38" fmla="*/ 155 w 120"/>
                <a:gd name="T39" fmla="*/ 6 h 120"/>
                <a:gd name="T40" fmla="*/ 155 w 120"/>
                <a:gd name="T41" fmla="*/ 6 h 120"/>
                <a:gd name="T42" fmla="*/ 231 w 120"/>
                <a:gd name="T43" fmla="*/ 22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0"/>
                <a:gd name="T67" fmla="*/ 0 h 120"/>
                <a:gd name="T68" fmla="*/ 120 w 120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0" h="120">
                  <a:moveTo>
                    <a:pt x="120" y="104"/>
                  </a:moveTo>
                  <a:lnTo>
                    <a:pt x="96" y="120"/>
                  </a:lnTo>
                  <a:lnTo>
                    <a:pt x="88" y="112"/>
                  </a:lnTo>
                  <a:lnTo>
                    <a:pt x="0" y="112"/>
                  </a:lnTo>
                  <a:lnTo>
                    <a:pt x="0" y="40"/>
                  </a:lnTo>
                  <a:lnTo>
                    <a:pt x="0" y="24"/>
                  </a:lnTo>
                  <a:lnTo>
                    <a:pt x="0" y="0"/>
                  </a:lnTo>
                  <a:lnTo>
                    <a:pt x="24" y="0"/>
                  </a:lnTo>
                  <a:lnTo>
                    <a:pt x="40" y="8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8"/>
                  </a:lnTo>
                  <a:lnTo>
                    <a:pt x="80" y="0"/>
                  </a:lnTo>
                  <a:lnTo>
                    <a:pt x="80" y="8"/>
                  </a:lnTo>
                  <a:lnTo>
                    <a:pt x="96" y="0"/>
                  </a:lnTo>
                  <a:lnTo>
                    <a:pt x="104" y="32"/>
                  </a:lnTo>
                  <a:lnTo>
                    <a:pt x="96" y="48"/>
                  </a:lnTo>
                  <a:lnTo>
                    <a:pt x="88" y="40"/>
                  </a:lnTo>
                  <a:lnTo>
                    <a:pt x="80" y="16"/>
                  </a:lnTo>
                  <a:lnTo>
                    <a:pt x="80" y="24"/>
                  </a:lnTo>
                  <a:lnTo>
                    <a:pt x="80" y="32"/>
                  </a:lnTo>
                  <a:lnTo>
                    <a:pt x="120" y="10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48" name="Freeform 199"/>
            <p:cNvSpPr>
              <a:spLocks/>
            </p:cNvSpPr>
            <p:nvPr/>
          </p:nvSpPr>
          <p:spPr bwMode="auto">
            <a:xfrm>
              <a:off x="3757" y="2300"/>
              <a:ext cx="124" cy="111"/>
            </a:xfrm>
            <a:custGeom>
              <a:avLst/>
              <a:gdLst>
                <a:gd name="T0" fmla="*/ 231 w 120"/>
                <a:gd name="T1" fmla="*/ 22 h 120"/>
                <a:gd name="T2" fmla="*/ 185 w 120"/>
                <a:gd name="T3" fmla="*/ 25 h 120"/>
                <a:gd name="T4" fmla="*/ 168 w 120"/>
                <a:gd name="T5" fmla="*/ 24 h 120"/>
                <a:gd name="T6" fmla="*/ 0 w 120"/>
                <a:gd name="T7" fmla="*/ 24 h 120"/>
                <a:gd name="T8" fmla="*/ 0 w 120"/>
                <a:gd name="T9" fmla="*/ 8 h 120"/>
                <a:gd name="T10" fmla="*/ 0 w 120"/>
                <a:gd name="T11" fmla="*/ 6 h 120"/>
                <a:gd name="T12" fmla="*/ 0 w 120"/>
                <a:gd name="T13" fmla="*/ 0 h 120"/>
                <a:gd name="T14" fmla="*/ 44 w 120"/>
                <a:gd name="T15" fmla="*/ 0 h 120"/>
                <a:gd name="T16" fmla="*/ 75 w 120"/>
                <a:gd name="T17" fmla="*/ 6 h 120"/>
                <a:gd name="T18" fmla="*/ 138 w 120"/>
                <a:gd name="T19" fmla="*/ 0 h 120"/>
                <a:gd name="T20" fmla="*/ 155 w 120"/>
                <a:gd name="T21" fmla="*/ 0 h 120"/>
                <a:gd name="T22" fmla="*/ 155 w 120"/>
                <a:gd name="T23" fmla="*/ 6 h 120"/>
                <a:gd name="T24" fmla="*/ 155 w 120"/>
                <a:gd name="T25" fmla="*/ 0 h 120"/>
                <a:gd name="T26" fmla="*/ 155 w 120"/>
                <a:gd name="T27" fmla="*/ 6 h 120"/>
                <a:gd name="T28" fmla="*/ 185 w 120"/>
                <a:gd name="T29" fmla="*/ 0 h 120"/>
                <a:gd name="T30" fmla="*/ 202 w 120"/>
                <a:gd name="T31" fmla="*/ 6 h 120"/>
                <a:gd name="T32" fmla="*/ 185 w 120"/>
                <a:gd name="T33" fmla="*/ 11 h 120"/>
                <a:gd name="T34" fmla="*/ 168 w 120"/>
                <a:gd name="T35" fmla="*/ 8 h 120"/>
                <a:gd name="T36" fmla="*/ 155 w 120"/>
                <a:gd name="T37" fmla="*/ 6 h 120"/>
                <a:gd name="T38" fmla="*/ 155 w 120"/>
                <a:gd name="T39" fmla="*/ 6 h 120"/>
                <a:gd name="T40" fmla="*/ 155 w 120"/>
                <a:gd name="T41" fmla="*/ 6 h 120"/>
                <a:gd name="T42" fmla="*/ 231 w 120"/>
                <a:gd name="T43" fmla="*/ 22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0"/>
                <a:gd name="T67" fmla="*/ 0 h 120"/>
                <a:gd name="T68" fmla="*/ 120 w 120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0" h="120">
                  <a:moveTo>
                    <a:pt x="120" y="104"/>
                  </a:moveTo>
                  <a:lnTo>
                    <a:pt x="96" y="120"/>
                  </a:lnTo>
                  <a:lnTo>
                    <a:pt x="88" y="112"/>
                  </a:lnTo>
                  <a:lnTo>
                    <a:pt x="0" y="112"/>
                  </a:lnTo>
                  <a:lnTo>
                    <a:pt x="0" y="40"/>
                  </a:lnTo>
                  <a:lnTo>
                    <a:pt x="0" y="24"/>
                  </a:lnTo>
                  <a:lnTo>
                    <a:pt x="0" y="0"/>
                  </a:lnTo>
                  <a:lnTo>
                    <a:pt x="24" y="0"/>
                  </a:lnTo>
                  <a:lnTo>
                    <a:pt x="40" y="8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8"/>
                  </a:lnTo>
                  <a:lnTo>
                    <a:pt x="80" y="0"/>
                  </a:lnTo>
                  <a:lnTo>
                    <a:pt x="80" y="8"/>
                  </a:lnTo>
                  <a:lnTo>
                    <a:pt x="96" y="0"/>
                  </a:lnTo>
                  <a:lnTo>
                    <a:pt x="104" y="32"/>
                  </a:lnTo>
                  <a:lnTo>
                    <a:pt x="96" y="48"/>
                  </a:lnTo>
                  <a:lnTo>
                    <a:pt x="88" y="40"/>
                  </a:lnTo>
                  <a:lnTo>
                    <a:pt x="80" y="16"/>
                  </a:lnTo>
                  <a:lnTo>
                    <a:pt x="80" y="24"/>
                  </a:lnTo>
                  <a:lnTo>
                    <a:pt x="80" y="32"/>
                  </a:lnTo>
                  <a:lnTo>
                    <a:pt x="120" y="104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49" name="Freeform 200"/>
            <p:cNvSpPr>
              <a:spLocks/>
            </p:cNvSpPr>
            <p:nvPr/>
          </p:nvSpPr>
          <p:spPr bwMode="auto">
            <a:xfrm>
              <a:off x="3724" y="2397"/>
              <a:ext cx="182" cy="201"/>
            </a:xfrm>
            <a:custGeom>
              <a:avLst/>
              <a:gdLst>
                <a:gd name="T0" fmla="*/ 8 w 176"/>
                <a:gd name="T1" fmla="*/ 34 h 215"/>
                <a:gd name="T2" fmla="*/ 44 w 176"/>
                <a:gd name="T3" fmla="*/ 38 h 215"/>
                <a:gd name="T4" fmla="*/ 44 w 176"/>
                <a:gd name="T5" fmla="*/ 41 h 215"/>
                <a:gd name="T6" fmla="*/ 60 w 176"/>
                <a:gd name="T7" fmla="*/ 44 h 215"/>
                <a:gd name="T8" fmla="*/ 124 w 176"/>
                <a:gd name="T9" fmla="*/ 51 h 215"/>
                <a:gd name="T10" fmla="*/ 142 w 176"/>
                <a:gd name="T11" fmla="*/ 54 h 215"/>
                <a:gd name="T12" fmla="*/ 171 w 176"/>
                <a:gd name="T13" fmla="*/ 54 h 215"/>
                <a:gd name="T14" fmla="*/ 187 w 176"/>
                <a:gd name="T15" fmla="*/ 57 h 215"/>
                <a:gd name="T16" fmla="*/ 220 w 176"/>
                <a:gd name="T17" fmla="*/ 57 h 215"/>
                <a:gd name="T18" fmla="*/ 251 w 176"/>
                <a:gd name="T19" fmla="*/ 54 h 215"/>
                <a:gd name="T20" fmla="*/ 265 w 176"/>
                <a:gd name="T21" fmla="*/ 54 h 215"/>
                <a:gd name="T22" fmla="*/ 297 w 176"/>
                <a:gd name="T23" fmla="*/ 54 h 215"/>
                <a:gd name="T24" fmla="*/ 297 w 176"/>
                <a:gd name="T25" fmla="*/ 50 h 215"/>
                <a:gd name="T26" fmla="*/ 281 w 176"/>
                <a:gd name="T27" fmla="*/ 50 h 215"/>
                <a:gd name="T28" fmla="*/ 251 w 176"/>
                <a:gd name="T29" fmla="*/ 46 h 215"/>
                <a:gd name="T30" fmla="*/ 236 w 176"/>
                <a:gd name="T31" fmla="*/ 44 h 215"/>
                <a:gd name="T32" fmla="*/ 251 w 176"/>
                <a:gd name="T33" fmla="*/ 41 h 215"/>
                <a:gd name="T34" fmla="*/ 265 w 176"/>
                <a:gd name="T35" fmla="*/ 36 h 215"/>
                <a:gd name="T36" fmla="*/ 297 w 176"/>
                <a:gd name="T37" fmla="*/ 30 h 215"/>
                <a:gd name="T38" fmla="*/ 312 w 176"/>
                <a:gd name="T39" fmla="*/ 19 h 215"/>
                <a:gd name="T40" fmla="*/ 344 w 176"/>
                <a:gd name="T41" fmla="*/ 18 h 215"/>
                <a:gd name="T42" fmla="*/ 344 w 176"/>
                <a:gd name="T43" fmla="*/ 16 h 215"/>
                <a:gd name="T44" fmla="*/ 328 w 176"/>
                <a:gd name="T45" fmla="*/ 13 h 215"/>
                <a:gd name="T46" fmla="*/ 312 w 176"/>
                <a:gd name="T47" fmla="*/ 7 h 215"/>
                <a:gd name="T48" fmla="*/ 297 w 176"/>
                <a:gd name="T49" fmla="*/ 0 h 215"/>
                <a:gd name="T50" fmla="*/ 251 w 176"/>
                <a:gd name="T51" fmla="*/ 7 h 215"/>
                <a:gd name="T52" fmla="*/ 236 w 176"/>
                <a:gd name="T53" fmla="*/ 7 h 215"/>
                <a:gd name="T54" fmla="*/ 60 w 176"/>
                <a:gd name="T55" fmla="*/ 7 h 215"/>
                <a:gd name="T56" fmla="*/ 60 w 176"/>
                <a:gd name="T57" fmla="*/ 7 h 215"/>
                <a:gd name="T58" fmla="*/ 60 w 176"/>
                <a:gd name="T59" fmla="*/ 11 h 215"/>
                <a:gd name="T60" fmla="*/ 44 w 176"/>
                <a:gd name="T61" fmla="*/ 11 h 215"/>
                <a:gd name="T62" fmla="*/ 44 w 176"/>
                <a:gd name="T63" fmla="*/ 21 h 215"/>
                <a:gd name="T64" fmla="*/ 36 w 176"/>
                <a:gd name="T65" fmla="*/ 21 h 215"/>
                <a:gd name="T66" fmla="*/ 0 w 176"/>
                <a:gd name="T67" fmla="*/ 30 h 215"/>
                <a:gd name="T68" fmla="*/ 36 w 176"/>
                <a:gd name="T69" fmla="*/ 34 h 215"/>
                <a:gd name="T70" fmla="*/ 8 w 176"/>
                <a:gd name="T71" fmla="*/ 34 h 2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6"/>
                <a:gd name="T109" fmla="*/ 0 h 215"/>
                <a:gd name="T110" fmla="*/ 176 w 176"/>
                <a:gd name="T111" fmla="*/ 215 h 21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6" h="215">
                  <a:moveTo>
                    <a:pt x="8" y="128"/>
                  </a:moveTo>
                  <a:lnTo>
                    <a:pt x="24" y="144"/>
                  </a:lnTo>
                  <a:lnTo>
                    <a:pt x="24" y="160"/>
                  </a:lnTo>
                  <a:lnTo>
                    <a:pt x="32" y="168"/>
                  </a:lnTo>
                  <a:lnTo>
                    <a:pt x="64" y="199"/>
                  </a:lnTo>
                  <a:lnTo>
                    <a:pt x="72" y="207"/>
                  </a:lnTo>
                  <a:lnTo>
                    <a:pt x="88" y="207"/>
                  </a:lnTo>
                  <a:lnTo>
                    <a:pt x="96" y="215"/>
                  </a:lnTo>
                  <a:lnTo>
                    <a:pt x="112" y="215"/>
                  </a:lnTo>
                  <a:lnTo>
                    <a:pt x="128" y="207"/>
                  </a:lnTo>
                  <a:lnTo>
                    <a:pt x="136" y="207"/>
                  </a:lnTo>
                  <a:lnTo>
                    <a:pt x="152" y="207"/>
                  </a:lnTo>
                  <a:lnTo>
                    <a:pt x="152" y="191"/>
                  </a:lnTo>
                  <a:lnTo>
                    <a:pt x="144" y="191"/>
                  </a:lnTo>
                  <a:lnTo>
                    <a:pt x="128" y="175"/>
                  </a:lnTo>
                  <a:lnTo>
                    <a:pt x="120" y="168"/>
                  </a:lnTo>
                  <a:lnTo>
                    <a:pt x="128" y="160"/>
                  </a:lnTo>
                  <a:lnTo>
                    <a:pt x="136" y="136"/>
                  </a:lnTo>
                  <a:lnTo>
                    <a:pt x="152" y="112"/>
                  </a:lnTo>
                  <a:lnTo>
                    <a:pt x="160" y="72"/>
                  </a:lnTo>
                  <a:lnTo>
                    <a:pt x="176" y="64"/>
                  </a:lnTo>
                  <a:lnTo>
                    <a:pt x="176" y="56"/>
                  </a:lnTo>
                  <a:lnTo>
                    <a:pt x="168" y="48"/>
                  </a:lnTo>
                  <a:lnTo>
                    <a:pt x="160" y="8"/>
                  </a:lnTo>
                  <a:lnTo>
                    <a:pt x="152" y="0"/>
                  </a:lnTo>
                  <a:lnTo>
                    <a:pt x="128" y="16"/>
                  </a:lnTo>
                  <a:lnTo>
                    <a:pt x="120" y="8"/>
                  </a:lnTo>
                  <a:lnTo>
                    <a:pt x="32" y="8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24" y="80"/>
                  </a:lnTo>
                  <a:lnTo>
                    <a:pt x="16" y="80"/>
                  </a:lnTo>
                  <a:lnTo>
                    <a:pt x="0" y="112"/>
                  </a:lnTo>
                  <a:lnTo>
                    <a:pt x="16" y="128"/>
                  </a:lnTo>
                  <a:lnTo>
                    <a:pt x="8" y="12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50" name="Freeform 201"/>
            <p:cNvSpPr>
              <a:spLocks/>
            </p:cNvSpPr>
            <p:nvPr/>
          </p:nvSpPr>
          <p:spPr bwMode="auto">
            <a:xfrm>
              <a:off x="3724" y="2397"/>
              <a:ext cx="182" cy="201"/>
            </a:xfrm>
            <a:custGeom>
              <a:avLst/>
              <a:gdLst>
                <a:gd name="T0" fmla="*/ 8 w 176"/>
                <a:gd name="T1" fmla="*/ 34 h 215"/>
                <a:gd name="T2" fmla="*/ 44 w 176"/>
                <a:gd name="T3" fmla="*/ 38 h 215"/>
                <a:gd name="T4" fmla="*/ 44 w 176"/>
                <a:gd name="T5" fmla="*/ 41 h 215"/>
                <a:gd name="T6" fmla="*/ 60 w 176"/>
                <a:gd name="T7" fmla="*/ 44 h 215"/>
                <a:gd name="T8" fmla="*/ 124 w 176"/>
                <a:gd name="T9" fmla="*/ 51 h 215"/>
                <a:gd name="T10" fmla="*/ 142 w 176"/>
                <a:gd name="T11" fmla="*/ 54 h 215"/>
                <a:gd name="T12" fmla="*/ 171 w 176"/>
                <a:gd name="T13" fmla="*/ 54 h 215"/>
                <a:gd name="T14" fmla="*/ 187 w 176"/>
                <a:gd name="T15" fmla="*/ 57 h 215"/>
                <a:gd name="T16" fmla="*/ 220 w 176"/>
                <a:gd name="T17" fmla="*/ 57 h 215"/>
                <a:gd name="T18" fmla="*/ 251 w 176"/>
                <a:gd name="T19" fmla="*/ 54 h 215"/>
                <a:gd name="T20" fmla="*/ 265 w 176"/>
                <a:gd name="T21" fmla="*/ 54 h 215"/>
                <a:gd name="T22" fmla="*/ 297 w 176"/>
                <a:gd name="T23" fmla="*/ 54 h 215"/>
                <a:gd name="T24" fmla="*/ 297 w 176"/>
                <a:gd name="T25" fmla="*/ 50 h 215"/>
                <a:gd name="T26" fmla="*/ 281 w 176"/>
                <a:gd name="T27" fmla="*/ 50 h 215"/>
                <a:gd name="T28" fmla="*/ 251 w 176"/>
                <a:gd name="T29" fmla="*/ 46 h 215"/>
                <a:gd name="T30" fmla="*/ 236 w 176"/>
                <a:gd name="T31" fmla="*/ 44 h 215"/>
                <a:gd name="T32" fmla="*/ 251 w 176"/>
                <a:gd name="T33" fmla="*/ 41 h 215"/>
                <a:gd name="T34" fmla="*/ 265 w 176"/>
                <a:gd name="T35" fmla="*/ 36 h 215"/>
                <a:gd name="T36" fmla="*/ 297 w 176"/>
                <a:gd name="T37" fmla="*/ 30 h 215"/>
                <a:gd name="T38" fmla="*/ 312 w 176"/>
                <a:gd name="T39" fmla="*/ 19 h 215"/>
                <a:gd name="T40" fmla="*/ 344 w 176"/>
                <a:gd name="T41" fmla="*/ 18 h 215"/>
                <a:gd name="T42" fmla="*/ 344 w 176"/>
                <a:gd name="T43" fmla="*/ 16 h 215"/>
                <a:gd name="T44" fmla="*/ 328 w 176"/>
                <a:gd name="T45" fmla="*/ 13 h 215"/>
                <a:gd name="T46" fmla="*/ 312 w 176"/>
                <a:gd name="T47" fmla="*/ 7 h 215"/>
                <a:gd name="T48" fmla="*/ 297 w 176"/>
                <a:gd name="T49" fmla="*/ 0 h 215"/>
                <a:gd name="T50" fmla="*/ 251 w 176"/>
                <a:gd name="T51" fmla="*/ 7 h 215"/>
                <a:gd name="T52" fmla="*/ 236 w 176"/>
                <a:gd name="T53" fmla="*/ 7 h 215"/>
                <a:gd name="T54" fmla="*/ 60 w 176"/>
                <a:gd name="T55" fmla="*/ 7 h 215"/>
                <a:gd name="T56" fmla="*/ 60 w 176"/>
                <a:gd name="T57" fmla="*/ 7 h 215"/>
                <a:gd name="T58" fmla="*/ 60 w 176"/>
                <a:gd name="T59" fmla="*/ 11 h 215"/>
                <a:gd name="T60" fmla="*/ 44 w 176"/>
                <a:gd name="T61" fmla="*/ 11 h 215"/>
                <a:gd name="T62" fmla="*/ 44 w 176"/>
                <a:gd name="T63" fmla="*/ 21 h 215"/>
                <a:gd name="T64" fmla="*/ 36 w 176"/>
                <a:gd name="T65" fmla="*/ 21 h 215"/>
                <a:gd name="T66" fmla="*/ 0 w 176"/>
                <a:gd name="T67" fmla="*/ 30 h 215"/>
                <a:gd name="T68" fmla="*/ 36 w 176"/>
                <a:gd name="T69" fmla="*/ 34 h 215"/>
                <a:gd name="T70" fmla="*/ 8 w 176"/>
                <a:gd name="T71" fmla="*/ 34 h 2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6"/>
                <a:gd name="T109" fmla="*/ 0 h 215"/>
                <a:gd name="T110" fmla="*/ 176 w 176"/>
                <a:gd name="T111" fmla="*/ 215 h 21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6" h="215">
                  <a:moveTo>
                    <a:pt x="8" y="128"/>
                  </a:moveTo>
                  <a:lnTo>
                    <a:pt x="24" y="144"/>
                  </a:lnTo>
                  <a:lnTo>
                    <a:pt x="24" y="160"/>
                  </a:lnTo>
                  <a:lnTo>
                    <a:pt x="32" y="168"/>
                  </a:lnTo>
                  <a:lnTo>
                    <a:pt x="64" y="199"/>
                  </a:lnTo>
                  <a:lnTo>
                    <a:pt x="72" y="207"/>
                  </a:lnTo>
                  <a:lnTo>
                    <a:pt x="88" y="207"/>
                  </a:lnTo>
                  <a:lnTo>
                    <a:pt x="96" y="215"/>
                  </a:lnTo>
                  <a:lnTo>
                    <a:pt x="112" y="215"/>
                  </a:lnTo>
                  <a:lnTo>
                    <a:pt x="128" y="207"/>
                  </a:lnTo>
                  <a:lnTo>
                    <a:pt x="136" y="207"/>
                  </a:lnTo>
                  <a:lnTo>
                    <a:pt x="152" y="207"/>
                  </a:lnTo>
                  <a:lnTo>
                    <a:pt x="152" y="191"/>
                  </a:lnTo>
                  <a:lnTo>
                    <a:pt x="144" y="191"/>
                  </a:lnTo>
                  <a:lnTo>
                    <a:pt x="128" y="175"/>
                  </a:lnTo>
                  <a:lnTo>
                    <a:pt x="120" y="168"/>
                  </a:lnTo>
                  <a:lnTo>
                    <a:pt x="128" y="160"/>
                  </a:lnTo>
                  <a:lnTo>
                    <a:pt x="136" y="136"/>
                  </a:lnTo>
                  <a:lnTo>
                    <a:pt x="152" y="112"/>
                  </a:lnTo>
                  <a:lnTo>
                    <a:pt x="160" y="72"/>
                  </a:lnTo>
                  <a:lnTo>
                    <a:pt x="176" y="64"/>
                  </a:lnTo>
                  <a:lnTo>
                    <a:pt x="176" y="56"/>
                  </a:lnTo>
                  <a:lnTo>
                    <a:pt x="168" y="48"/>
                  </a:lnTo>
                  <a:lnTo>
                    <a:pt x="160" y="8"/>
                  </a:lnTo>
                  <a:lnTo>
                    <a:pt x="152" y="0"/>
                  </a:lnTo>
                  <a:lnTo>
                    <a:pt x="128" y="16"/>
                  </a:lnTo>
                  <a:lnTo>
                    <a:pt x="120" y="8"/>
                  </a:lnTo>
                  <a:lnTo>
                    <a:pt x="32" y="8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24" y="80"/>
                  </a:lnTo>
                  <a:lnTo>
                    <a:pt x="16" y="80"/>
                  </a:lnTo>
                  <a:lnTo>
                    <a:pt x="0" y="112"/>
                  </a:lnTo>
                  <a:lnTo>
                    <a:pt x="16" y="128"/>
                  </a:lnTo>
                  <a:lnTo>
                    <a:pt x="8" y="12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51" name="Freeform 202"/>
            <p:cNvSpPr>
              <a:spLocks/>
            </p:cNvSpPr>
            <p:nvPr/>
          </p:nvSpPr>
          <p:spPr bwMode="auto">
            <a:xfrm>
              <a:off x="3847" y="2449"/>
              <a:ext cx="158" cy="149"/>
            </a:xfrm>
            <a:custGeom>
              <a:avLst/>
              <a:gdLst>
                <a:gd name="T0" fmla="*/ 226 w 152"/>
                <a:gd name="T1" fmla="*/ 18 h 159"/>
                <a:gd name="T2" fmla="*/ 209 w 152"/>
                <a:gd name="T3" fmla="*/ 18 h 159"/>
                <a:gd name="T4" fmla="*/ 209 w 152"/>
                <a:gd name="T5" fmla="*/ 20 h 159"/>
                <a:gd name="T6" fmla="*/ 209 w 152"/>
                <a:gd name="T7" fmla="*/ 22 h 159"/>
                <a:gd name="T8" fmla="*/ 226 w 152"/>
                <a:gd name="T9" fmla="*/ 22 h 159"/>
                <a:gd name="T10" fmla="*/ 226 w 152"/>
                <a:gd name="T11" fmla="*/ 23 h 159"/>
                <a:gd name="T12" fmla="*/ 244 w 152"/>
                <a:gd name="T13" fmla="*/ 29 h 159"/>
                <a:gd name="T14" fmla="*/ 330 w 152"/>
                <a:gd name="T15" fmla="*/ 31 h 159"/>
                <a:gd name="T16" fmla="*/ 277 w 152"/>
                <a:gd name="T17" fmla="*/ 39 h 159"/>
                <a:gd name="T18" fmla="*/ 244 w 152"/>
                <a:gd name="T19" fmla="*/ 39 h 159"/>
                <a:gd name="T20" fmla="*/ 209 w 152"/>
                <a:gd name="T21" fmla="*/ 43 h 159"/>
                <a:gd name="T22" fmla="*/ 173 w 152"/>
                <a:gd name="T23" fmla="*/ 42 h 159"/>
                <a:gd name="T24" fmla="*/ 140 w 152"/>
                <a:gd name="T25" fmla="*/ 43 h 159"/>
                <a:gd name="T26" fmla="*/ 67 w 152"/>
                <a:gd name="T27" fmla="*/ 42 h 159"/>
                <a:gd name="T28" fmla="*/ 67 w 152"/>
                <a:gd name="T29" fmla="*/ 37 h 159"/>
                <a:gd name="T30" fmla="*/ 50 w 152"/>
                <a:gd name="T31" fmla="*/ 37 h 159"/>
                <a:gd name="T32" fmla="*/ 8 w 152"/>
                <a:gd name="T33" fmla="*/ 33 h 159"/>
                <a:gd name="T34" fmla="*/ 0 w 152"/>
                <a:gd name="T35" fmla="*/ 31 h 159"/>
                <a:gd name="T36" fmla="*/ 8 w 152"/>
                <a:gd name="T37" fmla="*/ 29 h 159"/>
                <a:gd name="T38" fmla="*/ 36 w 152"/>
                <a:gd name="T39" fmla="*/ 22 h 159"/>
                <a:gd name="T40" fmla="*/ 67 w 152"/>
                <a:gd name="T41" fmla="*/ 16 h 159"/>
                <a:gd name="T42" fmla="*/ 88 w 152"/>
                <a:gd name="T43" fmla="*/ 7 h 159"/>
                <a:gd name="T44" fmla="*/ 120 w 152"/>
                <a:gd name="T45" fmla="*/ 7 h 159"/>
                <a:gd name="T46" fmla="*/ 120 w 152"/>
                <a:gd name="T47" fmla="*/ 0 h 159"/>
                <a:gd name="T48" fmla="*/ 155 w 152"/>
                <a:gd name="T49" fmla="*/ 7 h 159"/>
                <a:gd name="T50" fmla="*/ 173 w 152"/>
                <a:gd name="T51" fmla="*/ 11 h 159"/>
                <a:gd name="T52" fmla="*/ 226 w 152"/>
                <a:gd name="T53" fmla="*/ 18 h 15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2"/>
                <a:gd name="T82" fmla="*/ 0 h 159"/>
                <a:gd name="T83" fmla="*/ 152 w 152"/>
                <a:gd name="T84" fmla="*/ 159 h 15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2" h="159">
                  <a:moveTo>
                    <a:pt x="104" y="64"/>
                  </a:moveTo>
                  <a:lnTo>
                    <a:pt x="96" y="64"/>
                  </a:lnTo>
                  <a:lnTo>
                    <a:pt x="96" y="72"/>
                  </a:lnTo>
                  <a:lnTo>
                    <a:pt x="96" y="80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112" y="104"/>
                  </a:lnTo>
                  <a:lnTo>
                    <a:pt x="152" y="112"/>
                  </a:lnTo>
                  <a:lnTo>
                    <a:pt x="128" y="143"/>
                  </a:lnTo>
                  <a:lnTo>
                    <a:pt x="112" y="143"/>
                  </a:lnTo>
                  <a:lnTo>
                    <a:pt x="96" y="159"/>
                  </a:lnTo>
                  <a:lnTo>
                    <a:pt x="80" y="151"/>
                  </a:lnTo>
                  <a:lnTo>
                    <a:pt x="64" y="159"/>
                  </a:lnTo>
                  <a:lnTo>
                    <a:pt x="32" y="151"/>
                  </a:lnTo>
                  <a:lnTo>
                    <a:pt x="32" y="135"/>
                  </a:lnTo>
                  <a:lnTo>
                    <a:pt x="24" y="135"/>
                  </a:lnTo>
                  <a:lnTo>
                    <a:pt x="8" y="119"/>
                  </a:lnTo>
                  <a:lnTo>
                    <a:pt x="0" y="112"/>
                  </a:lnTo>
                  <a:lnTo>
                    <a:pt x="8" y="104"/>
                  </a:lnTo>
                  <a:lnTo>
                    <a:pt x="16" y="80"/>
                  </a:lnTo>
                  <a:lnTo>
                    <a:pt x="32" y="56"/>
                  </a:lnTo>
                  <a:lnTo>
                    <a:pt x="40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72" y="24"/>
                  </a:lnTo>
                  <a:lnTo>
                    <a:pt x="80" y="40"/>
                  </a:lnTo>
                  <a:lnTo>
                    <a:pt x="104" y="6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52" name="Freeform 203"/>
            <p:cNvSpPr>
              <a:spLocks/>
            </p:cNvSpPr>
            <p:nvPr/>
          </p:nvSpPr>
          <p:spPr bwMode="auto">
            <a:xfrm>
              <a:off x="3847" y="2449"/>
              <a:ext cx="158" cy="149"/>
            </a:xfrm>
            <a:custGeom>
              <a:avLst/>
              <a:gdLst>
                <a:gd name="T0" fmla="*/ 226 w 152"/>
                <a:gd name="T1" fmla="*/ 18 h 159"/>
                <a:gd name="T2" fmla="*/ 209 w 152"/>
                <a:gd name="T3" fmla="*/ 18 h 159"/>
                <a:gd name="T4" fmla="*/ 209 w 152"/>
                <a:gd name="T5" fmla="*/ 20 h 159"/>
                <a:gd name="T6" fmla="*/ 209 w 152"/>
                <a:gd name="T7" fmla="*/ 22 h 159"/>
                <a:gd name="T8" fmla="*/ 226 w 152"/>
                <a:gd name="T9" fmla="*/ 22 h 159"/>
                <a:gd name="T10" fmla="*/ 226 w 152"/>
                <a:gd name="T11" fmla="*/ 23 h 159"/>
                <a:gd name="T12" fmla="*/ 244 w 152"/>
                <a:gd name="T13" fmla="*/ 29 h 159"/>
                <a:gd name="T14" fmla="*/ 330 w 152"/>
                <a:gd name="T15" fmla="*/ 31 h 159"/>
                <a:gd name="T16" fmla="*/ 277 w 152"/>
                <a:gd name="T17" fmla="*/ 39 h 159"/>
                <a:gd name="T18" fmla="*/ 244 w 152"/>
                <a:gd name="T19" fmla="*/ 39 h 159"/>
                <a:gd name="T20" fmla="*/ 209 w 152"/>
                <a:gd name="T21" fmla="*/ 43 h 159"/>
                <a:gd name="T22" fmla="*/ 173 w 152"/>
                <a:gd name="T23" fmla="*/ 42 h 159"/>
                <a:gd name="T24" fmla="*/ 140 w 152"/>
                <a:gd name="T25" fmla="*/ 43 h 159"/>
                <a:gd name="T26" fmla="*/ 67 w 152"/>
                <a:gd name="T27" fmla="*/ 42 h 159"/>
                <a:gd name="T28" fmla="*/ 67 w 152"/>
                <a:gd name="T29" fmla="*/ 37 h 159"/>
                <a:gd name="T30" fmla="*/ 50 w 152"/>
                <a:gd name="T31" fmla="*/ 37 h 159"/>
                <a:gd name="T32" fmla="*/ 8 w 152"/>
                <a:gd name="T33" fmla="*/ 33 h 159"/>
                <a:gd name="T34" fmla="*/ 0 w 152"/>
                <a:gd name="T35" fmla="*/ 31 h 159"/>
                <a:gd name="T36" fmla="*/ 8 w 152"/>
                <a:gd name="T37" fmla="*/ 29 h 159"/>
                <a:gd name="T38" fmla="*/ 36 w 152"/>
                <a:gd name="T39" fmla="*/ 22 h 159"/>
                <a:gd name="T40" fmla="*/ 67 w 152"/>
                <a:gd name="T41" fmla="*/ 16 h 159"/>
                <a:gd name="T42" fmla="*/ 88 w 152"/>
                <a:gd name="T43" fmla="*/ 7 h 159"/>
                <a:gd name="T44" fmla="*/ 120 w 152"/>
                <a:gd name="T45" fmla="*/ 7 h 159"/>
                <a:gd name="T46" fmla="*/ 120 w 152"/>
                <a:gd name="T47" fmla="*/ 0 h 159"/>
                <a:gd name="T48" fmla="*/ 155 w 152"/>
                <a:gd name="T49" fmla="*/ 7 h 159"/>
                <a:gd name="T50" fmla="*/ 173 w 152"/>
                <a:gd name="T51" fmla="*/ 11 h 159"/>
                <a:gd name="T52" fmla="*/ 226 w 152"/>
                <a:gd name="T53" fmla="*/ 18 h 15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2"/>
                <a:gd name="T82" fmla="*/ 0 h 159"/>
                <a:gd name="T83" fmla="*/ 152 w 152"/>
                <a:gd name="T84" fmla="*/ 159 h 15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2" h="159">
                  <a:moveTo>
                    <a:pt x="104" y="64"/>
                  </a:moveTo>
                  <a:lnTo>
                    <a:pt x="96" y="64"/>
                  </a:lnTo>
                  <a:lnTo>
                    <a:pt x="96" y="72"/>
                  </a:lnTo>
                  <a:lnTo>
                    <a:pt x="96" y="80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112" y="104"/>
                  </a:lnTo>
                  <a:lnTo>
                    <a:pt x="152" y="112"/>
                  </a:lnTo>
                  <a:lnTo>
                    <a:pt x="128" y="143"/>
                  </a:lnTo>
                  <a:lnTo>
                    <a:pt x="112" y="143"/>
                  </a:lnTo>
                  <a:lnTo>
                    <a:pt x="96" y="159"/>
                  </a:lnTo>
                  <a:lnTo>
                    <a:pt x="80" y="151"/>
                  </a:lnTo>
                  <a:lnTo>
                    <a:pt x="64" y="159"/>
                  </a:lnTo>
                  <a:lnTo>
                    <a:pt x="32" y="151"/>
                  </a:lnTo>
                  <a:lnTo>
                    <a:pt x="32" y="135"/>
                  </a:lnTo>
                  <a:lnTo>
                    <a:pt x="24" y="135"/>
                  </a:lnTo>
                  <a:lnTo>
                    <a:pt x="8" y="119"/>
                  </a:lnTo>
                  <a:lnTo>
                    <a:pt x="0" y="112"/>
                  </a:lnTo>
                  <a:lnTo>
                    <a:pt x="8" y="104"/>
                  </a:lnTo>
                  <a:lnTo>
                    <a:pt x="16" y="80"/>
                  </a:lnTo>
                  <a:lnTo>
                    <a:pt x="32" y="56"/>
                  </a:lnTo>
                  <a:lnTo>
                    <a:pt x="40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72" y="24"/>
                  </a:lnTo>
                  <a:lnTo>
                    <a:pt x="80" y="40"/>
                  </a:lnTo>
                  <a:lnTo>
                    <a:pt x="104" y="64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53" name="Freeform 204"/>
            <p:cNvSpPr>
              <a:spLocks/>
            </p:cNvSpPr>
            <p:nvPr/>
          </p:nvSpPr>
          <p:spPr bwMode="auto">
            <a:xfrm>
              <a:off x="3948" y="2508"/>
              <a:ext cx="14" cy="17"/>
            </a:xfrm>
            <a:custGeom>
              <a:avLst/>
              <a:gdLst>
                <a:gd name="T0" fmla="*/ 4 w 16"/>
                <a:gd name="T1" fmla="*/ 50 h 16"/>
                <a:gd name="T2" fmla="*/ 0 w 16"/>
                <a:gd name="T3" fmla="*/ 50 h 16"/>
                <a:gd name="T4" fmla="*/ 0 w 16"/>
                <a:gd name="T5" fmla="*/ 31 h 16"/>
                <a:gd name="T6" fmla="*/ 0 w 16"/>
                <a:gd name="T7" fmla="*/ 0 h 16"/>
                <a:gd name="T8" fmla="*/ 4 w 16"/>
                <a:gd name="T9" fmla="*/ 0 h 16"/>
                <a:gd name="T10" fmla="*/ 4 w 16"/>
                <a:gd name="T11" fmla="*/ 0 h 16"/>
                <a:gd name="T12" fmla="*/ 4 w 16"/>
                <a:gd name="T13" fmla="*/ 31 h 16"/>
                <a:gd name="T14" fmla="*/ 4 w 16"/>
                <a:gd name="T15" fmla="*/ 31 h 16"/>
                <a:gd name="T16" fmla="*/ 4 w 16"/>
                <a:gd name="T17" fmla="*/ 31 h 16"/>
                <a:gd name="T18" fmla="*/ 4 w 16"/>
                <a:gd name="T19" fmla="*/ 50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16"/>
                <a:gd name="T32" fmla="*/ 16 w 16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16">
                  <a:moveTo>
                    <a:pt x="8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16" y="8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54" name="Freeform 205"/>
            <p:cNvSpPr>
              <a:spLocks/>
            </p:cNvSpPr>
            <p:nvPr/>
          </p:nvSpPr>
          <p:spPr bwMode="auto">
            <a:xfrm>
              <a:off x="3948" y="2508"/>
              <a:ext cx="14" cy="17"/>
            </a:xfrm>
            <a:custGeom>
              <a:avLst/>
              <a:gdLst>
                <a:gd name="T0" fmla="*/ 4 w 16"/>
                <a:gd name="T1" fmla="*/ 50 h 16"/>
                <a:gd name="T2" fmla="*/ 0 w 16"/>
                <a:gd name="T3" fmla="*/ 50 h 16"/>
                <a:gd name="T4" fmla="*/ 0 w 16"/>
                <a:gd name="T5" fmla="*/ 31 h 16"/>
                <a:gd name="T6" fmla="*/ 0 w 16"/>
                <a:gd name="T7" fmla="*/ 0 h 16"/>
                <a:gd name="T8" fmla="*/ 4 w 16"/>
                <a:gd name="T9" fmla="*/ 0 h 16"/>
                <a:gd name="T10" fmla="*/ 4 w 16"/>
                <a:gd name="T11" fmla="*/ 0 h 16"/>
                <a:gd name="T12" fmla="*/ 4 w 16"/>
                <a:gd name="T13" fmla="*/ 31 h 16"/>
                <a:gd name="T14" fmla="*/ 4 w 16"/>
                <a:gd name="T15" fmla="*/ 31 h 16"/>
                <a:gd name="T16" fmla="*/ 4 w 16"/>
                <a:gd name="T17" fmla="*/ 31 h 16"/>
                <a:gd name="T18" fmla="*/ 4 w 16"/>
                <a:gd name="T19" fmla="*/ 50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16"/>
                <a:gd name="T32" fmla="*/ 16 w 16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16">
                  <a:moveTo>
                    <a:pt x="8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16" y="8"/>
                  </a:lnTo>
                  <a:lnTo>
                    <a:pt x="8" y="16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55" name="Freeform 206"/>
            <p:cNvSpPr>
              <a:spLocks/>
            </p:cNvSpPr>
            <p:nvPr/>
          </p:nvSpPr>
          <p:spPr bwMode="auto">
            <a:xfrm>
              <a:off x="3930" y="2517"/>
              <a:ext cx="116" cy="132"/>
            </a:xfrm>
            <a:custGeom>
              <a:avLst/>
              <a:gdLst>
                <a:gd name="T0" fmla="*/ 36 w 112"/>
                <a:gd name="T1" fmla="*/ 17 h 143"/>
                <a:gd name="T2" fmla="*/ 0 w 112"/>
                <a:gd name="T3" fmla="*/ 18 h 143"/>
                <a:gd name="T4" fmla="*/ 0 w 112"/>
                <a:gd name="T5" fmla="*/ 28 h 143"/>
                <a:gd name="T6" fmla="*/ 8 w 112"/>
                <a:gd name="T7" fmla="*/ 29 h 143"/>
                <a:gd name="T8" fmla="*/ 62 w 112"/>
                <a:gd name="T9" fmla="*/ 24 h 143"/>
                <a:gd name="T10" fmla="*/ 112 w 112"/>
                <a:gd name="T11" fmla="*/ 18 h 143"/>
                <a:gd name="T12" fmla="*/ 147 w 112"/>
                <a:gd name="T13" fmla="*/ 16 h 143"/>
                <a:gd name="T14" fmla="*/ 176 w 112"/>
                <a:gd name="T15" fmla="*/ 13 h 143"/>
                <a:gd name="T16" fmla="*/ 226 w 112"/>
                <a:gd name="T17" fmla="*/ 6 h 143"/>
                <a:gd name="T18" fmla="*/ 226 w 112"/>
                <a:gd name="T19" fmla="*/ 0 h 143"/>
                <a:gd name="T20" fmla="*/ 210 w 112"/>
                <a:gd name="T21" fmla="*/ 0 h 143"/>
                <a:gd name="T22" fmla="*/ 176 w 112"/>
                <a:gd name="T23" fmla="*/ 0 h 143"/>
                <a:gd name="T24" fmla="*/ 82 w 112"/>
                <a:gd name="T25" fmla="*/ 6 h 143"/>
                <a:gd name="T26" fmla="*/ 62 w 112"/>
                <a:gd name="T27" fmla="*/ 6 h 143"/>
                <a:gd name="T28" fmla="*/ 62 w 112"/>
                <a:gd name="T29" fmla="*/ 0 h 143"/>
                <a:gd name="T30" fmla="*/ 46 w 112"/>
                <a:gd name="T31" fmla="*/ 6 h 143"/>
                <a:gd name="T32" fmla="*/ 46 w 112"/>
                <a:gd name="T33" fmla="*/ 6 h 143"/>
                <a:gd name="T34" fmla="*/ 62 w 112"/>
                <a:gd name="T35" fmla="*/ 6 h 143"/>
                <a:gd name="T36" fmla="*/ 147 w 112"/>
                <a:gd name="T37" fmla="*/ 8 h 143"/>
                <a:gd name="T38" fmla="*/ 97 w 112"/>
                <a:gd name="T39" fmla="*/ 15 h 143"/>
                <a:gd name="T40" fmla="*/ 62 w 112"/>
                <a:gd name="T41" fmla="*/ 15 h 143"/>
                <a:gd name="T42" fmla="*/ 36 w 112"/>
                <a:gd name="T43" fmla="*/ 17 h 1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2"/>
                <a:gd name="T67" fmla="*/ 0 h 143"/>
                <a:gd name="T68" fmla="*/ 112 w 112"/>
                <a:gd name="T69" fmla="*/ 143 h 14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2" h="143">
                  <a:moveTo>
                    <a:pt x="16" y="87"/>
                  </a:moveTo>
                  <a:lnTo>
                    <a:pt x="0" y="95"/>
                  </a:lnTo>
                  <a:lnTo>
                    <a:pt x="0" y="135"/>
                  </a:lnTo>
                  <a:lnTo>
                    <a:pt x="8" y="143"/>
                  </a:lnTo>
                  <a:lnTo>
                    <a:pt x="32" y="119"/>
                  </a:lnTo>
                  <a:lnTo>
                    <a:pt x="56" y="95"/>
                  </a:lnTo>
                  <a:lnTo>
                    <a:pt x="72" y="79"/>
                  </a:lnTo>
                  <a:lnTo>
                    <a:pt x="88" y="63"/>
                  </a:lnTo>
                  <a:lnTo>
                    <a:pt x="112" y="8"/>
                  </a:lnTo>
                  <a:lnTo>
                    <a:pt x="112" y="0"/>
                  </a:lnTo>
                  <a:lnTo>
                    <a:pt x="104" y="0"/>
                  </a:lnTo>
                  <a:lnTo>
                    <a:pt x="88" y="0"/>
                  </a:lnTo>
                  <a:lnTo>
                    <a:pt x="40" y="16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32" y="32"/>
                  </a:lnTo>
                  <a:lnTo>
                    <a:pt x="72" y="40"/>
                  </a:lnTo>
                  <a:lnTo>
                    <a:pt x="48" y="71"/>
                  </a:lnTo>
                  <a:lnTo>
                    <a:pt x="32" y="71"/>
                  </a:lnTo>
                  <a:lnTo>
                    <a:pt x="16" y="87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56" name="Freeform 207"/>
            <p:cNvSpPr>
              <a:spLocks/>
            </p:cNvSpPr>
            <p:nvPr/>
          </p:nvSpPr>
          <p:spPr bwMode="auto">
            <a:xfrm>
              <a:off x="3930" y="2517"/>
              <a:ext cx="116" cy="132"/>
            </a:xfrm>
            <a:custGeom>
              <a:avLst/>
              <a:gdLst>
                <a:gd name="T0" fmla="*/ 36 w 112"/>
                <a:gd name="T1" fmla="*/ 17 h 143"/>
                <a:gd name="T2" fmla="*/ 0 w 112"/>
                <a:gd name="T3" fmla="*/ 18 h 143"/>
                <a:gd name="T4" fmla="*/ 0 w 112"/>
                <a:gd name="T5" fmla="*/ 28 h 143"/>
                <a:gd name="T6" fmla="*/ 8 w 112"/>
                <a:gd name="T7" fmla="*/ 29 h 143"/>
                <a:gd name="T8" fmla="*/ 62 w 112"/>
                <a:gd name="T9" fmla="*/ 24 h 143"/>
                <a:gd name="T10" fmla="*/ 112 w 112"/>
                <a:gd name="T11" fmla="*/ 18 h 143"/>
                <a:gd name="T12" fmla="*/ 147 w 112"/>
                <a:gd name="T13" fmla="*/ 16 h 143"/>
                <a:gd name="T14" fmla="*/ 176 w 112"/>
                <a:gd name="T15" fmla="*/ 13 h 143"/>
                <a:gd name="T16" fmla="*/ 226 w 112"/>
                <a:gd name="T17" fmla="*/ 6 h 143"/>
                <a:gd name="T18" fmla="*/ 226 w 112"/>
                <a:gd name="T19" fmla="*/ 0 h 143"/>
                <a:gd name="T20" fmla="*/ 210 w 112"/>
                <a:gd name="T21" fmla="*/ 0 h 143"/>
                <a:gd name="T22" fmla="*/ 176 w 112"/>
                <a:gd name="T23" fmla="*/ 0 h 143"/>
                <a:gd name="T24" fmla="*/ 82 w 112"/>
                <a:gd name="T25" fmla="*/ 6 h 143"/>
                <a:gd name="T26" fmla="*/ 62 w 112"/>
                <a:gd name="T27" fmla="*/ 6 h 143"/>
                <a:gd name="T28" fmla="*/ 62 w 112"/>
                <a:gd name="T29" fmla="*/ 0 h 143"/>
                <a:gd name="T30" fmla="*/ 46 w 112"/>
                <a:gd name="T31" fmla="*/ 6 h 143"/>
                <a:gd name="T32" fmla="*/ 46 w 112"/>
                <a:gd name="T33" fmla="*/ 6 h 143"/>
                <a:gd name="T34" fmla="*/ 62 w 112"/>
                <a:gd name="T35" fmla="*/ 6 h 143"/>
                <a:gd name="T36" fmla="*/ 147 w 112"/>
                <a:gd name="T37" fmla="*/ 8 h 143"/>
                <a:gd name="T38" fmla="*/ 97 w 112"/>
                <a:gd name="T39" fmla="*/ 15 h 143"/>
                <a:gd name="T40" fmla="*/ 62 w 112"/>
                <a:gd name="T41" fmla="*/ 15 h 143"/>
                <a:gd name="T42" fmla="*/ 36 w 112"/>
                <a:gd name="T43" fmla="*/ 17 h 1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2"/>
                <a:gd name="T67" fmla="*/ 0 h 143"/>
                <a:gd name="T68" fmla="*/ 112 w 112"/>
                <a:gd name="T69" fmla="*/ 143 h 14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2" h="143">
                  <a:moveTo>
                    <a:pt x="16" y="87"/>
                  </a:moveTo>
                  <a:lnTo>
                    <a:pt x="0" y="95"/>
                  </a:lnTo>
                  <a:lnTo>
                    <a:pt x="0" y="135"/>
                  </a:lnTo>
                  <a:lnTo>
                    <a:pt x="8" y="143"/>
                  </a:lnTo>
                  <a:lnTo>
                    <a:pt x="32" y="119"/>
                  </a:lnTo>
                  <a:lnTo>
                    <a:pt x="56" y="95"/>
                  </a:lnTo>
                  <a:lnTo>
                    <a:pt x="72" y="79"/>
                  </a:lnTo>
                  <a:lnTo>
                    <a:pt x="88" y="63"/>
                  </a:lnTo>
                  <a:lnTo>
                    <a:pt x="112" y="8"/>
                  </a:lnTo>
                  <a:lnTo>
                    <a:pt x="112" y="0"/>
                  </a:lnTo>
                  <a:lnTo>
                    <a:pt x="104" y="0"/>
                  </a:lnTo>
                  <a:lnTo>
                    <a:pt x="88" y="0"/>
                  </a:lnTo>
                  <a:lnTo>
                    <a:pt x="40" y="16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32" y="32"/>
                  </a:lnTo>
                  <a:lnTo>
                    <a:pt x="72" y="40"/>
                  </a:lnTo>
                  <a:lnTo>
                    <a:pt x="48" y="71"/>
                  </a:lnTo>
                  <a:lnTo>
                    <a:pt x="32" y="71"/>
                  </a:lnTo>
                  <a:lnTo>
                    <a:pt x="16" y="87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57" name="Freeform 208"/>
            <p:cNvSpPr>
              <a:spLocks/>
            </p:cNvSpPr>
            <p:nvPr/>
          </p:nvSpPr>
          <p:spPr bwMode="auto">
            <a:xfrm>
              <a:off x="3856" y="2589"/>
              <a:ext cx="92" cy="89"/>
            </a:xfrm>
            <a:custGeom>
              <a:avLst/>
              <a:gdLst>
                <a:gd name="T0" fmla="*/ 213 w 88"/>
                <a:gd name="T1" fmla="*/ 6 h 96"/>
                <a:gd name="T2" fmla="*/ 175 w 88"/>
                <a:gd name="T3" fmla="*/ 0 h 96"/>
                <a:gd name="T4" fmla="*/ 138 w 88"/>
                <a:gd name="T5" fmla="*/ 6 h 96"/>
                <a:gd name="T6" fmla="*/ 55 w 88"/>
                <a:gd name="T7" fmla="*/ 0 h 96"/>
                <a:gd name="T8" fmla="*/ 8 w 88"/>
                <a:gd name="T9" fmla="*/ 0 h 96"/>
                <a:gd name="T10" fmla="*/ 0 w 88"/>
                <a:gd name="T11" fmla="*/ 0 h 96"/>
                <a:gd name="T12" fmla="*/ 8 w 88"/>
                <a:gd name="T13" fmla="*/ 6 h 96"/>
                <a:gd name="T14" fmla="*/ 39 w 88"/>
                <a:gd name="T15" fmla="*/ 6 h 96"/>
                <a:gd name="T16" fmla="*/ 0 w 88"/>
                <a:gd name="T17" fmla="*/ 11 h 96"/>
                <a:gd name="T18" fmla="*/ 0 w 88"/>
                <a:gd name="T19" fmla="*/ 13 h 96"/>
                <a:gd name="T20" fmla="*/ 8 w 88"/>
                <a:gd name="T21" fmla="*/ 13 h 96"/>
                <a:gd name="T22" fmla="*/ 97 w 88"/>
                <a:gd name="T23" fmla="*/ 16 h 96"/>
                <a:gd name="T24" fmla="*/ 97 w 88"/>
                <a:gd name="T25" fmla="*/ 19 h 96"/>
                <a:gd name="T26" fmla="*/ 154 w 88"/>
                <a:gd name="T27" fmla="*/ 21 h 96"/>
                <a:gd name="T28" fmla="*/ 154 w 88"/>
                <a:gd name="T29" fmla="*/ 16 h 96"/>
                <a:gd name="T30" fmla="*/ 175 w 88"/>
                <a:gd name="T31" fmla="*/ 16 h 96"/>
                <a:gd name="T32" fmla="*/ 196 w 88"/>
                <a:gd name="T33" fmla="*/ 15 h 96"/>
                <a:gd name="T34" fmla="*/ 175 w 88"/>
                <a:gd name="T35" fmla="*/ 13 h 96"/>
                <a:gd name="T36" fmla="*/ 175 w 88"/>
                <a:gd name="T37" fmla="*/ 6 h 96"/>
                <a:gd name="T38" fmla="*/ 213 w 88"/>
                <a:gd name="T39" fmla="*/ 6 h 9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8"/>
                <a:gd name="T61" fmla="*/ 0 h 96"/>
                <a:gd name="T62" fmla="*/ 88 w 88"/>
                <a:gd name="T63" fmla="*/ 96 h 9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8" h="96">
                  <a:moveTo>
                    <a:pt x="88" y="8"/>
                  </a:moveTo>
                  <a:lnTo>
                    <a:pt x="72" y="0"/>
                  </a:lnTo>
                  <a:lnTo>
                    <a:pt x="56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16" y="24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8" y="56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64" y="96"/>
                  </a:lnTo>
                  <a:lnTo>
                    <a:pt x="64" y="72"/>
                  </a:lnTo>
                  <a:lnTo>
                    <a:pt x="72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16"/>
                  </a:lnTo>
                  <a:lnTo>
                    <a:pt x="88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58" name="Freeform 209"/>
            <p:cNvSpPr>
              <a:spLocks/>
            </p:cNvSpPr>
            <p:nvPr/>
          </p:nvSpPr>
          <p:spPr bwMode="auto">
            <a:xfrm>
              <a:off x="3856" y="2589"/>
              <a:ext cx="92" cy="89"/>
            </a:xfrm>
            <a:custGeom>
              <a:avLst/>
              <a:gdLst>
                <a:gd name="T0" fmla="*/ 213 w 88"/>
                <a:gd name="T1" fmla="*/ 6 h 96"/>
                <a:gd name="T2" fmla="*/ 175 w 88"/>
                <a:gd name="T3" fmla="*/ 0 h 96"/>
                <a:gd name="T4" fmla="*/ 138 w 88"/>
                <a:gd name="T5" fmla="*/ 6 h 96"/>
                <a:gd name="T6" fmla="*/ 55 w 88"/>
                <a:gd name="T7" fmla="*/ 0 h 96"/>
                <a:gd name="T8" fmla="*/ 8 w 88"/>
                <a:gd name="T9" fmla="*/ 0 h 96"/>
                <a:gd name="T10" fmla="*/ 0 w 88"/>
                <a:gd name="T11" fmla="*/ 0 h 96"/>
                <a:gd name="T12" fmla="*/ 8 w 88"/>
                <a:gd name="T13" fmla="*/ 6 h 96"/>
                <a:gd name="T14" fmla="*/ 39 w 88"/>
                <a:gd name="T15" fmla="*/ 6 h 96"/>
                <a:gd name="T16" fmla="*/ 0 w 88"/>
                <a:gd name="T17" fmla="*/ 11 h 96"/>
                <a:gd name="T18" fmla="*/ 0 w 88"/>
                <a:gd name="T19" fmla="*/ 13 h 96"/>
                <a:gd name="T20" fmla="*/ 8 w 88"/>
                <a:gd name="T21" fmla="*/ 13 h 96"/>
                <a:gd name="T22" fmla="*/ 97 w 88"/>
                <a:gd name="T23" fmla="*/ 16 h 96"/>
                <a:gd name="T24" fmla="*/ 97 w 88"/>
                <a:gd name="T25" fmla="*/ 19 h 96"/>
                <a:gd name="T26" fmla="*/ 154 w 88"/>
                <a:gd name="T27" fmla="*/ 21 h 96"/>
                <a:gd name="T28" fmla="*/ 154 w 88"/>
                <a:gd name="T29" fmla="*/ 16 h 96"/>
                <a:gd name="T30" fmla="*/ 175 w 88"/>
                <a:gd name="T31" fmla="*/ 16 h 96"/>
                <a:gd name="T32" fmla="*/ 196 w 88"/>
                <a:gd name="T33" fmla="*/ 15 h 96"/>
                <a:gd name="T34" fmla="*/ 175 w 88"/>
                <a:gd name="T35" fmla="*/ 13 h 96"/>
                <a:gd name="T36" fmla="*/ 175 w 88"/>
                <a:gd name="T37" fmla="*/ 6 h 96"/>
                <a:gd name="T38" fmla="*/ 213 w 88"/>
                <a:gd name="T39" fmla="*/ 6 h 9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8"/>
                <a:gd name="T61" fmla="*/ 0 h 96"/>
                <a:gd name="T62" fmla="*/ 88 w 88"/>
                <a:gd name="T63" fmla="*/ 96 h 9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8" h="96">
                  <a:moveTo>
                    <a:pt x="88" y="8"/>
                  </a:moveTo>
                  <a:lnTo>
                    <a:pt x="72" y="0"/>
                  </a:lnTo>
                  <a:lnTo>
                    <a:pt x="56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16" y="24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8" y="56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64" y="96"/>
                  </a:lnTo>
                  <a:lnTo>
                    <a:pt x="64" y="72"/>
                  </a:lnTo>
                  <a:lnTo>
                    <a:pt x="72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16"/>
                  </a:lnTo>
                  <a:lnTo>
                    <a:pt x="88" y="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59" name="Freeform 210"/>
            <p:cNvSpPr>
              <a:spLocks/>
            </p:cNvSpPr>
            <p:nvPr/>
          </p:nvSpPr>
          <p:spPr bwMode="auto">
            <a:xfrm>
              <a:off x="3806" y="2589"/>
              <a:ext cx="66" cy="60"/>
            </a:xfrm>
            <a:custGeom>
              <a:avLst/>
              <a:gdLst>
                <a:gd name="T0" fmla="*/ 90 w 64"/>
                <a:gd name="T1" fmla="*/ 0 h 64"/>
                <a:gd name="T2" fmla="*/ 103 w 64"/>
                <a:gd name="T3" fmla="*/ 8 h 64"/>
                <a:gd name="T4" fmla="*/ 116 w 64"/>
                <a:gd name="T5" fmla="*/ 8 h 64"/>
                <a:gd name="T6" fmla="*/ 90 w 64"/>
                <a:gd name="T7" fmla="*/ 14 h 64"/>
                <a:gd name="T8" fmla="*/ 90 w 64"/>
                <a:gd name="T9" fmla="*/ 16 h 64"/>
                <a:gd name="T10" fmla="*/ 55 w 64"/>
                <a:gd name="T11" fmla="*/ 16 h 64"/>
                <a:gd name="T12" fmla="*/ 36 w 64"/>
                <a:gd name="T13" fmla="*/ 16 h 64"/>
                <a:gd name="T14" fmla="*/ 0 w 64"/>
                <a:gd name="T15" fmla="*/ 18 h 64"/>
                <a:gd name="T16" fmla="*/ 8 w 64"/>
                <a:gd name="T17" fmla="*/ 11 h 64"/>
                <a:gd name="T18" fmla="*/ 36 w 64"/>
                <a:gd name="T19" fmla="*/ 8 h 64"/>
                <a:gd name="T20" fmla="*/ 44 w 64"/>
                <a:gd name="T21" fmla="*/ 8 h 64"/>
                <a:gd name="T22" fmla="*/ 36 w 64"/>
                <a:gd name="T23" fmla="*/ 8 h 64"/>
                <a:gd name="T24" fmla="*/ 36 w 64"/>
                <a:gd name="T25" fmla="*/ 8 h 64"/>
                <a:gd name="T26" fmla="*/ 55 w 64"/>
                <a:gd name="T27" fmla="*/ 8 h 64"/>
                <a:gd name="T28" fmla="*/ 90 w 64"/>
                <a:gd name="T29" fmla="*/ 0 h 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"/>
                <a:gd name="T46" fmla="*/ 0 h 64"/>
                <a:gd name="T47" fmla="*/ 64 w 64"/>
                <a:gd name="T48" fmla="*/ 64 h 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" h="64">
                  <a:moveTo>
                    <a:pt x="48" y="0"/>
                  </a:moveTo>
                  <a:lnTo>
                    <a:pt x="56" y="8"/>
                  </a:lnTo>
                  <a:lnTo>
                    <a:pt x="64" y="24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32" y="56"/>
                  </a:lnTo>
                  <a:lnTo>
                    <a:pt x="16" y="56"/>
                  </a:lnTo>
                  <a:lnTo>
                    <a:pt x="0" y="64"/>
                  </a:lnTo>
                  <a:lnTo>
                    <a:pt x="8" y="40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32" y="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60" name="Freeform 211"/>
            <p:cNvSpPr>
              <a:spLocks/>
            </p:cNvSpPr>
            <p:nvPr/>
          </p:nvSpPr>
          <p:spPr bwMode="auto">
            <a:xfrm>
              <a:off x="3806" y="2589"/>
              <a:ext cx="66" cy="60"/>
            </a:xfrm>
            <a:custGeom>
              <a:avLst/>
              <a:gdLst>
                <a:gd name="T0" fmla="*/ 90 w 64"/>
                <a:gd name="T1" fmla="*/ 0 h 64"/>
                <a:gd name="T2" fmla="*/ 103 w 64"/>
                <a:gd name="T3" fmla="*/ 8 h 64"/>
                <a:gd name="T4" fmla="*/ 116 w 64"/>
                <a:gd name="T5" fmla="*/ 8 h 64"/>
                <a:gd name="T6" fmla="*/ 90 w 64"/>
                <a:gd name="T7" fmla="*/ 14 h 64"/>
                <a:gd name="T8" fmla="*/ 90 w 64"/>
                <a:gd name="T9" fmla="*/ 16 h 64"/>
                <a:gd name="T10" fmla="*/ 55 w 64"/>
                <a:gd name="T11" fmla="*/ 16 h 64"/>
                <a:gd name="T12" fmla="*/ 36 w 64"/>
                <a:gd name="T13" fmla="*/ 16 h 64"/>
                <a:gd name="T14" fmla="*/ 0 w 64"/>
                <a:gd name="T15" fmla="*/ 18 h 64"/>
                <a:gd name="T16" fmla="*/ 8 w 64"/>
                <a:gd name="T17" fmla="*/ 11 h 64"/>
                <a:gd name="T18" fmla="*/ 36 w 64"/>
                <a:gd name="T19" fmla="*/ 8 h 64"/>
                <a:gd name="T20" fmla="*/ 44 w 64"/>
                <a:gd name="T21" fmla="*/ 8 h 64"/>
                <a:gd name="T22" fmla="*/ 36 w 64"/>
                <a:gd name="T23" fmla="*/ 8 h 64"/>
                <a:gd name="T24" fmla="*/ 36 w 64"/>
                <a:gd name="T25" fmla="*/ 8 h 64"/>
                <a:gd name="T26" fmla="*/ 55 w 64"/>
                <a:gd name="T27" fmla="*/ 8 h 64"/>
                <a:gd name="T28" fmla="*/ 90 w 64"/>
                <a:gd name="T29" fmla="*/ 0 h 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"/>
                <a:gd name="T46" fmla="*/ 0 h 64"/>
                <a:gd name="T47" fmla="*/ 64 w 64"/>
                <a:gd name="T48" fmla="*/ 64 h 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" h="64">
                  <a:moveTo>
                    <a:pt x="48" y="0"/>
                  </a:moveTo>
                  <a:lnTo>
                    <a:pt x="56" y="8"/>
                  </a:lnTo>
                  <a:lnTo>
                    <a:pt x="64" y="24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32" y="56"/>
                  </a:lnTo>
                  <a:lnTo>
                    <a:pt x="16" y="56"/>
                  </a:lnTo>
                  <a:lnTo>
                    <a:pt x="0" y="64"/>
                  </a:lnTo>
                  <a:lnTo>
                    <a:pt x="8" y="40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32" y="8"/>
                  </a:lnTo>
                  <a:lnTo>
                    <a:pt x="48" y="0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61" name="Freeform 212"/>
            <p:cNvSpPr>
              <a:spLocks/>
            </p:cNvSpPr>
            <p:nvPr/>
          </p:nvSpPr>
          <p:spPr bwMode="auto">
            <a:xfrm>
              <a:off x="3642" y="2517"/>
              <a:ext cx="149" cy="88"/>
            </a:xfrm>
            <a:custGeom>
              <a:avLst/>
              <a:gdLst>
                <a:gd name="T0" fmla="*/ 197 w 143"/>
                <a:gd name="T1" fmla="*/ 0 h 95"/>
                <a:gd name="T2" fmla="*/ 232 w 143"/>
                <a:gd name="T3" fmla="*/ 6 h 95"/>
                <a:gd name="T4" fmla="*/ 232 w 143"/>
                <a:gd name="T5" fmla="*/ 6 h 95"/>
                <a:gd name="T6" fmla="*/ 252 w 143"/>
                <a:gd name="T7" fmla="*/ 8 h 95"/>
                <a:gd name="T8" fmla="*/ 326 w 143"/>
                <a:gd name="T9" fmla="*/ 16 h 95"/>
                <a:gd name="T10" fmla="*/ 214 w 143"/>
                <a:gd name="T11" fmla="*/ 16 h 95"/>
                <a:gd name="T12" fmla="*/ 197 w 143"/>
                <a:gd name="T13" fmla="*/ 17 h 95"/>
                <a:gd name="T14" fmla="*/ 159 w 143"/>
                <a:gd name="T15" fmla="*/ 17 h 95"/>
                <a:gd name="T16" fmla="*/ 145 w 143"/>
                <a:gd name="T17" fmla="*/ 16 h 95"/>
                <a:gd name="T18" fmla="*/ 124 w 143"/>
                <a:gd name="T19" fmla="*/ 16 h 95"/>
                <a:gd name="T20" fmla="*/ 108 w 143"/>
                <a:gd name="T21" fmla="*/ 19 h 95"/>
                <a:gd name="T22" fmla="*/ 72 w 143"/>
                <a:gd name="T23" fmla="*/ 20 h 95"/>
                <a:gd name="T24" fmla="*/ 52 w 143"/>
                <a:gd name="T25" fmla="*/ 20 h 95"/>
                <a:gd name="T26" fmla="*/ 8 w 143"/>
                <a:gd name="T27" fmla="*/ 16 h 95"/>
                <a:gd name="T28" fmla="*/ 0 w 143"/>
                <a:gd name="T29" fmla="*/ 14 h 95"/>
                <a:gd name="T30" fmla="*/ 36 w 143"/>
                <a:gd name="T31" fmla="*/ 11 h 95"/>
                <a:gd name="T32" fmla="*/ 108 w 143"/>
                <a:gd name="T33" fmla="*/ 8 h 95"/>
                <a:gd name="T34" fmla="*/ 124 w 143"/>
                <a:gd name="T35" fmla="*/ 6 h 95"/>
                <a:gd name="T36" fmla="*/ 108 w 143"/>
                <a:gd name="T37" fmla="*/ 6 h 95"/>
                <a:gd name="T38" fmla="*/ 159 w 143"/>
                <a:gd name="T39" fmla="*/ 6 h 95"/>
                <a:gd name="T40" fmla="*/ 179 w 143"/>
                <a:gd name="T41" fmla="*/ 6 h 95"/>
                <a:gd name="T42" fmla="*/ 197 w 143"/>
                <a:gd name="T43" fmla="*/ 0 h 9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3"/>
                <a:gd name="T67" fmla="*/ 0 h 95"/>
                <a:gd name="T68" fmla="*/ 143 w 143"/>
                <a:gd name="T69" fmla="*/ 95 h 9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3" h="95">
                  <a:moveTo>
                    <a:pt x="87" y="0"/>
                  </a:moveTo>
                  <a:lnTo>
                    <a:pt x="103" y="16"/>
                  </a:lnTo>
                  <a:lnTo>
                    <a:pt x="103" y="32"/>
                  </a:lnTo>
                  <a:lnTo>
                    <a:pt x="111" y="40"/>
                  </a:lnTo>
                  <a:lnTo>
                    <a:pt x="143" y="71"/>
                  </a:lnTo>
                  <a:lnTo>
                    <a:pt x="95" y="71"/>
                  </a:lnTo>
                  <a:lnTo>
                    <a:pt x="87" y="79"/>
                  </a:lnTo>
                  <a:lnTo>
                    <a:pt x="71" y="79"/>
                  </a:lnTo>
                  <a:lnTo>
                    <a:pt x="63" y="71"/>
                  </a:lnTo>
                  <a:lnTo>
                    <a:pt x="55" y="71"/>
                  </a:lnTo>
                  <a:lnTo>
                    <a:pt x="48" y="87"/>
                  </a:lnTo>
                  <a:lnTo>
                    <a:pt x="32" y="95"/>
                  </a:lnTo>
                  <a:lnTo>
                    <a:pt x="24" y="95"/>
                  </a:lnTo>
                  <a:lnTo>
                    <a:pt x="8" y="71"/>
                  </a:lnTo>
                  <a:lnTo>
                    <a:pt x="0" y="63"/>
                  </a:lnTo>
                  <a:lnTo>
                    <a:pt x="16" y="47"/>
                  </a:lnTo>
                  <a:lnTo>
                    <a:pt x="48" y="40"/>
                  </a:lnTo>
                  <a:lnTo>
                    <a:pt x="55" y="32"/>
                  </a:lnTo>
                  <a:lnTo>
                    <a:pt x="48" y="32"/>
                  </a:lnTo>
                  <a:lnTo>
                    <a:pt x="71" y="24"/>
                  </a:lnTo>
                  <a:lnTo>
                    <a:pt x="79" y="8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62" name="Freeform 213"/>
            <p:cNvSpPr>
              <a:spLocks/>
            </p:cNvSpPr>
            <p:nvPr/>
          </p:nvSpPr>
          <p:spPr bwMode="auto">
            <a:xfrm>
              <a:off x="3642" y="2517"/>
              <a:ext cx="149" cy="88"/>
            </a:xfrm>
            <a:custGeom>
              <a:avLst/>
              <a:gdLst>
                <a:gd name="T0" fmla="*/ 197 w 143"/>
                <a:gd name="T1" fmla="*/ 0 h 95"/>
                <a:gd name="T2" fmla="*/ 232 w 143"/>
                <a:gd name="T3" fmla="*/ 6 h 95"/>
                <a:gd name="T4" fmla="*/ 232 w 143"/>
                <a:gd name="T5" fmla="*/ 6 h 95"/>
                <a:gd name="T6" fmla="*/ 252 w 143"/>
                <a:gd name="T7" fmla="*/ 8 h 95"/>
                <a:gd name="T8" fmla="*/ 326 w 143"/>
                <a:gd name="T9" fmla="*/ 16 h 95"/>
                <a:gd name="T10" fmla="*/ 214 w 143"/>
                <a:gd name="T11" fmla="*/ 16 h 95"/>
                <a:gd name="T12" fmla="*/ 197 w 143"/>
                <a:gd name="T13" fmla="*/ 17 h 95"/>
                <a:gd name="T14" fmla="*/ 159 w 143"/>
                <a:gd name="T15" fmla="*/ 17 h 95"/>
                <a:gd name="T16" fmla="*/ 145 w 143"/>
                <a:gd name="T17" fmla="*/ 16 h 95"/>
                <a:gd name="T18" fmla="*/ 124 w 143"/>
                <a:gd name="T19" fmla="*/ 16 h 95"/>
                <a:gd name="T20" fmla="*/ 108 w 143"/>
                <a:gd name="T21" fmla="*/ 19 h 95"/>
                <a:gd name="T22" fmla="*/ 72 w 143"/>
                <a:gd name="T23" fmla="*/ 20 h 95"/>
                <a:gd name="T24" fmla="*/ 52 w 143"/>
                <a:gd name="T25" fmla="*/ 20 h 95"/>
                <a:gd name="T26" fmla="*/ 8 w 143"/>
                <a:gd name="T27" fmla="*/ 16 h 95"/>
                <a:gd name="T28" fmla="*/ 0 w 143"/>
                <a:gd name="T29" fmla="*/ 14 h 95"/>
                <a:gd name="T30" fmla="*/ 36 w 143"/>
                <a:gd name="T31" fmla="*/ 11 h 95"/>
                <a:gd name="T32" fmla="*/ 108 w 143"/>
                <a:gd name="T33" fmla="*/ 8 h 95"/>
                <a:gd name="T34" fmla="*/ 124 w 143"/>
                <a:gd name="T35" fmla="*/ 6 h 95"/>
                <a:gd name="T36" fmla="*/ 108 w 143"/>
                <a:gd name="T37" fmla="*/ 6 h 95"/>
                <a:gd name="T38" fmla="*/ 159 w 143"/>
                <a:gd name="T39" fmla="*/ 6 h 95"/>
                <a:gd name="T40" fmla="*/ 179 w 143"/>
                <a:gd name="T41" fmla="*/ 6 h 95"/>
                <a:gd name="T42" fmla="*/ 197 w 143"/>
                <a:gd name="T43" fmla="*/ 0 h 9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3"/>
                <a:gd name="T67" fmla="*/ 0 h 95"/>
                <a:gd name="T68" fmla="*/ 143 w 143"/>
                <a:gd name="T69" fmla="*/ 95 h 9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3" h="95">
                  <a:moveTo>
                    <a:pt x="87" y="0"/>
                  </a:moveTo>
                  <a:lnTo>
                    <a:pt x="103" y="16"/>
                  </a:lnTo>
                  <a:lnTo>
                    <a:pt x="103" y="32"/>
                  </a:lnTo>
                  <a:lnTo>
                    <a:pt x="111" y="40"/>
                  </a:lnTo>
                  <a:lnTo>
                    <a:pt x="143" y="71"/>
                  </a:lnTo>
                  <a:lnTo>
                    <a:pt x="95" y="71"/>
                  </a:lnTo>
                  <a:lnTo>
                    <a:pt x="87" y="79"/>
                  </a:lnTo>
                  <a:lnTo>
                    <a:pt x="71" y="79"/>
                  </a:lnTo>
                  <a:lnTo>
                    <a:pt x="63" y="71"/>
                  </a:lnTo>
                  <a:lnTo>
                    <a:pt x="55" y="71"/>
                  </a:lnTo>
                  <a:lnTo>
                    <a:pt x="48" y="87"/>
                  </a:lnTo>
                  <a:lnTo>
                    <a:pt x="32" y="95"/>
                  </a:lnTo>
                  <a:lnTo>
                    <a:pt x="24" y="95"/>
                  </a:lnTo>
                  <a:lnTo>
                    <a:pt x="8" y="71"/>
                  </a:lnTo>
                  <a:lnTo>
                    <a:pt x="0" y="63"/>
                  </a:lnTo>
                  <a:lnTo>
                    <a:pt x="16" y="47"/>
                  </a:lnTo>
                  <a:lnTo>
                    <a:pt x="48" y="40"/>
                  </a:lnTo>
                  <a:lnTo>
                    <a:pt x="55" y="32"/>
                  </a:lnTo>
                  <a:lnTo>
                    <a:pt x="48" y="32"/>
                  </a:lnTo>
                  <a:lnTo>
                    <a:pt x="71" y="24"/>
                  </a:lnTo>
                  <a:lnTo>
                    <a:pt x="79" y="8"/>
                  </a:lnTo>
                  <a:lnTo>
                    <a:pt x="87" y="0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63" name="Freeform 214"/>
            <p:cNvSpPr>
              <a:spLocks/>
            </p:cNvSpPr>
            <p:nvPr/>
          </p:nvSpPr>
          <p:spPr bwMode="auto">
            <a:xfrm>
              <a:off x="3642" y="2390"/>
              <a:ext cx="108" cy="169"/>
            </a:xfrm>
            <a:custGeom>
              <a:avLst/>
              <a:gdLst>
                <a:gd name="T0" fmla="*/ 8 w 103"/>
                <a:gd name="T1" fmla="*/ 6 h 183"/>
                <a:gd name="T2" fmla="*/ 8 w 103"/>
                <a:gd name="T3" fmla="*/ 6 h 183"/>
                <a:gd name="T4" fmla="*/ 59 w 103"/>
                <a:gd name="T5" fmla="*/ 8 h 183"/>
                <a:gd name="T6" fmla="*/ 41 w 103"/>
                <a:gd name="T7" fmla="*/ 16 h 183"/>
                <a:gd name="T8" fmla="*/ 0 w 103"/>
                <a:gd name="T9" fmla="*/ 21 h 183"/>
                <a:gd name="T10" fmla="*/ 0 w 103"/>
                <a:gd name="T11" fmla="*/ 22 h 183"/>
                <a:gd name="T12" fmla="*/ 0 w 103"/>
                <a:gd name="T13" fmla="*/ 24 h 183"/>
                <a:gd name="T14" fmla="*/ 0 w 103"/>
                <a:gd name="T15" fmla="*/ 26 h 183"/>
                <a:gd name="T16" fmla="*/ 41 w 103"/>
                <a:gd name="T17" fmla="*/ 30 h 183"/>
                <a:gd name="T18" fmla="*/ 0 w 103"/>
                <a:gd name="T19" fmla="*/ 30 h 183"/>
                <a:gd name="T20" fmla="*/ 0 w 103"/>
                <a:gd name="T21" fmla="*/ 32 h 183"/>
                <a:gd name="T22" fmla="*/ 8 w 103"/>
                <a:gd name="T23" fmla="*/ 34 h 183"/>
                <a:gd name="T24" fmla="*/ 41 w 103"/>
                <a:gd name="T25" fmla="*/ 38 h 183"/>
                <a:gd name="T26" fmla="*/ 124 w 103"/>
                <a:gd name="T27" fmla="*/ 36 h 183"/>
                <a:gd name="T28" fmla="*/ 143 w 103"/>
                <a:gd name="T29" fmla="*/ 34 h 183"/>
                <a:gd name="T30" fmla="*/ 124 w 103"/>
                <a:gd name="T31" fmla="*/ 34 h 183"/>
                <a:gd name="T32" fmla="*/ 183 w 103"/>
                <a:gd name="T33" fmla="*/ 32 h 183"/>
                <a:gd name="T34" fmla="*/ 203 w 103"/>
                <a:gd name="T35" fmla="*/ 30 h 183"/>
                <a:gd name="T36" fmla="*/ 223 w 103"/>
                <a:gd name="T37" fmla="*/ 28 h 183"/>
                <a:gd name="T38" fmla="*/ 245 w 103"/>
                <a:gd name="T39" fmla="*/ 28 h 183"/>
                <a:gd name="T40" fmla="*/ 203 w 103"/>
                <a:gd name="T41" fmla="*/ 24 h 183"/>
                <a:gd name="T42" fmla="*/ 245 w 103"/>
                <a:gd name="T43" fmla="*/ 17 h 183"/>
                <a:gd name="T44" fmla="*/ 265 w 103"/>
                <a:gd name="T45" fmla="*/ 17 h 183"/>
                <a:gd name="T46" fmla="*/ 265 w 103"/>
                <a:gd name="T47" fmla="*/ 10 h 183"/>
                <a:gd name="T48" fmla="*/ 59 w 103"/>
                <a:gd name="T49" fmla="*/ 0 h 183"/>
                <a:gd name="T50" fmla="*/ 8 w 103"/>
                <a:gd name="T51" fmla="*/ 6 h 1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3"/>
                <a:gd name="T79" fmla="*/ 0 h 183"/>
                <a:gd name="T80" fmla="*/ 103 w 103"/>
                <a:gd name="T81" fmla="*/ 183 h 18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3" h="183">
                  <a:moveTo>
                    <a:pt x="8" y="8"/>
                  </a:moveTo>
                  <a:lnTo>
                    <a:pt x="8" y="24"/>
                  </a:lnTo>
                  <a:lnTo>
                    <a:pt x="24" y="40"/>
                  </a:lnTo>
                  <a:lnTo>
                    <a:pt x="16" y="80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0" y="128"/>
                  </a:lnTo>
                  <a:lnTo>
                    <a:pt x="16" y="152"/>
                  </a:lnTo>
                  <a:lnTo>
                    <a:pt x="0" y="152"/>
                  </a:lnTo>
                  <a:lnTo>
                    <a:pt x="0" y="160"/>
                  </a:lnTo>
                  <a:lnTo>
                    <a:pt x="8" y="168"/>
                  </a:lnTo>
                  <a:lnTo>
                    <a:pt x="16" y="183"/>
                  </a:lnTo>
                  <a:lnTo>
                    <a:pt x="48" y="176"/>
                  </a:lnTo>
                  <a:lnTo>
                    <a:pt x="55" y="168"/>
                  </a:lnTo>
                  <a:lnTo>
                    <a:pt x="48" y="168"/>
                  </a:lnTo>
                  <a:lnTo>
                    <a:pt x="71" y="160"/>
                  </a:lnTo>
                  <a:lnTo>
                    <a:pt x="79" y="144"/>
                  </a:lnTo>
                  <a:lnTo>
                    <a:pt x="87" y="136"/>
                  </a:lnTo>
                  <a:lnTo>
                    <a:pt x="95" y="136"/>
                  </a:lnTo>
                  <a:lnTo>
                    <a:pt x="79" y="120"/>
                  </a:lnTo>
                  <a:lnTo>
                    <a:pt x="95" y="88"/>
                  </a:lnTo>
                  <a:lnTo>
                    <a:pt x="103" y="88"/>
                  </a:lnTo>
                  <a:lnTo>
                    <a:pt x="103" y="48"/>
                  </a:lnTo>
                  <a:lnTo>
                    <a:pt x="24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64" name="Freeform 215"/>
            <p:cNvSpPr>
              <a:spLocks/>
            </p:cNvSpPr>
            <p:nvPr/>
          </p:nvSpPr>
          <p:spPr bwMode="auto">
            <a:xfrm>
              <a:off x="3642" y="2390"/>
              <a:ext cx="108" cy="169"/>
            </a:xfrm>
            <a:custGeom>
              <a:avLst/>
              <a:gdLst>
                <a:gd name="T0" fmla="*/ 8 w 103"/>
                <a:gd name="T1" fmla="*/ 6 h 183"/>
                <a:gd name="T2" fmla="*/ 8 w 103"/>
                <a:gd name="T3" fmla="*/ 6 h 183"/>
                <a:gd name="T4" fmla="*/ 59 w 103"/>
                <a:gd name="T5" fmla="*/ 8 h 183"/>
                <a:gd name="T6" fmla="*/ 41 w 103"/>
                <a:gd name="T7" fmla="*/ 16 h 183"/>
                <a:gd name="T8" fmla="*/ 0 w 103"/>
                <a:gd name="T9" fmla="*/ 21 h 183"/>
                <a:gd name="T10" fmla="*/ 0 w 103"/>
                <a:gd name="T11" fmla="*/ 22 h 183"/>
                <a:gd name="T12" fmla="*/ 0 w 103"/>
                <a:gd name="T13" fmla="*/ 24 h 183"/>
                <a:gd name="T14" fmla="*/ 0 w 103"/>
                <a:gd name="T15" fmla="*/ 26 h 183"/>
                <a:gd name="T16" fmla="*/ 41 w 103"/>
                <a:gd name="T17" fmla="*/ 30 h 183"/>
                <a:gd name="T18" fmla="*/ 0 w 103"/>
                <a:gd name="T19" fmla="*/ 30 h 183"/>
                <a:gd name="T20" fmla="*/ 0 w 103"/>
                <a:gd name="T21" fmla="*/ 32 h 183"/>
                <a:gd name="T22" fmla="*/ 8 w 103"/>
                <a:gd name="T23" fmla="*/ 34 h 183"/>
                <a:gd name="T24" fmla="*/ 41 w 103"/>
                <a:gd name="T25" fmla="*/ 38 h 183"/>
                <a:gd name="T26" fmla="*/ 124 w 103"/>
                <a:gd name="T27" fmla="*/ 36 h 183"/>
                <a:gd name="T28" fmla="*/ 143 w 103"/>
                <a:gd name="T29" fmla="*/ 34 h 183"/>
                <a:gd name="T30" fmla="*/ 124 w 103"/>
                <a:gd name="T31" fmla="*/ 34 h 183"/>
                <a:gd name="T32" fmla="*/ 183 w 103"/>
                <a:gd name="T33" fmla="*/ 32 h 183"/>
                <a:gd name="T34" fmla="*/ 203 w 103"/>
                <a:gd name="T35" fmla="*/ 30 h 183"/>
                <a:gd name="T36" fmla="*/ 223 w 103"/>
                <a:gd name="T37" fmla="*/ 28 h 183"/>
                <a:gd name="T38" fmla="*/ 245 w 103"/>
                <a:gd name="T39" fmla="*/ 28 h 183"/>
                <a:gd name="T40" fmla="*/ 203 w 103"/>
                <a:gd name="T41" fmla="*/ 24 h 183"/>
                <a:gd name="T42" fmla="*/ 245 w 103"/>
                <a:gd name="T43" fmla="*/ 17 h 183"/>
                <a:gd name="T44" fmla="*/ 265 w 103"/>
                <a:gd name="T45" fmla="*/ 17 h 183"/>
                <a:gd name="T46" fmla="*/ 265 w 103"/>
                <a:gd name="T47" fmla="*/ 10 h 183"/>
                <a:gd name="T48" fmla="*/ 59 w 103"/>
                <a:gd name="T49" fmla="*/ 0 h 183"/>
                <a:gd name="T50" fmla="*/ 8 w 103"/>
                <a:gd name="T51" fmla="*/ 6 h 1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3"/>
                <a:gd name="T79" fmla="*/ 0 h 183"/>
                <a:gd name="T80" fmla="*/ 103 w 103"/>
                <a:gd name="T81" fmla="*/ 183 h 18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3" h="183">
                  <a:moveTo>
                    <a:pt x="8" y="8"/>
                  </a:moveTo>
                  <a:lnTo>
                    <a:pt x="8" y="24"/>
                  </a:lnTo>
                  <a:lnTo>
                    <a:pt x="24" y="40"/>
                  </a:lnTo>
                  <a:lnTo>
                    <a:pt x="16" y="80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0" y="128"/>
                  </a:lnTo>
                  <a:lnTo>
                    <a:pt x="16" y="152"/>
                  </a:lnTo>
                  <a:lnTo>
                    <a:pt x="0" y="152"/>
                  </a:lnTo>
                  <a:lnTo>
                    <a:pt x="0" y="160"/>
                  </a:lnTo>
                  <a:lnTo>
                    <a:pt x="8" y="168"/>
                  </a:lnTo>
                  <a:lnTo>
                    <a:pt x="16" y="183"/>
                  </a:lnTo>
                  <a:lnTo>
                    <a:pt x="48" y="176"/>
                  </a:lnTo>
                  <a:lnTo>
                    <a:pt x="55" y="168"/>
                  </a:lnTo>
                  <a:lnTo>
                    <a:pt x="48" y="168"/>
                  </a:lnTo>
                  <a:lnTo>
                    <a:pt x="71" y="160"/>
                  </a:lnTo>
                  <a:lnTo>
                    <a:pt x="79" y="144"/>
                  </a:lnTo>
                  <a:lnTo>
                    <a:pt x="87" y="136"/>
                  </a:lnTo>
                  <a:lnTo>
                    <a:pt x="95" y="136"/>
                  </a:lnTo>
                  <a:lnTo>
                    <a:pt x="79" y="120"/>
                  </a:lnTo>
                  <a:lnTo>
                    <a:pt x="95" y="88"/>
                  </a:lnTo>
                  <a:lnTo>
                    <a:pt x="103" y="88"/>
                  </a:lnTo>
                  <a:lnTo>
                    <a:pt x="103" y="48"/>
                  </a:lnTo>
                  <a:lnTo>
                    <a:pt x="24" y="0"/>
                  </a:lnTo>
                  <a:lnTo>
                    <a:pt x="8" y="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65" name="Freeform 216"/>
            <p:cNvSpPr>
              <a:spLocks/>
            </p:cNvSpPr>
            <p:nvPr/>
          </p:nvSpPr>
          <p:spPr bwMode="auto">
            <a:xfrm>
              <a:off x="3493" y="2390"/>
              <a:ext cx="174" cy="127"/>
            </a:xfrm>
            <a:custGeom>
              <a:avLst/>
              <a:gdLst>
                <a:gd name="T0" fmla="*/ 291 w 168"/>
                <a:gd name="T1" fmla="*/ 29 h 136"/>
                <a:gd name="T2" fmla="*/ 291 w 168"/>
                <a:gd name="T3" fmla="*/ 27 h 136"/>
                <a:gd name="T4" fmla="*/ 323 w 168"/>
                <a:gd name="T5" fmla="*/ 20 h 136"/>
                <a:gd name="T6" fmla="*/ 337 w 168"/>
                <a:gd name="T7" fmla="*/ 10 h 136"/>
                <a:gd name="T8" fmla="*/ 307 w 168"/>
                <a:gd name="T9" fmla="*/ 7 h 136"/>
                <a:gd name="T10" fmla="*/ 307 w 168"/>
                <a:gd name="T11" fmla="*/ 7 h 136"/>
                <a:gd name="T12" fmla="*/ 291 w 168"/>
                <a:gd name="T13" fmla="*/ 0 h 136"/>
                <a:gd name="T14" fmla="*/ 240 w 168"/>
                <a:gd name="T15" fmla="*/ 0 h 136"/>
                <a:gd name="T16" fmla="*/ 112 w 168"/>
                <a:gd name="T17" fmla="*/ 13 h 136"/>
                <a:gd name="T18" fmla="*/ 82 w 168"/>
                <a:gd name="T19" fmla="*/ 13 h 136"/>
                <a:gd name="T20" fmla="*/ 82 w 168"/>
                <a:gd name="T21" fmla="*/ 22 h 136"/>
                <a:gd name="T22" fmla="*/ 62 w 168"/>
                <a:gd name="T23" fmla="*/ 22 h 136"/>
                <a:gd name="T24" fmla="*/ 0 w 168"/>
                <a:gd name="T25" fmla="*/ 25 h 136"/>
                <a:gd name="T26" fmla="*/ 0 w 168"/>
                <a:gd name="T27" fmla="*/ 29 h 136"/>
                <a:gd name="T28" fmla="*/ 36 w 168"/>
                <a:gd name="T29" fmla="*/ 33 h 136"/>
                <a:gd name="T30" fmla="*/ 46 w 168"/>
                <a:gd name="T31" fmla="*/ 33 h 136"/>
                <a:gd name="T32" fmla="*/ 46 w 168"/>
                <a:gd name="T33" fmla="*/ 35 h 136"/>
                <a:gd name="T34" fmla="*/ 46 w 168"/>
                <a:gd name="T35" fmla="*/ 33 h 136"/>
                <a:gd name="T36" fmla="*/ 62 w 168"/>
                <a:gd name="T37" fmla="*/ 35 h 136"/>
                <a:gd name="T38" fmla="*/ 62 w 168"/>
                <a:gd name="T39" fmla="*/ 33 h 136"/>
                <a:gd name="T40" fmla="*/ 97 w 168"/>
                <a:gd name="T41" fmla="*/ 29 h 136"/>
                <a:gd name="T42" fmla="*/ 112 w 168"/>
                <a:gd name="T43" fmla="*/ 29 h 136"/>
                <a:gd name="T44" fmla="*/ 147 w 168"/>
                <a:gd name="T45" fmla="*/ 31 h 136"/>
                <a:gd name="T46" fmla="*/ 160 w 168"/>
                <a:gd name="T47" fmla="*/ 31 h 136"/>
                <a:gd name="T48" fmla="*/ 194 w 168"/>
                <a:gd name="T49" fmla="*/ 33 h 136"/>
                <a:gd name="T50" fmla="*/ 209 w 168"/>
                <a:gd name="T51" fmla="*/ 31 h 136"/>
                <a:gd name="T52" fmla="*/ 258 w 168"/>
                <a:gd name="T53" fmla="*/ 31 h 136"/>
                <a:gd name="T54" fmla="*/ 273 w 168"/>
                <a:gd name="T55" fmla="*/ 29 h 136"/>
                <a:gd name="T56" fmla="*/ 291 w 168"/>
                <a:gd name="T57" fmla="*/ 29 h 1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8"/>
                <a:gd name="T88" fmla="*/ 0 h 136"/>
                <a:gd name="T89" fmla="*/ 168 w 168"/>
                <a:gd name="T90" fmla="*/ 136 h 1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8" h="136">
                  <a:moveTo>
                    <a:pt x="144" y="112"/>
                  </a:moveTo>
                  <a:lnTo>
                    <a:pt x="144" y="104"/>
                  </a:lnTo>
                  <a:lnTo>
                    <a:pt x="160" y="80"/>
                  </a:lnTo>
                  <a:lnTo>
                    <a:pt x="168" y="40"/>
                  </a:lnTo>
                  <a:lnTo>
                    <a:pt x="152" y="24"/>
                  </a:lnTo>
                  <a:lnTo>
                    <a:pt x="152" y="8"/>
                  </a:lnTo>
                  <a:lnTo>
                    <a:pt x="144" y="0"/>
                  </a:lnTo>
                  <a:lnTo>
                    <a:pt x="120" y="0"/>
                  </a:lnTo>
                  <a:lnTo>
                    <a:pt x="56" y="48"/>
                  </a:lnTo>
                  <a:lnTo>
                    <a:pt x="40" y="48"/>
                  </a:lnTo>
                  <a:lnTo>
                    <a:pt x="40" y="88"/>
                  </a:lnTo>
                  <a:lnTo>
                    <a:pt x="32" y="88"/>
                  </a:lnTo>
                  <a:lnTo>
                    <a:pt x="0" y="96"/>
                  </a:lnTo>
                  <a:lnTo>
                    <a:pt x="0" y="112"/>
                  </a:lnTo>
                  <a:lnTo>
                    <a:pt x="16" y="128"/>
                  </a:lnTo>
                  <a:lnTo>
                    <a:pt x="24" y="128"/>
                  </a:lnTo>
                  <a:lnTo>
                    <a:pt x="24" y="136"/>
                  </a:lnTo>
                  <a:lnTo>
                    <a:pt x="24" y="128"/>
                  </a:lnTo>
                  <a:lnTo>
                    <a:pt x="32" y="136"/>
                  </a:lnTo>
                  <a:lnTo>
                    <a:pt x="32" y="128"/>
                  </a:lnTo>
                  <a:lnTo>
                    <a:pt x="48" y="112"/>
                  </a:lnTo>
                  <a:lnTo>
                    <a:pt x="56" y="112"/>
                  </a:lnTo>
                  <a:lnTo>
                    <a:pt x="72" y="120"/>
                  </a:lnTo>
                  <a:lnTo>
                    <a:pt x="80" y="120"/>
                  </a:lnTo>
                  <a:lnTo>
                    <a:pt x="96" y="128"/>
                  </a:lnTo>
                  <a:lnTo>
                    <a:pt x="104" y="120"/>
                  </a:lnTo>
                  <a:lnTo>
                    <a:pt x="128" y="120"/>
                  </a:lnTo>
                  <a:lnTo>
                    <a:pt x="136" y="112"/>
                  </a:lnTo>
                  <a:lnTo>
                    <a:pt x="144" y="11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66" name="Freeform 217"/>
            <p:cNvSpPr>
              <a:spLocks/>
            </p:cNvSpPr>
            <p:nvPr/>
          </p:nvSpPr>
          <p:spPr bwMode="auto">
            <a:xfrm>
              <a:off x="3493" y="2390"/>
              <a:ext cx="174" cy="127"/>
            </a:xfrm>
            <a:custGeom>
              <a:avLst/>
              <a:gdLst>
                <a:gd name="T0" fmla="*/ 291 w 168"/>
                <a:gd name="T1" fmla="*/ 29 h 136"/>
                <a:gd name="T2" fmla="*/ 291 w 168"/>
                <a:gd name="T3" fmla="*/ 27 h 136"/>
                <a:gd name="T4" fmla="*/ 323 w 168"/>
                <a:gd name="T5" fmla="*/ 20 h 136"/>
                <a:gd name="T6" fmla="*/ 337 w 168"/>
                <a:gd name="T7" fmla="*/ 10 h 136"/>
                <a:gd name="T8" fmla="*/ 307 w 168"/>
                <a:gd name="T9" fmla="*/ 7 h 136"/>
                <a:gd name="T10" fmla="*/ 307 w 168"/>
                <a:gd name="T11" fmla="*/ 7 h 136"/>
                <a:gd name="T12" fmla="*/ 291 w 168"/>
                <a:gd name="T13" fmla="*/ 0 h 136"/>
                <a:gd name="T14" fmla="*/ 240 w 168"/>
                <a:gd name="T15" fmla="*/ 0 h 136"/>
                <a:gd name="T16" fmla="*/ 112 w 168"/>
                <a:gd name="T17" fmla="*/ 13 h 136"/>
                <a:gd name="T18" fmla="*/ 82 w 168"/>
                <a:gd name="T19" fmla="*/ 13 h 136"/>
                <a:gd name="T20" fmla="*/ 82 w 168"/>
                <a:gd name="T21" fmla="*/ 22 h 136"/>
                <a:gd name="T22" fmla="*/ 62 w 168"/>
                <a:gd name="T23" fmla="*/ 22 h 136"/>
                <a:gd name="T24" fmla="*/ 0 w 168"/>
                <a:gd name="T25" fmla="*/ 25 h 136"/>
                <a:gd name="T26" fmla="*/ 0 w 168"/>
                <a:gd name="T27" fmla="*/ 29 h 136"/>
                <a:gd name="T28" fmla="*/ 36 w 168"/>
                <a:gd name="T29" fmla="*/ 33 h 136"/>
                <a:gd name="T30" fmla="*/ 46 w 168"/>
                <a:gd name="T31" fmla="*/ 33 h 136"/>
                <a:gd name="T32" fmla="*/ 46 w 168"/>
                <a:gd name="T33" fmla="*/ 35 h 136"/>
                <a:gd name="T34" fmla="*/ 46 w 168"/>
                <a:gd name="T35" fmla="*/ 33 h 136"/>
                <a:gd name="T36" fmla="*/ 62 w 168"/>
                <a:gd name="T37" fmla="*/ 35 h 136"/>
                <a:gd name="T38" fmla="*/ 62 w 168"/>
                <a:gd name="T39" fmla="*/ 33 h 136"/>
                <a:gd name="T40" fmla="*/ 97 w 168"/>
                <a:gd name="T41" fmla="*/ 29 h 136"/>
                <a:gd name="T42" fmla="*/ 112 w 168"/>
                <a:gd name="T43" fmla="*/ 29 h 136"/>
                <a:gd name="T44" fmla="*/ 147 w 168"/>
                <a:gd name="T45" fmla="*/ 31 h 136"/>
                <a:gd name="T46" fmla="*/ 160 w 168"/>
                <a:gd name="T47" fmla="*/ 31 h 136"/>
                <a:gd name="T48" fmla="*/ 194 w 168"/>
                <a:gd name="T49" fmla="*/ 33 h 136"/>
                <a:gd name="T50" fmla="*/ 209 w 168"/>
                <a:gd name="T51" fmla="*/ 31 h 136"/>
                <a:gd name="T52" fmla="*/ 258 w 168"/>
                <a:gd name="T53" fmla="*/ 31 h 136"/>
                <a:gd name="T54" fmla="*/ 273 w 168"/>
                <a:gd name="T55" fmla="*/ 29 h 136"/>
                <a:gd name="T56" fmla="*/ 291 w 168"/>
                <a:gd name="T57" fmla="*/ 29 h 1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8"/>
                <a:gd name="T88" fmla="*/ 0 h 136"/>
                <a:gd name="T89" fmla="*/ 168 w 168"/>
                <a:gd name="T90" fmla="*/ 136 h 1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8" h="136">
                  <a:moveTo>
                    <a:pt x="144" y="112"/>
                  </a:moveTo>
                  <a:lnTo>
                    <a:pt x="144" y="104"/>
                  </a:lnTo>
                  <a:lnTo>
                    <a:pt x="160" y="80"/>
                  </a:lnTo>
                  <a:lnTo>
                    <a:pt x="168" y="40"/>
                  </a:lnTo>
                  <a:lnTo>
                    <a:pt x="152" y="24"/>
                  </a:lnTo>
                  <a:lnTo>
                    <a:pt x="152" y="8"/>
                  </a:lnTo>
                  <a:lnTo>
                    <a:pt x="144" y="0"/>
                  </a:lnTo>
                  <a:lnTo>
                    <a:pt x="120" y="0"/>
                  </a:lnTo>
                  <a:lnTo>
                    <a:pt x="56" y="48"/>
                  </a:lnTo>
                  <a:lnTo>
                    <a:pt x="40" y="48"/>
                  </a:lnTo>
                  <a:lnTo>
                    <a:pt x="40" y="88"/>
                  </a:lnTo>
                  <a:lnTo>
                    <a:pt x="32" y="88"/>
                  </a:lnTo>
                  <a:lnTo>
                    <a:pt x="0" y="96"/>
                  </a:lnTo>
                  <a:lnTo>
                    <a:pt x="0" y="112"/>
                  </a:lnTo>
                  <a:lnTo>
                    <a:pt x="16" y="128"/>
                  </a:lnTo>
                  <a:lnTo>
                    <a:pt x="24" y="128"/>
                  </a:lnTo>
                  <a:lnTo>
                    <a:pt x="24" y="136"/>
                  </a:lnTo>
                  <a:lnTo>
                    <a:pt x="24" y="128"/>
                  </a:lnTo>
                  <a:lnTo>
                    <a:pt x="32" y="136"/>
                  </a:lnTo>
                  <a:lnTo>
                    <a:pt x="32" y="128"/>
                  </a:lnTo>
                  <a:lnTo>
                    <a:pt x="48" y="112"/>
                  </a:lnTo>
                  <a:lnTo>
                    <a:pt x="56" y="112"/>
                  </a:lnTo>
                  <a:lnTo>
                    <a:pt x="72" y="120"/>
                  </a:lnTo>
                  <a:lnTo>
                    <a:pt x="80" y="120"/>
                  </a:lnTo>
                  <a:lnTo>
                    <a:pt x="96" y="128"/>
                  </a:lnTo>
                  <a:lnTo>
                    <a:pt x="104" y="120"/>
                  </a:lnTo>
                  <a:lnTo>
                    <a:pt x="128" y="120"/>
                  </a:lnTo>
                  <a:lnTo>
                    <a:pt x="136" y="112"/>
                  </a:lnTo>
                  <a:lnTo>
                    <a:pt x="144" y="112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67" name="Freeform 218"/>
            <p:cNvSpPr>
              <a:spLocks/>
            </p:cNvSpPr>
            <p:nvPr/>
          </p:nvSpPr>
          <p:spPr bwMode="auto">
            <a:xfrm>
              <a:off x="3353" y="2374"/>
              <a:ext cx="181" cy="156"/>
            </a:xfrm>
            <a:custGeom>
              <a:avLst/>
              <a:gdLst>
                <a:gd name="T0" fmla="*/ 140 w 176"/>
                <a:gd name="T1" fmla="*/ 0 h 168"/>
                <a:gd name="T2" fmla="*/ 252 w 176"/>
                <a:gd name="T3" fmla="*/ 12 h 168"/>
                <a:gd name="T4" fmla="*/ 266 w 176"/>
                <a:gd name="T5" fmla="*/ 14 h 168"/>
                <a:gd name="T6" fmla="*/ 282 w 176"/>
                <a:gd name="T7" fmla="*/ 16 h 168"/>
                <a:gd name="T8" fmla="*/ 293 w 176"/>
                <a:gd name="T9" fmla="*/ 16 h 168"/>
                <a:gd name="T10" fmla="*/ 307 w 176"/>
                <a:gd name="T11" fmla="*/ 16 h 168"/>
                <a:gd name="T12" fmla="*/ 307 w 176"/>
                <a:gd name="T13" fmla="*/ 24 h 168"/>
                <a:gd name="T14" fmla="*/ 293 w 176"/>
                <a:gd name="T15" fmla="*/ 24 h 168"/>
                <a:gd name="T16" fmla="*/ 238 w 176"/>
                <a:gd name="T17" fmla="*/ 26 h 168"/>
                <a:gd name="T18" fmla="*/ 209 w 176"/>
                <a:gd name="T19" fmla="*/ 26 h 168"/>
                <a:gd name="T20" fmla="*/ 195 w 176"/>
                <a:gd name="T21" fmla="*/ 29 h 168"/>
                <a:gd name="T22" fmla="*/ 167 w 176"/>
                <a:gd name="T23" fmla="*/ 31 h 168"/>
                <a:gd name="T24" fmla="*/ 140 w 176"/>
                <a:gd name="T25" fmla="*/ 34 h 168"/>
                <a:gd name="T26" fmla="*/ 140 w 176"/>
                <a:gd name="T27" fmla="*/ 36 h 168"/>
                <a:gd name="T28" fmla="*/ 124 w 176"/>
                <a:gd name="T29" fmla="*/ 38 h 168"/>
                <a:gd name="T30" fmla="*/ 112 w 176"/>
                <a:gd name="T31" fmla="*/ 36 h 168"/>
                <a:gd name="T32" fmla="*/ 100 w 176"/>
                <a:gd name="T33" fmla="*/ 38 h 168"/>
                <a:gd name="T34" fmla="*/ 83 w 176"/>
                <a:gd name="T35" fmla="*/ 38 h 168"/>
                <a:gd name="T36" fmla="*/ 67 w 176"/>
                <a:gd name="T37" fmla="*/ 32 h 168"/>
                <a:gd name="T38" fmla="*/ 44 w 176"/>
                <a:gd name="T39" fmla="*/ 34 h 168"/>
                <a:gd name="T40" fmla="*/ 8 w 176"/>
                <a:gd name="T41" fmla="*/ 34 h 168"/>
                <a:gd name="T42" fmla="*/ 16 w 176"/>
                <a:gd name="T43" fmla="*/ 32 h 168"/>
                <a:gd name="T44" fmla="*/ 0 w 176"/>
                <a:gd name="T45" fmla="*/ 26 h 168"/>
                <a:gd name="T46" fmla="*/ 16 w 176"/>
                <a:gd name="T47" fmla="*/ 24 h 168"/>
                <a:gd name="T48" fmla="*/ 44 w 176"/>
                <a:gd name="T49" fmla="*/ 26 h 168"/>
                <a:gd name="T50" fmla="*/ 52 w 176"/>
                <a:gd name="T51" fmla="*/ 24 h 168"/>
                <a:gd name="T52" fmla="*/ 140 w 176"/>
                <a:gd name="T53" fmla="*/ 24 h 168"/>
                <a:gd name="T54" fmla="*/ 112 w 176"/>
                <a:gd name="T55" fmla="*/ 0 h 168"/>
                <a:gd name="T56" fmla="*/ 140 w 176"/>
                <a:gd name="T57" fmla="*/ 0 h 1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6"/>
                <a:gd name="T88" fmla="*/ 0 h 168"/>
                <a:gd name="T89" fmla="*/ 176 w 176"/>
                <a:gd name="T90" fmla="*/ 168 h 16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6" h="168">
                  <a:moveTo>
                    <a:pt x="80" y="0"/>
                  </a:moveTo>
                  <a:lnTo>
                    <a:pt x="144" y="48"/>
                  </a:lnTo>
                  <a:lnTo>
                    <a:pt x="152" y="56"/>
                  </a:lnTo>
                  <a:lnTo>
                    <a:pt x="160" y="64"/>
                  </a:lnTo>
                  <a:lnTo>
                    <a:pt x="168" y="64"/>
                  </a:lnTo>
                  <a:lnTo>
                    <a:pt x="176" y="64"/>
                  </a:lnTo>
                  <a:lnTo>
                    <a:pt x="176" y="104"/>
                  </a:lnTo>
                  <a:lnTo>
                    <a:pt x="168" y="104"/>
                  </a:lnTo>
                  <a:lnTo>
                    <a:pt x="136" y="112"/>
                  </a:lnTo>
                  <a:lnTo>
                    <a:pt x="120" y="112"/>
                  </a:lnTo>
                  <a:lnTo>
                    <a:pt x="112" y="128"/>
                  </a:lnTo>
                  <a:lnTo>
                    <a:pt x="96" y="136"/>
                  </a:lnTo>
                  <a:lnTo>
                    <a:pt x="80" y="152"/>
                  </a:lnTo>
                  <a:lnTo>
                    <a:pt x="80" y="160"/>
                  </a:lnTo>
                  <a:lnTo>
                    <a:pt x="72" y="168"/>
                  </a:lnTo>
                  <a:lnTo>
                    <a:pt x="64" y="160"/>
                  </a:lnTo>
                  <a:lnTo>
                    <a:pt x="56" y="168"/>
                  </a:lnTo>
                  <a:lnTo>
                    <a:pt x="48" y="168"/>
                  </a:lnTo>
                  <a:lnTo>
                    <a:pt x="40" y="144"/>
                  </a:lnTo>
                  <a:lnTo>
                    <a:pt x="24" y="152"/>
                  </a:lnTo>
                  <a:lnTo>
                    <a:pt x="8" y="152"/>
                  </a:lnTo>
                  <a:lnTo>
                    <a:pt x="16" y="144"/>
                  </a:lnTo>
                  <a:lnTo>
                    <a:pt x="0" y="112"/>
                  </a:lnTo>
                  <a:lnTo>
                    <a:pt x="16" y="104"/>
                  </a:lnTo>
                  <a:lnTo>
                    <a:pt x="24" y="112"/>
                  </a:lnTo>
                  <a:lnTo>
                    <a:pt x="32" y="104"/>
                  </a:lnTo>
                  <a:lnTo>
                    <a:pt x="80" y="104"/>
                  </a:lnTo>
                  <a:lnTo>
                    <a:pt x="64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68" name="Freeform 219"/>
            <p:cNvSpPr>
              <a:spLocks/>
            </p:cNvSpPr>
            <p:nvPr/>
          </p:nvSpPr>
          <p:spPr bwMode="auto">
            <a:xfrm>
              <a:off x="3353" y="2374"/>
              <a:ext cx="181" cy="156"/>
            </a:xfrm>
            <a:custGeom>
              <a:avLst/>
              <a:gdLst>
                <a:gd name="T0" fmla="*/ 140 w 176"/>
                <a:gd name="T1" fmla="*/ 0 h 168"/>
                <a:gd name="T2" fmla="*/ 252 w 176"/>
                <a:gd name="T3" fmla="*/ 12 h 168"/>
                <a:gd name="T4" fmla="*/ 266 w 176"/>
                <a:gd name="T5" fmla="*/ 14 h 168"/>
                <a:gd name="T6" fmla="*/ 282 w 176"/>
                <a:gd name="T7" fmla="*/ 16 h 168"/>
                <a:gd name="T8" fmla="*/ 293 w 176"/>
                <a:gd name="T9" fmla="*/ 16 h 168"/>
                <a:gd name="T10" fmla="*/ 307 w 176"/>
                <a:gd name="T11" fmla="*/ 16 h 168"/>
                <a:gd name="T12" fmla="*/ 307 w 176"/>
                <a:gd name="T13" fmla="*/ 24 h 168"/>
                <a:gd name="T14" fmla="*/ 293 w 176"/>
                <a:gd name="T15" fmla="*/ 24 h 168"/>
                <a:gd name="T16" fmla="*/ 238 w 176"/>
                <a:gd name="T17" fmla="*/ 26 h 168"/>
                <a:gd name="T18" fmla="*/ 209 w 176"/>
                <a:gd name="T19" fmla="*/ 26 h 168"/>
                <a:gd name="T20" fmla="*/ 195 w 176"/>
                <a:gd name="T21" fmla="*/ 29 h 168"/>
                <a:gd name="T22" fmla="*/ 167 w 176"/>
                <a:gd name="T23" fmla="*/ 31 h 168"/>
                <a:gd name="T24" fmla="*/ 140 w 176"/>
                <a:gd name="T25" fmla="*/ 34 h 168"/>
                <a:gd name="T26" fmla="*/ 140 w 176"/>
                <a:gd name="T27" fmla="*/ 36 h 168"/>
                <a:gd name="T28" fmla="*/ 124 w 176"/>
                <a:gd name="T29" fmla="*/ 38 h 168"/>
                <a:gd name="T30" fmla="*/ 112 w 176"/>
                <a:gd name="T31" fmla="*/ 36 h 168"/>
                <a:gd name="T32" fmla="*/ 100 w 176"/>
                <a:gd name="T33" fmla="*/ 38 h 168"/>
                <a:gd name="T34" fmla="*/ 83 w 176"/>
                <a:gd name="T35" fmla="*/ 38 h 168"/>
                <a:gd name="T36" fmla="*/ 67 w 176"/>
                <a:gd name="T37" fmla="*/ 32 h 168"/>
                <a:gd name="T38" fmla="*/ 44 w 176"/>
                <a:gd name="T39" fmla="*/ 34 h 168"/>
                <a:gd name="T40" fmla="*/ 8 w 176"/>
                <a:gd name="T41" fmla="*/ 34 h 168"/>
                <a:gd name="T42" fmla="*/ 16 w 176"/>
                <a:gd name="T43" fmla="*/ 32 h 168"/>
                <a:gd name="T44" fmla="*/ 0 w 176"/>
                <a:gd name="T45" fmla="*/ 26 h 168"/>
                <a:gd name="T46" fmla="*/ 16 w 176"/>
                <a:gd name="T47" fmla="*/ 24 h 168"/>
                <a:gd name="T48" fmla="*/ 44 w 176"/>
                <a:gd name="T49" fmla="*/ 26 h 168"/>
                <a:gd name="T50" fmla="*/ 52 w 176"/>
                <a:gd name="T51" fmla="*/ 24 h 168"/>
                <a:gd name="T52" fmla="*/ 140 w 176"/>
                <a:gd name="T53" fmla="*/ 24 h 168"/>
                <a:gd name="T54" fmla="*/ 112 w 176"/>
                <a:gd name="T55" fmla="*/ 0 h 168"/>
                <a:gd name="T56" fmla="*/ 140 w 176"/>
                <a:gd name="T57" fmla="*/ 0 h 1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6"/>
                <a:gd name="T88" fmla="*/ 0 h 168"/>
                <a:gd name="T89" fmla="*/ 176 w 176"/>
                <a:gd name="T90" fmla="*/ 168 h 16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6" h="168">
                  <a:moveTo>
                    <a:pt x="80" y="0"/>
                  </a:moveTo>
                  <a:lnTo>
                    <a:pt x="144" y="48"/>
                  </a:lnTo>
                  <a:lnTo>
                    <a:pt x="152" y="56"/>
                  </a:lnTo>
                  <a:lnTo>
                    <a:pt x="160" y="64"/>
                  </a:lnTo>
                  <a:lnTo>
                    <a:pt x="168" y="64"/>
                  </a:lnTo>
                  <a:lnTo>
                    <a:pt x="176" y="64"/>
                  </a:lnTo>
                  <a:lnTo>
                    <a:pt x="176" y="104"/>
                  </a:lnTo>
                  <a:lnTo>
                    <a:pt x="168" y="104"/>
                  </a:lnTo>
                  <a:lnTo>
                    <a:pt x="136" y="112"/>
                  </a:lnTo>
                  <a:lnTo>
                    <a:pt x="120" y="112"/>
                  </a:lnTo>
                  <a:lnTo>
                    <a:pt x="112" y="128"/>
                  </a:lnTo>
                  <a:lnTo>
                    <a:pt x="96" y="136"/>
                  </a:lnTo>
                  <a:lnTo>
                    <a:pt x="80" y="152"/>
                  </a:lnTo>
                  <a:lnTo>
                    <a:pt x="80" y="160"/>
                  </a:lnTo>
                  <a:lnTo>
                    <a:pt x="72" y="168"/>
                  </a:lnTo>
                  <a:lnTo>
                    <a:pt x="64" y="160"/>
                  </a:lnTo>
                  <a:lnTo>
                    <a:pt x="56" y="168"/>
                  </a:lnTo>
                  <a:lnTo>
                    <a:pt x="48" y="168"/>
                  </a:lnTo>
                  <a:lnTo>
                    <a:pt x="40" y="144"/>
                  </a:lnTo>
                  <a:lnTo>
                    <a:pt x="24" y="152"/>
                  </a:lnTo>
                  <a:lnTo>
                    <a:pt x="8" y="152"/>
                  </a:lnTo>
                  <a:lnTo>
                    <a:pt x="16" y="144"/>
                  </a:lnTo>
                  <a:lnTo>
                    <a:pt x="0" y="112"/>
                  </a:lnTo>
                  <a:lnTo>
                    <a:pt x="16" y="104"/>
                  </a:lnTo>
                  <a:lnTo>
                    <a:pt x="24" y="112"/>
                  </a:lnTo>
                  <a:lnTo>
                    <a:pt x="32" y="104"/>
                  </a:lnTo>
                  <a:lnTo>
                    <a:pt x="80" y="104"/>
                  </a:lnTo>
                  <a:lnTo>
                    <a:pt x="64" y="0"/>
                  </a:lnTo>
                  <a:lnTo>
                    <a:pt x="80" y="0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69" name="Freeform 220"/>
            <p:cNvSpPr>
              <a:spLocks/>
            </p:cNvSpPr>
            <p:nvPr/>
          </p:nvSpPr>
          <p:spPr bwMode="auto">
            <a:xfrm>
              <a:off x="3312" y="2345"/>
              <a:ext cx="125" cy="133"/>
            </a:xfrm>
            <a:custGeom>
              <a:avLst/>
              <a:gdLst>
                <a:gd name="T0" fmla="*/ 0 w 120"/>
                <a:gd name="T1" fmla="*/ 16 h 144"/>
                <a:gd name="T2" fmla="*/ 0 w 120"/>
                <a:gd name="T3" fmla="*/ 15 h 144"/>
                <a:gd name="T4" fmla="*/ 92 w 120"/>
                <a:gd name="T5" fmla="*/ 15 h 144"/>
                <a:gd name="T6" fmla="*/ 92 w 120"/>
                <a:gd name="T7" fmla="*/ 12 h 144"/>
                <a:gd name="T8" fmla="*/ 108 w 120"/>
                <a:gd name="T9" fmla="*/ 10 h 144"/>
                <a:gd name="T10" fmla="*/ 108 w 120"/>
                <a:gd name="T11" fmla="*/ 6 h 144"/>
                <a:gd name="T12" fmla="*/ 180 w 120"/>
                <a:gd name="T13" fmla="*/ 6 h 144"/>
                <a:gd name="T14" fmla="*/ 180 w 120"/>
                <a:gd name="T15" fmla="*/ 0 h 144"/>
                <a:gd name="T16" fmla="*/ 272 w 120"/>
                <a:gd name="T17" fmla="*/ 6 h 144"/>
                <a:gd name="T18" fmla="*/ 236 w 120"/>
                <a:gd name="T19" fmla="*/ 6 h 144"/>
                <a:gd name="T20" fmla="*/ 272 w 120"/>
                <a:gd name="T21" fmla="*/ 28 h 144"/>
                <a:gd name="T22" fmla="*/ 164 w 120"/>
                <a:gd name="T23" fmla="*/ 28 h 144"/>
                <a:gd name="T24" fmla="*/ 146 w 120"/>
                <a:gd name="T25" fmla="*/ 30 h 144"/>
                <a:gd name="T26" fmla="*/ 128 w 120"/>
                <a:gd name="T27" fmla="*/ 28 h 144"/>
                <a:gd name="T28" fmla="*/ 92 w 120"/>
                <a:gd name="T29" fmla="*/ 30 h 144"/>
                <a:gd name="T30" fmla="*/ 92 w 120"/>
                <a:gd name="T31" fmla="*/ 28 h 144"/>
                <a:gd name="T32" fmla="*/ 36 w 120"/>
                <a:gd name="T33" fmla="*/ 26 h 144"/>
                <a:gd name="T34" fmla="*/ 0 w 120"/>
                <a:gd name="T35" fmla="*/ 26 h 144"/>
                <a:gd name="T36" fmla="*/ 0 w 120"/>
                <a:gd name="T37" fmla="*/ 28 h 144"/>
                <a:gd name="T38" fmla="*/ 0 w 120"/>
                <a:gd name="T39" fmla="*/ 21 h 144"/>
                <a:gd name="T40" fmla="*/ 0 w 120"/>
                <a:gd name="T41" fmla="*/ 19 h 144"/>
                <a:gd name="T42" fmla="*/ 0 w 120"/>
                <a:gd name="T43" fmla="*/ 17 h 144"/>
                <a:gd name="T44" fmla="*/ 0 w 120"/>
                <a:gd name="T45" fmla="*/ 16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0"/>
                <a:gd name="T70" fmla="*/ 0 h 144"/>
                <a:gd name="T71" fmla="*/ 120 w 120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0" h="144">
                  <a:moveTo>
                    <a:pt x="0" y="80"/>
                  </a:moveTo>
                  <a:lnTo>
                    <a:pt x="0" y="72"/>
                  </a:lnTo>
                  <a:lnTo>
                    <a:pt x="40" y="72"/>
                  </a:lnTo>
                  <a:lnTo>
                    <a:pt x="40" y="56"/>
                  </a:lnTo>
                  <a:lnTo>
                    <a:pt x="48" y="48"/>
                  </a:lnTo>
                  <a:lnTo>
                    <a:pt x="48" y="16"/>
                  </a:lnTo>
                  <a:lnTo>
                    <a:pt x="80" y="16"/>
                  </a:lnTo>
                  <a:lnTo>
                    <a:pt x="80" y="0"/>
                  </a:lnTo>
                  <a:lnTo>
                    <a:pt x="120" y="32"/>
                  </a:lnTo>
                  <a:lnTo>
                    <a:pt x="104" y="32"/>
                  </a:lnTo>
                  <a:lnTo>
                    <a:pt x="120" y="136"/>
                  </a:lnTo>
                  <a:lnTo>
                    <a:pt x="72" y="136"/>
                  </a:lnTo>
                  <a:lnTo>
                    <a:pt x="64" y="144"/>
                  </a:lnTo>
                  <a:lnTo>
                    <a:pt x="56" y="136"/>
                  </a:lnTo>
                  <a:lnTo>
                    <a:pt x="40" y="144"/>
                  </a:lnTo>
                  <a:lnTo>
                    <a:pt x="40" y="136"/>
                  </a:lnTo>
                  <a:lnTo>
                    <a:pt x="16" y="128"/>
                  </a:lnTo>
                  <a:lnTo>
                    <a:pt x="0" y="128"/>
                  </a:lnTo>
                  <a:lnTo>
                    <a:pt x="0" y="136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70" name="Freeform 221"/>
            <p:cNvSpPr>
              <a:spLocks/>
            </p:cNvSpPr>
            <p:nvPr/>
          </p:nvSpPr>
          <p:spPr bwMode="auto">
            <a:xfrm>
              <a:off x="3312" y="2345"/>
              <a:ext cx="125" cy="133"/>
            </a:xfrm>
            <a:custGeom>
              <a:avLst/>
              <a:gdLst>
                <a:gd name="T0" fmla="*/ 0 w 120"/>
                <a:gd name="T1" fmla="*/ 16 h 144"/>
                <a:gd name="T2" fmla="*/ 0 w 120"/>
                <a:gd name="T3" fmla="*/ 15 h 144"/>
                <a:gd name="T4" fmla="*/ 92 w 120"/>
                <a:gd name="T5" fmla="*/ 15 h 144"/>
                <a:gd name="T6" fmla="*/ 92 w 120"/>
                <a:gd name="T7" fmla="*/ 12 h 144"/>
                <a:gd name="T8" fmla="*/ 108 w 120"/>
                <a:gd name="T9" fmla="*/ 10 h 144"/>
                <a:gd name="T10" fmla="*/ 108 w 120"/>
                <a:gd name="T11" fmla="*/ 6 h 144"/>
                <a:gd name="T12" fmla="*/ 180 w 120"/>
                <a:gd name="T13" fmla="*/ 6 h 144"/>
                <a:gd name="T14" fmla="*/ 180 w 120"/>
                <a:gd name="T15" fmla="*/ 0 h 144"/>
                <a:gd name="T16" fmla="*/ 272 w 120"/>
                <a:gd name="T17" fmla="*/ 6 h 144"/>
                <a:gd name="T18" fmla="*/ 236 w 120"/>
                <a:gd name="T19" fmla="*/ 6 h 144"/>
                <a:gd name="T20" fmla="*/ 272 w 120"/>
                <a:gd name="T21" fmla="*/ 28 h 144"/>
                <a:gd name="T22" fmla="*/ 164 w 120"/>
                <a:gd name="T23" fmla="*/ 28 h 144"/>
                <a:gd name="T24" fmla="*/ 146 w 120"/>
                <a:gd name="T25" fmla="*/ 30 h 144"/>
                <a:gd name="T26" fmla="*/ 128 w 120"/>
                <a:gd name="T27" fmla="*/ 28 h 144"/>
                <a:gd name="T28" fmla="*/ 92 w 120"/>
                <a:gd name="T29" fmla="*/ 30 h 144"/>
                <a:gd name="T30" fmla="*/ 92 w 120"/>
                <a:gd name="T31" fmla="*/ 28 h 144"/>
                <a:gd name="T32" fmla="*/ 36 w 120"/>
                <a:gd name="T33" fmla="*/ 26 h 144"/>
                <a:gd name="T34" fmla="*/ 0 w 120"/>
                <a:gd name="T35" fmla="*/ 26 h 144"/>
                <a:gd name="T36" fmla="*/ 0 w 120"/>
                <a:gd name="T37" fmla="*/ 28 h 144"/>
                <a:gd name="T38" fmla="*/ 0 w 120"/>
                <a:gd name="T39" fmla="*/ 21 h 144"/>
                <a:gd name="T40" fmla="*/ 0 w 120"/>
                <a:gd name="T41" fmla="*/ 19 h 144"/>
                <a:gd name="T42" fmla="*/ 0 w 120"/>
                <a:gd name="T43" fmla="*/ 17 h 144"/>
                <a:gd name="T44" fmla="*/ 0 w 120"/>
                <a:gd name="T45" fmla="*/ 16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0"/>
                <a:gd name="T70" fmla="*/ 0 h 144"/>
                <a:gd name="T71" fmla="*/ 120 w 120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0" h="144">
                  <a:moveTo>
                    <a:pt x="0" y="80"/>
                  </a:moveTo>
                  <a:lnTo>
                    <a:pt x="0" y="72"/>
                  </a:lnTo>
                  <a:lnTo>
                    <a:pt x="40" y="72"/>
                  </a:lnTo>
                  <a:lnTo>
                    <a:pt x="40" y="56"/>
                  </a:lnTo>
                  <a:lnTo>
                    <a:pt x="48" y="48"/>
                  </a:lnTo>
                  <a:lnTo>
                    <a:pt x="48" y="16"/>
                  </a:lnTo>
                  <a:lnTo>
                    <a:pt x="80" y="16"/>
                  </a:lnTo>
                  <a:lnTo>
                    <a:pt x="80" y="0"/>
                  </a:lnTo>
                  <a:lnTo>
                    <a:pt x="120" y="32"/>
                  </a:lnTo>
                  <a:lnTo>
                    <a:pt x="104" y="32"/>
                  </a:lnTo>
                  <a:lnTo>
                    <a:pt x="120" y="136"/>
                  </a:lnTo>
                  <a:lnTo>
                    <a:pt x="72" y="136"/>
                  </a:lnTo>
                  <a:lnTo>
                    <a:pt x="64" y="144"/>
                  </a:lnTo>
                  <a:lnTo>
                    <a:pt x="56" y="136"/>
                  </a:lnTo>
                  <a:lnTo>
                    <a:pt x="40" y="144"/>
                  </a:lnTo>
                  <a:lnTo>
                    <a:pt x="40" y="136"/>
                  </a:lnTo>
                  <a:lnTo>
                    <a:pt x="16" y="128"/>
                  </a:lnTo>
                  <a:lnTo>
                    <a:pt x="0" y="128"/>
                  </a:lnTo>
                  <a:lnTo>
                    <a:pt x="0" y="136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0" y="80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71" name="Freeform 222"/>
            <p:cNvSpPr>
              <a:spLocks/>
            </p:cNvSpPr>
            <p:nvPr/>
          </p:nvSpPr>
          <p:spPr bwMode="auto">
            <a:xfrm>
              <a:off x="3312" y="2345"/>
              <a:ext cx="82" cy="74"/>
            </a:xfrm>
            <a:custGeom>
              <a:avLst/>
              <a:gdLst>
                <a:gd name="T0" fmla="*/ 0 w 80"/>
                <a:gd name="T1" fmla="*/ 17 h 80"/>
                <a:gd name="T2" fmla="*/ 0 w 80"/>
                <a:gd name="T3" fmla="*/ 16 h 80"/>
                <a:gd name="T4" fmla="*/ 60 w 80"/>
                <a:gd name="T5" fmla="*/ 16 h 80"/>
                <a:gd name="T6" fmla="*/ 60 w 80"/>
                <a:gd name="T7" fmla="*/ 13 h 80"/>
                <a:gd name="T8" fmla="*/ 75 w 80"/>
                <a:gd name="T9" fmla="*/ 11 h 80"/>
                <a:gd name="T10" fmla="*/ 75 w 80"/>
                <a:gd name="T11" fmla="*/ 6 h 80"/>
                <a:gd name="T12" fmla="*/ 129 w 80"/>
                <a:gd name="T13" fmla="*/ 6 h 80"/>
                <a:gd name="T14" fmla="*/ 129 w 80"/>
                <a:gd name="T15" fmla="*/ 0 h 80"/>
                <a:gd name="T16" fmla="*/ 60 w 80"/>
                <a:gd name="T17" fmla="*/ 0 h 80"/>
                <a:gd name="T18" fmla="*/ 52 w 80"/>
                <a:gd name="T19" fmla="*/ 6 h 80"/>
                <a:gd name="T20" fmla="*/ 44 w 80"/>
                <a:gd name="T21" fmla="*/ 6 h 80"/>
                <a:gd name="T22" fmla="*/ 16 w 80"/>
                <a:gd name="T23" fmla="*/ 8 h 80"/>
                <a:gd name="T24" fmla="*/ 0 w 80"/>
                <a:gd name="T25" fmla="*/ 14 h 80"/>
                <a:gd name="T26" fmla="*/ 0 w 80"/>
                <a:gd name="T27" fmla="*/ 17 h 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0"/>
                <a:gd name="T43" fmla="*/ 0 h 80"/>
                <a:gd name="T44" fmla="*/ 80 w 80"/>
                <a:gd name="T45" fmla="*/ 80 h 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0" h="80">
                  <a:moveTo>
                    <a:pt x="0" y="80"/>
                  </a:moveTo>
                  <a:lnTo>
                    <a:pt x="0" y="72"/>
                  </a:lnTo>
                  <a:lnTo>
                    <a:pt x="40" y="72"/>
                  </a:lnTo>
                  <a:lnTo>
                    <a:pt x="40" y="56"/>
                  </a:lnTo>
                  <a:lnTo>
                    <a:pt x="48" y="48"/>
                  </a:lnTo>
                  <a:lnTo>
                    <a:pt x="48" y="16"/>
                  </a:lnTo>
                  <a:lnTo>
                    <a:pt x="80" y="16"/>
                  </a:lnTo>
                  <a:lnTo>
                    <a:pt x="80" y="0"/>
                  </a:lnTo>
                  <a:lnTo>
                    <a:pt x="40" y="0"/>
                  </a:lnTo>
                  <a:lnTo>
                    <a:pt x="32" y="8"/>
                  </a:lnTo>
                  <a:lnTo>
                    <a:pt x="24" y="16"/>
                  </a:lnTo>
                  <a:lnTo>
                    <a:pt x="16" y="40"/>
                  </a:lnTo>
                  <a:lnTo>
                    <a:pt x="0" y="6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72" name="Freeform 223"/>
            <p:cNvSpPr>
              <a:spLocks/>
            </p:cNvSpPr>
            <p:nvPr/>
          </p:nvSpPr>
          <p:spPr bwMode="auto">
            <a:xfrm>
              <a:off x="3312" y="2345"/>
              <a:ext cx="82" cy="74"/>
            </a:xfrm>
            <a:custGeom>
              <a:avLst/>
              <a:gdLst>
                <a:gd name="T0" fmla="*/ 0 w 80"/>
                <a:gd name="T1" fmla="*/ 17 h 80"/>
                <a:gd name="T2" fmla="*/ 0 w 80"/>
                <a:gd name="T3" fmla="*/ 16 h 80"/>
                <a:gd name="T4" fmla="*/ 60 w 80"/>
                <a:gd name="T5" fmla="*/ 16 h 80"/>
                <a:gd name="T6" fmla="*/ 60 w 80"/>
                <a:gd name="T7" fmla="*/ 13 h 80"/>
                <a:gd name="T8" fmla="*/ 75 w 80"/>
                <a:gd name="T9" fmla="*/ 11 h 80"/>
                <a:gd name="T10" fmla="*/ 75 w 80"/>
                <a:gd name="T11" fmla="*/ 6 h 80"/>
                <a:gd name="T12" fmla="*/ 129 w 80"/>
                <a:gd name="T13" fmla="*/ 6 h 80"/>
                <a:gd name="T14" fmla="*/ 129 w 80"/>
                <a:gd name="T15" fmla="*/ 0 h 80"/>
                <a:gd name="T16" fmla="*/ 60 w 80"/>
                <a:gd name="T17" fmla="*/ 0 h 80"/>
                <a:gd name="T18" fmla="*/ 52 w 80"/>
                <a:gd name="T19" fmla="*/ 6 h 80"/>
                <a:gd name="T20" fmla="*/ 44 w 80"/>
                <a:gd name="T21" fmla="*/ 6 h 80"/>
                <a:gd name="T22" fmla="*/ 16 w 80"/>
                <a:gd name="T23" fmla="*/ 8 h 80"/>
                <a:gd name="T24" fmla="*/ 0 w 80"/>
                <a:gd name="T25" fmla="*/ 14 h 80"/>
                <a:gd name="T26" fmla="*/ 0 w 80"/>
                <a:gd name="T27" fmla="*/ 17 h 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0"/>
                <a:gd name="T43" fmla="*/ 0 h 80"/>
                <a:gd name="T44" fmla="*/ 80 w 80"/>
                <a:gd name="T45" fmla="*/ 80 h 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0" h="80">
                  <a:moveTo>
                    <a:pt x="0" y="80"/>
                  </a:moveTo>
                  <a:lnTo>
                    <a:pt x="0" y="72"/>
                  </a:lnTo>
                  <a:lnTo>
                    <a:pt x="40" y="72"/>
                  </a:lnTo>
                  <a:lnTo>
                    <a:pt x="40" y="56"/>
                  </a:lnTo>
                  <a:lnTo>
                    <a:pt x="48" y="48"/>
                  </a:lnTo>
                  <a:lnTo>
                    <a:pt x="48" y="16"/>
                  </a:lnTo>
                  <a:lnTo>
                    <a:pt x="80" y="16"/>
                  </a:lnTo>
                  <a:lnTo>
                    <a:pt x="80" y="0"/>
                  </a:lnTo>
                  <a:lnTo>
                    <a:pt x="40" y="0"/>
                  </a:lnTo>
                  <a:lnTo>
                    <a:pt x="32" y="8"/>
                  </a:lnTo>
                  <a:lnTo>
                    <a:pt x="24" y="16"/>
                  </a:lnTo>
                  <a:lnTo>
                    <a:pt x="16" y="40"/>
                  </a:lnTo>
                  <a:lnTo>
                    <a:pt x="0" y="64"/>
                  </a:lnTo>
                  <a:lnTo>
                    <a:pt x="0" y="80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73" name="Freeform 224"/>
            <p:cNvSpPr>
              <a:spLocks/>
            </p:cNvSpPr>
            <p:nvPr/>
          </p:nvSpPr>
          <p:spPr bwMode="auto">
            <a:xfrm>
              <a:off x="3304" y="2464"/>
              <a:ext cx="66" cy="44"/>
            </a:xfrm>
            <a:custGeom>
              <a:avLst/>
              <a:gdLst>
                <a:gd name="T0" fmla="*/ 8 w 64"/>
                <a:gd name="T1" fmla="*/ 7 h 48"/>
                <a:gd name="T2" fmla="*/ 44 w 64"/>
                <a:gd name="T3" fmla="*/ 6 h 48"/>
                <a:gd name="T4" fmla="*/ 55 w 64"/>
                <a:gd name="T5" fmla="*/ 7 h 48"/>
                <a:gd name="T6" fmla="*/ 71 w 64"/>
                <a:gd name="T7" fmla="*/ 6 h 48"/>
                <a:gd name="T8" fmla="*/ 44 w 64"/>
                <a:gd name="T9" fmla="*/ 6 h 48"/>
                <a:gd name="T10" fmla="*/ 8 w 64"/>
                <a:gd name="T11" fmla="*/ 6 h 48"/>
                <a:gd name="T12" fmla="*/ 0 w 64"/>
                <a:gd name="T13" fmla="*/ 6 h 48"/>
                <a:gd name="T14" fmla="*/ 8 w 64"/>
                <a:gd name="T15" fmla="*/ 6 h 48"/>
                <a:gd name="T16" fmla="*/ 8 w 64"/>
                <a:gd name="T17" fmla="*/ 0 h 48"/>
                <a:gd name="T18" fmla="*/ 44 w 64"/>
                <a:gd name="T19" fmla="*/ 0 h 48"/>
                <a:gd name="T20" fmla="*/ 90 w 64"/>
                <a:gd name="T21" fmla="*/ 6 h 48"/>
                <a:gd name="T22" fmla="*/ 90 w 64"/>
                <a:gd name="T23" fmla="*/ 6 h 48"/>
                <a:gd name="T24" fmla="*/ 116 w 64"/>
                <a:gd name="T25" fmla="*/ 9 h 48"/>
                <a:gd name="T26" fmla="*/ 71 w 64"/>
                <a:gd name="T27" fmla="*/ 9 h 48"/>
                <a:gd name="T28" fmla="*/ 8 w 64"/>
                <a:gd name="T29" fmla="*/ 9 h 48"/>
                <a:gd name="T30" fmla="*/ 8 w 64"/>
                <a:gd name="T31" fmla="*/ 7 h 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4"/>
                <a:gd name="T49" fmla="*/ 0 h 48"/>
                <a:gd name="T50" fmla="*/ 64 w 64"/>
                <a:gd name="T51" fmla="*/ 48 h 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4" h="48">
                  <a:moveTo>
                    <a:pt x="8" y="40"/>
                  </a:moveTo>
                  <a:lnTo>
                    <a:pt x="24" y="32"/>
                  </a:lnTo>
                  <a:lnTo>
                    <a:pt x="32" y="40"/>
                  </a:lnTo>
                  <a:lnTo>
                    <a:pt x="40" y="32"/>
                  </a:lnTo>
                  <a:lnTo>
                    <a:pt x="24" y="32"/>
                  </a:lnTo>
                  <a:lnTo>
                    <a:pt x="8" y="32"/>
                  </a:lnTo>
                  <a:lnTo>
                    <a:pt x="0" y="16"/>
                  </a:lnTo>
                  <a:lnTo>
                    <a:pt x="8" y="8"/>
                  </a:lnTo>
                  <a:lnTo>
                    <a:pt x="8" y="0"/>
                  </a:lnTo>
                  <a:lnTo>
                    <a:pt x="24" y="0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64" y="48"/>
                  </a:lnTo>
                  <a:lnTo>
                    <a:pt x="40" y="48"/>
                  </a:lnTo>
                  <a:lnTo>
                    <a:pt x="8" y="48"/>
                  </a:lnTo>
                  <a:lnTo>
                    <a:pt x="8" y="4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74" name="Freeform 225"/>
            <p:cNvSpPr>
              <a:spLocks/>
            </p:cNvSpPr>
            <p:nvPr/>
          </p:nvSpPr>
          <p:spPr bwMode="auto">
            <a:xfrm>
              <a:off x="3304" y="2464"/>
              <a:ext cx="66" cy="44"/>
            </a:xfrm>
            <a:custGeom>
              <a:avLst/>
              <a:gdLst>
                <a:gd name="T0" fmla="*/ 8 w 64"/>
                <a:gd name="T1" fmla="*/ 7 h 48"/>
                <a:gd name="T2" fmla="*/ 44 w 64"/>
                <a:gd name="T3" fmla="*/ 6 h 48"/>
                <a:gd name="T4" fmla="*/ 55 w 64"/>
                <a:gd name="T5" fmla="*/ 7 h 48"/>
                <a:gd name="T6" fmla="*/ 71 w 64"/>
                <a:gd name="T7" fmla="*/ 6 h 48"/>
                <a:gd name="T8" fmla="*/ 44 w 64"/>
                <a:gd name="T9" fmla="*/ 6 h 48"/>
                <a:gd name="T10" fmla="*/ 8 w 64"/>
                <a:gd name="T11" fmla="*/ 6 h 48"/>
                <a:gd name="T12" fmla="*/ 0 w 64"/>
                <a:gd name="T13" fmla="*/ 6 h 48"/>
                <a:gd name="T14" fmla="*/ 8 w 64"/>
                <a:gd name="T15" fmla="*/ 6 h 48"/>
                <a:gd name="T16" fmla="*/ 8 w 64"/>
                <a:gd name="T17" fmla="*/ 0 h 48"/>
                <a:gd name="T18" fmla="*/ 44 w 64"/>
                <a:gd name="T19" fmla="*/ 0 h 48"/>
                <a:gd name="T20" fmla="*/ 90 w 64"/>
                <a:gd name="T21" fmla="*/ 6 h 48"/>
                <a:gd name="T22" fmla="*/ 90 w 64"/>
                <a:gd name="T23" fmla="*/ 6 h 48"/>
                <a:gd name="T24" fmla="*/ 116 w 64"/>
                <a:gd name="T25" fmla="*/ 9 h 48"/>
                <a:gd name="T26" fmla="*/ 71 w 64"/>
                <a:gd name="T27" fmla="*/ 9 h 48"/>
                <a:gd name="T28" fmla="*/ 8 w 64"/>
                <a:gd name="T29" fmla="*/ 9 h 48"/>
                <a:gd name="T30" fmla="*/ 8 w 64"/>
                <a:gd name="T31" fmla="*/ 7 h 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4"/>
                <a:gd name="T49" fmla="*/ 0 h 48"/>
                <a:gd name="T50" fmla="*/ 64 w 64"/>
                <a:gd name="T51" fmla="*/ 48 h 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4" h="48">
                  <a:moveTo>
                    <a:pt x="8" y="40"/>
                  </a:moveTo>
                  <a:lnTo>
                    <a:pt x="24" y="32"/>
                  </a:lnTo>
                  <a:lnTo>
                    <a:pt x="32" y="40"/>
                  </a:lnTo>
                  <a:lnTo>
                    <a:pt x="40" y="32"/>
                  </a:lnTo>
                  <a:lnTo>
                    <a:pt x="24" y="32"/>
                  </a:lnTo>
                  <a:lnTo>
                    <a:pt x="8" y="32"/>
                  </a:lnTo>
                  <a:lnTo>
                    <a:pt x="0" y="16"/>
                  </a:lnTo>
                  <a:lnTo>
                    <a:pt x="8" y="8"/>
                  </a:lnTo>
                  <a:lnTo>
                    <a:pt x="8" y="0"/>
                  </a:lnTo>
                  <a:lnTo>
                    <a:pt x="24" y="0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64" y="48"/>
                  </a:lnTo>
                  <a:lnTo>
                    <a:pt x="40" y="48"/>
                  </a:lnTo>
                  <a:lnTo>
                    <a:pt x="8" y="48"/>
                  </a:lnTo>
                  <a:lnTo>
                    <a:pt x="8" y="40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75" name="Freeform 226"/>
            <p:cNvSpPr>
              <a:spLocks/>
            </p:cNvSpPr>
            <p:nvPr/>
          </p:nvSpPr>
          <p:spPr bwMode="auto">
            <a:xfrm>
              <a:off x="3312" y="2495"/>
              <a:ext cx="32" cy="6"/>
            </a:xfrm>
            <a:custGeom>
              <a:avLst/>
              <a:gdLst>
                <a:gd name="T0" fmla="*/ 0 w 32"/>
                <a:gd name="T1" fmla="*/ 2 h 8"/>
                <a:gd name="T2" fmla="*/ 16 w 32"/>
                <a:gd name="T3" fmla="*/ 0 h 8"/>
                <a:gd name="T4" fmla="*/ 24 w 32"/>
                <a:gd name="T5" fmla="*/ 2 h 8"/>
                <a:gd name="T6" fmla="*/ 32 w 32"/>
                <a:gd name="T7" fmla="*/ 0 h 8"/>
                <a:gd name="T8" fmla="*/ 16 w 32"/>
                <a:gd name="T9" fmla="*/ 0 h 8"/>
                <a:gd name="T10" fmla="*/ 0 w 32"/>
                <a:gd name="T11" fmla="*/ 0 h 8"/>
                <a:gd name="T12" fmla="*/ 0 w 32"/>
                <a:gd name="T13" fmla="*/ 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8"/>
                <a:gd name="T23" fmla="*/ 32 w 32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8">
                  <a:moveTo>
                    <a:pt x="0" y="8"/>
                  </a:moveTo>
                  <a:lnTo>
                    <a:pt x="16" y="0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76" name="Freeform 227"/>
            <p:cNvSpPr>
              <a:spLocks/>
            </p:cNvSpPr>
            <p:nvPr/>
          </p:nvSpPr>
          <p:spPr bwMode="auto">
            <a:xfrm>
              <a:off x="3312" y="2495"/>
              <a:ext cx="32" cy="6"/>
            </a:xfrm>
            <a:custGeom>
              <a:avLst/>
              <a:gdLst>
                <a:gd name="T0" fmla="*/ 0 w 32"/>
                <a:gd name="T1" fmla="*/ 2 h 8"/>
                <a:gd name="T2" fmla="*/ 16 w 32"/>
                <a:gd name="T3" fmla="*/ 0 h 8"/>
                <a:gd name="T4" fmla="*/ 24 w 32"/>
                <a:gd name="T5" fmla="*/ 2 h 8"/>
                <a:gd name="T6" fmla="*/ 32 w 32"/>
                <a:gd name="T7" fmla="*/ 0 h 8"/>
                <a:gd name="T8" fmla="*/ 16 w 32"/>
                <a:gd name="T9" fmla="*/ 0 h 8"/>
                <a:gd name="T10" fmla="*/ 0 w 32"/>
                <a:gd name="T11" fmla="*/ 0 h 8"/>
                <a:gd name="T12" fmla="*/ 0 w 32"/>
                <a:gd name="T13" fmla="*/ 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8"/>
                <a:gd name="T23" fmla="*/ 32 w 32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8">
                  <a:moveTo>
                    <a:pt x="0" y="8"/>
                  </a:moveTo>
                  <a:lnTo>
                    <a:pt x="16" y="0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77" name="Freeform 228"/>
            <p:cNvSpPr>
              <a:spLocks/>
            </p:cNvSpPr>
            <p:nvPr/>
          </p:nvSpPr>
          <p:spPr bwMode="auto">
            <a:xfrm>
              <a:off x="3312" y="2508"/>
              <a:ext cx="32" cy="17"/>
            </a:xfrm>
            <a:custGeom>
              <a:avLst/>
              <a:gdLst>
                <a:gd name="T0" fmla="*/ 16 w 32"/>
                <a:gd name="T1" fmla="*/ 50 h 16"/>
                <a:gd name="T2" fmla="*/ 32 w 32"/>
                <a:gd name="T3" fmla="*/ 31 h 16"/>
                <a:gd name="T4" fmla="*/ 32 w 32"/>
                <a:gd name="T5" fmla="*/ 0 h 16"/>
                <a:gd name="T6" fmla="*/ 0 w 32"/>
                <a:gd name="T7" fmla="*/ 0 h 16"/>
                <a:gd name="T8" fmla="*/ 8 w 32"/>
                <a:gd name="T9" fmla="*/ 31 h 16"/>
                <a:gd name="T10" fmla="*/ 16 w 32"/>
                <a:gd name="T11" fmla="*/ 5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16"/>
                <a:gd name="T20" fmla="*/ 32 w 32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16">
                  <a:moveTo>
                    <a:pt x="16" y="16"/>
                  </a:moveTo>
                  <a:lnTo>
                    <a:pt x="32" y="8"/>
                  </a:lnTo>
                  <a:lnTo>
                    <a:pt x="32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78" name="Freeform 229"/>
            <p:cNvSpPr>
              <a:spLocks/>
            </p:cNvSpPr>
            <p:nvPr/>
          </p:nvSpPr>
          <p:spPr bwMode="auto">
            <a:xfrm>
              <a:off x="3312" y="2508"/>
              <a:ext cx="32" cy="17"/>
            </a:xfrm>
            <a:custGeom>
              <a:avLst/>
              <a:gdLst>
                <a:gd name="T0" fmla="*/ 16 w 32"/>
                <a:gd name="T1" fmla="*/ 50 h 16"/>
                <a:gd name="T2" fmla="*/ 32 w 32"/>
                <a:gd name="T3" fmla="*/ 31 h 16"/>
                <a:gd name="T4" fmla="*/ 32 w 32"/>
                <a:gd name="T5" fmla="*/ 0 h 16"/>
                <a:gd name="T6" fmla="*/ 0 w 32"/>
                <a:gd name="T7" fmla="*/ 0 h 16"/>
                <a:gd name="T8" fmla="*/ 8 w 32"/>
                <a:gd name="T9" fmla="*/ 31 h 16"/>
                <a:gd name="T10" fmla="*/ 16 w 32"/>
                <a:gd name="T11" fmla="*/ 5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16"/>
                <a:gd name="T20" fmla="*/ 32 w 32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16">
                  <a:moveTo>
                    <a:pt x="16" y="16"/>
                  </a:moveTo>
                  <a:lnTo>
                    <a:pt x="32" y="8"/>
                  </a:lnTo>
                  <a:lnTo>
                    <a:pt x="32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16" y="16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79" name="Freeform 230"/>
            <p:cNvSpPr>
              <a:spLocks/>
            </p:cNvSpPr>
            <p:nvPr/>
          </p:nvSpPr>
          <p:spPr bwMode="auto">
            <a:xfrm>
              <a:off x="3328" y="2508"/>
              <a:ext cx="75" cy="51"/>
            </a:xfrm>
            <a:custGeom>
              <a:avLst/>
              <a:gdLst>
                <a:gd name="T0" fmla="*/ 146 w 72"/>
                <a:gd name="T1" fmla="*/ 13 h 55"/>
                <a:gd name="T2" fmla="*/ 160 w 72"/>
                <a:gd name="T3" fmla="*/ 13 h 55"/>
                <a:gd name="T4" fmla="*/ 160 w 72"/>
                <a:gd name="T5" fmla="*/ 11 h 55"/>
                <a:gd name="T6" fmla="*/ 160 w 72"/>
                <a:gd name="T7" fmla="*/ 9 h 55"/>
                <a:gd name="T8" fmla="*/ 160 w 72"/>
                <a:gd name="T9" fmla="*/ 6 h 55"/>
                <a:gd name="T10" fmla="*/ 160 w 72"/>
                <a:gd name="T11" fmla="*/ 6 h 55"/>
                <a:gd name="T12" fmla="*/ 146 w 72"/>
                <a:gd name="T13" fmla="*/ 0 h 55"/>
                <a:gd name="T14" fmla="*/ 106 w 72"/>
                <a:gd name="T15" fmla="*/ 6 h 55"/>
                <a:gd name="T16" fmla="*/ 71 w 72"/>
                <a:gd name="T17" fmla="*/ 6 h 55"/>
                <a:gd name="T18" fmla="*/ 90 w 72"/>
                <a:gd name="T19" fmla="*/ 0 h 55"/>
                <a:gd name="T20" fmla="*/ 36 w 72"/>
                <a:gd name="T21" fmla="*/ 0 h 55"/>
                <a:gd name="T22" fmla="*/ 36 w 72"/>
                <a:gd name="T23" fmla="*/ 6 h 55"/>
                <a:gd name="T24" fmla="*/ 0 w 72"/>
                <a:gd name="T25" fmla="*/ 6 h 55"/>
                <a:gd name="T26" fmla="*/ 52 w 72"/>
                <a:gd name="T27" fmla="*/ 6 h 55"/>
                <a:gd name="T28" fmla="*/ 52 w 72"/>
                <a:gd name="T29" fmla="*/ 6 h 55"/>
                <a:gd name="T30" fmla="*/ 71 w 72"/>
                <a:gd name="T31" fmla="*/ 6 h 55"/>
                <a:gd name="T32" fmla="*/ 106 w 72"/>
                <a:gd name="T33" fmla="*/ 9 h 55"/>
                <a:gd name="T34" fmla="*/ 106 w 72"/>
                <a:gd name="T35" fmla="*/ 11 h 55"/>
                <a:gd name="T36" fmla="*/ 125 w 72"/>
                <a:gd name="T37" fmla="*/ 9 h 55"/>
                <a:gd name="T38" fmla="*/ 146 w 72"/>
                <a:gd name="T39" fmla="*/ 13 h 5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2"/>
                <a:gd name="T61" fmla="*/ 0 h 55"/>
                <a:gd name="T62" fmla="*/ 72 w 72"/>
                <a:gd name="T63" fmla="*/ 55 h 5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2" h="55">
                  <a:moveTo>
                    <a:pt x="64" y="55"/>
                  </a:moveTo>
                  <a:lnTo>
                    <a:pt x="72" y="55"/>
                  </a:lnTo>
                  <a:lnTo>
                    <a:pt x="72" y="48"/>
                  </a:lnTo>
                  <a:lnTo>
                    <a:pt x="72" y="40"/>
                  </a:lnTo>
                  <a:lnTo>
                    <a:pt x="72" y="32"/>
                  </a:lnTo>
                  <a:lnTo>
                    <a:pt x="72" y="24"/>
                  </a:lnTo>
                  <a:lnTo>
                    <a:pt x="64" y="0"/>
                  </a:lnTo>
                  <a:lnTo>
                    <a:pt x="48" y="8"/>
                  </a:lnTo>
                  <a:lnTo>
                    <a:pt x="32" y="8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16"/>
                  </a:lnTo>
                  <a:lnTo>
                    <a:pt x="24" y="32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64" y="55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80" name="Freeform 231"/>
            <p:cNvSpPr>
              <a:spLocks/>
            </p:cNvSpPr>
            <p:nvPr/>
          </p:nvSpPr>
          <p:spPr bwMode="auto">
            <a:xfrm>
              <a:off x="3328" y="2508"/>
              <a:ext cx="75" cy="51"/>
            </a:xfrm>
            <a:custGeom>
              <a:avLst/>
              <a:gdLst>
                <a:gd name="T0" fmla="*/ 146 w 72"/>
                <a:gd name="T1" fmla="*/ 13 h 55"/>
                <a:gd name="T2" fmla="*/ 160 w 72"/>
                <a:gd name="T3" fmla="*/ 13 h 55"/>
                <a:gd name="T4" fmla="*/ 160 w 72"/>
                <a:gd name="T5" fmla="*/ 11 h 55"/>
                <a:gd name="T6" fmla="*/ 160 w 72"/>
                <a:gd name="T7" fmla="*/ 9 h 55"/>
                <a:gd name="T8" fmla="*/ 160 w 72"/>
                <a:gd name="T9" fmla="*/ 6 h 55"/>
                <a:gd name="T10" fmla="*/ 160 w 72"/>
                <a:gd name="T11" fmla="*/ 6 h 55"/>
                <a:gd name="T12" fmla="*/ 146 w 72"/>
                <a:gd name="T13" fmla="*/ 0 h 55"/>
                <a:gd name="T14" fmla="*/ 106 w 72"/>
                <a:gd name="T15" fmla="*/ 6 h 55"/>
                <a:gd name="T16" fmla="*/ 71 w 72"/>
                <a:gd name="T17" fmla="*/ 6 h 55"/>
                <a:gd name="T18" fmla="*/ 90 w 72"/>
                <a:gd name="T19" fmla="*/ 0 h 55"/>
                <a:gd name="T20" fmla="*/ 36 w 72"/>
                <a:gd name="T21" fmla="*/ 0 h 55"/>
                <a:gd name="T22" fmla="*/ 36 w 72"/>
                <a:gd name="T23" fmla="*/ 6 h 55"/>
                <a:gd name="T24" fmla="*/ 0 w 72"/>
                <a:gd name="T25" fmla="*/ 6 h 55"/>
                <a:gd name="T26" fmla="*/ 52 w 72"/>
                <a:gd name="T27" fmla="*/ 6 h 55"/>
                <a:gd name="T28" fmla="*/ 52 w 72"/>
                <a:gd name="T29" fmla="*/ 6 h 55"/>
                <a:gd name="T30" fmla="*/ 71 w 72"/>
                <a:gd name="T31" fmla="*/ 6 h 55"/>
                <a:gd name="T32" fmla="*/ 106 w 72"/>
                <a:gd name="T33" fmla="*/ 9 h 55"/>
                <a:gd name="T34" fmla="*/ 106 w 72"/>
                <a:gd name="T35" fmla="*/ 11 h 55"/>
                <a:gd name="T36" fmla="*/ 125 w 72"/>
                <a:gd name="T37" fmla="*/ 9 h 55"/>
                <a:gd name="T38" fmla="*/ 146 w 72"/>
                <a:gd name="T39" fmla="*/ 13 h 5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2"/>
                <a:gd name="T61" fmla="*/ 0 h 55"/>
                <a:gd name="T62" fmla="*/ 72 w 72"/>
                <a:gd name="T63" fmla="*/ 55 h 5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2" h="55">
                  <a:moveTo>
                    <a:pt x="64" y="55"/>
                  </a:moveTo>
                  <a:lnTo>
                    <a:pt x="72" y="55"/>
                  </a:lnTo>
                  <a:lnTo>
                    <a:pt x="72" y="48"/>
                  </a:lnTo>
                  <a:lnTo>
                    <a:pt x="72" y="40"/>
                  </a:lnTo>
                  <a:lnTo>
                    <a:pt x="72" y="32"/>
                  </a:lnTo>
                  <a:lnTo>
                    <a:pt x="72" y="24"/>
                  </a:lnTo>
                  <a:lnTo>
                    <a:pt x="64" y="0"/>
                  </a:lnTo>
                  <a:lnTo>
                    <a:pt x="48" y="8"/>
                  </a:lnTo>
                  <a:lnTo>
                    <a:pt x="32" y="8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16"/>
                  </a:lnTo>
                  <a:lnTo>
                    <a:pt x="24" y="32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64" y="55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81" name="Freeform 232"/>
            <p:cNvSpPr>
              <a:spLocks/>
            </p:cNvSpPr>
            <p:nvPr/>
          </p:nvSpPr>
          <p:spPr bwMode="auto">
            <a:xfrm>
              <a:off x="3353" y="2530"/>
              <a:ext cx="25" cy="29"/>
            </a:xfrm>
            <a:custGeom>
              <a:avLst/>
              <a:gdLst>
                <a:gd name="T0" fmla="*/ 0 w 24"/>
                <a:gd name="T1" fmla="*/ 7 h 31"/>
                <a:gd name="T2" fmla="*/ 0 w 24"/>
                <a:gd name="T3" fmla="*/ 0 h 31"/>
                <a:gd name="T4" fmla="*/ 8 w 24"/>
                <a:gd name="T5" fmla="*/ 0 h 31"/>
                <a:gd name="T6" fmla="*/ 52 w 24"/>
                <a:gd name="T7" fmla="*/ 7 h 31"/>
                <a:gd name="T8" fmla="*/ 52 w 24"/>
                <a:gd name="T9" fmla="*/ 7 h 31"/>
                <a:gd name="T10" fmla="*/ 8 w 24"/>
                <a:gd name="T11" fmla="*/ 7 h 31"/>
                <a:gd name="T12" fmla="*/ 0 w 24"/>
                <a:gd name="T13" fmla="*/ 7 h 31"/>
                <a:gd name="T14" fmla="*/ 0 w 24"/>
                <a:gd name="T15" fmla="*/ 7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31"/>
                <a:gd name="T26" fmla="*/ 24 w 24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31"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8" y="31"/>
                  </a:lnTo>
                  <a:lnTo>
                    <a:pt x="0" y="3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82" name="Freeform 233"/>
            <p:cNvSpPr>
              <a:spLocks/>
            </p:cNvSpPr>
            <p:nvPr/>
          </p:nvSpPr>
          <p:spPr bwMode="auto">
            <a:xfrm>
              <a:off x="3353" y="2530"/>
              <a:ext cx="25" cy="29"/>
            </a:xfrm>
            <a:custGeom>
              <a:avLst/>
              <a:gdLst>
                <a:gd name="T0" fmla="*/ 0 w 24"/>
                <a:gd name="T1" fmla="*/ 7 h 31"/>
                <a:gd name="T2" fmla="*/ 0 w 24"/>
                <a:gd name="T3" fmla="*/ 0 h 31"/>
                <a:gd name="T4" fmla="*/ 8 w 24"/>
                <a:gd name="T5" fmla="*/ 0 h 31"/>
                <a:gd name="T6" fmla="*/ 52 w 24"/>
                <a:gd name="T7" fmla="*/ 7 h 31"/>
                <a:gd name="T8" fmla="*/ 52 w 24"/>
                <a:gd name="T9" fmla="*/ 7 h 31"/>
                <a:gd name="T10" fmla="*/ 8 w 24"/>
                <a:gd name="T11" fmla="*/ 7 h 31"/>
                <a:gd name="T12" fmla="*/ 0 w 24"/>
                <a:gd name="T13" fmla="*/ 7 h 31"/>
                <a:gd name="T14" fmla="*/ 0 w 24"/>
                <a:gd name="T15" fmla="*/ 7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31"/>
                <a:gd name="T26" fmla="*/ 24 w 24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31"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8" y="31"/>
                  </a:lnTo>
                  <a:lnTo>
                    <a:pt x="0" y="31"/>
                  </a:lnTo>
                  <a:lnTo>
                    <a:pt x="0" y="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83" name="Freeform 234"/>
            <p:cNvSpPr>
              <a:spLocks/>
            </p:cNvSpPr>
            <p:nvPr/>
          </p:nvSpPr>
          <p:spPr bwMode="auto">
            <a:xfrm>
              <a:off x="3362" y="2545"/>
              <a:ext cx="49" cy="44"/>
            </a:xfrm>
            <a:custGeom>
              <a:avLst/>
              <a:gdLst>
                <a:gd name="T0" fmla="*/ 68 w 48"/>
                <a:gd name="T1" fmla="*/ 13 h 47"/>
                <a:gd name="T2" fmla="*/ 68 w 48"/>
                <a:gd name="T3" fmla="*/ 7 h 47"/>
                <a:gd name="T4" fmla="*/ 52 w 48"/>
                <a:gd name="T5" fmla="*/ 7 h 47"/>
                <a:gd name="T6" fmla="*/ 52 w 48"/>
                <a:gd name="T7" fmla="*/ 7 h 47"/>
                <a:gd name="T8" fmla="*/ 26 w 48"/>
                <a:gd name="T9" fmla="*/ 0 h 47"/>
                <a:gd name="T10" fmla="*/ 16 w 48"/>
                <a:gd name="T11" fmla="*/ 7 h 47"/>
                <a:gd name="T12" fmla="*/ 0 w 48"/>
                <a:gd name="T13" fmla="*/ 7 h 47"/>
                <a:gd name="T14" fmla="*/ 52 w 48"/>
                <a:gd name="T15" fmla="*/ 13 h 47"/>
                <a:gd name="T16" fmla="*/ 68 w 48"/>
                <a:gd name="T17" fmla="*/ 13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47"/>
                <a:gd name="T29" fmla="*/ 48 w 48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47">
                  <a:moveTo>
                    <a:pt x="48" y="47"/>
                  </a:moveTo>
                  <a:lnTo>
                    <a:pt x="48" y="31"/>
                  </a:lnTo>
                  <a:lnTo>
                    <a:pt x="32" y="23"/>
                  </a:lnTo>
                  <a:lnTo>
                    <a:pt x="32" y="15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0" y="15"/>
                  </a:lnTo>
                  <a:lnTo>
                    <a:pt x="32" y="47"/>
                  </a:lnTo>
                  <a:lnTo>
                    <a:pt x="48" y="47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84" name="Freeform 235"/>
            <p:cNvSpPr>
              <a:spLocks/>
            </p:cNvSpPr>
            <p:nvPr/>
          </p:nvSpPr>
          <p:spPr bwMode="auto">
            <a:xfrm>
              <a:off x="3362" y="2545"/>
              <a:ext cx="49" cy="44"/>
            </a:xfrm>
            <a:custGeom>
              <a:avLst/>
              <a:gdLst>
                <a:gd name="T0" fmla="*/ 68 w 48"/>
                <a:gd name="T1" fmla="*/ 13 h 47"/>
                <a:gd name="T2" fmla="*/ 68 w 48"/>
                <a:gd name="T3" fmla="*/ 7 h 47"/>
                <a:gd name="T4" fmla="*/ 52 w 48"/>
                <a:gd name="T5" fmla="*/ 7 h 47"/>
                <a:gd name="T6" fmla="*/ 52 w 48"/>
                <a:gd name="T7" fmla="*/ 7 h 47"/>
                <a:gd name="T8" fmla="*/ 26 w 48"/>
                <a:gd name="T9" fmla="*/ 0 h 47"/>
                <a:gd name="T10" fmla="*/ 16 w 48"/>
                <a:gd name="T11" fmla="*/ 7 h 47"/>
                <a:gd name="T12" fmla="*/ 0 w 48"/>
                <a:gd name="T13" fmla="*/ 7 h 47"/>
                <a:gd name="T14" fmla="*/ 52 w 48"/>
                <a:gd name="T15" fmla="*/ 13 h 47"/>
                <a:gd name="T16" fmla="*/ 68 w 48"/>
                <a:gd name="T17" fmla="*/ 13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47"/>
                <a:gd name="T29" fmla="*/ 48 w 48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47">
                  <a:moveTo>
                    <a:pt x="48" y="47"/>
                  </a:moveTo>
                  <a:lnTo>
                    <a:pt x="48" y="31"/>
                  </a:lnTo>
                  <a:lnTo>
                    <a:pt x="32" y="23"/>
                  </a:lnTo>
                  <a:lnTo>
                    <a:pt x="32" y="15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0" y="15"/>
                  </a:lnTo>
                  <a:lnTo>
                    <a:pt x="32" y="47"/>
                  </a:lnTo>
                  <a:lnTo>
                    <a:pt x="48" y="47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85" name="Freeform 236"/>
            <p:cNvSpPr>
              <a:spLocks/>
            </p:cNvSpPr>
            <p:nvPr/>
          </p:nvSpPr>
          <p:spPr bwMode="auto">
            <a:xfrm>
              <a:off x="3394" y="2525"/>
              <a:ext cx="74" cy="64"/>
            </a:xfrm>
            <a:custGeom>
              <a:avLst/>
              <a:gdLst>
                <a:gd name="T0" fmla="*/ 110 w 72"/>
                <a:gd name="T1" fmla="*/ 8 h 71"/>
                <a:gd name="T2" fmla="*/ 110 w 72"/>
                <a:gd name="T3" fmla="*/ 5 h 71"/>
                <a:gd name="T4" fmla="*/ 122 w 72"/>
                <a:gd name="T5" fmla="*/ 5 h 71"/>
                <a:gd name="T6" fmla="*/ 110 w 72"/>
                <a:gd name="T7" fmla="*/ 5 h 71"/>
                <a:gd name="T8" fmla="*/ 98 w 72"/>
                <a:gd name="T9" fmla="*/ 5 h 71"/>
                <a:gd name="T10" fmla="*/ 65 w 72"/>
                <a:gd name="T11" fmla="*/ 5 h 71"/>
                <a:gd name="T12" fmla="*/ 65 w 72"/>
                <a:gd name="T13" fmla="*/ 0 h 71"/>
                <a:gd name="T14" fmla="*/ 52 w 72"/>
                <a:gd name="T15" fmla="*/ 5 h 71"/>
                <a:gd name="T16" fmla="*/ 44 w 72"/>
                <a:gd name="T17" fmla="*/ 0 h 71"/>
                <a:gd name="T18" fmla="*/ 16 w 72"/>
                <a:gd name="T19" fmla="*/ 5 h 71"/>
                <a:gd name="T20" fmla="*/ 8 w 72"/>
                <a:gd name="T21" fmla="*/ 5 h 71"/>
                <a:gd name="T22" fmla="*/ 8 w 72"/>
                <a:gd name="T23" fmla="*/ 5 h 71"/>
                <a:gd name="T24" fmla="*/ 8 w 72"/>
                <a:gd name="T25" fmla="*/ 5 h 71"/>
                <a:gd name="T26" fmla="*/ 8 w 72"/>
                <a:gd name="T27" fmla="*/ 5 h 71"/>
                <a:gd name="T28" fmla="*/ 8 w 72"/>
                <a:gd name="T29" fmla="*/ 5 h 71"/>
                <a:gd name="T30" fmla="*/ 0 w 72"/>
                <a:gd name="T31" fmla="*/ 5 h 71"/>
                <a:gd name="T32" fmla="*/ 0 w 72"/>
                <a:gd name="T33" fmla="*/ 6 h 71"/>
                <a:gd name="T34" fmla="*/ 16 w 72"/>
                <a:gd name="T35" fmla="*/ 7 h 71"/>
                <a:gd name="T36" fmla="*/ 16 w 72"/>
                <a:gd name="T37" fmla="*/ 10 h 71"/>
                <a:gd name="T38" fmla="*/ 52 w 72"/>
                <a:gd name="T39" fmla="*/ 8 h 71"/>
                <a:gd name="T40" fmla="*/ 81 w 72"/>
                <a:gd name="T41" fmla="*/ 8 h 71"/>
                <a:gd name="T42" fmla="*/ 110 w 72"/>
                <a:gd name="T43" fmla="*/ 8 h 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2"/>
                <a:gd name="T67" fmla="*/ 0 h 71"/>
                <a:gd name="T68" fmla="*/ 72 w 72"/>
                <a:gd name="T69" fmla="*/ 71 h 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2" h="71">
                  <a:moveTo>
                    <a:pt x="64" y="63"/>
                  </a:moveTo>
                  <a:lnTo>
                    <a:pt x="64" y="39"/>
                  </a:lnTo>
                  <a:lnTo>
                    <a:pt x="72" y="32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9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16" y="55"/>
                  </a:lnTo>
                  <a:lnTo>
                    <a:pt x="16" y="71"/>
                  </a:lnTo>
                  <a:lnTo>
                    <a:pt x="32" y="63"/>
                  </a:lnTo>
                  <a:lnTo>
                    <a:pt x="48" y="63"/>
                  </a:lnTo>
                  <a:lnTo>
                    <a:pt x="64" y="63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86" name="Freeform 237"/>
            <p:cNvSpPr>
              <a:spLocks/>
            </p:cNvSpPr>
            <p:nvPr/>
          </p:nvSpPr>
          <p:spPr bwMode="auto">
            <a:xfrm>
              <a:off x="3394" y="2525"/>
              <a:ext cx="74" cy="64"/>
            </a:xfrm>
            <a:custGeom>
              <a:avLst/>
              <a:gdLst>
                <a:gd name="T0" fmla="*/ 110 w 72"/>
                <a:gd name="T1" fmla="*/ 8 h 71"/>
                <a:gd name="T2" fmla="*/ 110 w 72"/>
                <a:gd name="T3" fmla="*/ 5 h 71"/>
                <a:gd name="T4" fmla="*/ 122 w 72"/>
                <a:gd name="T5" fmla="*/ 5 h 71"/>
                <a:gd name="T6" fmla="*/ 110 w 72"/>
                <a:gd name="T7" fmla="*/ 5 h 71"/>
                <a:gd name="T8" fmla="*/ 98 w 72"/>
                <a:gd name="T9" fmla="*/ 5 h 71"/>
                <a:gd name="T10" fmla="*/ 65 w 72"/>
                <a:gd name="T11" fmla="*/ 5 h 71"/>
                <a:gd name="T12" fmla="*/ 65 w 72"/>
                <a:gd name="T13" fmla="*/ 0 h 71"/>
                <a:gd name="T14" fmla="*/ 52 w 72"/>
                <a:gd name="T15" fmla="*/ 5 h 71"/>
                <a:gd name="T16" fmla="*/ 44 w 72"/>
                <a:gd name="T17" fmla="*/ 0 h 71"/>
                <a:gd name="T18" fmla="*/ 16 w 72"/>
                <a:gd name="T19" fmla="*/ 5 h 71"/>
                <a:gd name="T20" fmla="*/ 8 w 72"/>
                <a:gd name="T21" fmla="*/ 5 h 71"/>
                <a:gd name="T22" fmla="*/ 8 w 72"/>
                <a:gd name="T23" fmla="*/ 5 h 71"/>
                <a:gd name="T24" fmla="*/ 8 w 72"/>
                <a:gd name="T25" fmla="*/ 5 h 71"/>
                <a:gd name="T26" fmla="*/ 8 w 72"/>
                <a:gd name="T27" fmla="*/ 5 h 71"/>
                <a:gd name="T28" fmla="*/ 8 w 72"/>
                <a:gd name="T29" fmla="*/ 5 h 71"/>
                <a:gd name="T30" fmla="*/ 0 w 72"/>
                <a:gd name="T31" fmla="*/ 5 h 71"/>
                <a:gd name="T32" fmla="*/ 0 w 72"/>
                <a:gd name="T33" fmla="*/ 6 h 71"/>
                <a:gd name="T34" fmla="*/ 16 w 72"/>
                <a:gd name="T35" fmla="*/ 7 h 71"/>
                <a:gd name="T36" fmla="*/ 16 w 72"/>
                <a:gd name="T37" fmla="*/ 10 h 71"/>
                <a:gd name="T38" fmla="*/ 52 w 72"/>
                <a:gd name="T39" fmla="*/ 8 h 71"/>
                <a:gd name="T40" fmla="*/ 81 w 72"/>
                <a:gd name="T41" fmla="*/ 8 h 71"/>
                <a:gd name="T42" fmla="*/ 110 w 72"/>
                <a:gd name="T43" fmla="*/ 8 h 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2"/>
                <a:gd name="T67" fmla="*/ 0 h 71"/>
                <a:gd name="T68" fmla="*/ 72 w 72"/>
                <a:gd name="T69" fmla="*/ 71 h 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2" h="71">
                  <a:moveTo>
                    <a:pt x="64" y="63"/>
                  </a:moveTo>
                  <a:lnTo>
                    <a:pt x="64" y="39"/>
                  </a:lnTo>
                  <a:lnTo>
                    <a:pt x="72" y="32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9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16" y="55"/>
                  </a:lnTo>
                  <a:lnTo>
                    <a:pt x="16" y="71"/>
                  </a:lnTo>
                  <a:lnTo>
                    <a:pt x="32" y="63"/>
                  </a:lnTo>
                  <a:lnTo>
                    <a:pt x="48" y="63"/>
                  </a:lnTo>
                  <a:lnTo>
                    <a:pt x="64" y="63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87" name="Freeform 238"/>
            <p:cNvSpPr>
              <a:spLocks/>
            </p:cNvSpPr>
            <p:nvPr/>
          </p:nvSpPr>
          <p:spPr bwMode="auto">
            <a:xfrm>
              <a:off x="3437" y="2478"/>
              <a:ext cx="83" cy="61"/>
            </a:xfrm>
            <a:custGeom>
              <a:avLst/>
              <a:gdLst>
                <a:gd name="T0" fmla="*/ 0 w 80"/>
                <a:gd name="T1" fmla="*/ 20 h 64"/>
                <a:gd name="T2" fmla="*/ 0 w 80"/>
                <a:gd name="T3" fmla="*/ 16 h 64"/>
                <a:gd name="T4" fmla="*/ 36 w 80"/>
                <a:gd name="T5" fmla="*/ 10 h 64"/>
                <a:gd name="T6" fmla="*/ 64 w 80"/>
                <a:gd name="T7" fmla="*/ 10 h 64"/>
                <a:gd name="T8" fmla="*/ 86 w 80"/>
                <a:gd name="T9" fmla="*/ 0 h 64"/>
                <a:gd name="T10" fmla="*/ 115 w 80"/>
                <a:gd name="T11" fmla="*/ 0 h 64"/>
                <a:gd name="T12" fmla="*/ 115 w 80"/>
                <a:gd name="T13" fmla="*/ 10 h 64"/>
                <a:gd name="T14" fmla="*/ 149 w 80"/>
                <a:gd name="T15" fmla="*/ 12 h 64"/>
                <a:gd name="T16" fmla="*/ 166 w 80"/>
                <a:gd name="T17" fmla="*/ 12 h 64"/>
                <a:gd name="T18" fmla="*/ 166 w 80"/>
                <a:gd name="T19" fmla="*/ 16 h 64"/>
                <a:gd name="T20" fmla="*/ 133 w 80"/>
                <a:gd name="T21" fmla="*/ 16 h 64"/>
                <a:gd name="T22" fmla="*/ 99 w 80"/>
                <a:gd name="T23" fmla="*/ 16 h 64"/>
                <a:gd name="T24" fmla="*/ 48 w 80"/>
                <a:gd name="T25" fmla="*/ 16 h 64"/>
                <a:gd name="T26" fmla="*/ 48 w 80"/>
                <a:gd name="T27" fmla="*/ 20 h 64"/>
                <a:gd name="T28" fmla="*/ 48 w 80"/>
                <a:gd name="T29" fmla="*/ 26 h 64"/>
                <a:gd name="T30" fmla="*/ 36 w 80"/>
                <a:gd name="T31" fmla="*/ 23 h 64"/>
                <a:gd name="T32" fmla="*/ 0 w 80"/>
                <a:gd name="T33" fmla="*/ 23 h 64"/>
                <a:gd name="T34" fmla="*/ 0 w 80"/>
                <a:gd name="T35" fmla="*/ 20 h 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64"/>
                <a:gd name="T56" fmla="*/ 80 w 80"/>
                <a:gd name="T57" fmla="*/ 64 h 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64">
                  <a:moveTo>
                    <a:pt x="0" y="48"/>
                  </a:moveTo>
                  <a:lnTo>
                    <a:pt x="0" y="40"/>
                  </a:lnTo>
                  <a:lnTo>
                    <a:pt x="16" y="24"/>
                  </a:lnTo>
                  <a:lnTo>
                    <a:pt x="32" y="16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56" y="16"/>
                  </a:lnTo>
                  <a:lnTo>
                    <a:pt x="72" y="32"/>
                  </a:lnTo>
                  <a:lnTo>
                    <a:pt x="80" y="32"/>
                  </a:lnTo>
                  <a:lnTo>
                    <a:pt x="80" y="40"/>
                  </a:lnTo>
                  <a:lnTo>
                    <a:pt x="64" y="40"/>
                  </a:lnTo>
                  <a:lnTo>
                    <a:pt x="48" y="40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24" y="64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88" name="Freeform 239"/>
            <p:cNvSpPr>
              <a:spLocks/>
            </p:cNvSpPr>
            <p:nvPr/>
          </p:nvSpPr>
          <p:spPr bwMode="auto">
            <a:xfrm>
              <a:off x="3437" y="2478"/>
              <a:ext cx="83" cy="61"/>
            </a:xfrm>
            <a:custGeom>
              <a:avLst/>
              <a:gdLst>
                <a:gd name="T0" fmla="*/ 0 w 80"/>
                <a:gd name="T1" fmla="*/ 20 h 64"/>
                <a:gd name="T2" fmla="*/ 0 w 80"/>
                <a:gd name="T3" fmla="*/ 16 h 64"/>
                <a:gd name="T4" fmla="*/ 36 w 80"/>
                <a:gd name="T5" fmla="*/ 10 h 64"/>
                <a:gd name="T6" fmla="*/ 64 w 80"/>
                <a:gd name="T7" fmla="*/ 10 h 64"/>
                <a:gd name="T8" fmla="*/ 86 w 80"/>
                <a:gd name="T9" fmla="*/ 0 h 64"/>
                <a:gd name="T10" fmla="*/ 115 w 80"/>
                <a:gd name="T11" fmla="*/ 0 h 64"/>
                <a:gd name="T12" fmla="*/ 115 w 80"/>
                <a:gd name="T13" fmla="*/ 10 h 64"/>
                <a:gd name="T14" fmla="*/ 149 w 80"/>
                <a:gd name="T15" fmla="*/ 12 h 64"/>
                <a:gd name="T16" fmla="*/ 166 w 80"/>
                <a:gd name="T17" fmla="*/ 12 h 64"/>
                <a:gd name="T18" fmla="*/ 166 w 80"/>
                <a:gd name="T19" fmla="*/ 16 h 64"/>
                <a:gd name="T20" fmla="*/ 133 w 80"/>
                <a:gd name="T21" fmla="*/ 16 h 64"/>
                <a:gd name="T22" fmla="*/ 99 w 80"/>
                <a:gd name="T23" fmla="*/ 16 h 64"/>
                <a:gd name="T24" fmla="*/ 48 w 80"/>
                <a:gd name="T25" fmla="*/ 16 h 64"/>
                <a:gd name="T26" fmla="*/ 48 w 80"/>
                <a:gd name="T27" fmla="*/ 20 h 64"/>
                <a:gd name="T28" fmla="*/ 48 w 80"/>
                <a:gd name="T29" fmla="*/ 26 h 64"/>
                <a:gd name="T30" fmla="*/ 36 w 80"/>
                <a:gd name="T31" fmla="*/ 23 h 64"/>
                <a:gd name="T32" fmla="*/ 0 w 80"/>
                <a:gd name="T33" fmla="*/ 23 h 64"/>
                <a:gd name="T34" fmla="*/ 0 w 80"/>
                <a:gd name="T35" fmla="*/ 20 h 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64"/>
                <a:gd name="T56" fmla="*/ 80 w 80"/>
                <a:gd name="T57" fmla="*/ 64 h 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64">
                  <a:moveTo>
                    <a:pt x="0" y="48"/>
                  </a:moveTo>
                  <a:lnTo>
                    <a:pt x="0" y="40"/>
                  </a:lnTo>
                  <a:lnTo>
                    <a:pt x="16" y="24"/>
                  </a:lnTo>
                  <a:lnTo>
                    <a:pt x="32" y="16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56" y="16"/>
                  </a:lnTo>
                  <a:lnTo>
                    <a:pt x="72" y="32"/>
                  </a:lnTo>
                  <a:lnTo>
                    <a:pt x="80" y="32"/>
                  </a:lnTo>
                  <a:lnTo>
                    <a:pt x="80" y="40"/>
                  </a:lnTo>
                  <a:lnTo>
                    <a:pt x="64" y="40"/>
                  </a:lnTo>
                  <a:lnTo>
                    <a:pt x="48" y="40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24" y="64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0" y="4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89" name="Freeform 240"/>
            <p:cNvSpPr>
              <a:spLocks/>
            </p:cNvSpPr>
            <p:nvPr/>
          </p:nvSpPr>
          <p:spPr bwMode="auto">
            <a:xfrm>
              <a:off x="3460" y="2517"/>
              <a:ext cx="42" cy="64"/>
            </a:xfrm>
            <a:custGeom>
              <a:avLst/>
              <a:gdLst>
                <a:gd name="T0" fmla="*/ 0 w 40"/>
                <a:gd name="T1" fmla="*/ 5 h 71"/>
                <a:gd name="T2" fmla="*/ 0 w 40"/>
                <a:gd name="T3" fmla="*/ 5 h 71"/>
                <a:gd name="T4" fmla="*/ 0 w 40"/>
                <a:gd name="T5" fmla="*/ 0 h 71"/>
                <a:gd name="T6" fmla="*/ 60 w 40"/>
                <a:gd name="T7" fmla="*/ 0 h 71"/>
                <a:gd name="T8" fmla="*/ 86 w 40"/>
                <a:gd name="T9" fmla="*/ 5 h 71"/>
                <a:gd name="T10" fmla="*/ 104 w 40"/>
                <a:gd name="T11" fmla="*/ 6 h 71"/>
                <a:gd name="T12" fmla="*/ 104 w 40"/>
                <a:gd name="T13" fmla="*/ 7 h 71"/>
                <a:gd name="T14" fmla="*/ 8 w 40"/>
                <a:gd name="T15" fmla="*/ 10 h 71"/>
                <a:gd name="T16" fmla="*/ 0 w 40"/>
                <a:gd name="T17" fmla="*/ 10 h 71"/>
                <a:gd name="T18" fmla="*/ 0 w 40"/>
                <a:gd name="T19" fmla="*/ 6 h 71"/>
                <a:gd name="T20" fmla="*/ 8 w 40"/>
                <a:gd name="T21" fmla="*/ 5 h 71"/>
                <a:gd name="T22" fmla="*/ 0 w 40"/>
                <a:gd name="T23" fmla="*/ 5 h 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71"/>
                <a:gd name="T38" fmla="*/ 40 w 40"/>
                <a:gd name="T39" fmla="*/ 71 h 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71">
                  <a:moveTo>
                    <a:pt x="0" y="24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24" y="0"/>
                  </a:lnTo>
                  <a:lnTo>
                    <a:pt x="32" y="32"/>
                  </a:lnTo>
                  <a:lnTo>
                    <a:pt x="40" y="47"/>
                  </a:lnTo>
                  <a:lnTo>
                    <a:pt x="40" y="55"/>
                  </a:lnTo>
                  <a:lnTo>
                    <a:pt x="8" y="71"/>
                  </a:lnTo>
                  <a:lnTo>
                    <a:pt x="0" y="71"/>
                  </a:lnTo>
                  <a:lnTo>
                    <a:pt x="0" y="47"/>
                  </a:lnTo>
                  <a:lnTo>
                    <a:pt x="8" y="4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90" name="Freeform 241"/>
            <p:cNvSpPr>
              <a:spLocks/>
            </p:cNvSpPr>
            <p:nvPr/>
          </p:nvSpPr>
          <p:spPr bwMode="auto">
            <a:xfrm>
              <a:off x="3460" y="2517"/>
              <a:ext cx="42" cy="64"/>
            </a:xfrm>
            <a:custGeom>
              <a:avLst/>
              <a:gdLst>
                <a:gd name="T0" fmla="*/ 0 w 40"/>
                <a:gd name="T1" fmla="*/ 5 h 71"/>
                <a:gd name="T2" fmla="*/ 0 w 40"/>
                <a:gd name="T3" fmla="*/ 5 h 71"/>
                <a:gd name="T4" fmla="*/ 0 w 40"/>
                <a:gd name="T5" fmla="*/ 0 h 71"/>
                <a:gd name="T6" fmla="*/ 60 w 40"/>
                <a:gd name="T7" fmla="*/ 0 h 71"/>
                <a:gd name="T8" fmla="*/ 86 w 40"/>
                <a:gd name="T9" fmla="*/ 5 h 71"/>
                <a:gd name="T10" fmla="*/ 104 w 40"/>
                <a:gd name="T11" fmla="*/ 6 h 71"/>
                <a:gd name="T12" fmla="*/ 104 w 40"/>
                <a:gd name="T13" fmla="*/ 7 h 71"/>
                <a:gd name="T14" fmla="*/ 8 w 40"/>
                <a:gd name="T15" fmla="*/ 10 h 71"/>
                <a:gd name="T16" fmla="*/ 0 w 40"/>
                <a:gd name="T17" fmla="*/ 10 h 71"/>
                <a:gd name="T18" fmla="*/ 0 w 40"/>
                <a:gd name="T19" fmla="*/ 6 h 71"/>
                <a:gd name="T20" fmla="*/ 8 w 40"/>
                <a:gd name="T21" fmla="*/ 5 h 71"/>
                <a:gd name="T22" fmla="*/ 0 w 40"/>
                <a:gd name="T23" fmla="*/ 5 h 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71"/>
                <a:gd name="T38" fmla="*/ 40 w 40"/>
                <a:gd name="T39" fmla="*/ 71 h 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71">
                  <a:moveTo>
                    <a:pt x="0" y="24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24" y="0"/>
                  </a:lnTo>
                  <a:lnTo>
                    <a:pt x="32" y="32"/>
                  </a:lnTo>
                  <a:lnTo>
                    <a:pt x="40" y="47"/>
                  </a:lnTo>
                  <a:lnTo>
                    <a:pt x="40" y="55"/>
                  </a:lnTo>
                  <a:lnTo>
                    <a:pt x="8" y="71"/>
                  </a:lnTo>
                  <a:lnTo>
                    <a:pt x="0" y="71"/>
                  </a:lnTo>
                  <a:lnTo>
                    <a:pt x="0" y="47"/>
                  </a:lnTo>
                  <a:lnTo>
                    <a:pt x="8" y="40"/>
                  </a:lnTo>
                  <a:lnTo>
                    <a:pt x="0" y="24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91" name="Freeform 242"/>
            <p:cNvSpPr>
              <a:spLocks/>
            </p:cNvSpPr>
            <p:nvPr/>
          </p:nvSpPr>
          <p:spPr bwMode="auto">
            <a:xfrm>
              <a:off x="3486" y="2517"/>
              <a:ext cx="24" cy="51"/>
            </a:xfrm>
            <a:custGeom>
              <a:avLst/>
              <a:gdLst>
                <a:gd name="T0" fmla="*/ 16 w 24"/>
                <a:gd name="T1" fmla="*/ 0 h 55"/>
                <a:gd name="T2" fmla="*/ 0 w 24"/>
                <a:gd name="T3" fmla="*/ 0 h 55"/>
                <a:gd name="T4" fmla="*/ 8 w 24"/>
                <a:gd name="T5" fmla="*/ 6 h 55"/>
                <a:gd name="T6" fmla="*/ 16 w 24"/>
                <a:gd name="T7" fmla="*/ 11 h 55"/>
                <a:gd name="T8" fmla="*/ 16 w 24"/>
                <a:gd name="T9" fmla="*/ 13 h 55"/>
                <a:gd name="T10" fmla="*/ 24 w 24"/>
                <a:gd name="T11" fmla="*/ 13 h 55"/>
                <a:gd name="T12" fmla="*/ 24 w 24"/>
                <a:gd name="T13" fmla="*/ 6 h 55"/>
                <a:gd name="T14" fmla="*/ 24 w 24"/>
                <a:gd name="T15" fmla="*/ 6 h 55"/>
                <a:gd name="T16" fmla="*/ 16 w 24"/>
                <a:gd name="T17" fmla="*/ 6 h 55"/>
                <a:gd name="T18" fmla="*/ 16 w 24"/>
                <a:gd name="T19" fmla="*/ 0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55"/>
                <a:gd name="T32" fmla="*/ 24 w 24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55">
                  <a:moveTo>
                    <a:pt x="16" y="0"/>
                  </a:moveTo>
                  <a:lnTo>
                    <a:pt x="0" y="0"/>
                  </a:lnTo>
                  <a:lnTo>
                    <a:pt x="8" y="32"/>
                  </a:lnTo>
                  <a:lnTo>
                    <a:pt x="16" y="47"/>
                  </a:lnTo>
                  <a:lnTo>
                    <a:pt x="16" y="55"/>
                  </a:lnTo>
                  <a:lnTo>
                    <a:pt x="24" y="55"/>
                  </a:lnTo>
                  <a:lnTo>
                    <a:pt x="24" y="32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92" name="Freeform 243"/>
            <p:cNvSpPr>
              <a:spLocks/>
            </p:cNvSpPr>
            <p:nvPr/>
          </p:nvSpPr>
          <p:spPr bwMode="auto">
            <a:xfrm>
              <a:off x="3486" y="2517"/>
              <a:ext cx="24" cy="51"/>
            </a:xfrm>
            <a:custGeom>
              <a:avLst/>
              <a:gdLst>
                <a:gd name="T0" fmla="*/ 16 w 24"/>
                <a:gd name="T1" fmla="*/ 0 h 55"/>
                <a:gd name="T2" fmla="*/ 0 w 24"/>
                <a:gd name="T3" fmla="*/ 0 h 55"/>
                <a:gd name="T4" fmla="*/ 8 w 24"/>
                <a:gd name="T5" fmla="*/ 6 h 55"/>
                <a:gd name="T6" fmla="*/ 16 w 24"/>
                <a:gd name="T7" fmla="*/ 11 h 55"/>
                <a:gd name="T8" fmla="*/ 16 w 24"/>
                <a:gd name="T9" fmla="*/ 13 h 55"/>
                <a:gd name="T10" fmla="*/ 24 w 24"/>
                <a:gd name="T11" fmla="*/ 13 h 55"/>
                <a:gd name="T12" fmla="*/ 24 w 24"/>
                <a:gd name="T13" fmla="*/ 6 h 55"/>
                <a:gd name="T14" fmla="*/ 24 w 24"/>
                <a:gd name="T15" fmla="*/ 6 h 55"/>
                <a:gd name="T16" fmla="*/ 16 w 24"/>
                <a:gd name="T17" fmla="*/ 6 h 55"/>
                <a:gd name="T18" fmla="*/ 16 w 24"/>
                <a:gd name="T19" fmla="*/ 0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55"/>
                <a:gd name="T32" fmla="*/ 24 w 24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55">
                  <a:moveTo>
                    <a:pt x="16" y="0"/>
                  </a:moveTo>
                  <a:lnTo>
                    <a:pt x="0" y="0"/>
                  </a:lnTo>
                  <a:lnTo>
                    <a:pt x="8" y="32"/>
                  </a:lnTo>
                  <a:lnTo>
                    <a:pt x="16" y="47"/>
                  </a:lnTo>
                  <a:lnTo>
                    <a:pt x="16" y="55"/>
                  </a:lnTo>
                  <a:lnTo>
                    <a:pt x="24" y="55"/>
                  </a:lnTo>
                  <a:lnTo>
                    <a:pt x="24" y="32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16" y="0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93" name="Freeform 244"/>
            <p:cNvSpPr>
              <a:spLocks/>
            </p:cNvSpPr>
            <p:nvPr/>
          </p:nvSpPr>
          <p:spPr bwMode="auto">
            <a:xfrm>
              <a:off x="3502" y="2508"/>
              <a:ext cx="25" cy="60"/>
            </a:xfrm>
            <a:custGeom>
              <a:avLst/>
              <a:gdLst>
                <a:gd name="T0" fmla="*/ 36 w 24"/>
                <a:gd name="T1" fmla="*/ 8 h 63"/>
                <a:gd name="T2" fmla="*/ 0 w 24"/>
                <a:gd name="T3" fmla="*/ 8 h 63"/>
                <a:gd name="T4" fmla="*/ 0 w 24"/>
                <a:gd name="T5" fmla="*/ 10 h 63"/>
                <a:gd name="T6" fmla="*/ 8 w 24"/>
                <a:gd name="T7" fmla="*/ 10 h 63"/>
                <a:gd name="T8" fmla="*/ 8 w 24"/>
                <a:gd name="T9" fmla="*/ 15 h 63"/>
                <a:gd name="T10" fmla="*/ 8 w 24"/>
                <a:gd name="T11" fmla="*/ 25 h 63"/>
                <a:gd name="T12" fmla="*/ 36 w 24"/>
                <a:gd name="T13" fmla="*/ 25 h 63"/>
                <a:gd name="T14" fmla="*/ 36 w 24"/>
                <a:gd name="T15" fmla="*/ 19 h 63"/>
                <a:gd name="T16" fmla="*/ 52 w 24"/>
                <a:gd name="T17" fmla="*/ 10 h 63"/>
                <a:gd name="T18" fmla="*/ 52 w 24"/>
                <a:gd name="T19" fmla="*/ 8 h 63"/>
                <a:gd name="T20" fmla="*/ 36 w 24"/>
                <a:gd name="T21" fmla="*/ 0 h 63"/>
                <a:gd name="T22" fmla="*/ 36 w 24"/>
                <a:gd name="T23" fmla="*/ 8 h 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"/>
                <a:gd name="T37" fmla="*/ 0 h 63"/>
                <a:gd name="T38" fmla="*/ 24 w 24"/>
                <a:gd name="T39" fmla="*/ 63 h 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" h="63">
                  <a:moveTo>
                    <a:pt x="16" y="8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8" y="63"/>
                  </a:lnTo>
                  <a:lnTo>
                    <a:pt x="16" y="63"/>
                  </a:lnTo>
                  <a:lnTo>
                    <a:pt x="16" y="48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94" name="Freeform 245"/>
            <p:cNvSpPr>
              <a:spLocks/>
            </p:cNvSpPr>
            <p:nvPr/>
          </p:nvSpPr>
          <p:spPr bwMode="auto">
            <a:xfrm>
              <a:off x="3502" y="2508"/>
              <a:ext cx="25" cy="60"/>
            </a:xfrm>
            <a:custGeom>
              <a:avLst/>
              <a:gdLst>
                <a:gd name="T0" fmla="*/ 36 w 24"/>
                <a:gd name="T1" fmla="*/ 8 h 63"/>
                <a:gd name="T2" fmla="*/ 0 w 24"/>
                <a:gd name="T3" fmla="*/ 8 h 63"/>
                <a:gd name="T4" fmla="*/ 0 w 24"/>
                <a:gd name="T5" fmla="*/ 10 h 63"/>
                <a:gd name="T6" fmla="*/ 8 w 24"/>
                <a:gd name="T7" fmla="*/ 10 h 63"/>
                <a:gd name="T8" fmla="*/ 8 w 24"/>
                <a:gd name="T9" fmla="*/ 15 h 63"/>
                <a:gd name="T10" fmla="*/ 8 w 24"/>
                <a:gd name="T11" fmla="*/ 25 h 63"/>
                <a:gd name="T12" fmla="*/ 36 w 24"/>
                <a:gd name="T13" fmla="*/ 25 h 63"/>
                <a:gd name="T14" fmla="*/ 36 w 24"/>
                <a:gd name="T15" fmla="*/ 19 h 63"/>
                <a:gd name="T16" fmla="*/ 52 w 24"/>
                <a:gd name="T17" fmla="*/ 10 h 63"/>
                <a:gd name="T18" fmla="*/ 52 w 24"/>
                <a:gd name="T19" fmla="*/ 8 h 63"/>
                <a:gd name="T20" fmla="*/ 36 w 24"/>
                <a:gd name="T21" fmla="*/ 0 h 63"/>
                <a:gd name="T22" fmla="*/ 36 w 24"/>
                <a:gd name="T23" fmla="*/ 8 h 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"/>
                <a:gd name="T37" fmla="*/ 0 h 63"/>
                <a:gd name="T38" fmla="*/ 24 w 24"/>
                <a:gd name="T39" fmla="*/ 63 h 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" h="63">
                  <a:moveTo>
                    <a:pt x="16" y="8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8" y="63"/>
                  </a:lnTo>
                  <a:lnTo>
                    <a:pt x="16" y="63"/>
                  </a:lnTo>
                  <a:lnTo>
                    <a:pt x="16" y="48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16" y="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95" name="Freeform 246"/>
            <p:cNvSpPr>
              <a:spLocks/>
            </p:cNvSpPr>
            <p:nvPr/>
          </p:nvSpPr>
          <p:spPr bwMode="auto">
            <a:xfrm>
              <a:off x="3520" y="2495"/>
              <a:ext cx="122" cy="94"/>
            </a:xfrm>
            <a:custGeom>
              <a:avLst/>
              <a:gdLst>
                <a:gd name="T0" fmla="*/ 84 w 120"/>
                <a:gd name="T1" fmla="*/ 15 h 103"/>
                <a:gd name="T2" fmla="*/ 110 w 120"/>
                <a:gd name="T3" fmla="*/ 12 h 103"/>
                <a:gd name="T4" fmla="*/ 126 w 120"/>
                <a:gd name="T5" fmla="*/ 13 h 103"/>
                <a:gd name="T6" fmla="*/ 136 w 120"/>
                <a:gd name="T7" fmla="*/ 12 h 103"/>
                <a:gd name="T8" fmla="*/ 153 w 120"/>
                <a:gd name="T9" fmla="*/ 10 h 103"/>
                <a:gd name="T10" fmla="*/ 165 w 120"/>
                <a:gd name="T11" fmla="*/ 5 h 103"/>
                <a:gd name="T12" fmla="*/ 165 w 120"/>
                <a:gd name="T13" fmla="*/ 5 h 103"/>
                <a:gd name="T14" fmla="*/ 165 w 120"/>
                <a:gd name="T15" fmla="*/ 5 h 103"/>
                <a:gd name="T16" fmla="*/ 165 w 120"/>
                <a:gd name="T17" fmla="*/ 5 h 103"/>
                <a:gd name="T18" fmla="*/ 165 w 120"/>
                <a:gd name="T19" fmla="*/ 0 h 103"/>
                <a:gd name="T20" fmla="*/ 153 w 120"/>
                <a:gd name="T21" fmla="*/ 0 h 103"/>
                <a:gd name="T22" fmla="*/ 144 w 120"/>
                <a:gd name="T23" fmla="*/ 5 h 103"/>
                <a:gd name="T24" fmla="*/ 110 w 120"/>
                <a:gd name="T25" fmla="*/ 5 h 103"/>
                <a:gd name="T26" fmla="*/ 94 w 120"/>
                <a:gd name="T27" fmla="*/ 5 h 103"/>
                <a:gd name="T28" fmla="*/ 76 w 120"/>
                <a:gd name="T29" fmla="*/ 5 h 103"/>
                <a:gd name="T30" fmla="*/ 68 w 120"/>
                <a:gd name="T31" fmla="*/ 5 h 103"/>
                <a:gd name="T32" fmla="*/ 52 w 120"/>
                <a:gd name="T33" fmla="*/ 0 h 103"/>
                <a:gd name="T34" fmla="*/ 24 w 120"/>
                <a:gd name="T35" fmla="*/ 0 h 103"/>
                <a:gd name="T36" fmla="*/ 8 w 120"/>
                <a:gd name="T37" fmla="*/ 5 h 103"/>
                <a:gd name="T38" fmla="*/ 8 w 120"/>
                <a:gd name="T39" fmla="*/ 5 h 103"/>
                <a:gd name="T40" fmla="*/ 8 w 120"/>
                <a:gd name="T41" fmla="*/ 5 h 103"/>
                <a:gd name="T42" fmla="*/ 0 w 120"/>
                <a:gd name="T43" fmla="*/ 11 h 103"/>
                <a:gd name="T44" fmla="*/ 0 w 120"/>
                <a:gd name="T45" fmla="*/ 13 h 103"/>
                <a:gd name="T46" fmla="*/ 24 w 120"/>
                <a:gd name="T47" fmla="*/ 13 h 103"/>
                <a:gd name="T48" fmla="*/ 24 w 120"/>
                <a:gd name="T49" fmla="*/ 14 h 103"/>
                <a:gd name="T50" fmla="*/ 52 w 120"/>
                <a:gd name="T51" fmla="*/ 16 h 103"/>
                <a:gd name="T52" fmla="*/ 60 w 120"/>
                <a:gd name="T53" fmla="*/ 16 h 103"/>
                <a:gd name="T54" fmla="*/ 84 w 120"/>
                <a:gd name="T55" fmla="*/ 16 h 103"/>
                <a:gd name="T56" fmla="*/ 84 w 120"/>
                <a:gd name="T57" fmla="*/ 15 h 10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"/>
                <a:gd name="T88" fmla="*/ 0 h 103"/>
                <a:gd name="T89" fmla="*/ 120 w 120"/>
                <a:gd name="T90" fmla="*/ 103 h 10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" h="103">
                  <a:moveTo>
                    <a:pt x="64" y="95"/>
                  </a:moveTo>
                  <a:lnTo>
                    <a:pt x="80" y="71"/>
                  </a:lnTo>
                  <a:lnTo>
                    <a:pt x="88" y="79"/>
                  </a:lnTo>
                  <a:lnTo>
                    <a:pt x="96" y="71"/>
                  </a:lnTo>
                  <a:lnTo>
                    <a:pt x="112" y="56"/>
                  </a:lnTo>
                  <a:lnTo>
                    <a:pt x="120" y="32"/>
                  </a:lnTo>
                  <a:lnTo>
                    <a:pt x="120" y="24"/>
                  </a:lnTo>
                  <a:lnTo>
                    <a:pt x="120" y="16"/>
                  </a:lnTo>
                  <a:lnTo>
                    <a:pt x="120" y="8"/>
                  </a:lnTo>
                  <a:lnTo>
                    <a:pt x="120" y="0"/>
                  </a:lnTo>
                  <a:lnTo>
                    <a:pt x="112" y="0"/>
                  </a:lnTo>
                  <a:lnTo>
                    <a:pt x="104" y="8"/>
                  </a:lnTo>
                  <a:lnTo>
                    <a:pt x="80" y="8"/>
                  </a:lnTo>
                  <a:lnTo>
                    <a:pt x="72" y="16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0" y="64"/>
                  </a:lnTo>
                  <a:lnTo>
                    <a:pt x="0" y="79"/>
                  </a:lnTo>
                  <a:lnTo>
                    <a:pt x="24" y="79"/>
                  </a:lnTo>
                  <a:lnTo>
                    <a:pt x="24" y="87"/>
                  </a:lnTo>
                  <a:lnTo>
                    <a:pt x="32" y="103"/>
                  </a:lnTo>
                  <a:lnTo>
                    <a:pt x="40" y="103"/>
                  </a:lnTo>
                  <a:lnTo>
                    <a:pt x="64" y="103"/>
                  </a:lnTo>
                  <a:lnTo>
                    <a:pt x="64" y="95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96" name="Freeform 247"/>
            <p:cNvSpPr>
              <a:spLocks/>
            </p:cNvSpPr>
            <p:nvPr/>
          </p:nvSpPr>
          <p:spPr bwMode="auto">
            <a:xfrm>
              <a:off x="3520" y="2495"/>
              <a:ext cx="122" cy="94"/>
            </a:xfrm>
            <a:custGeom>
              <a:avLst/>
              <a:gdLst>
                <a:gd name="T0" fmla="*/ 84 w 120"/>
                <a:gd name="T1" fmla="*/ 15 h 103"/>
                <a:gd name="T2" fmla="*/ 110 w 120"/>
                <a:gd name="T3" fmla="*/ 12 h 103"/>
                <a:gd name="T4" fmla="*/ 126 w 120"/>
                <a:gd name="T5" fmla="*/ 13 h 103"/>
                <a:gd name="T6" fmla="*/ 136 w 120"/>
                <a:gd name="T7" fmla="*/ 12 h 103"/>
                <a:gd name="T8" fmla="*/ 153 w 120"/>
                <a:gd name="T9" fmla="*/ 10 h 103"/>
                <a:gd name="T10" fmla="*/ 165 w 120"/>
                <a:gd name="T11" fmla="*/ 5 h 103"/>
                <a:gd name="T12" fmla="*/ 165 w 120"/>
                <a:gd name="T13" fmla="*/ 5 h 103"/>
                <a:gd name="T14" fmla="*/ 165 w 120"/>
                <a:gd name="T15" fmla="*/ 5 h 103"/>
                <a:gd name="T16" fmla="*/ 165 w 120"/>
                <a:gd name="T17" fmla="*/ 5 h 103"/>
                <a:gd name="T18" fmla="*/ 165 w 120"/>
                <a:gd name="T19" fmla="*/ 0 h 103"/>
                <a:gd name="T20" fmla="*/ 153 w 120"/>
                <a:gd name="T21" fmla="*/ 0 h 103"/>
                <a:gd name="T22" fmla="*/ 144 w 120"/>
                <a:gd name="T23" fmla="*/ 5 h 103"/>
                <a:gd name="T24" fmla="*/ 110 w 120"/>
                <a:gd name="T25" fmla="*/ 5 h 103"/>
                <a:gd name="T26" fmla="*/ 94 w 120"/>
                <a:gd name="T27" fmla="*/ 5 h 103"/>
                <a:gd name="T28" fmla="*/ 76 w 120"/>
                <a:gd name="T29" fmla="*/ 5 h 103"/>
                <a:gd name="T30" fmla="*/ 68 w 120"/>
                <a:gd name="T31" fmla="*/ 5 h 103"/>
                <a:gd name="T32" fmla="*/ 52 w 120"/>
                <a:gd name="T33" fmla="*/ 0 h 103"/>
                <a:gd name="T34" fmla="*/ 24 w 120"/>
                <a:gd name="T35" fmla="*/ 0 h 103"/>
                <a:gd name="T36" fmla="*/ 8 w 120"/>
                <a:gd name="T37" fmla="*/ 5 h 103"/>
                <a:gd name="T38" fmla="*/ 8 w 120"/>
                <a:gd name="T39" fmla="*/ 5 h 103"/>
                <a:gd name="T40" fmla="*/ 8 w 120"/>
                <a:gd name="T41" fmla="*/ 5 h 103"/>
                <a:gd name="T42" fmla="*/ 0 w 120"/>
                <a:gd name="T43" fmla="*/ 11 h 103"/>
                <a:gd name="T44" fmla="*/ 0 w 120"/>
                <a:gd name="T45" fmla="*/ 13 h 103"/>
                <a:gd name="T46" fmla="*/ 24 w 120"/>
                <a:gd name="T47" fmla="*/ 13 h 103"/>
                <a:gd name="T48" fmla="*/ 24 w 120"/>
                <a:gd name="T49" fmla="*/ 14 h 103"/>
                <a:gd name="T50" fmla="*/ 52 w 120"/>
                <a:gd name="T51" fmla="*/ 16 h 103"/>
                <a:gd name="T52" fmla="*/ 60 w 120"/>
                <a:gd name="T53" fmla="*/ 16 h 103"/>
                <a:gd name="T54" fmla="*/ 84 w 120"/>
                <a:gd name="T55" fmla="*/ 16 h 103"/>
                <a:gd name="T56" fmla="*/ 84 w 120"/>
                <a:gd name="T57" fmla="*/ 15 h 10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"/>
                <a:gd name="T88" fmla="*/ 0 h 103"/>
                <a:gd name="T89" fmla="*/ 120 w 120"/>
                <a:gd name="T90" fmla="*/ 103 h 10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" h="103">
                  <a:moveTo>
                    <a:pt x="64" y="95"/>
                  </a:moveTo>
                  <a:lnTo>
                    <a:pt x="80" y="71"/>
                  </a:lnTo>
                  <a:lnTo>
                    <a:pt x="88" y="79"/>
                  </a:lnTo>
                  <a:lnTo>
                    <a:pt x="96" y="71"/>
                  </a:lnTo>
                  <a:lnTo>
                    <a:pt x="112" y="56"/>
                  </a:lnTo>
                  <a:lnTo>
                    <a:pt x="120" y="32"/>
                  </a:lnTo>
                  <a:lnTo>
                    <a:pt x="120" y="24"/>
                  </a:lnTo>
                  <a:lnTo>
                    <a:pt x="120" y="16"/>
                  </a:lnTo>
                  <a:lnTo>
                    <a:pt x="120" y="8"/>
                  </a:lnTo>
                  <a:lnTo>
                    <a:pt x="120" y="0"/>
                  </a:lnTo>
                  <a:lnTo>
                    <a:pt x="112" y="0"/>
                  </a:lnTo>
                  <a:lnTo>
                    <a:pt x="104" y="8"/>
                  </a:lnTo>
                  <a:lnTo>
                    <a:pt x="80" y="8"/>
                  </a:lnTo>
                  <a:lnTo>
                    <a:pt x="72" y="16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0" y="64"/>
                  </a:lnTo>
                  <a:lnTo>
                    <a:pt x="0" y="79"/>
                  </a:lnTo>
                  <a:lnTo>
                    <a:pt x="24" y="79"/>
                  </a:lnTo>
                  <a:lnTo>
                    <a:pt x="24" y="87"/>
                  </a:lnTo>
                  <a:lnTo>
                    <a:pt x="32" y="103"/>
                  </a:lnTo>
                  <a:lnTo>
                    <a:pt x="40" y="103"/>
                  </a:lnTo>
                  <a:lnTo>
                    <a:pt x="64" y="103"/>
                  </a:lnTo>
                  <a:lnTo>
                    <a:pt x="64" y="95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97" name="Freeform 248"/>
            <p:cNvSpPr>
              <a:spLocks/>
            </p:cNvSpPr>
            <p:nvPr/>
          </p:nvSpPr>
          <p:spPr bwMode="auto">
            <a:xfrm>
              <a:off x="3585" y="2501"/>
              <a:ext cx="82" cy="110"/>
            </a:xfrm>
            <a:custGeom>
              <a:avLst/>
              <a:gdLst>
                <a:gd name="T0" fmla="*/ 0 w 80"/>
                <a:gd name="T1" fmla="*/ 18 h 119"/>
                <a:gd name="T2" fmla="*/ 16 w 80"/>
                <a:gd name="T3" fmla="*/ 14 h 119"/>
                <a:gd name="T4" fmla="*/ 44 w 80"/>
                <a:gd name="T5" fmla="*/ 15 h 119"/>
                <a:gd name="T6" fmla="*/ 52 w 80"/>
                <a:gd name="T7" fmla="*/ 14 h 119"/>
                <a:gd name="T8" fmla="*/ 75 w 80"/>
                <a:gd name="T9" fmla="*/ 10 h 119"/>
                <a:gd name="T10" fmla="*/ 91 w 80"/>
                <a:gd name="T11" fmla="*/ 6 h 119"/>
                <a:gd name="T12" fmla="*/ 91 w 80"/>
                <a:gd name="T13" fmla="*/ 6 h 119"/>
                <a:gd name="T14" fmla="*/ 91 w 80"/>
                <a:gd name="T15" fmla="*/ 6 h 119"/>
                <a:gd name="T16" fmla="*/ 91 w 80"/>
                <a:gd name="T17" fmla="*/ 0 h 119"/>
                <a:gd name="T18" fmla="*/ 91 w 80"/>
                <a:gd name="T19" fmla="*/ 6 h 119"/>
                <a:gd name="T20" fmla="*/ 117 w 80"/>
                <a:gd name="T21" fmla="*/ 6 h 119"/>
                <a:gd name="T22" fmla="*/ 91 w 80"/>
                <a:gd name="T23" fmla="*/ 6 h 119"/>
                <a:gd name="T24" fmla="*/ 91 w 80"/>
                <a:gd name="T25" fmla="*/ 8 h 119"/>
                <a:gd name="T26" fmla="*/ 106 w 80"/>
                <a:gd name="T27" fmla="*/ 10 h 119"/>
                <a:gd name="T28" fmla="*/ 117 w 80"/>
                <a:gd name="T29" fmla="*/ 14 h 119"/>
                <a:gd name="T30" fmla="*/ 91 w 80"/>
                <a:gd name="T31" fmla="*/ 17 h 119"/>
                <a:gd name="T32" fmla="*/ 106 w 80"/>
                <a:gd name="T33" fmla="*/ 18 h 119"/>
                <a:gd name="T34" fmla="*/ 129 w 80"/>
                <a:gd name="T35" fmla="*/ 23 h 119"/>
                <a:gd name="T36" fmla="*/ 129 w 80"/>
                <a:gd name="T37" fmla="*/ 25 h 119"/>
                <a:gd name="T38" fmla="*/ 75 w 80"/>
                <a:gd name="T39" fmla="*/ 23 h 119"/>
                <a:gd name="T40" fmla="*/ 44 w 80"/>
                <a:gd name="T41" fmla="*/ 23 h 119"/>
                <a:gd name="T42" fmla="*/ 16 w 80"/>
                <a:gd name="T43" fmla="*/ 23 h 119"/>
                <a:gd name="T44" fmla="*/ 8 w 80"/>
                <a:gd name="T45" fmla="*/ 21 h 119"/>
                <a:gd name="T46" fmla="*/ 0 w 80"/>
                <a:gd name="T47" fmla="*/ 19 h 119"/>
                <a:gd name="T48" fmla="*/ 0 w 80"/>
                <a:gd name="T49" fmla="*/ 18 h 1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0"/>
                <a:gd name="T76" fmla="*/ 0 h 119"/>
                <a:gd name="T77" fmla="*/ 80 w 80"/>
                <a:gd name="T78" fmla="*/ 119 h 1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0" h="119">
                  <a:moveTo>
                    <a:pt x="0" y="87"/>
                  </a:moveTo>
                  <a:lnTo>
                    <a:pt x="16" y="63"/>
                  </a:lnTo>
                  <a:lnTo>
                    <a:pt x="24" y="71"/>
                  </a:lnTo>
                  <a:lnTo>
                    <a:pt x="32" y="63"/>
                  </a:lnTo>
                  <a:lnTo>
                    <a:pt x="48" y="48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72" y="32"/>
                  </a:lnTo>
                  <a:lnTo>
                    <a:pt x="56" y="32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72" y="63"/>
                  </a:lnTo>
                  <a:lnTo>
                    <a:pt x="56" y="79"/>
                  </a:lnTo>
                  <a:lnTo>
                    <a:pt x="64" y="87"/>
                  </a:lnTo>
                  <a:lnTo>
                    <a:pt x="80" y="111"/>
                  </a:lnTo>
                  <a:lnTo>
                    <a:pt x="80" y="119"/>
                  </a:lnTo>
                  <a:lnTo>
                    <a:pt x="48" y="111"/>
                  </a:lnTo>
                  <a:lnTo>
                    <a:pt x="24" y="111"/>
                  </a:lnTo>
                  <a:lnTo>
                    <a:pt x="16" y="111"/>
                  </a:lnTo>
                  <a:lnTo>
                    <a:pt x="8" y="103"/>
                  </a:lnTo>
                  <a:lnTo>
                    <a:pt x="0" y="9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98" name="Freeform 249"/>
            <p:cNvSpPr>
              <a:spLocks/>
            </p:cNvSpPr>
            <p:nvPr/>
          </p:nvSpPr>
          <p:spPr bwMode="auto">
            <a:xfrm>
              <a:off x="3585" y="2501"/>
              <a:ext cx="82" cy="110"/>
            </a:xfrm>
            <a:custGeom>
              <a:avLst/>
              <a:gdLst>
                <a:gd name="T0" fmla="*/ 0 w 80"/>
                <a:gd name="T1" fmla="*/ 18 h 119"/>
                <a:gd name="T2" fmla="*/ 16 w 80"/>
                <a:gd name="T3" fmla="*/ 14 h 119"/>
                <a:gd name="T4" fmla="*/ 44 w 80"/>
                <a:gd name="T5" fmla="*/ 15 h 119"/>
                <a:gd name="T6" fmla="*/ 52 w 80"/>
                <a:gd name="T7" fmla="*/ 14 h 119"/>
                <a:gd name="T8" fmla="*/ 75 w 80"/>
                <a:gd name="T9" fmla="*/ 10 h 119"/>
                <a:gd name="T10" fmla="*/ 91 w 80"/>
                <a:gd name="T11" fmla="*/ 6 h 119"/>
                <a:gd name="T12" fmla="*/ 91 w 80"/>
                <a:gd name="T13" fmla="*/ 6 h 119"/>
                <a:gd name="T14" fmla="*/ 91 w 80"/>
                <a:gd name="T15" fmla="*/ 6 h 119"/>
                <a:gd name="T16" fmla="*/ 91 w 80"/>
                <a:gd name="T17" fmla="*/ 0 h 119"/>
                <a:gd name="T18" fmla="*/ 91 w 80"/>
                <a:gd name="T19" fmla="*/ 6 h 119"/>
                <a:gd name="T20" fmla="*/ 117 w 80"/>
                <a:gd name="T21" fmla="*/ 6 h 119"/>
                <a:gd name="T22" fmla="*/ 91 w 80"/>
                <a:gd name="T23" fmla="*/ 6 h 119"/>
                <a:gd name="T24" fmla="*/ 91 w 80"/>
                <a:gd name="T25" fmla="*/ 8 h 119"/>
                <a:gd name="T26" fmla="*/ 106 w 80"/>
                <a:gd name="T27" fmla="*/ 10 h 119"/>
                <a:gd name="T28" fmla="*/ 117 w 80"/>
                <a:gd name="T29" fmla="*/ 14 h 119"/>
                <a:gd name="T30" fmla="*/ 91 w 80"/>
                <a:gd name="T31" fmla="*/ 17 h 119"/>
                <a:gd name="T32" fmla="*/ 106 w 80"/>
                <a:gd name="T33" fmla="*/ 18 h 119"/>
                <a:gd name="T34" fmla="*/ 129 w 80"/>
                <a:gd name="T35" fmla="*/ 23 h 119"/>
                <a:gd name="T36" fmla="*/ 129 w 80"/>
                <a:gd name="T37" fmla="*/ 25 h 119"/>
                <a:gd name="T38" fmla="*/ 75 w 80"/>
                <a:gd name="T39" fmla="*/ 23 h 119"/>
                <a:gd name="T40" fmla="*/ 44 w 80"/>
                <a:gd name="T41" fmla="*/ 23 h 119"/>
                <a:gd name="T42" fmla="*/ 16 w 80"/>
                <a:gd name="T43" fmla="*/ 23 h 119"/>
                <a:gd name="T44" fmla="*/ 8 w 80"/>
                <a:gd name="T45" fmla="*/ 21 h 119"/>
                <a:gd name="T46" fmla="*/ 0 w 80"/>
                <a:gd name="T47" fmla="*/ 19 h 119"/>
                <a:gd name="T48" fmla="*/ 0 w 80"/>
                <a:gd name="T49" fmla="*/ 18 h 1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0"/>
                <a:gd name="T76" fmla="*/ 0 h 119"/>
                <a:gd name="T77" fmla="*/ 80 w 80"/>
                <a:gd name="T78" fmla="*/ 119 h 1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0" h="119">
                  <a:moveTo>
                    <a:pt x="0" y="87"/>
                  </a:moveTo>
                  <a:lnTo>
                    <a:pt x="16" y="63"/>
                  </a:lnTo>
                  <a:lnTo>
                    <a:pt x="24" y="71"/>
                  </a:lnTo>
                  <a:lnTo>
                    <a:pt x="32" y="63"/>
                  </a:lnTo>
                  <a:lnTo>
                    <a:pt x="48" y="48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72" y="32"/>
                  </a:lnTo>
                  <a:lnTo>
                    <a:pt x="56" y="32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72" y="63"/>
                  </a:lnTo>
                  <a:lnTo>
                    <a:pt x="56" y="79"/>
                  </a:lnTo>
                  <a:lnTo>
                    <a:pt x="64" y="87"/>
                  </a:lnTo>
                  <a:lnTo>
                    <a:pt x="80" y="111"/>
                  </a:lnTo>
                  <a:lnTo>
                    <a:pt x="80" y="119"/>
                  </a:lnTo>
                  <a:lnTo>
                    <a:pt x="48" y="111"/>
                  </a:lnTo>
                  <a:lnTo>
                    <a:pt x="24" y="111"/>
                  </a:lnTo>
                  <a:lnTo>
                    <a:pt x="16" y="111"/>
                  </a:lnTo>
                  <a:lnTo>
                    <a:pt x="8" y="103"/>
                  </a:lnTo>
                  <a:lnTo>
                    <a:pt x="0" y="95"/>
                  </a:lnTo>
                  <a:lnTo>
                    <a:pt x="0" y="87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099" name="Freeform 250"/>
            <p:cNvSpPr>
              <a:spLocks/>
            </p:cNvSpPr>
            <p:nvPr/>
          </p:nvSpPr>
          <p:spPr bwMode="auto">
            <a:xfrm>
              <a:off x="3593" y="2605"/>
              <a:ext cx="17" cy="13"/>
            </a:xfrm>
            <a:custGeom>
              <a:avLst/>
              <a:gdLst>
                <a:gd name="T0" fmla="*/ 50 w 16"/>
                <a:gd name="T1" fmla="*/ 0 h 16"/>
                <a:gd name="T2" fmla="*/ 50 w 16"/>
                <a:gd name="T3" fmla="*/ 2 h 16"/>
                <a:gd name="T4" fmla="*/ 31 w 16"/>
                <a:gd name="T5" fmla="*/ 2 h 16"/>
                <a:gd name="T6" fmla="*/ 0 w 16"/>
                <a:gd name="T7" fmla="*/ 2 h 16"/>
                <a:gd name="T8" fmla="*/ 31 w 16"/>
                <a:gd name="T9" fmla="*/ 0 h 16"/>
                <a:gd name="T10" fmla="*/ 50 w 16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6"/>
                <a:gd name="T20" fmla="*/ 16 w 1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6">
                  <a:moveTo>
                    <a:pt x="16" y="0"/>
                  </a:move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00" name="Freeform 251"/>
            <p:cNvSpPr>
              <a:spLocks/>
            </p:cNvSpPr>
            <p:nvPr/>
          </p:nvSpPr>
          <p:spPr bwMode="auto">
            <a:xfrm>
              <a:off x="3593" y="2605"/>
              <a:ext cx="17" cy="13"/>
            </a:xfrm>
            <a:custGeom>
              <a:avLst/>
              <a:gdLst>
                <a:gd name="T0" fmla="*/ 50 w 16"/>
                <a:gd name="T1" fmla="*/ 0 h 16"/>
                <a:gd name="T2" fmla="*/ 50 w 16"/>
                <a:gd name="T3" fmla="*/ 2 h 16"/>
                <a:gd name="T4" fmla="*/ 31 w 16"/>
                <a:gd name="T5" fmla="*/ 2 h 16"/>
                <a:gd name="T6" fmla="*/ 0 w 16"/>
                <a:gd name="T7" fmla="*/ 2 h 16"/>
                <a:gd name="T8" fmla="*/ 31 w 16"/>
                <a:gd name="T9" fmla="*/ 0 h 16"/>
                <a:gd name="T10" fmla="*/ 50 w 16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6"/>
                <a:gd name="T20" fmla="*/ 16 w 1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6">
                  <a:moveTo>
                    <a:pt x="16" y="0"/>
                  </a:move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01" name="Freeform 252"/>
            <p:cNvSpPr>
              <a:spLocks/>
            </p:cNvSpPr>
            <p:nvPr/>
          </p:nvSpPr>
          <p:spPr bwMode="auto">
            <a:xfrm>
              <a:off x="3585" y="2605"/>
              <a:ext cx="57" cy="67"/>
            </a:xfrm>
            <a:custGeom>
              <a:avLst/>
              <a:gdLst>
                <a:gd name="T0" fmla="*/ 16 w 56"/>
                <a:gd name="T1" fmla="*/ 7 h 72"/>
                <a:gd name="T2" fmla="*/ 24 w 56"/>
                <a:gd name="T3" fmla="*/ 7 h 72"/>
                <a:gd name="T4" fmla="*/ 24 w 56"/>
                <a:gd name="T5" fmla="*/ 0 h 72"/>
                <a:gd name="T6" fmla="*/ 68 w 56"/>
                <a:gd name="T7" fmla="*/ 0 h 72"/>
                <a:gd name="T8" fmla="*/ 68 w 56"/>
                <a:gd name="T9" fmla="*/ 7 h 72"/>
                <a:gd name="T10" fmla="*/ 76 w 56"/>
                <a:gd name="T11" fmla="*/ 7 h 72"/>
                <a:gd name="T12" fmla="*/ 76 w 56"/>
                <a:gd name="T13" fmla="*/ 7 h 72"/>
                <a:gd name="T14" fmla="*/ 76 w 56"/>
                <a:gd name="T15" fmla="*/ 7 h 72"/>
                <a:gd name="T16" fmla="*/ 76 w 56"/>
                <a:gd name="T17" fmla="*/ 12 h 72"/>
                <a:gd name="T18" fmla="*/ 60 w 56"/>
                <a:gd name="T19" fmla="*/ 12 h 72"/>
                <a:gd name="T20" fmla="*/ 52 w 56"/>
                <a:gd name="T21" fmla="*/ 14 h 72"/>
                <a:gd name="T22" fmla="*/ 52 w 56"/>
                <a:gd name="T23" fmla="*/ 16 h 72"/>
                <a:gd name="T24" fmla="*/ 24 w 56"/>
                <a:gd name="T25" fmla="*/ 16 h 72"/>
                <a:gd name="T26" fmla="*/ 24 w 56"/>
                <a:gd name="T27" fmla="*/ 18 h 72"/>
                <a:gd name="T28" fmla="*/ 16 w 56"/>
                <a:gd name="T29" fmla="*/ 14 h 72"/>
                <a:gd name="T30" fmla="*/ 0 w 56"/>
                <a:gd name="T31" fmla="*/ 9 h 72"/>
                <a:gd name="T32" fmla="*/ 8 w 56"/>
                <a:gd name="T33" fmla="*/ 7 h 72"/>
                <a:gd name="T34" fmla="*/ 8 w 56"/>
                <a:gd name="T35" fmla="*/ 7 h 72"/>
                <a:gd name="T36" fmla="*/ 16 w 56"/>
                <a:gd name="T37" fmla="*/ 7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"/>
                <a:gd name="T58" fmla="*/ 0 h 72"/>
                <a:gd name="T59" fmla="*/ 56 w 56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" h="72">
                  <a:moveTo>
                    <a:pt x="16" y="16"/>
                  </a:moveTo>
                  <a:lnTo>
                    <a:pt x="24" y="16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48" y="16"/>
                  </a:lnTo>
                  <a:lnTo>
                    <a:pt x="56" y="8"/>
                  </a:lnTo>
                  <a:lnTo>
                    <a:pt x="56" y="16"/>
                  </a:lnTo>
                  <a:lnTo>
                    <a:pt x="56" y="24"/>
                  </a:lnTo>
                  <a:lnTo>
                    <a:pt x="56" y="48"/>
                  </a:lnTo>
                  <a:lnTo>
                    <a:pt x="40" y="48"/>
                  </a:lnTo>
                  <a:lnTo>
                    <a:pt x="32" y="56"/>
                  </a:lnTo>
                  <a:lnTo>
                    <a:pt x="32" y="64"/>
                  </a:lnTo>
                  <a:lnTo>
                    <a:pt x="24" y="64"/>
                  </a:lnTo>
                  <a:lnTo>
                    <a:pt x="24" y="72"/>
                  </a:lnTo>
                  <a:lnTo>
                    <a:pt x="16" y="56"/>
                  </a:lnTo>
                  <a:lnTo>
                    <a:pt x="0" y="40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02" name="Freeform 253"/>
            <p:cNvSpPr>
              <a:spLocks/>
            </p:cNvSpPr>
            <p:nvPr/>
          </p:nvSpPr>
          <p:spPr bwMode="auto">
            <a:xfrm>
              <a:off x="3585" y="2605"/>
              <a:ext cx="57" cy="67"/>
            </a:xfrm>
            <a:custGeom>
              <a:avLst/>
              <a:gdLst>
                <a:gd name="T0" fmla="*/ 16 w 56"/>
                <a:gd name="T1" fmla="*/ 7 h 72"/>
                <a:gd name="T2" fmla="*/ 24 w 56"/>
                <a:gd name="T3" fmla="*/ 7 h 72"/>
                <a:gd name="T4" fmla="*/ 24 w 56"/>
                <a:gd name="T5" fmla="*/ 0 h 72"/>
                <a:gd name="T6" fmla="*/ 68 w 56"/>
                <a:gd name="T7" fmla="*/ 0 h 72"/>
                <a:gd name="T8" fmla="*/ 68 w 56"/>
                <a:gd name="T9" fmla="*/ 7 h 72"/>
                <a:gd name="T10" fmla="*/ 76 w 56"/>
                <a:gd name="T11" fmla="*/ 7 h 72"/>
                <a:gd name="T12" fmla="*/ 76 w 56"/>
                <a:gd name="T13" fmla="*/ 7 h 72"/>
                <a:gd name="T14" fmla="*/ 76 w 56"/>
                <a:gd name="T15" fmla="*/ 7 h 72"/>
                <a:gd name="T16" fmla="*/ 76 w 56"/>
                <a:gd name="T17" fmla="*/ 12 h 72"/>
                <a:gd name="T18" fmla="*/ 60 w 56"/>
                <a:gd name="T19" fmla="*/ 12 h 72"/>
                <a:gd name="T20" fmla="*/ 52 w 56"/>
                <a:gd name="T21" fmla="*/ 14 h 72"/>
                <a:gd name="T22" fmla="*/ 52 w 56"/>
                <a:gd name="T23" fmla="*/ 16 h 72"/>
                <a:gd name="T24" fmla="*/ 24 w 56"/>
                <a:gd name="T25" fmla="*/ 16 h 72"/>
                <a:gd name="T26" fmla="*/ 24 w 56"/>
                <a:gd name="T27" fmla="*/ 18 h 72"/>
                <a:gd name="T28" fmla="*/ 16 w 56"/>
                <a:gd name="T29" fmla="*/ 14 h 72"/>
                <a:gd name="T30" fmla="*/ 0 w 56"/>
                <a:gd name="T31" fmla="*/ 9 h 72"/>
                <a:gd name="T32" fmla="*/ 8 w 56"/>
                <a:gd name="T33" fmla="*/ 7 h 72"/>
                <a:gd name="T34" fmla="*/ 8 w 56"/>
                <a:gd name="T35" fmla="*/ 7 h 72"/>
                <a:gd name="T36" fmla="*/ 16 w 56"/>
                <a:gd name="T37" fmla="*/ 7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"/>
                <a:gd name="T58" fmla="*/ 0 h 72"/>
                <a:gd name="T59" fmla="*/ 56 w 56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" h="72">
                  <a:moveTo>
                    <a:pt x="16" y="16"/>
                  </a:moveTo>
                  <a:lnTo>
                    <a:pt x="24" y="16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48" y="16"/>
                  </a:lnTo>
                  <a:lnTo>
                    <a:pt x="56" y="8"/>
                  </a:lnTo>
                  <a:lnTo>
                    <a:pt x="56" y="16"/>
                  </a:lnTo>
                  <a:lnTo>
                    <a:pt x="56" y="24"/>
                  </a:lnTo>
                  <a:lnTo>
                    <a:pt x="56" y="48"/>
                  </a:lnTo>
                  <a:lnTo>
                    <a:pt x="40" y="48"/>
                  </a:lnTo>
                  <a:lnTo>
                    <a:pt x="32" y="56"/>
                  </a:lnTo>
                  <a:lnTo>
                    <a:pt x="32" y="64"/>
                  </a:lnTo>
                  <a:lnTo>
                    <a:pt x="24" y="64"/>
                  </a:lnTo>
                  <a:lnTo>
                    <a:pt x="24" y="72"/>
                  </a:lnTo>
                  <a:lnTo>
                    <a:pt x="16" y="56"/>
                  </a:lnTo>
                  <a:lnTo>
                    <a:pt x="0" y="40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16" y="16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03" name="Freeform 254"/>
            <p:cNvSpPr>
              <a:spLocks/>
            </p:cNvSpPr>
            <p:nvPr/>
          </p:nvSpPr>
          <p:spPr bwMode="auto">
            <a:xfrm>
              <a:off x="3610" y="2598"/>
              <a:ext cx="82" cy="88"/>
            </a:xfrm>
            <a:custGeom>
              <a:avLst/>
              <a:gdLst>
                <a:gd name="T0" fmla="*/ 91 w 80"/>
                <a:gd name="T1" fmla="*/ 6 h 96"/>
                <a:gd name="T2" fmla="*/ 91 w 80"/>
                <a:gd name="T3" fmla="*/ 6 h 96"/>
                <a:gd name="T4" fmla="*/ 44 w 80"/>
                <a:gd name="T5" fmla="*/ 6 h 96"/>
                <a:gd name="T6" fmla="*/ 44 w 80"/>
                <a:gd name="T7" fmla="*/ 6 h 96"/>
                <a:gd name="T8" fmla="*/ 52 w 80"/>
                <a:gd name="T9" fmla="*/ 6 h 96"/>
                <a:gd name="T10" fmla="*/ 52 w 80"/>
                <a:gd name="T11" fmla="*/ 6 h 96"/>
                <a:gd name="T12" fmla="*/ 52 w 80"/>
                <a:gd name="T13" fmla="*/ 6 h 96"/>
                <a:gd name="T14" fmla="*/ 52 w 80"/>
                <a:gd name="T15" fmla="*/ 10 h 96"/>
                <a:gd name="T16" fmla="*/ 16 w 80"/>
                <a:gd name="T17" fmla="*/ 10 h 96"/>
                <a:gd name="T18" fmla="*/ 8 w 80"/>
                <a:gd name="T19" fmla="*/ 12 h 96"/>
                <a:gd name="T20" fmla="*/ 8 w 80"/>
                <a:gd name="T21" fmla="*/ 13 h 96"/>
                <a:gd name="T22" fmla="*/ 0 w 80"/>
                <a:gd name="T23" fmla="*/ 13 h 96"/>
                <a:gd name="T24" fmla="*/ 0 w 80"/>
                <a:gd name="T25" fmla="*/ 14 h 96"/>
                <a:gd name="T26" fmla="*/ 16 w 80"/>
                <a:gd name="T27" fmla="*/ 17 h 96"/>
                <a:gd name="T28" fmla="*/ 16 w 80"/>
                <a:gd name="T29" fmla="*/ 16 h 96"/>
                <a:gd name="T30" fmla="*/ 44 w 80"/>
                <a:gd name="T31" fmla="*/ 16 h 96"/>
                <a:gd name="T32" fmla="*/ 52 w 80"/>
                <a:gd name="T33" fmla="*/ 16 h 96"/>
                <a:gd name="T34" fmla="*/ 75 w 80"/>
                <a:gd name="T35" fmla="*/ 14 h 96"/>
                <a:gd name="T36" fmla="*/ 91 w 80"/>
                <a:gd name="T37" fmla="*/ 10 h 96"/>
                <a:gd name="T38" fmla="*/ 117 w 80"/>
                <a:gd name="T39" fmla="*/ 9 h 96"/>
                <a:gd name="T40" fmla="*/ 129 w 80"/>
                <a:gd name="T41" fmla="*/ 0 h 96"/>
                <a:gd name="T42" fmla="*/ 106 w 80"/>
                <a:gd name="T43" fmla="*/ 6 h 96"/>
                <a:gd name="T44" fmla="*/ 91 w 80"/>
                <a:gd name="T45" fmla="*/ 6 h 9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0"/>
                <a:gd name="T70" fmla="*/ 0 h 96"/>
                <a:gd name="T71" fmla="*/ 80 w 80"/>
                <a:gd name="T72" fmla="*/ 96 h 9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0" h="96">
                  <a:moveTo>
                    <a:pt x="56" y="8"/>
                  </a:moveTo>
                  <a:lnTo>
                    <a:pt x="56" y="16"/>
                  </a:lnTo>
                  <a:lnTo>
                    <a:pt x="24" y="8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32" y="56"/>
                  </a:lnTo>
                  <a:lnTo>
                    <a:pt x="16" y="56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16" y="96"/>
                  </a:lnTo>
                  <a:lnTo>
                    <a:pt x="16" y="88"/>
                  </a:lnTo>
                  <a:lnTo>
                    <a:pt x="24" y="88"/>
                  </a:lnTo>
                  <a:lnTo>
                    <a:pt x="32" y="88"/>
                  </a:lnTo>
                  <a:lnTo>
                    <a:pt x="48" y="80"/>
                  </a:lnTo>
                  <a:lnTo>
                    <a:pt x="56" y="56"/>
                  </a:lnTo>
                  <a:lnTo>
                    <a:pt x="72" y="48"/>
                  </a:lnTo>
                  <a:lnTo>
                    <a:pt x="80" y="0"/>
                  </a:lnTo>
                  <a:lnTo>
                    <a:pt x="64" y="8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04" name="Freeform 255"/>
            <p:cNvSpPr>
              <a:spLocks/>
            </p:cNvSpPr>
            <p:nvPr/>
          </p:nvSpPr>
          <p:spPr bwMode="auto">
            <a:xfrm>
              <a:off x="3610" y="2598"/>
              <a:ext cx="82" cy="88"/>
            </a:xfrm>
            <a:custGeom>
              <a:avLst/>
              <a:gdLst>
                <a:gd name="T0" fmla="*/ 91 w 80"/>
                <a:gd name="T1" fmla="*/ 6 h 96"/>
                <a:gd name="T2" fmla="*/ 91 w 80"/>
                <a:gd name="T3" fmla="*/ 6 h 96"/>
                <a:gd name="T4" fmla="*/ 44 w 80"/>
                <a:gd name="T5" fmla="*/ 6 h 96"/>
                <a:gd name="T6" fmla="*/ 44 w 80"/>
                <a:gd name="T7" fmla="*/ 6 h 96"/>
                <a:gd name="T8" fmla="*/ 52 w 80"/>
                <a:gd name="T9" fmla="*/ 6 h 96"/>
                <a:gd name="T10" fmla="*/ 52 w 80"/>
                <a:gd name="T11" fmla="*/ 6 h 96"/>
                <a:gd name="T12" fmla="*/ 52 w 80"/>
                <a:gd name="T13" fmla="*/ 6 h 96"/>
                <a:gd name="T14" fmla="*/ 52 w 80"/>
                <a:gd name="T15" fmla="*/ 10 h 96"/>
                <a:gd name="T16" fmla="*/ 16 w 80"/>
                <a:gd name="T17" fmla="*/ 10 h 96"/>
                <a:gd name="T18" fmla="*/ 8 w 80"/>
                <a:gd name="T19" fmla="*/ 12 h 96"/>
                <a:gd name="T20" fmla="*/ 8 w 80"/>
                <a:gd name="T21" fmla="*/ 13 h 96"/>
                <a:gd name="T22" fmla="*/ 0 w 80"/>
                <a:gd name="T23" fmla="*/ 13 h 96"/>
                <a:gd name="T24" fmla="*/ 0 w 80"/>
                <a:gd name="T25" fmla="*/ 14 h 96"/>
                <a:gd name="T26" fmla="*/ 16 w 80"/>
                <a:gd name="T27" fmla="*/ 17 h 96"/>
                <a:gd name="T28" fmla="*/ 16 w 80"/>
                <a:gd name="T29" fmla="*/ 16 h 96"/>
                <a:gd name="T30" fmla="*/ 44 w 80"/>
                <a:gd name="T31" fmla="*/ 16 h 96"/>
                <a:gd name="T32" fmla="*/ 52 w 80"/>
                <a:gd name="T33" fmla="*/ 16 h 96"/>
                <a:gd name="T34" fmla="*/ 75 w 80"/>
                <a:gd name="T35" fmla="*/ 14 h 96"/>
                <a:gd name="T36" fmla="*/ 91 w 80"/>
                <a:gd name="T37" fmla="*/ 10 h 96"/>
                <a:gd name="T38" fmla="*/ 117 w 80"/>
                <a:gd name="T39" fmla="*/ 9 h 96"/>
                <a:gd name="T40" fmla="*/ 129 w 80"/>
                <a:gd name="T41" fmla="*/ 0 h 96"/>
                <a:gd name="T42" fmla="*/ 106 w 80"/>
                <a:gd name="T43" fmla="*/ 6 h 96"/>
                <a:gd name="T44" fmla="*/ 91 w 80"/>
                <a:gd name="T45" fmla="*/ 6 h 9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0"/>
                <a:gd name="T70" fmla="*/ 0 h 96"/>
                <a:gd name="T71" fmla="*/ 80 w 80"/>
                <a:gd name="T72" fmla="*/ 96 h 9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0" h="96">
                  <a:moveTo>
                    <a:pt x="56" y="8"/>
                  </a:moveTo>
                  <a:lnTo>
                    <a:pt x="56" y="16"/>
                  </a:lnTo>
                  <a:lnTo>
                    <a:pt x="24" y="8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32" y="56"/>
                  </a:lnTo>
                  <a:lnTo>
                    <a:pt x="16" y="56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16" y="96"/>
                  </a:lnTo>
                  <a:lnTo>
                    <a:pt x="16" y="88"/>
                  </a:lnTo>
                  <a:lnTo>
                    <a:pt x="24" y="88"/>
                  </a:lnTo>
                  <a:lnTo>
                    <a:pt x="32" y="88"/>
                  </a:lnTo>
                  <a:lnTo>
                    <a:pt x="48" y="80"/>
                  </a:lnTo>
                  <a:lnTo>
                    <a:pt x="56" y="56"/>
                  </a:lnTo>
                  <a:lnTo>
                    <a:pt x="72" y="48"/>
                  </a:lnTo>
                  <a:lnTo>
                    <a:pt x="80" y="0"/>
                  </a:lnTo>
                  <a:lnTo>
                    <a:pt x="64" y="8"/>
                  </a:lnTo>
                  <a:lnTo>
                    <a:pt x="56" y="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05" name="Freeform 256"/>
            <p:cNvSpPr>
              <a:spLocks/>
            </p:cNvSpPr>
            <p:nvPr/>
          </p:nvSpPr>
          <p:spPr bwMode="auto">
            <a:xfrm>
              <a:off x="3626" y="2581"/>
              <a:ext cx="206" cy="187"/>
            </a:xfrm>
            <a:custGeom>
              <a:avLst/>
              <a:gdLst>
                <a:gd name="T0" fmla="*/ 317 w 199"/>
                <a:gd name="T1" fmla="*/ 0 h 200"/>
                <a:gd name="T2" fmla="*/ 220 w 199"/>
                <a:gd name="T3" fmla="*/ 0 h 200"/>
                <a:gd name="T4" fmla="*/ 206 w 199"/>
                <a:gd name="T5" fmla="*/ 7 h 200"/>
                <a:gd name="T6" fmla="*/ 172 w 199"/>
                <a:gd name="T7" fmla="*/ 7 h 200"/>
                <a:gd name="T8" fmla="*/ 158 w 199"/>
                <a:gd name="T9" fmla="*/ 0 h 200"/>
                <a:gd name="T10" fmla="*/ 143 w 199"/>
                <a:gd name="T11" fmla="*/ 0 h 200"/>
                <a:gd name="T12" fmla="*/ 126 w 199"/>
                <a:gd name="T13" fmla="*/ 7 h 200"/>
                <a:gd name="T14" fmla="*/ 110 w 199"/>
                <a:gd name="T15" fmla="*/ 18 h 200"/>
                <a:gd name="T16" fmla="*/ 79 w 199"/>
                <a:gd name="T17" fmla="*/ 19 h 200"/>
                <a:gd name="T18" fmla="*/ 61 w 199"/>
                <a:gd name="T19" fmla="*/ 26 h 200"/>
                <a:gd name="T20" fmla="*/ 36 w 199"/>
                <a:gd name="T21" fmla="*/ 28 h 200"/>
                <a:gd name="T22" fmla="*/ 8 w 199"/>
                <a:gd name="T23" fmla="*/ 28 h 200"/>
                <a:gd name="T24" fmla="*/ 0 w 199"/>
                <a:gd name="T25" fmla="*/ 30 h 200"/>
                <a:gd name="T26" fmla="*/ 0 w 199"/>
                <a:gd name="T27" fmla="*/ 32 h 200"/>
                <a:gd name="T28" fmla="*/ 36 w 199"/>
                <a:gd name="T29" fmla="*/ 30 h 200"/>
                <a:gd name="T30" fmla="*/ 79 w 199"/>
                <a:gd name="T31" fmla="*/ 30 h 200"/>
                <a:gd name="T32" fmla="*/ 96 w 199"/>
                <a:gd name="T33" fmla="*/ 30 h 200"/>
                <a:gd name="T34" fmla="*/ 96 w 199"/>
                <a:gd name="T35" fmla="*/ 34 h 200"/>
                <a:gd name="T36" fmla="*/ 110 w 199"/>
                <a:gd name="T37" fmla="*/ 38 h 200"/>
                <a:gd name="T38" fmla="*/ 143 w 199"/>
                <a:gd name="T39" fmla="*/ 36 h 200"/>
                <a:gd name="T40" fmla="*/ 143 w 199"/>
                <a:gd name="T41" fmla="*/ 34 h 200"/>
                <a:gd name="T42" fmla="*/ 172 w 199"/>
                <a:gd name="T43" fmla="*/ 34 h 200"/>
                <a:gd name="T44" fmla="*/ 189 w 199"/>
                <a:gd name="T45" fmla="*/ 36 h 200"/>
                <a:gd name="T46" fmla="*/ 189 w 199"/>
                <a:gd name="T47" fmla="*/ 42 h 200"/>
                <a:gd name="T48" fmla="*/ 206 w 199"/>
                <a:gd name="T49" fmla="*/ 42 h 200"/>
                <a:gd name="T50" fmla="*/ 189 w 199"/>
                <a:gd name="T51" fmla="*/ 44 h 200"/>
                <a:gd name="T52" fmla="*/ 189 w 199"/>
                <a:gd name="T53" fmla="*/ 47 h 200"/>
                <a:gd name="T54" fmla="*/ 236 w 199"/>
                <a:gd name="T55" fmla="*/ 44 h 200"/>
                <a:gd name="T56" fmla="*/ 285 w 199"/>
                <a:gd name="T57" fmla="*/ 48 h 200"/>
                <a:gd name="T58" fmla="*/ 301 w 199"/>
                <a:gd name="T59" fmla="*/ 47 h 200"/>
                <a:gd name="T60" fmla="*/ 334 w 199"/>
                <a:gd name="T61" fmla="*/ 50 h 200"/>
                <a:gd name="T62" fmla="*/ 349 w 199"/>
                <a:gd name="T63" fmla="*/ 52 h 200"/>
                <a:gd name="T64" fmla="*/ 349 w 199"/>
                <a:gd name="T65" fmla="*/ 48 h 200"/>
                <a:gd name="T66" fmla="*/ 334 w 199"/>
                <a:gd name="T67" fmla="*/ 48 h 200"/>
                <a:gd name="T68" fmla="*/ 334 w 199"/>
                <a:gd name="T69" fmla="*/ 47 h 200"/>
                <a:gd name="T70" fmla="*/ 334 w 199"/>
                <a:gd name="T71" fmla="*/ 39 h 200"/>
                <a:gd name="T72" fmla="*/ 334 w 199"/>
                <a:gd name="T73" fmla="*/ 38 h 200"/>
                <a:gd name="T74" fmla="*/ 382 w 199"/>
                <a:gd name="T75" fmla="*/ 38 h 200"/>
                <a:gd name="T76" fmla="*/ 349 w 199"/>
                <a:gd name="T77" fmla="*/ 32 h 200"/>
                <a:gd name="T78" fmla="*/ 349 w 199"/>
                <a:gd name="T79" fmla="*/ 28 h 200"/>
                <a:gd name="T80" fmla="*/ 349 w 199"/>
                <a:gd name="T81" fmla="*/ 22 h 200"/>
                <a:gd name="T82" fmla="*/ 349 w 199"/>
                <a:gd name="T83" fmla="*/ 21 h 200"/>
                <a:gd name="T84" fmla="*/ 334 w 199"/>
                <a:gd name="T85" fmla="*/ 21 h 200"/>
                <a:gd name="T86" fmla="*/ 349 w 199"/>
                <a:gd name="T87" fmla="*/ 19 h 200"/>
                <a:gd name="T88" fmla="*/ 364 w 199"/>
                <a:gd name="T89" fmla="*/ 13 h 200"/>
                <a:gd name="T90" fmla="*/ 382 w 199"/>
                <a:gd name="T91" fmla="*/ 11 h 200"/>
                <a:gd name="T92" fmla="*/ 398 w 199"/>
                <a:gd name="T93" fmla="*/ 7 h 200"/>
                <a:gd name="T94" fmla="*/ 382 w 199"/>
                <a:gd name="T95" fmla="*/ 7 h 200"/>
                <a:gd name="T96" fmla="*/ 382 w 199"/>
                <a:gd name="T97" fmla="*/ 7 h 200"/>
                <a:gd name="T98" fmla="*/ 364 w 199"/>
                <a:gd name="T99" fmla="*/ 7 h 200"/>
                <a:gd name="T100" fmla="*/ 334 w 199"/>
                <a:gd name="T101" fmla="*/ 7 h 200"/>
                <a:gd name="T102" fmla="*/ 317 w 199"/>
                <a:gd name="T103" fmla="*/ 0 h 2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9"/>
                <a:gd name="T157" fmla="*/ 0 h 200"/>
                <a:gd name="T158" fmla="*/ 199 w 199"/>
                <a:gd name="T159" fmla="*/ 200 h 2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9" h="200">
                  <a:moveTo>
                    <a:pt x="159" y="0"/>
                  </a:moveTo>
                  <a:lnTo>
                    <a:pt x="111" y="0"/>
                  </a:lnTo>
                  <a:lnTo>
                    <a:pt x="103" y="8"/>
                  </a:lnTo>
                  <a:lnTo>
                    <a:pt x="87" y="8"/>
                  </a:lnTo>
                  <a:lnTo>
                    <a:pt x="79" y="0"/>
                  </a:lnTo>
                  <a:lnTo>
                    <a:pt x="71" y="0"/>
                  </a:lnTo>
                  <a:lnTo>
                    <a:pt x="64" y="16"/>
                  </a:lnTo>
                  <a:lnTo>
                    <a:pt x="56" y="64"/>
                  </a:lnTo>
                  <a:lnTo>
                    <a:pt x="40" y="72"/>
                  </a:lnTo>
                  <a:lnTo>
                    <a:pt x="32" y="96"/>
                  </a:lnTo>
                  <a:lnTo>
                    <a:pt x="16" y="104"/>
                  </a:lnTo>
                  <a:lnTo>
                    <a:pt x="8" y="104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16" y="112"/>
                  </a:lnTo>
                  <a:lnTo>
                    <a:pt x="40" y="112"/>
                  </a:lnTo>
                  <a:lnTo>
                    <a:pt x="48" y="112"/>
                  </a:lnTo>
                  <a:lnTo>
                    <a:pt x="48" y="128"/>
                  </a:lnTo>
                  <a:lnTo>
                    <a:pt x="56" y="144"/>
                  </a:lnTo>
                  <a:lnTo>
                    <a:pt x="71" y="136"/>
                  </a:lnTo>
                  <a:lnTo>
                    <a:pt x="71" y="128"/>
                  </a:lnTo>
                  <a:lnTo>
                    <a:pt x="87" y="128"/>
                  </a:lnTo>
                  <a:lnTo>
                    <a:pt x="95" y="136"/>
                  </a:lnTo>
                  <a:lnTo>
                    <a:pt x="95" y="160"/>
                  </a:lnTo>
                  <a:lnTo>
                    <a:pt x="103" y="160"/>
                  </a:lnTo>
                  <a:lnTo>
                    <a:pt x="95" y="168"/>
                  </a:lnTo>
                  <a:lnTo>
                    <a:pt x="95" y="176"/>
                  </a:lnTo>
                  <a:lnTo>
                    <a:pt x="119" y="168"/>
                  </a:lnTo>
                  <a:lnTo>
                    <a:pt x="143" y="184"/>
                  </a:lnTo>
                  <a:lnTo>
                    <a:pt x="151" y="176"/>
                  </a:lnTo>
                  <a:lnTo>
                    <a:pt x="167" y="192"/>
                  </a:lnTo>
                  <a:lnTo>
                    <a:pt x="175" y="200"/>
                  </a:lnTo>
                  <a:lnTo>
                    <a:pt x="175" y="184"/>
                  </a:lnTo>
                  <a:lnTo>
                    <a:pt x="167" y="184"/>
                  </a:lnTo>
                  <a:lnTo>
                    <a:pt x="167" y="176"/>
                  </a:lnTo>
                  <a:lnTo>
                    <a:pt x="167" y="152"/>
                  </a:lnTo>
                  <a:lnTo>
                    <a:pt x="167" y="144"/>
                  </a:lnTo>
                  <a:lnTo>
                    <a:pt x="191" y="144"/>
                  </a:lnTo>
                  <a:lnTo>
                    <a:pt x="175" y="120"/>
                  </a:lnTo>
                  <a:lnTo>
                    <a:pt x="175" y="104"/>
                  </a:lnTo>
                  <a:lnTo>
                    <a:pt x="175" y="88"/>
                  </a:lnTo>
                  <a:lnTo>
                    <a:pt x="175" y="80"/>
                  </a:lnTo>
                  <a:lnTo>
                    <a:pt x="167" y="80"/>
                  </a:lnTo>
                  <a:lnTo>
                    <a:pt x="175" y="72"/>
                  </a:lnTo>
                  <a:lnTo>
                    <a:pt x="183" y="48"/>
                  </a:lnTo>
                  <a:lnTo>
                    <a:pt x="191" y="40"/>
                  </a:lnTo>
                  <a:lnTo>
                    <a:pt x="199" y="24"/>
                  </a:lnTo>
                  <a:lnTo>
                    <a:pt x="191" y="24"/>
                  </a:lnTo>
                  <a:lnTo>
                    <a:pt x="191" y="16"/>
                  </a:lnTo>
                  <a:lnTo>
                    <a:pt x="183" y="8"/>
                  </a:lnTo>
                  <a:lnTo>
                    <a:pt x="167" y="8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06" name="Freeform 257"/>
            <p:cNvSpPr>
              <a:spLocks/>
            </p:cNvSpPr>
            <p:nvPr/>
          </p:nvSpPr>
          <p:spPr bwMode="auto">
            <a:xfrm>
              <a:off x="3626" y="2581"/>
              <a:ext cx="206" cy="187"/>
            </a:xfrm>
            <a:custGeom>
              <a:avLst/>
              <a:gdLst>
                <a:gd name="T0" fmla="*/ 317 w 199"/>
                <a:gd name="T1" fmla="*/ 0 h 200"/>
                <a:gd name="T2" fmla="*/ 220 w 199"/>
                <a:gd name="T3" fmla="*/ 0 h 200"/>
                <a:gd name="T4" fmla="*/ 206 w 199"/>
                <a:gd name="T5" fmla="*/ 7 h 200"/>
                <a:gd name="T6" fmla="*/ 172 w 199"/>
                <a:gd name="T7" fmla="*/ 7 h 200"/>
                <a:gd name="T8" fmla="*/ 158 w 199"/>
                <a:gd name="T9" fmla="*/ 0 h 200"/>
                <a:gd name="T10" fmla="*/ 143 w 199"/>
                <a:gd name="T11" fmla="*/ 0 h 200"/>
                <a:gd name="T12" fmla="*/ 126 w 199"/>
                <a:gd name="T13" fmla="*/ 7 h 200"/>
                <a:gd name="T14" fmla="*/ 110 w 199"/>
                <a:gd name="T15" fmla="*/ 18 h 200"/>
                <a:gd name="T16" fmla="*/ 79 w 199"/>
                <a:gd name="T17" fmla="*/ 19 h 200"/>
                <a:gd name="T18" fmla="*/ 61 w 199"/>
                <a:gd name="T19" fmla="*/ 26 h 200"/>
                <a:gd name="T20" fmla="*/ 36 w 199"/>
                <a:gd name="T21" fmla="*/ 28 h 200"/>
                <a:gd name="T22" fmla="*/ 8 w 199"/>
                <a:gd name="T23" fmla="*/ 28 h 200"/>
                <a:gd name="T24" fmla="*/ 0 w 199"/>
                <a:gd name="T25" fmla="*/ 30 h 200"/>
                <a:gd name="T26" fmla="*/ 0 w 199"/>
                <a:gd name="T27" fmla="*/ 32 h 200"/>
                <a:gd name="T28" fmla="*/ 36 w 199"/>
                <a:gd name="T29" fmla="*/ 30 h 200"/>
                <a:gd name="T30" fmla="*/ 79 w 199"/>
                <a:gd name="T31" fmla="*/ 30 h 200"/>
                <a:gd name="T32" fmla="*/ 96 w 199"/>
                <a:gd name="T33" fmla="*/ 30 h 200"/>
                <a:gd name="T34" fmla="*/ 96 w 199"/>
                <a:gd name="T35" fmla="*/ 34 h 200"/>
                <a:gd name="T36" fmla="*/ 110 w 199"/>
                <a:gd name="T37" fmla="*/ 38 h 200"/>
                <a:gd name="T38" fmla="*/ 143 w 199"/>
                <a:gd name="T39" fmla="*/ 36 h 200"/>
                <a:gd name="T40" fmla="*/ 143 w 199"/>
                <a:gd name="T41" fmla="*/ 34 h 200"/>
                <a:gd name="T42" fmla="*/ 172 w 199"/>
                <a:gd name="T43" fmla="*/ 34 h 200"/>
                <a:gd name="T44" fmla="*/ 189 w 199"/>
                <a:gd name="T45" fmla="*/ 36 h 200"/>
                <a:gd name="T46" fmla="*/ 189 w 199"/>
                <a:gd name="T47" fmla="*/ 42 h 200"/>
                <a:gd name="T48" fmla="*/ 206 w 199"/>
                <a:gd name="T49" fmla="*/ 42 h 200"/>
                <a:gd name="T50" fmla="*/ 189 w 199"/>
                <a:gd name="T51" fmla="*/ 44 h 200"/>
                <a:gd name="T52" fmla="*/ 189 w 199"/>
                <a:gd name="T53" fmla="*/ 47 h 200"/>
                <a:gd name="T54" fmla="*/ 236 w 199"/>
                <a:gd name="T55" fmla="*/ 44 h 200"/>
                <a:gd name="T56" fmla="*/ 285 w 199"/>
                <a:gd name="T57" fmla="*/ 48 h 200"/>
                <a:gd name="T58" fmla="*/ 301 w 199"/>
                <a:gd name="T59" fmla="*/ 47 h 200"/>
                <a:gd name="T60" fmla="*/ 334 w 199"/>
                <a:gd name="T61" fmla="*/ 50 h 200"/>
                <a:gd name="T62" fmla="*/ 349 w 199"/>
                <a:gd name="T63" fmla="*/ 52 h 200"/>
                <a:gd name="T64" fmla="*/ 349 w 199"/>
                <a:gd name="T65" fmla="*/ 48 h 200"/>
                <a:gd name="T66" fmla="*/ 334 w 199"/>
                <a:gd name="T67" fmla="*/ 48 h 200"/>
                <a:gd name="T68" fmla="*/ 334 w 199"/>
                <a:gd name="T69" fmla="*/ 47 h 200"/>
                <a:gd name="T70" fmla="*/ 334 w 199"/>
                <a:gd name="T71" fmla="*/ 39 h 200"/>
                <a:gd name="T72" fmla="*/ 334 w 199"/>
                <a:gd name="T73" fmla="*/ 38 h 200"/>
                <a:gd name="T74" fmla="*/ 382 w 199"/>
                <a:gd name="T75" fmla="*/ 38 h 200"/>
                <a:gd name="T76" fmla="*/ 349 w 199"/>
                <a:gd name="T77" fmla="*/ 32 h 200"/>
                <a:gd name="T78" fmla="*/ 349 w 199"/>
                <a:gd name="T79" fmla="*/ 28 h 200"/>
                <a:gd name="T80" fmla="*/ 349 w 199"/>
                <a:gd name="T81" fmla="*/ 22 h 200"/>
                <a:gd name="T82" fmla="*/ 349 w 199"/>
                <a:gd name="T83" fmla="*/ 21 h 200"/>
                <a:gd name="T84" fmla="*/ 334 w 199"/>
                <a:gd name="T85" fmla="*/ 21 h 200"/>
                <a:gd name="T86" fmla="*/ 349 w 199"/>
                <a:gd name="T87" fmla="*/ 19 h 200"/>
                <a:gd name="T88" fmla="*/ 364 w 199"/>
                <a:gd name="T89" fmla="*/ 13 h 200"/>
                <a:gd name="T90" fmla="*/ 382 w 199"/>
                <a:gd name="T91" fmla="*/ 11 h 200"/>
                <a:gd name="T92" fmla="*/ 398 w 199"/>
                <a:gd name="T93" fmla="*/ 7 h 200"/>
                <a:gd name="T94" fmla="*/ 382 w 199"/>
                <a:gd name="T95" fmla="*/ 7 h 200"/>
                <a:gd name="T96" fmla="*/ 382 w 199"/>
                <a:gd name="T97" fmla="*/ 7 h 200"/>
                <a:gd name="T98" fmla="*/ 364 w 199"/>
                <a:gd name="T99" fmla="*/ 7 h 200"/>
                <a:gd name="T100" fmla="*/ 334 w 199"/>
                <a:gd name="T101" fmla="*/ 7 h 200"/>
                <a:gd name="T102" fmla="*/ 317 w 199"/>
                <a:gd name="T103" fmla="*/ 0 h 2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9"/>
                <a:gd name="T157" fmla="*/ 0 h 200"/>
                <a:gd name="T158" fmla="*/ 199 w 199"/>
                <a:gd name="T159" fmla="*/ 200 h 2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9" h="200">
                  <a:moveTo>
                    <a:pt x="159" y="0"/>
                  </a:moveTo>
                  <a:lnTo>
                    <a:pt x="111" y="0"/>
                  </a:lnTo>
                  <a:lnTo>
                    <a:pt x="103" y="8"/>
                  </a:lnTo>
                  <a:lnTo>
                    <a:pt x="87" y="8"/>
                  </a:lnTo>
                  <a:lnTo>
                    <a:pt x="79" y="0"/>
                  </a:lnTo>
                  <a:lnTo>
                    <a:pt x="71" y="0"/>
                  </a:lnTo>
                  <a:lnTo>
                    <a:pt x="64" y="16"/>
                  </a:lnTo>
                  <a:lnTo>
                    <a:pt x="56" y="64"/>
                  </a:lnTo>
                  <a:lnTo>
                    <a:pt x="40" y="72"/>
                  </a:lnTo>
                  <a:lnTo>
                    <a:pt x="32" y="96"/>
                  </a:lnTo>
                  <a:lnTo>
                    <a:pt x="16" y="104"/>
                  </a:lnTo>
                  <a:lnTo>
                    <a:pt x="8" y="104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16" y="112"/>
                  </a:lnTo>
                  <a:lnTo>
                    <a:pt x="40" y="112"/>
                  </a:lnTo>
                  <a:lnTo>
                    <a:pt x="48" y="112"/>
                  </a:lnTo>
                  <a:lnTo>
                    <a:pt x="48" y="128"/>
                  </a:lnTo>
                  <a:lnTo>
                    <a:pt x="56" y="144"/>
                  </a:lnTo>
                  <a:lnTo>
                    <a:pt x="71" y="136"/>
                  </a:lnTo>
                  <a:lnTo>
                    <a:pt x="71" y="128"/>
                  </a:lnTo>
                  <a:lnTo>
                    <a:pt x="87" y="128"/>
                  </a:lnTo>
                  <a:lnTo>
                    <a:pt x="95" y="136"/>
                  </a:lnTo>
                  <a:lnTo>
                    <a:pt x="95" y="160"/>
                  </a:lnTo>
                  <a:lnTo>
                    <a:pt x="103" y="160"/>
                  </a:lnTo>
                  <a:lnTo>
                    <a:pt x="95" y="168"/>
                  </a:lnTo>
                  <a:lnTo>
                    <a:pt x="95" y="176"/>
                  </a:lnTo>
                  <a:lnTo>
                    <a:pt x="119" y="168"/>
                  </a:lnTo>
                  <a:lnTo>
                    <a:pt x="143" y="184"/>
                  </a:lnTo>
                  <a:lnTo>
                    <a:pt x="151" y="176"/>
                  </a:lnTo>
                  <a:lnTo>
                    <a:pt x="167" y="192"/>
                  </a:lnTo>
                  <a:lnTo>
                    <a:pt x="175" y="200"/>
                  </a:lnTo>
                  <a:lnTo>
                    <a:pt x="175" y="184"/>
                  </a:lnTo>
                  <a:lnTo>
                    <a:pt x="167" y="184"/>
                  </a:lnTo>
                  <a:lnTo>
                    <a:pt x="167" y="176"/>
                  </a:lnTo>
                  <a:lnTo>
                    <a:pt x="167" y="152"/>
                  </a:lnTo>
                  <a:lnTo>
                    <a:pt x="167" y="144"/>
                  </a:lnTo>
                  <a:lnTo>
                    <a:pt x="191" y="144"/>
                  </a:lnTo>
                  <a:lnTo>
                    <a:pt x="175" y="120"/>
                  </a:lnTo>
                  <a:lnTo>
                    <a:pt x="175" y="104"/>
                  </a:lnTo>
                  <a:lnTo>
                    <a:pt x="175" y="88"/>
                  </a:lnTo>
                  <a:lnTo>
                    <a:pt x="175" y="80"/>
                  </a:lnTo>
                  <a:lnTo>
                    <a:pt x="167" y="80"/>
                  </a:lnTo>
                  <a:lnTo>
                    <a:pt x="175" y="72"/>
                  </a:lnTo>
                  <a:lnTo>
                    <a:pt x="183" y="48"/>
                  </a:lnTo>
                  <a:lnTo>
                    <a:pt x="191" y="40"/>
                  </a:lnTo>
                  <a:lnTo>
                    <a:pt x="199" y="24"/>
                  </a:lnTo>
                  <a:lnTo>
                    <a:pt x="191" y="24"/>
                  </a:lnTo>
                  <a:lnTo>
                    <a:pt x="191" y="16"/>
                  </a:lnTo>
                  <a:lnTo>
                    <a:pt x="183" y="8"/>
                  </a:lnTo>
                  <a:lnTo>
                    <a:pt x="167" y="8"/>
                  </a:lnTo>
                  <a:lnTo>
                    <a:pt x="159" y="0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07" name="Freeform 258"/>
            <p:cNvSpPr>
              <a:spLocks/>
            </p:cNvSpPr>
            <p:nvPr/>
          </p:nvSpPr>
          <p:spPr bwMode="auto">
            <a:xfrm>
              <a:off x="3798" y="2641"/>
              <a:ext cx="25" cy="16"/>
            </a:xfrm>
            <a:custGeom>
              <a:avLst/>
              <a:gdLst>
                <a:gd name="T0" fmla="*/ 52 w 24"/>
                <a:gd name="T1" fmla="*/ 16 h 16"/>
                <a:gd name="T2" fmla="*/ 8 w 24"/>
                <a:gd name="T3" fmla="*/ 16 h 16"/>
                <a:gd name="T4" fmla="*/ 0 w 24"/>
                <a:gd name="T5" fmla="*/ 16 h 16"/>
                <a:gd name="T6" fmla="*/ 8 w 24"/>
                <a:gd name="T7" fmla="*/ 8 h 16"/>
                <a:gd name="T8" fmla="*/ 52 w 24"/>
                <a:gd name="T9" fmla="*/ 0 h 16"/>
                <a:gd name="T10" fmla="*/ 52 w 24"/>
                <a:gd name="T11" fmla="*/ 8 h 16"/>
                <a:gd name="T12" fmla="*/ 52 w 24"/>
                <a:gd name="T13" fmla="*/ 16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6"/>
                <a:gd name="T23" fmla="*/ 24 w 24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6">
                  <a:moveTo>
                    <a:pt x="24" y="16"/>
                  </a:moveTo>
                  <a:lnTo>
                    <a:pt x="8" y="16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08" name="Freeform 259"/>
            <p:cNvSpPr>
              <a:spLocks/>
            </p:cNvSpPr>
            <p:nvPr/>
          </p:nvSpPr>
          <p:spPr bwMode="auto">
            <a:xfrm>
              <a:off x="3798" y="2641"/>
              <a:ext cx="25" cy="16"/>
            </a:xfrm>
            <a:custGeom>
              <a:avLst/>
              <a:gdLst>
                <a:gd name="T0" fmla="*/ 52 w 24"/>
                <a:gd name="T1" fmla="*/ 16 h 16"/>
                <a:gd name="T2" fmla="*/ 8 w 24"/>
                <a:gd name="T3" fmla="*/ 16 h 16"/>
                <a:gd name="T4" fmla="*/ 0 w 24"/>
                <a:gd name="T5" fmla="*/ 16 h 16"/>
                <a:gd name="T6" fmla="*/ 8 w 24"/>
                <a:gd name="T7" fmla="*/ 8 h 16"/>
                <a:gd name="T8" fmla="*/ 52 w 24"/>
                <a:gd name="T9" fmla="*/ 0 h 16"/>
                <a:gd name="T10" fmla="*/ 52 w 24"/>
                <a:gd name="T11" fmla="*/ 8 h 16"/>
                <a:gd name="T12" fmla="*/ 52 w 24"/>
                <a:gd name="T13" fmla="*/ 16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6"/>
                <a:gd name="T23" fmla="*/ 24 w 24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6">
                  <a:moveTo>
                    <a:pt x="24" y="16"/>
                  </a:moveTo>
                  <a:lnTo>
                    <a:pt x="8" y="16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24" y="16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09" name="Freeform 260"/>
            <p:cNvSpPr>
              <a:spLocks/>
            </p:cNvSpPr>
            <p:nvPr/>
          </p:nvSpPr>
          <p:spPr bwMode="auto">
            <a:xfrm>
              <a:off x="3806" y="2657"/>
              <a:ext cx="17" cy="21"/>
            </a:xfrm>
            <a:custGeom>
              <a:avLst/>
              <a:gdLst>
                <a:gd name="T0" fmla="*/ 50 w 16"/>
                <a:gd name="T1" fmla="*/ 0 h 24"/>
                <a:gd name="T2" fmla="*/ 50 w 16"/>
                <a:gd name="T3" fmla="*/ 4 h 24"/>
                <a:gd name="T4" fmla="*/ 0 w 16"/>
                <a:gd name="T5" fmla="*/ 4 h 24"/>
                <a:gd name="T6" fmla="*/ 0 w 16"/>
                <a:gd name="T7" fmla="*/ 4 h 24"/>
                <a:gd name="T8" fmla="*/ 0 w 16"/>
                <a:gd name="T9" fmla="*/ 0 h 24"/>
                <a:gd name="T10" fmla="*/ 50 w 16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4"/>
                <a:gd name="T20" fmla="*/ 16 w 16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4">
                  <a:moveTo>
                    <a:pt x="16" y="0"/>
                  </a:moveTo>
                  <a:lnTo>
                    <a:pt x="16" y="8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10" name="Freeform 261"/>
            <p:cNvSpPr>
              <a:spLocks/>
            </p:cNvSpPr>
            <p:nvPr/>
          </p:nvSpPr>
          <p:spPr bwMode="auto">
            <a:xfrm>
              <a:off x="3806" y="2657"/>
              <a:ext cx="17" cy="21"/>
            </a:xfrm>
            <a:custGeom>
              <a:avLst/>
              <a:gdLst>
                <a:gd name="T0" fmla="*/ 50 w 16"/>
                <a:gd name="T1" fmla="*/ 0 h 24"/>
                <a:gd name="T2" fmla="*/ 50 w 16"/>
                <a:gd name="T3" fmla="*/ 4 h 24"/>
                <a:gd name="T4" fmla="*/ 0 w 16"/>
                <a:gd name="T5" fmla="*/ 4 h 24"/>
                <a:gd name="T6" fmla="*/ 0 w 16"/>
                <a:gd name="T7" fmla="*/ 4 h 24"/>
                <a:gd name="T8" fmla="*/ 0 w 16"/>
                <a:gd name="T9" fmla="*/ 0 h 24"/>
                <a:gd name="T10" fmla="*/ 50 w 16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4"/>
                <a:gd name="T20" fmla="*/ 16 w 16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4">
                  <a:moveTo>
                    <a:pt x="16" y="0"/>
                  </a:moveTo>
                  <a:lnTo>
                    <a:pt x="16" y="8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11" name="Freeform 262"/>
            <p:cNvSpPr>
              <a:spLocks/>
            </p:cNvSpPr>
            <p:nvPr/>
          </p:nvSpPr>
          <p:spPr bwMode="auto">
            <a:xfrm>
              <a:off x="3806" y="2641"/>
              <a:ext cx="116" cy="104"/>
            </a:xfrm>
            <a:custGeom>
              <a:avLst/>
              <a:gdLst>
                <a:gd name="T0" fmla="*/ 82 w 112"/>
                <a:gd name="T1" fmla="*/ 22 h 112"/>
                <a:gd name="T2" fmla="*/ 46 w 112"/>
                <a:gd name="T3" fmla="*/ 19 h 112"/>
                <a:gd name="T4" fmla="*/ 36 w 112"/>
                <a:gd name="T5" fmla="*/ 19 h 112"/>
                <a:gd name="T6" fmla="*/ 0 w 112"/>
                <a:gd name="T7" fmla="*/ 14 h 112"/>
                <a:gd name="T8" fmla="*/ 0 w 112"/>
                <a:gd name="T9" fmla="*/ 9 h 112"/>
                <a:gd name="T10" fmla="*/ 36 w 112"/>
                <a:gd name="T11" fmla="*/ 7 h 112"/>
                <a:gd name="T12" fmla="*/ 36 w 112"/>
                <a:gd name="T13" fmla="*/ 7 h 112"/>
                <a:gd name="T14" fmla="*/ 36 w 112"/>
                <a:gd name="T15" fmla="*/ 7 h 112"/>
                <a:gd name="T16" fmla="*/ 36 w 112"/>
                <a:gd name="T17" fmla="*/ 0 h 112"/>
                <a:gd name="T18" fmla="*/ 62 w 112"/>
                <a:gd name="T19" fmla="*/ 0 h 112"/>
                <a:gd name="T20" fmla="*/ 97 w 112"/>
                <a:gd name="T21" fmla="*/ 0 h 112"/>
                <a:gd name="T22" fmla="*/ 112 w 112"/>
                <a:gd name="T23" fmla="*/ 0 h 112"/>
                <a:gd name="T24" fmla="*/ 176 w 112"/>
                <a:gd name="T25" fmla="*/ 7 h 112"/>
                <a:gd name="T26" fmla="*/ 176 w 112"/>
                <a:gd name="T27" fmla="*/ 7 h 112"/>
                <a:gd name="T28" fmla="*/ 226 w 112"/>
                <a:gd name="T29" fmla="*/ 9 h 112"/>
                <a:gd name="T30" fmla="*/ 210 w 112"/>
                <a:gd name="T31" fmla="*/ 12 h 112"/>
                <a:gd name="T32" fmla="*/ 226 w 112"/>
                <a:gd name="T33" fmla="*/ 16 h 112"/>
                <a:gd name="T34" fmla="*/ 226 w 112"/>
                <a:gd name="T35" fmla="*/ 20 h 112"/>
                <a:gd name="T36" fmla="*/ 226 w 112"/>
                <a:gd name="T37" fmla="*/ 22 h 112"/>
                <a:gd name="T38" fmla="*/ 210 w 112"/>
                <a:gd name="T39" fmla="*/ 26 h 112"/>
                <a:gd name="T40" fmla="*/ 147 w 112"/>
                <a:gd name="T41" fmla="*/ 26 h 112"/>
                <a:gd name="T42" fmla="*/ 128 w 112"/>
                <a:gd name="T43" fmla="*/ 26 h 112"/>
                <a:gd name="T44" fmla="*/ 112 w 112"/>
                <a:gd name="T45" fmla="*/ 22 h 112"/>
                <a:gd name="T46" fmla="*/ 97 w 112"/>
                <a:gd name="T47" fmla="*/ 22 h 112"/>
                <a:gd name="T48" fmla="*/ 82 w 112"/>
                <a:gd name="T49" fmla="*/ 22 h 1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2"/>
                <a:gd name="T76" fmla="*/ 0 h 112"/>
                <a:gd name="T77" fmla="*/ 112 w 112"/>
                <a:gd name="T78" fmla="*/ 112 h 1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2" h="112">
                  <a:moveTo>
                    <a:pt x="40" y="96"/>
                  </a:moveTo>
                  <a:lnTo>
                    <a:pt x="24" y="80"/>
                  </a:lnTo>
                  <a:lnTo>
                    <a:pt x="16" y="80"/>
                  </a:lnTo>
                  <a:lnTo>
                    <a:pt x="0" y="56"/>
                  </a:lnTo>
                  <a:lnTo>
                    <a:pt x="0" y="40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88" y="16"/>
                  </a:lnTo>
                  <a:lnTo>
                    <a:pt x="88" y="32"/>
                  </a:lnTo>
                  <a:lnTo>
                    <a:pt x="112" y="40"/>
                  </a:lnTo>
                  <a:lnTo>
                    <a:pt x="104" y="48"/>
                  </a:lnTo>
                  <a:lnTo>
                    <a:pt x="112" y="64"/>
                  </a:lnTo>
                  <a:lnTo>
                    <a:pt x="112" y="88"/>
                  </a:lnTo>
                  <a:lnTo>
                    <a:pt x="112" y="96"/>
                  </a:lnTo>
                  <a:lnTo>
                    <a:pt x="104" y="112"/>
                  </a:lnTo>
                  <a:lnTo>
                    <a:pt x="72" y="112"/>
                  </a:lnTo>
                  <a:lnTo>
                    <a:pt x="64" y="112"/>
                  </a:lnTo>
                  <a:lnTo>
                    <a:pt x="56" y="96"/>
                  </a:lnTo>
                  <a:lnTo>
                    <a:pt x="48" y="96"/>
                  </a:lnTo>
                  <a:lnTo>
                    <a:pt x="40" y="9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12" name="Freeform 263"/>
            <p:cNvSpPr>
              <a:spLocks/>
            </p:cNvSpPr>
            <p:nvPr/>
          </p:nvSpPr>
          <p:spPr bwMode="auto">
            <a:xfrm>
              <a:off x="3806" y="2641"/>
              <a:ext cx="116" cy="104"/>
            </a:xfrm>
            <a:custGeom>
              <a:avLst/>
              <a:gdLst>
                <a:gd name="T0" fmla="*/ 82 w 112"/>
                <a:gd name="T1" fmla="*/ 22 h 112"/>
                <a:gd name="T2" fmla="*/ 46 w 112"/>
                <a:gd name="T3" fmla="*/ 19 h 112"/>
                <a:gd name="T4" fmla="*/ 36 w 112"/>
                <a:gd name="T5" fmla="*/ 19 h 112"/>
                <a:gd name="T6" fmla="*/ 0 w 112"/>
                <a:gd name="T7" fmla="*/ 14 h 112"/>
                <a:gd name="T8" fmla="*/ 0 w 112"/>
                <a:gd name="T9" fmla="*/ 9 h 112"/>
                <a:gd name="T10" fmla="*/ 36 w 112"/>
                <a:gd name="T11" fmla="*/ 7 h 112"/>
                <a:gd name="T12" fmla="*/ 36 w 112"/>
                <a:gd name="T13" fmla="*/ 7 h 112"/>
                <a:gd name="T14" fmla="*/ 36 w 112"/>
                <a:gd name="T15" fmla="*/ 7 h 112"/>
                <a:gd name="T16" fmla="*/ 36 w 112"/>
                <a:gd name="T17" fmla="*/ 0 h 112"/>
                <a:gd name="T18" fmla="*/ 62 w 112"/>
                <a:gd name="T19" fmla="*/ 0 h 112"/>
                <a:gd name="T20" fmla="*/ 97 w 112"/>
                <a:gd name="T21" fmla="*/ 0 h 112"/>
                <a:gd name="T22" fmla="*/ 112 w 112"/>
                <a:gd name="T23" fmla="*/ 0 h 112"/>
                <a:gd name="T24" fmla="*/ 176 w 112"/>
                <a:gd name="T25" fmla="*/ 7 h 112"/>
                <a:gd name="T26" fmla="*/ 176 w 112"/>
                <a:gd name="T27" fmla="*/ 7 h 112"/>
                <a:gd name="T28" fmla="*/ 226 w 112"/>
                <a:gd name="T29" fmla="*/ 9 h 112"/>
                <a:gd name="T30" fmla="*/ 210 w 112"/>
                <a:gd name="T31" fmla="*/ 12 h 112"/>
                <a:gd name="T32" fmla="*/ 226 w 112"/>
                <a:gd name="T33" fmla="*/ 16 h 112"/>
                <a:gd name="T34" fmla="*/ 226 w 112"/>
                <a:gd name="T35" fmla="*/ 20 h 112"/>
                <a:gd name="T36" fmla="*/ 226 w 112"/>
                <a:gd name="T37" fmla="*/ 22 h 112"/>
                <a:gd name="T38" fmla="*/ 210 w 112"/>
                <a:gd name="T39" fmla="*/ 26 h 112"/>
                <a:gd name="T40" fmla="*/ 147 w 112"/>
                <a:gd name="T41" fmla="*/ 26 h 112"/>
                <a:gd name="T42" fmla="*/ 128 w 112"/>
                <a:gd name="T43" fmla="*/ 26 h 112"/>
                <a:gd name="T44" fmla="*/ 112 w 112"/>
                <a:gd name="T45" fmla="*/ 22 h 112"/>
                <a:gd name="T46" fmla="*/ 97 w 112"/>
                <a:gd name="T47" fmla="*/ 22 h 112"/>
                <a:gd name="T48" fmla="*/ 82 w 112"/>
                <a:gd name="T49" fmla="*/ 22 h 1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2"/>
                <a:gd name="T76" fmla="*/ 0 h 112"/>
                <a:gd name="T77" fmla="*/ 112 w 112"/>
                <a:gd name="T78" fmla="*/ 112 h 1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2" h="112">
                  <a:moveTo>
                    <a:pt x="40" y="96"/>
                  </a:moveTo>
                  <a:lnTo>
                    <a:pt x="24" y="80"/>
                  </a:lnTo>
                  <a:lnTo>
                    <a:pt x="16" y="80"/>
                  </a:lnTo>
                  <a:lnTo>
                    <a:pt x="0" y="56"/>
                  </a:lnTo>
                  <a:lnTo>
                    <a:pt x="0" y="40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88" y="16"/>
                  </a:lnTo>
                  <a:lnTo>
                    <a:pt x="88" y="32"/>
                  </a:lnTo>
                  <a:lnTo>
                    <a:pt x="112" y="40"/>
                  </a:lnTo>
                  <a:lnTo>
                    <a:pt x="104" y="48"/>
                  </a:lnTo>
                  <a:lnTo>
                    <a:pt x="112" y="64"/>
                  </a:lnTo>
                  <a:lnTo>
                    <a:pt x="112" y="88"/>
                  </a:lnTo>
                  <a:lnTo>
                    <a:pt x="112" y="96"/>
                  </a:lnTo>
                  <a:lnTo>
                    <a:pt x="104" y="112"/>
                  </a:lnTo>
                  <a:lnTo>
                    <a:pt x="72" y="112"/>
                  </a:lnTo>
                  <a:lnTo>
                    <a:pt x="64" y="112"/>
                  </a:lnTo>
                  <a:lnTo>
                    <a:pt x="56" y="96"/>
                  </a:lnTo>
                  <a:lnTo>
                    <a:pt x="48" y="96"/>
                  </a:lnTo>
                  <a:lnTo>
                    <a:pt x="40" y="96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13" name="Freeform 264"/>
            <p:cNvSpPr>
              <a:spLocks/>
            </p:cNvSpPr>
            <p:nvPr/>
          </p:nvSpPr>
          <p:spPr bwMode="auto">
            <a:xfrm>
              <a:off x="3724" y="2716"/>
              <a:ext cx="132" cy="97"/>
            </a:xfrm>
            <a:custGeom>
              <a:avLst/>
              <a:gdLst>
                <a:gd name="T0" fmla="*/ 44 w 128"/>
                <a:gd name="T1" fmla="*/ 7 h 104"/>
                <a:gd name="T2" fmla="*/ 90 w 128"/>
                <a:gd name="T3" fmla="*/ 10 h 104"/>
                <a:gd name="T4" fmla="*/ 103 w 128"/>
                <a:gd name="T5" fmla="*/ 7 h 104"/>
                <a:gd name="T6" fmla="*/ 131 w 128"/>
                <a:gd name="T7" fmla="*/ 13 h 104"/>
                <a:gd name="T8" fmla="*/ 147 w 128"/>
                <a:gd name="T9" fmla="*/ 15 h 104"/>
                <a:gd name="T10" fmla="*/ 147 w 128"/>
                <a:gd name="T11" fmla="*/ 10 h 104"/>
                <a:gd name="T12" fmla="*/ 131 w 128"/>
                <a:gd name="T13" fmla="*/ 10 h 104"/>
                <a:gd name="T14" fmla="*/ 131 w 128"/>
                <a:gd name="T15" fmla="*/ 7 h 104"/>
                <a:gd name="T16" fmla="*/ 131 w 128"/>
                <a:gd name="T17" fmla="*/ 7 h 104"/>
                <a:gd name="T18" fmla="*/ 131 w 128"/>
                <a:gd name="T19" fmla="*/ 0 h 104"/>
                <a:gd name="T20" fmla="*/ 176 w 128"/>
                <a:gd name="T21" fmla="*/ 0 h 104"/>
                <a:gd name="T22" fmla="*/ 192 w 128"/>
                <a:gd name="T23" fmla="*/ 0 h 104"/>
                <a:gd name="T24" fmla="*/ 222 w 128"/>
                <a:gd name="T25" fmla="*/ 7 h 104"/>
                <a:gd name="T26" fmla="*/ 235 w 128"/>
                <a:gd name="T27" fmla="*/ 7 h 104"/>
                <a:gd name="T28" fmla="*/ 222 w 128"/>
                <a:gd name="T29" fmla="*/ 7 h 104"/>
                <a:gd name="T30" fmla="*/ 222 w 128"/>
                <a:gd name="T31" fmla="*/ 10 h 104"/>
                <a:gd name="T32" fmla="*/ 207 w 128"/>
                <a:gd name="T33" fmla="*/ 15 h 104"/>
                <a:gd name="T34" fmla="*/ 222 w 128"/>
                <a:gd name="T35" fmla="*/ 17 h 104"/>
                <a:gd name="T36" fmla="*/ 162 w 128"/>
                <a:gd name="T37" fmla="*/ 18 h 104"/>
                <a:gd name="T38" fmla="*/ 162 w 128"/>
                <a:gd name="T39" fmla="*/ 20 h 104"/>
                <a:gd name="T40" fmla="*/ 131 w 128"/>
                <a:gd name="T41" fmla="*/ 20 h 104"/>
                <a:gd name="T42" fmla="*/ 131 w 128"/>
                <a:gd name="T43" fmla="*/ 21 h 104"/>
                <a:gd name="T44" fmla="*/ 103 w 128"/>
                <a:gd name="T45" fmla="*/ 26 h 104"/>
                <a:gd name="T46" fmla="*/ 55 w 128"/>
                <a:gd name="T47" fmla="*/ 26 h 104"/>
                <a:gd name="T48" fmla="*/ 44 w 128"/>
                <a:gd name="T49" fmla="*/ 24 h 104"/>
                <a:gd name="T50" fmla="*/ 36 w 128"/>
                <a:gd name="T51" fmla="*/ 26 h 104"/>
                <a:gd name="T52" fmla="*/ 0 w 128"/>
                <a:gd name="T53" fmla="*/ 21 h 104"/>
                <a:gd name="T54" fmla="*/ 0 w 128"/>
                <a:gd name="T55" fmla="*/ 15 h 104"/>
                <a:gd name="T56" fmla="*/ 55 w 128"/>
                <a:gd name="T57" fmla="*/ 13 h 104"/>
                <a:gd name="T58" fmla="*/ 44 w 128"/>
                <a:gd name="T59" fmla="*/ 7 h 10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8"/>
                <a:gd name="T91" fmla="*/ 0 h 104"/>
                <a:gd name="T92" fmla="*/ 128 w 128"/>
                <a:gd name="T93" fmla="*/ 104 h 10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8" h="104">
                  <a:moveTo>
                    <a:pt x="24" y="24"/>
                  </a:moveTo>
                  <a:lnTo>
                    <a:pt x="48" y="40"/>
                  </a:lnTo>
                  <a:lnTo>
                    <a:pt x="56" y="32"/>
                  </a:lnTo>
                  <a:lnTo>
                    <a:pt x="72" y="48"/>
                  </a:lnTo>
                  <a:lnTo>
                    <a:pt x="80" y="56"/>
                  </a:lnTo>
                  <a:lnTo>
                    <a:pt x="80" y="40"/>
                  </a:lnTo>
                  <a:lnTo>
                    <a:pt x="72" y="40"/>
                  </a:lnTo>
                  <a:lnTo>
                    <a:pt x="72" y="32"/>
                  </a:lnTo>
                  <a:lnTo>
                    <a:pt x="72" y="8"/>
                  </a:lnTo>
                  <a:lnTo>
                    <a:pt x="72" y="0"/>
                  </a:lnTo>
                  <a:lnTo>
                    <a:pt x="96" y="0"/>
                  </a:lnTo>
                  <a:lnTo>
                    <a:pt x="104" y="0"/>
                  </a:lnTo>
                  <a:lnTo>
                    <a:pt x="120" y="16"/>
                  </a:lnTo>
                  <a:lnTo>
                    <a:pt x="128" y="24"/>
                  </a:lnTo>
                  <a:lnTo>
                    <a:pt x="120" y="32"/>
                  </a:lnTo>
                  <a:lnTo>
                    <a:pt x="120" y="40"/>
                  </a:lnTo>
                  <a:lnTo>
                    <a:pt x="112" y="56"/>
                  </a:lnTo>
                  <a:lnTo>
                    <a:pt x="120" y="64"/>
                  </a:lnTo>
                  <a:lnTo>
                    <a:pt x="88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72" y="88"/>
                  </a:lnTo>
                  <a:lnTo>
                    <a:pt x="56" y="104"/>
                  </a:lnTo>
                  <a:lnTo>
                    <a:pt x="32" y="104"/>
                  </a:lnTo>
                  <a:lnTo>
                    <a:pt x="24" y="96"/>
                  </a:lnTo>
                  <a:lnTo>
                    <a:pt x="16" y="104"/>
                  </a:lnTo>
                  <a:lnTo>
                    <a:pt x="0" y="88"/>
                  </a:lnTo>
                  <a:lnTo>
                    <a:pt x="0" y="56"/>
                  </a:lnTo>
                  <a:lnTo>
                    <a:pt x="32" y="4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14" name="Freeform 265"/>
            <p:cNvSpPr>
              <a:spLocks/>
            </p:cNvSpPr>
            <p:nvPr/>
          </p:nvSpPr>
          <p:spPr bwMode="auto">
            <a:xfrm>
              <a:off x="3724" y="2716"/>
              <a:ext cx="132" cy="97"/>
            </a:xfrm>
            <a:custGeom>
              <a:avLst/>
              <a:gdLst>
                <a:gd name="T0" fmla="*/ 44 w 128"/>
                <a:gd name="T1" fmla="*/ 7 h 104"/>
                <a:gd name="T2" fmla="*/ 90 w 128"/>
                <a:gd name="T3" fmla="*/ 10 h 104"/>
                <a:gd name="T4" fmla="*/ 103 w 128"/>
                <a:gd name="T5" fmla="*/ 7 h 104"/>
                <a:gd name="T6" fmla="*/ 131 w 128"/>
                <a:gd name="T7" fmla="*/ 13 h 104"/>
                <a:gd name="T8" fmla="*/ 147 w 128"/>
                <a:gd name="T9" fmla="*/ 15 h 104"/>
                <a:gd name="T10" fmla="*/ 147 w 128"/>
                <a:gd name="T11" fmla="*/ 10 h 104"/>
                <a:gd name="T12" fmla="*/ 131 w 128"/>
                <a:gd name="T13" fmla="*/ 10 h 104"/>
                <a:gd name="T14" fmla="*/ 131 w 128"/>
                <a:gd name="T15" fmla="*/ 7 h 104"/>
                <a:gd name="T16" fmla="*/ 131 w 128"/>
                <a:gd name="T17" fmla="*/ 7 h 104"/>
                <a:gd name="T18" fmla="*/ 131 w 128"/>
                <a:gd name="T19" fmla="*/ 0 h 104"/>
                <a:gd name="T20" fmla="*/ 176 w 128"/>
                <a:gd name="T21" fmla="*/ 0 h 104"/>
                <a:gd name="T22" fmla="*/ 192 w 128"/>
                <a:gd name="T23" fmla="*/ 0 h 104"/>
                <a:gd name="T24" fmla="*/ 222 w 128"/>
                <a:gd name="T25" fmla="*/ 7 h 104"/>
                <a:gd name="T26" fmla="*/ 235 w 128"/>
                <a:gd name="T27" fmla="*/ 7 h 104"/>
                <a:gd name="T28" fmla="*/ 222 w 128"/>
                <a:gd name="T29" fmla="*/ 7 h 104"/>
                <a:gd name="T30" fmla="*/ 222 w 128"/>
                <a:gd name="T31" fmla="*/ 10 h 104"/>
                <a:gd name="T32" fmla="*/ 207 w 128"/>
                <a:gd name="T33" fmla="*/ 15 h 104"/>
                <a:gd name="T34" fmla="*/ 222 w 128"/>
                <a:gd name="T35" fmla="*/ 17 h 104"/>
                <a:gd name="T36" fmla="*/ 162 w 128"/>
                <a:gd name="T37" fmla="*/ 18 h 104"/>
                <a:gd name="T38" fmla="*/ 162 w 128"/>
                <a:gd name="T39" fmla="*/ 20 h 104"/>
                <a:gd name="T40" fmla="*/ 131 w 128"/>
                <a:gd name="T41" fmla="*/ 20 h 104"/>
                <a:gd name="T42" fmla="*/ 131 w 128"/>
                <a:gd name="T43" fmla="*/ 21 h 104"/>
                <a:gd name="T44" fmla="*/ 103 w 128"/>
                <a:gd name="T45" fmla="*/ 26 h 104"/>
                <a:gd name="T46" fmla="*/ 55 w 128"/>
                <a:gd name="T47" fmla="*/ 26 h 104"/>
                <a:gd name="T48" fmla="*/ 44 w 128"/>
                <a:gd name="T49" fmla="*/ 24 h 104"/>
                <a:gd name="T50" fmla="*/ 36 w 128"/>
                <a:gd name="T51" fmla="*/ 26 h 104"/>
                <a:gd name="T52" fmla="*/ 0 w 128"/>
                <a:gd name="T53" fmla="*/ 21 h 104"/>
                <a:gd name="T54" fmla="*/ 0 w 128"/>
                <a:gd name="T55" fmla="*/ 15 h 104"/>
                <a:gd name="T56" fmla="*/ 55 w 128"/>
                <a:gd name="T57" fmla="*/ 13 h 104"/>
                <a:gd name="T58" fmla="*/ 44 w 128"/>
                <a:gd name="T59" fmla="*/ 7 h 10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8"/>
                <a:gd name="T91" fmla="*/ 0 h 104"/>
                <a:gd name="T92" fmla="*/ 128 w 128"/>
                <a:gd name="T93" fmla="*/ 104 h 10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8" h="104">
                  <a:moveTo>
                    <a:pt x="24" y="24"/>
                  </a:moveTo>
                  <a:lnTo>
                    <a:pt x="48" y="40"/>
                  </a:lnTo>
                  <a:lnTo>
                    <a:pt x="56" y="32"/>
                  </a:lnTo>
                  <a:lnTo>
                    <a:pt x="72" y="48"/>
                  </a:lnTo>
                  <a:lnTo>
                    <a:pt x="80" y="56"/>
                  </a:lnTo>
                  <a:lnTo>
                    <a:pt x="80" y="40"/>
                  </a:lnTo>
                  <a:lnTo>
                    <a:pt x="72" y="40"/>
                  </a:lnTo>
                  <a:lnTo>
                    <a:pt x="72" y="32"/>
                  </a:lnTo>
                  <a:lnTo>
                    <a:pt x="72" y="8"/>
                  </a:lnTo>
                  <a:lnTo>
                    <a:pt x="72" y="0"/>
                  </a:lnTo>
                  <a:lnTo>
                    <a:pt x="96" y="0"/>
                  </a:lnTo>
                  <a:lnTo>
                    <a:pt x="104" y="0"/>
                  </a:lnTo>
                  <a:lnTo>
                    <a:pt x="120" y="16"/>
                  </a:lnTo>
                  <a:lnTo>
                    <a:pt x="128" y="24"/>
                  </a:lnTo>
                  <a:lnTo>
                    <a:pt x="120" y="32"/>
                  </a:lnTo>
                  <a:lnTo>
                    <a:pt x="120" y="40"/>
                  </a:lnTo>
                  <a:lnTo>
                    <a:pt x="112" y="56"/>
                  </a:lnTo>
                  <a:lnTo>
                    <a:pt x="120" y="64"/>
                  </a:lnTo>
                  <a:lnTo>
                    <a:pt x="88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72" y="88"/>
                  </a:lnTo>
                  <a:lnTo>
                    <a:pt x="56" y="104"/>
                  </a:lnTo>
                  <a:lnTo>
                    <a:pt x="32" y="104"/>
                  </a:lnTo>
                  <a:lnTo>
                    <a:pt x="24" y="96"/>
                  </a:lnTo>
                  <a:lnTo>
                    <a:pt x="16" y="104"/>
                  </a:lnTo>
                  <a:lnTo>
                    <a:pt x="0" y="88"/>
                  </a:lnTo>
                  <a:lnTo>
                    <a:pt x="0" y="56"/>
                  </a:lnTo>
                  <a:lnTo>
                    <a:pt x="32" y="48"/>
                  </a:lnTo>
                  <a:lnTo>
                    <a:pt x="24" y="24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15" name="Freeform 266"/>
            <p:cNvSpPr>
              <a:spLocks/>
            </p:cNvSpPr>
            <p:nvPr/>
          </p:nvSpPr>
          <p:spPr bwMode="auto">
            <a:xfrm>
              <a:off x="3617" y="2805"/>
              <a:ext cx="140" cy="126"/>
            </a:xfrm>
            <a:custGeom>
              <a:avLst/>
              <a:gdLst>
                <a:gd name="T0" fmla="*/ 99 w 135"/>
                <a:gd name="T1" fmla="*/ 30 h 136"/>
                <a:gd name="T2" fmla="*/ 84 w 135"/>
                <a:gd name="T3" fmla="*/ 26 h 136"/>
                <a:gd name="T4" fmla="*/ 47 w 135"/>
                <a:gd name="T5" fmla="*/ 18 h 136"/>
                <a:gd name="T6" fmla="*/ 47 w 135"/>
                <a:gd name="T7" fmla="*/ 15 h 136"/>
                <a:gd name="T8" fmla="*/ 0 w 135"/>
                <a:gd name="T9" fmla="*/ 6 h 136"/>
                <a:gd name="T10" fmla="*/ 0 w 135"/>
                <a:gd name="T11" fmla="*/ 0 h 136"/>
                <a:gd name="T12" fmla="*/ 36 w 135"/>
                <a:gd name="T13" fmla="*/ 0 h 136"/>
                <a:gd name="T14" fmla="*/ 47 w 135"/>
                <a:gd name="T15" fmla="*/ 0 h 136"/>
                <a:gd name="T16" fmla="*/ 133 w 135"/>
                <a:gd name="T17" fmla="*/ 6 h 136"/>
                <a:gd name="T18" fmla="*/ 162 w 135"/>
                <a:gd name="T19" fmla="*/ 6 h 136"/>
                <a:gd name="T20" fmla="*/ 213 w 135"/>
                <a:gd name="T21" fmla="*/ 6 h 136"/>
                <a:gd name="T22" fmla="*/ 246 w 135"/>
                <a:gd name="T23" fmla="*/ 6 h 136"/>
                <a:gd name="T24" fmla="*/ 263 w 135"/>
                <a:gd name="T25" fmla="*/ 0 h 136"/>
                <a:gd name="T26" fmla="*/ 279 w 135"/>
                <a:gd name="T27" fmla="*/ 6 h 136"/>
                <a:gd name="T28" fmla="*/ 263 w 135"/>
                <a:gd name="T29" fmla="*/ 6 h 136"/>
                <a:gd name="T30" fmla="*/ 246 w 135"/>
                <a:gd name="T31" fmla="*/ 6 h 136"/>
                <a:gd name="T32" fmla="*/ 213 w 135"/>
                <a:gd name="T33" fmla="*/ 6 h 136"/>
                <a:gd name="T34" fmla="*/ 198 w 135"/>
                <a:gd name="T35" fmla="*/ 13 h 136"/>
                <a:gd name="T36" fmla="*/ 179 w 135"/>
                <a:gd name="T37" fmla="*/ 15 h 136"/>
                <a:gd name="T38" fmla="*/ 179 w 135"/>
                <a:gd name="T39" fmla="*/ 19 h 136"/>
                <a:gd name="T40" fmla="*/ 179 w 135"/>
                <a:gd name="T41" fmla="*/ 28 h 136"/>
                <a:gd name="T42" fmla="*/ 149 w 135"/>
                <a:gd name="T43" fmla="*/ 30 h 136"/>
                <a:gd name="T44" fmla="*/ 133 w 135"/>
                <a:gd name="T45" fmla="*/ 30 h 136"/>
                <a:gd name="T46" fmla="*/ 115 w 135"/>
                <a:gd name="T47" fmla="*/ 28 h 136"/>
                <a:gd name="T48" fmla="*/ 99 w 135"/>
                <a:gd name="T49" fmla="*/ 30 h 1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5"/>
                <a:gd name="T76" fmla="*/ 0 h 136"/>
                <a:gd name="T77" fmla="*/ 135 w 135"/>
                <a:gd name="T78" fmla="*/ 136 h 1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5" h="136">
                  <a:moveTo>
                    <a:pt x="48" y="136"/>
                  </a:moveTo>
                  <a:lnTo>
                    <a:pt x="40" y="120"/>
                  </a:lnTo>
                  <a:lnTo>
                    <a:pt x="24" y="80"/>
                  </a:lnTo>
                  <a:lnTo>
                    <a:pt x="24" y="64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64" y="8"/>
                  </a:lnTo>
                  <a:lnTo>
                    <a:pt x="79" y="8"/>
                  </a:lnTo>
                  <a:lnTo>
                    <a:pt x="103" y="16"/>
                  </a:lnTo>
                  <a:lnTo>
                    <a:pt x="119" y="8"/>
                  </a:lnTo>
                  <a:lnTo>
                    <a:pt x="127" y="0"/>
                  </a:lnTo>
                  <a:lnTo>
                    <a:pt x="135" y="8"/>
                  </a:lnTo>
                  <a:lnTo>
                    <a:pt x="127" y="16"/>
                  </a:lnTo>
                  <a:lnTo>
                    <a:pt x="119" y="16"/>
                  </a:lnTo>
                  <a:lnTo>
                    <a:pt x="103" y="16"/>
                  </a:lnTo>
                  <a:lnTo>
                    <a:pt x="95" y="56"/>
                  </a:lnTo>
                  <a:lnTo>
                    <a:pt x="87" y="64"/>
                  </a:lnTo>
                  <a:lnTo>
                    <a:pt x="87" y="88"/>
                  </a:lnTo>
                  <a:lnTo>
                    <a:pt x="87" y="128"/>
                  </a:lnTo>
                  <a:lnTo>
                    <a:pt x="72" y="136"/>
                  </a:lnTo>
                  <a:lnTo>
                    <a:pt x="64" y="136"/>
                  </a:lnTo>
                  <a:lnTo>
                    <a:pt x="56" y="128"/>
                  </a:lnTo>
                  <a:lnTo>
                    <a:pt x="48" y="13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16" name="Freeform 267"/>
            <p:cNvSpPr>
              <a:spLocks/>
            </p:cNvSpPr>
            <p:nvPr/>
          </p:nvSpPr>
          <p:spPr bwMode="auto">
            <a:xfrm>
              <a:off x="3617" y="2805"/>
              <a:ext cx="140" cy="126"/>
            </a:xfrm>
            <a:custGeom>
              <a:avLst/>
              <a:gdLst>
                <a:gd name="T0" fmla="*/ 99 w 135"/>
                <a:gd name="T1" fmla="*/ 30 h 136"/>
                <a:gd name="T2" fmla="*/ 84 w 135"/>
                <a:gd name="T3" fmla="*/ 26 h 136"/>
                <a:gd name="T4" fmla="*/ 47 w 135"/>
                <a:gd name="T5" fmla="*/ 18 h 136"/>
                <a:gd name="T6" fmla="*/ 47 w 135"/>
                <a:gd name="T7" fmla="*/ 15 h 136"/>
                <a:gd name="T8" fmla="*/ 0 w 135"/>
                <a:gd name="T9" fmla="*/ 6 h 136"/>
                <a:gd name="T10" fmla="*/ 0 w 135"/>
                <a:gd name="T11" fmla="*/ 0 h 136"/>
                <a:gd name="T12" fmla="*/ 36 w 135"/>
                <a:gd name="T13" fmla="*/ 0 h 136"/>
                <a:gd name="T14" fmla="*/ 47 w 135"/>
                <a:gd name="T15" fmla="*/ 0 h 136"/>
                <a:gd name="T16" fmla="*/ 133 w 135"/>
                <a:gd name="T17" fmla="*/ 6 h 136"/>
                <a:gd name="T18" fmla="*/ 162 w 135"/>
                <a:gd name="T19" fmla="*/ 6 h 136"/>
                <a:gd name="T20" fmla="*/ 213 w 135"/>
                <a:gd name="T21" fmla="*/ 6 h 136"/>
                <a:gd name="T22" fmla="*/ 246 w 135"/>
                <a:gd name="T23" fmla="*/ 6 h 136"/>
                <a:gd name="T24" fmla="*/ 263 w 135"/>
                <a:gd name="T25" fmla="*/ 0 h 136"/>
                <a:gd name="T26" fmla="*/ 279 w 135"/>
                <a:gd name="T27" fmla="*/ 6 h 136"/>
                <a:gd name="T28" fmla="*/ 263 w 135"/>
                <a:gd name="T29" fmla="*/ 6 h 136"/>
                <a:gd name="T30" fmla="*/ 246 w 135"/>
                <a:gd name="T31" fmla="*/ 6 h 136"/>
                <a:gd name="T32" fmla="*/ 213 w 135"/>
                <a:gd name="T33" fmla="*/ 6 h 136"/>
                <a:gd name="T34" fmla="*/ 198 w 135"/>
                <a:gd name="T35" fmla="*/ 13 h 136"/>
                <a:gd name="T36" fmla="*/ 179 w 135"/>
                <a:gd name="T37" fmla="*/ 15 h 136"/>
                <a:gd name="T38" fmla="*/ 179 w 135"/>
                <a:gd name="T39" fmla="*/ 19 h 136"/>
                <a:gd name="T40" fmla="*/ 179 w 135"/>
                <a:gd name="T41" fmla="*/ 28 h 136"/>
                <a:gd name="T42" fmla="*/ 149 w 135"/>
                <a:gd name="T43" fmla="*/ 30 h 136"/>
                <a:gd name="T44" fmla="*/ 133 w 135"/>
                <a:gd name="T45" fmla="*/ 30 h 136"/>
                <a:gd name="T46" fmla="*/ 115 w 135"/>
                <a:gd name="T47" fmla="*/ 28 h 136"/>
                <a:gd name="T48" fmla="*/ 99 w 135"/>
                <a:gd name="T49" fmla="*/ 30 h 1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5"/>
                <a:gd name="T76" fmla="*/ 0 h 136"/>
                <a:gd name="T77" fmla="*/ 135 w 135"/>
                <a:gd name="T78" fmla="*/ 136 h 1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5" h="136">
                  <a:moveTo>
                    <a:pt x="48" y="136"/>
                  </a:moveTo>
                  <a:lnTo>
                    <a:pt x="40" y="120"/>
                  </a:lnTo>
                  <a:lnTo>
                    <a:pt x="24" y="80"/>
                  </a:lnTo>
                  <a:lnTo>
                    <a:pt x="24" y="64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64" y="8"/>
                  </a:lnTo>
                  <a:lnTo>
                    <a:pt x="79" y="8"/>
                  </a:lnTo>
                  <a:lnTo>
                    <a:pt x="103" y="16"/>
                  </a:lnTo>
                  <a:lnTo>
                    <a:pt x="119" y="8"/>
                  </a:lnTo>
                  <a:lnTo>
                    <a:pt x="127" y="0"/>
                  </a:lnTo>
                  <a:lnTo>
                    <a:pt x="135" y="8"/>
                  </a:lnTo>
                  <a:lnTo>
                    <a:pt x="127" y="16"/>
                  </a:lnTo>
                  <a:lnTo>
                    <a:pt x="119" y="16"/>
                  </a:lnTo>
                  <a:lnTo>
                    <a:pt x="103" y="16"/>
                  </a:lnTo>
                  <a:lnTo>
                    <a:pt x="95" y="56"/>
                  </a:lnTo>
                  <a:lnTo>
                    <a:pt x="87" y="64"/>
                  </a:lnTo>
                  <a:lnTo>
                    <a:pt x="87" y="88"/>
                  </a:lnTo>
                  <a:lnTo>
                    <a:pt x="87" y="128"/>
                  </a:lnTo>
                  <a:lnTo>
                    <a:pt x="72" y="136"/>
                  </a:lnTo>
                  <a:lnTo>
                    <a:pt x="64" y="136"/>
                  </a:lnTo>
                  <a:lnTo>
                    <a:pt x="56" y="128"/>
                  </a:lnTo>
                  <a:lnTo>
                    <a:pt x="48" y="136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17" name="Freeform 268"/>
            <p:cNvSpPr>
              <a:spLocks/>
            </p:cNvSpPr>
            <p:nvPr/>
          </p:nvSpPr>
          <p:spPr bwMode="auto">
            <a:xfrm>
              <a:off x="3617" y="2686"/>
              <a:ext cx="140" cy="134"/>
            </a:xfrm>
            <a:custGeom>
              <a:avLst/>
              <a:gdLst>
                <a:gd name="T0" fmla="*/ 0 w 135"/>
                <a:gd name="T1" fmla="*/ 31 h 144"/>
                <a:gd name="T2" fmla="*/ 36 w 135"/>
                <a:gd name="T3" fmla="*/ 31 h 144"/>
                <a:gd name="T4" fmla="*/ 47 w 135"/>
                <a:gd name="T5" fmla="*/ 31 h 144"/>
                <a:gd name="T6" fmla="*/ 133 w 135"/>
                <a:gd name="T7" fmla="*/ 32 h 144"/>
                <a:gd name="T8" fmla="*/ 162 w 135"/>
                <a:gd name="T9" fmla="*/ 32 h 144"/>
                <a:gd name="T10" fmla="*/ 213 w 135"/>
                <a:gd name="T11" fmla="*/ 34 h 144"/>
                <a:gd name="T12" fmla="*/ 246 w 135"/>
                <a:gd name="T13" fmla="*/ 32 h 144"/>
                <a:gd name="T14" fmla="*/ 213 w 135"/>
                <a:gd name="T15" fmla="*/ 29 h 144"/>
                <a:gd name="T16" fmla="*/ 213 w 135"/>
                <a:gd name="T17" fmla="*/ 20 h 144"/>
                <a:gd name="T18" fmla="*/ 279 w 135"/>
                <a:gd name="T19" fmla="*/ 19 h 144"/>
                <a:gd name="T20" fmla="*/ 263 w 135"/>
                <a:gd name="T21" fmla="*/ 14 h 144"/>
                <a:gd name="T22" fmla="*/ 213 w 135"/>
                <a:gd name="T23" fmla="*/ 16 h 144"/>
                <a:gd name="T24" fmla="*/ 213 w 135"/>
                <a:gd name="T25" fmla="*/ 14 h 144"/>
                <a:gd name="T26" fmla="*/ 229 w 135"/>
                <a:gd name="T27" fmla="*/ 12 h 144"/>
                <a:gd name="T28" fmla="*/ 213 w 135"/>
                <a:gd name="T29" fmla="*/ 12 h 144"/>
                <a:gd name="T30" fmla="*/ 213 w 135"/>
                <a:gd name="T31" fmla="*/ 7 h 144"/>
                <a:gd name="T32" fmla="*/ 198 w 135"/>
                <a:gd name="T33" fmla="*/ 7 h 144"/>
                <a:gd name="T34" fmla="*/ 162 w 135"/>
                <a:gd name="T35" fmla="*/ 7 h 144"/>
                <a:gd name="T36" fmla="*/ 162 w 135"/>
                <a:gd name="T37" fmla="*/ 7 h 144"/>
                <a:gd name="T38" fmla="*/ 133 w 135"/>
                <a:gd name="T39" fmla="*/ 7 h 144"/>
                <a:gd name="T40" fmla="*/ 115 w 135"/>
                <a:gd name="T41" fmla="*/ 7 h 144"/>
                <a:gd name="T42" fmla="*/ 115 w 135"/>
                <a:gd name="T43" fmla="*/ 0 h 144"/>
                <a:gd name="T44" fmla="*/ 99 w 135"/>
                <a:gd name="T45" fmla="*/ 0 h 144"/>
                <a:gd name="T46" fmla="*/ 47 w 135"/>
                <a:gd name="T47" fmla="*/ 0 h 144"/>
                <a:gd name="T48" fmla="*/ 8 w 135"/>
                <a:gd name="T49" fmla="*/ 7 h 144"/>
                <a:gd name="T50" fmla="*/ 36 w 135"/>
                <a:gd name="T51" fmla="*/ 7 h 144"/>
                <a:gd name="T52" fmla="*/ 36 w 135"/>
                <a:gd name="T53" fmla="*/ 9 h 144"/>
                <a:gd name="T54" fmla="*/ 47 w 135"/>
                <a:gd name="T55" fmla="*/ 16 h 144"/>
                <a:gd name="T56" fmla="*/ 47 w 135"/>
                <a:gd name="T57" fmla="*/ 19 h 144"/>
                <a:gd name="T58" fmla="*/ 8 w 135"/>
                <a:gd name="T59" fmla="*/ 20 h 144"/>
                <a:gd name="T60" fmla="*/ 0 w 135"/>
                <a:gd name="T61" fmla="*/ 27 h 144"/>
                <a:gd name="T62" fmla="*/ 0 w 135"/>
                <a:gd name="T63" fmla="*/ 31 h 1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5"/>
                <a:gd name="T97" fmla="*/ 0 h 144"/>
                <a:gd name="T98" fmla="*/ 135 w 135"/>
                <a:gd name="T99" fmla="*/ 144 h 1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5" h="144">
                  <a:moveTo>
                    <a:pt x="0" y="128"/>
                  </a:moveTo>
                  <a:lnTo>
                    <a:pt x="16" y="128"/>
                  </a:lnTo>
                  <a:lnTo>
                    <a:pt x="24" y="128"/>
                  </a:lnTo>
                  <a:lnTo>
                    <a:pt x="64" y="136"/>
                  </a:lnTo>
                  <a:lnTo>
                    <a:pt x="79" y="136"/>
                  </a:lnTo>
                  <a:lnTo>
                    <a:pt x="103" y="144"/>
                  </a:lnTo>
                  <a:lnTo>
                    <a:pt x="119" y="136"/>
                  </a:lnTo>
                  <a:lnTo>
                    <a:pt x="103" y="120"/>
                  </a:lnTo>
                  <a:lnTo>
                    <a:pt x="103" y="88"/>
                  </a:lnTo>
                  <a:lnTo>
                    <a:pt x="135" y="80"/>
                  </a:lnTo>
                  <a:lnTo>
                    <a:pt x="127" y="56"/>
                  </a:lnTo>
                  <a:lnTo>
                    <a:pt x="103" y="64"/>
                  </a:lnTo>
                  <a:lnTo>
                    <a:pt x="103" y="56"/>
                  </a:lnTo>
                  <a:lnTo>
                    <a:pt x="111" y="48"/>
                  </a:lnTo>
                  <a:lnTo>
                    <a:pt x="103" y="48"/>
                  </a:lnTo>
                  <a:lnTo>
                    <a:pt x="103" y="24"/>
                  </a:lnTo>
                  <a:lnTo>
                    <a:pt x="95" y="16"/>
                  </a:lnTo>
                  <a:lnTo>
                    <a:pt x="79" y="16"/>
                  </a:lnTo>
                  <a:lnTo>
                    <a:pt x="79" y="24"/>
                  </a:lnTo>
                  <a:lnTo>
                    <a:pt x="64" y="32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8" y="8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24" y="64"/>
                  </a:lnTo>
                  <a:lnTo>
                    <a:pt x="24" y="80"/>
                  </a:lnTo>
                  <a:lnTo>
                    <a:pt x="8" y="88"/>
                  </a:lnTo>
                  <a:lnTo>
                    <a:pt x="0" y="112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18" name="Freeform 269"/>
            <p:cNvSpPr>
              <a:spLocks/>
            </p:cNvSpPr>
            <p:nvPr/>
          </p:nvSpPr>
          <p:spPr bwMode="auto">
            <a:xfrm>
              <a:off x="3617" y="2686"/>
              <a:ext cx="140" cy="134"/>
            </a:xfrm>
            <a:custGeom>
              <a:avLst/>
              <a:gdLst>
                <a:gd name="T0" fmla="*/ 0 w 135"/>
                <a:gd name="T1" fmla="*/ 31 h 144"/>
                <a:gd name="T2" fmla="*/ 36 w 135"/>
                <a:gd name="T3" fmla="*/ 31 h 144"/>
                <a:gd name="T4" fmla="*/ 47 w 135"/>
                <a:gd name="T5" fmla="*/ 31 h 144"/>
                <a:gd name="T6" fmla="*/ 133 w 135"/>
                <a:gd name="T7" fmla="*/ 32 h 144"/>
                <a:gd name="T8" fmla="*/ 162 w 135"/>
                <a:gd name="T9" fmla="*/ 32 h 144"/>
                <a:gd name="T10" fmla="*/ 213 w 135"/>
                <a:gd name="T11" fmla="*/ 34 h 144"/>
                <a:gd name="T12" fmla="*/ 246 w 135"/>
                <a:gd name="T13" fmla="*/ 32 h 144"/>
                <a:gd name="T14" fmla="*/ 213 w 135"/>
                <a:gd name="T15" fmla="*/ 29 h 144"/>
                <a:gd name="T16" fmla="*/ 213 w 135"/>
                <a:gd name="T17" fmla="*/ 20 h 144"/>
                <a:gd name="T18" fmla="*/ 279 w 135"/>
                <a:gd name="T19" fmla="*/ 19 h 144"/>
                <a:gd name="T20" fmla="*/ 263 w 135"/>
                <a:gd name="T21" fmla="*/ 14 h 144"/>
                <a:gd name="T22" fmla="*/ 213 w 135"/>
                <a:gd name="T23" fmla="*/ 16 h 144"/>
                <a:gd name="T24" fmla="*/ 213 w 135"/>
                <a:gd name="T25" fmla="*/ 14 h 144"/>
                <a:gd name="T26" fmla="*/ 229 w 135"/>
                <a:gd name="T27" fmla="*/ 12 h 144"/>
                <a:gd name="T28" fmla="*/ 213 w 135"/>
                <a:gd name="T29" fmla="*/ 12 h 144"/>
                <a:gd name="T30" fmla="*/ 213 w 135"/>
                <a:gd name="T31" fmla="*/ 7 h 144"/>
                <a:gd name="T32" fmla="*/ 198 w 135"/>
                <a:gd name="T33" fmla="*/ 7 h 144"/>
                <a:gd name="T34" fmla="*/ 162 w 135"/>
                <a:gd name="T35" fmla="*/ 7 h 144"/>
                <a:gd name="T36" fmla="*/ 162 w 135"/>
                <a:gd name="T37" fmla="*/ 7 h 144"/>
                <a:gd name="T38" fmla="*/ 133 w 135"/>
                <a:gd name="T39" fmla="*/ 7 h 144"/>
                <a:gd name="T40" fmla="*/ 115 w 135"/>
                <a:gd name="T41" fmla="*/ 7 h 144"/>
                <a:gd name="T42" fmla="*/ 115 w 135"/>
                <a:gd name="T43" fmla="*/ 0 h 144"/>
                <a:gd name="T44" fmla="*/ 99 w 135"/>
                <a:gd name="T45" fmla="*/ 0 h 144"/>
                <a:gd name="T46" fmla="*/ 47 w 135"/>
                <a:gd name="T47" fmla="*/ 0 h 144"/>
                <a:gd name="T48" fmla="*/ 8 w 135"/>
                <a:gd name="T49" fmla="*/ 7 h 144"/>
                <a:gd name="T50" fmla="*/ 36 w 135"/>
                <a:gd name="T51" fmla="*/ 7 h 144"/>
                <a:gd name="T52" fmla="*/ 36 w 135"/>
                <a:gd name="T53" fmla="*/ 9 h 144"/>
                <a:gd name="T54" fmla="*/ 47 w 135"/>
                <a:gd name="T55" fmla="*/ 16 h 144"/>
                <a:gd name="T56" fmla="*/ 47 w 135"/>
                <a:gd name="T57" fmla="*/ 19 h 144"/>
                <a:gd name="T58" fmla="*/ 8 w 135"/>
                <a:gd name="T59" fmla="*/ 20 h 144"/>
                <a:gd name="T60" fmla="*/ 0 w 135"/>
                <a:gd name="T61" fmla="*/ 27 h 144"/>
                <a:gd name="T62" fmla="*/ 0 w 135"/>
                <a:gd name="T63" fmla="*/ 31 h 1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5"/>
                <a:gd name="T97" fmla="*/ 0 h 144"/>
                <a:gd name="T98" fmla="*/ 135 w 135"/>
                <a:gd name="T99" fmla="*/ 144 h 1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5" h="144">
                  <a:moveTo>
                    <a:pt x="0" y="128"/>
                  </a:moveTo>
                  <a:lnTo>
                    <a:pt x="16" y="128"/>
                  </a:lnTo>
                  <a:lnTo>
                    <a:pt x="24" y="128"/>
                  </a:lnTo>
                  <a:lnTo>
                    <a:pt x="64" y="136"/>
                  </a:lnTo>
                  <a:lnTo>
                    <a:pt x="79" y="136"/>
                  </a:lnTo>
                  <a:lnTo>
                    <a:pt x="103" y="144"/>
                  </a:lnTo>
                  <a:lnTo>
                    <a:pt x="119" y="136"/>
                  </a:lnTo>
                  <a:lnTo>
                    <a:pt x="103" y="120"/>
                  </a:lnTo>
                  <a:lnTo>
                    <a:pt x="103" y="88"/>
                  </a:lnTo>
                  <a:lnTo>
                    <a:pt x="135" y="80"/>
                  </a:lnTo>
                  <a:lnTo>
                    <a:pt x="127" y="56"/>
                  </a:lnTo>
                  <a:lnTo>
                    <a:pt x="103" y="64"/>
                  </a:lnTo>
                  <a:lnTo>
                    <a:pt x="103" y="56"/>
                  </a:lnTo>
                  <a:lnTo>
                    <a:pt x="111" y="48"/>
                  </a:lnTo>
                  <a:lnTo>
                    <a:pt x="103" y="48"/>
                  </a:lnTo>
                  <a:lnTo>
                    <a:pt x="103" y="24"/>
                  </a:lnTo>
                  <a:lnTo>
                    <a:pt x="95" y="16"/>
                  </a:lnTo>
                  <a:lnTo>
                    <a:pt x="79" y="16"/>
                  </a:lnTo>
                  <a:lnTo>
                    <a:pt x="79" y="24"/>
                  </a:lnTo>
                  <a:lnTo>
                    <a:pt x="64" y="32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8" y="8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24" y="64"/>
                  </a:lnTo>
                  <a:lnTo>
                    <a:pt x="24" y="80"/>
                  </a:lnTo>
                  <a:lnTo>
                    <a:pt x="8" y="88"/>
                  </a:lnTo>
                  <a:lnTo>
                    <a:pt x="0" y="112"/>
                  </a:lnTo>
                  <a:lnTo>
                    <a:pt x="0" y="12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19" name="Freeform 270"/>
            <p:cNvSpPr>
              <a:spLocks/>
            </p:cNvSpPr>
            <p:nvPr/>
          </p:nvSpPr>
          <p:spPr bwMode="auto">
            <a:xfrm>
              <a:off x="3626" y="2678"/>
              <a:ext cx="9" cy="8"/>
            </a:xfrm>
            <a:custGeom>
              <a:avLst/>
              <a:gdLst>
                <a:gd name="T0" fmla="*/ 78 w 8"/>
                <a:gd name="T1" fmla="*/ 0 h 8"/>
                <a:gd name="T2" fmla="*/ 0 w 8"/>
                <a:gd name="T3" fmla="*/ 8 h 8"/>
                <a:gd name="T4" fmla="*/ 0 w 8"/>
                <a:gd name="T5" fmla="*/ 0 h 8"/>
                <a:gd name="T6" fmla="*/ 78 w 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8" y="0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20" name="Freeform 271"/>
            <p:cNvSpPr>
              <a:spLocks/>
            </p:cNvSpPr>
            <p:nvPr/>
          </p:nvSpPr>
          <p:spPr bwMode="auto">
            <a:xfrm>
              <a:off x="3626" y="2678"/>
              <a:ext cx="9" cy="8"/>
            </a:xfrm>
            <a:custGeom>
              <a:avLst/>
              <a:gdLst>
                <a:gd name="T0" fmla="*/ 78 w 8"/>
                <a:gd name="T1" fmla="*/ 0 h 8"/>
                <a:gd name="T2" fmla="*/ 0 w 8"/>
                <a:gd name="T3" fmla="*/ 8 h 8"/>
                <a:gd name="T4" fmla="*/ 0 w 8"/>
                <a:gd name="T5" fmla="*/ 0 h 8"/>
                <a:gd name="T6" fmla="*/ 78 w 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8" y="0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21" name="Freeform 272"/>
            <p:cNvSpPr>
              <a:spLocks/>
            </p:cNvSpPr>
            <p:nvPr/>
          </p:nvSpPr>
          <p:spPr bwMode="auto">
            <a:xfrm>
              <a:off x="3667" y="2857"/>
              <a:ext cx="173" cy="141"/>
            </a:xfrm>
            <a:custGeom>
              <a:avLst/>
              <a:gdLst>
                <a:gd name="T0" fmla="*/ 322 w 167"/>
                <a:gd name="T1" fmla="*/ 6 h 152"/>
                <a:gd name="T2" fmla="*/ 338 w 167"/>
                <a:gd name="T3" fmla="*/ 11 h 152"/>
                <a:gd name="T4" fmla="*/ 322 w 167"/>
                <a:gd name="T5" fmla="*/ 11 h 152"/>
                <a:gd name="T6" fmla="*/ 306 w 167"/>
                <a:gd name="T7" fmla="*/ 13 h 152"/>
                <a:gd name="T8" fmla="*/ 322 w 167"/>
                <a:gd name="T9" fmla="*/ 13 h 152"/>
                <a:gd name="T10" fmla="*/ 338 w 167"/>
                <a:gd name="T11" fmla="*/ 13 h 152"/>
                <a:gd name="T12" fmla="*/ 338 w 167"/>
                <a:gd name="T13" fmla="*/ 18 h 152"/>
                <a:gd name="T14" fmla="*/ 322 w 167"/>
                <a:gd name="T15" fmla="*/ 19 h 152"/>
                <a:gd name="T16" fmla="*/ 289 w 167"/>
                <a:gd name="T17" fmla="*/ 23 h 152"/>
                <a:gd name="T18" fmla="*/ 259 w 167"/>
                <a:gd name="T19" fmla="*/ 29 h 152"/>
                <a:gd name="T20" fmla="*/ 225 w 167"/>
                <a:gd name="T21" fmla="*/ 32 h 152"/>
                <a:gd name="T22" fmla="*/ 175 w 167"/>
                <a:gd name="T23" fmla="*/ 32 h 152"/>
                <a:gd name="T24" fmla="*/ 158 w 167"/>
                <a:gd name="T25" fmla="*/ 32 h 152"/>
                <a:gd name="T26" fmla="*/ 110 w 167"/>
                <a:gd name="T27" fmla="*/ 32 h 152"/>
                <a:gd name="T28" fmla="*/ 79 w 167"/>
                <a:gd name="T29" fmla="*/ 33 h 152"/>
                <a:gd name="T30" fmla="*/ 60 w 167"/>
                <a:gd name="T31" fmla="*/ 33 h 152"/>
                <a:gd name="T32" fmla="*/ 46 w 167"/>
                <a:gd name="T33" fmla="*/ 32 h 152"/>
                <a:gd name="T34" fmla="*/ 36 w 167"/>
                <a:gd name="T35" fmla="*/ 29 h 152"/>
                <a:gd name="T36" fmla="*/ 36 w 167"/>
                <a:gd name="T37" fmla="*/ 27 h 152"/>
                <a:gd name="T38" fmla="*/ 8 w 167"/>
                <a:gd name="T39" fmla="*/ 18 h 152"/>
                <a:gd name="T40" fmla="*/ 0 w 167"/>
                <a:gd name="T41" fmla="*/ 18 h 152"/>
                <a:gd name="T42" fmla="*/ 8 w 167"/>
                <a:gd name="T43" fmla="*/ 17 h 152"/>
                <a:gd name="T44" fmla="*/ 36 w 167"/>
                <a:gd name="T45" fmla="*/ 18 h 152"/>
                <a:gd name="T46" fmla="*/ 46 w 167"/>
                <a:gd name="T47" fmla="*/ 18 h 152"/>
                <a:gd name="T48" fmla="*/ 79 w 167"/>
                <a:gd name="T49" fmla="*/ 17 h 152"/>
                <a:gd name="T50" fmla="*/ 79 w 167"/>
                <a:gd name="T51" fmla="*/ 6 h 152"/>
                <a:gd name="T52" fmla="*/ 95 w 167"/>
                <a:gd name="T53" fmla="*/ 9 h 152"/>
                <a:gd name="T54" fmla="*/ 95 w 167"/>
                <a:gd name="T55" fmla="*/ 13 h 152"/>
                <a:gd name="T56" fmla="*/ 110 w 167"/>
                <a:gd name="T57" fmla="*/ 13 h 152"/>
                <a:gd name="T58" fmla="*/ 158 w 167"/>
                <a:gd name="T59" fmla="*/ 9 h 152"/>
                <a:gd name="T60" fmla="*/ 175 w 167"/>
                <a:gd name="T61" fmla="*/ 11 h 152"/>
                <a:gd name="T62" fmla="*/ 175 w 167"/>
                <a:gd name="T63" fmla="*/ 9 h 152"/>
                <a:gd name="T64" fmla="*/ 241 w 167"/>
                <a:gd name="T65" fmla="*/ 6 h 152"/>
                <a:gd name="T66" fmla="*/ 273 w 167"/>
                <a:gd name="T67" fmla="*/ 0 h 152"/>
                <a:gd name="T68" fmla="*/ 306 w 167"/>
                <a:gd name="T69" fmla="*/ 6 h 152"/>
                <a:gd name="T70" fmla="*/ 322 w 167"/>
                <a:gd name="T71" fmla="*/ 6 h 1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7"/>
                <a:gd name="T109" fmla="*/ 0 h 152"/>
                <a:gd name="T110" fmla="*/ 167 w 167"/>
                <a:gd name="T111" fmla="*/ 152 h 1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7" h="152">
                  <a:moveTo>
                    <a:pt x="159" y="8"/>
                  </a:moveTo>
                  <a:lnTo>
                    <a:pt x="167" y="48"/>
                  </a:lnTo>
                  <a:lnTo>
                    <a:pt x="159" y="48"/>
                  </a:lnTo>
                  <a:lnTo>
                    <a:pt x="151" y="56"/>
                  </a:lnTo>
                  <a:lnTo>
                    <a:pt x="159" y="56"/>
                  </a:lnTo>
                  <a:lnTo>
                    <a:pt x="167" y="56"/>
                  </a:lnTo>
                  <a:lnTo>
                    <a:pt x="167" y="80"/>
                  </a:lnTo>
                  <a:lnTo>
                    <a:pt x="159" y="88"/>
                  </a:lnTo>
                  <a:lnTo>
                    <a:pt x="143" y="104"/>
                  </a:lnTo>
                  <a:lnTo>
                    <a:pt x="127" y="128"/>
                  </a:lnTo>
                  <a:lnTo>
                    <a:pt x="111" y="144"/>
                  </a:lnTo>
                  <a:lnTo>
                    <a:pt x="87" y="144"/>
                  </a:lnTo>
                  <a:lnTo>
                    <a:pt x="79" y="144"/>
                  </a:lnTo>
                  <a:lnTo>
                    <a:pt x="55" y="144"/>
                  </a:lnTo>
                  <a:lnTo>
                    <a:pt x="39" y="152"/>
                  </a:lnTo>
                  <a:lnTo>
                    <a:pt x="31" y="152"/>
                  </a:lnTo>
                  <a:lnTo>
                    <a:pt x="24" y="144"/>
                  </a:lnTo>
                  <a:lnTo>
                    <a:pt x="16" y="128"/>
                  </a:lnTo>
                  <a:lnTo>
                    <a:pt x="16" y="120"/>
                  </a:lnTo>
                  <a:lnTo>
                    <a:pt x="8" y="80"/>
                  </a:lnTo>
                  <a:lnTo>
                    <a:pt x="0" y="80"/>
                  </a:lnTo>
                  <a:lnTo>
                    <a:pt x="8" y="72"/>
                  </a:lnTo>
                  <a:lnTo>
                    <a:pt x="16" y="80"/>
                  </a:lnTo>
                  <a:lnTo>
                    <a:pt x="24" y="80"/>
                  </a:lnTo>
                  <a:lnTo>
                    <a:pt x="39" y="72"/>
                  </a:lnTo>
                  <a:lnTo>
                    <a:pt x="39" y="32"/>
                  </a:lnTo>
                  <a:lnTo>
                    <a:pt x="47" y="40"/>
                  </a:lnTo>
                  <a:lnTo>
                    <a:pt x="47" y="56"/>
                  </a:lnTo>
                  <a:lnTo>
                    <a:pt x="55" y="56"/>
                  </a:lnTo>
                  <a:lnTo>
                    <a:pt x="79" y="40"/>
                  </a:lnTo>
                  <a:lnTo>
                    <a:pt x="87" y="48"/>
                  </a:lnTo>
                  <a:lnTo>
                    <a:pt x="87" y="40"/>
                  </a:lnTo>
                  <a:lnTo>
                    <a:pt x="119" y="8"/>
                  </a:lnTo>
                  <a:lnTo>
                    <a:pt x="135" y="0"/>
                  </a:lnTo>
                  <a:lnTo>
                    <a:pt x="151" y="8"/>
                  </a:lnTo>
                  <a:lnTo>
                    <a:pt x="159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22" name="Freeform 273"/>
            <p:cNvSpPr>
              <a:spLocks/>
            </p:cNvSpPr>
            <p:nvPr/>
          </p:nvSpPr>
          <p:spPr bwMode="auto">
            <a:xfrm>
              <a:off x="3707" y="2813"/>
              <a:ext cx="99" cy="95"/>
            </a:xfrm>
            <a:custGeom>
              <a:avLst/>
              <a:gdLst>
                <a:gd name="T0" fmla="*/ 0 w 96"/>
                <a:gd name="T1" fmla="*/ 14 h 104"/>
                <a:gd name="T2" fmla="*/ 8 w 96"/>
                <a:gd name="T3" fmla="*/ 15 h 104"/>
                <a:gd name="T4" fmla="*/ 8 w 96"/>
                <a:gd name="T5" fmla="*/ 16 h 104"/>
                <a:gd name="T6" fmla="*/ 36 w 96"/>
                <a:gd name="T7" fmla="*/ 16 h 104"/>
                <a:gd name="T8" fmla="*/ 72 w 96"/>
                <a:gd name="T9" fmla="*/ 15 h 104"/>
                <a:gd name="T10" fmla="*/ 92 w 96"/>
                <a:gd name="T11" fmla="*/ 16 h 104"/>
                <a:gd name="T12" fmla="*/ 92 w 96"/>
                <a:gd name="T13" fmla="*/ 15 h 104"/>
                <a:gd name="T14" fmla="*/ 150 w 96"/>
                <a:gd name="T15" fmla="*/ 10 h 104"/>
                <a:gd name="T16" fmla="*/ 176 w 96"/>
                <a:gd name="T17" fmla="*/ 8 h 104"/>
                <a:gd name="T18" fmla="*/ 162 w 96"/>
                <a:gd name="T19" fmla="*/ 8 h 104"/>
                <a:gd name="T20" fmla="*/ 150 w 96"/>
                <a:gd name="T21" fmla="*/ 5 h 104"/>
                <a:gd name="T22" fmla="*/ 117 w 96"/>
                <a:gd name="T23" fmla="*/ 5 h 104"/>
                <a:gd name="T24" fmla="*/ 92 w 96"/>
                <a:gd name="T25" fmla="*/ 0 h 104"/>
                <a:gd name="T26" fmla="*/ 72 w 96"/>
                <a:gd name="T27" fmla="*/ 5 h 104"/>
                <a:gd name="T28" fmla="*/ 56 w 96"/>
                <a:gd name="T29" fmla="*/ 5 h 104"/>
                <a:gd name="T30" fmla="*/ 36 w 96"/>
                <a:gd name="T31" fmla="*/ 5 h 104"/>
                <a:gd name="T32" fmla="*/ 8 w 96"/>
                <a:gd name="T33" fmla="*/ 8 h 104"/>
                <a:gd name="T34" fmla="*/ 0 w 96"/>
                <a:gd name="T35" fmla="*/ 10 h 104"/>
                <a:gd name="T36" fmla="*/ 0 w 96"/>
                <a:gd name="T37" fmla="*/ 14 h 1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"/>
                <a:gd name="T58" fmla="*/ 0 h 104"/>
                <a:gd name="T59" fmla="*/ 96 w 96"/>
                <a:gd name="T60" fmla="*/ 104 h 1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" h="104">
                  <a:moveTo>
                    <a:pt x="0" y="80"/>
                  </a:moveTo>
                  <a:lnTo>
                    <a:pt x="8" y="88"/>
                  </a:lnTo>
                  <a:lnTo>
                    <a:pt x="8" y="10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80" y="56"/>
                  </a:lnTo>
                  <a:lnTo>
                    <a:pt x="96" y="48"/>
                  </a:lnTo>
                  <a:lnTo>
                    <a:pt x="88" y="48"/>
                  </a:lnTo>
                  <a:lnTo>
                    <a:pt x="80" y="32"/>
                  </a:lnTo>
                  <a:lnTo>
                    <a:pt x="64" y="16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16" y="8"/>
                  </a:lnTo>
                  <a:lnTo>
                    <a:pt x="8" y="48"/>
                  </a:lnTo>
                  <a:lnTo>
                    <a:pt x="0" y="56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23" name="Freeform 274"/>
            <p:cNvSpPr>
              <a:spLocks/>
            </p:cNvSpPr>
            <p:nvPr/>
          </p:nvSpPr>
          <p:spPr bwMode="auto">
            <a:xfrm>
              <a:off x="3707" y="2813"/>
              <a:ext cx="99" cy="95"/>
            </a:xfrm>
            <a:custGeom>
              <a:avLst/>
              <a:gdLst>
                <a:gd name="T0" fmla="*/ 0 w 96"/>
                <a:gd name="T1" fmla="*/ 14 h 104"/>
                <a:gd name="T2" fmla="*/ 8 w 96"/>
                <a:gd name="T3" fmla="*/ 15 h 104"/>
                <a:gd name="T4" fmla="*/ 8 w 96"/>
                <a:gd name="T5" fmla="*/ 16 h 104"/>
                <a:gd name="T6" fmla="*/ 36 w 96"/>
                <a:gd name="T7" fmla="*/ 16 h 104"/>
                <a:gd name="T8" fmla="*/ 72 w 96"/>
                <a:gd name="T9" fmla="*/ 15 h 104"/>
                <a:gd name="T10" fmla="*/ 92 w 96"/>
                <a:gd name="T11" fmla="*/ 16 h 104"/>
                <a:gd name="T12" fmla="*/ 92 w 96"/>
                <a:gd name="T13" fmla="*/ 15 h 104"/>
                <a:gd name="T14" fmla="*/ 150 w 96"/>
                <a:gd name="T15" fmla="*/ 10 h 104"/>
                <a:gd name="T16" fmla="*/ 176 w 96"/>
                <a:gd name="T17" fmla="*/ 8 h 104"/>
                <a:gd name="T18" fmla="*/ 162 w 96"/>
                <a:gd name="T19" fmla="*/ 8 h 104"/>
                <a:gd name="T20" fmla="*/ 150 w 96"/>
                <a:gd name="T21" fmla="*/ 5 h 104"/>
                <a:gd name="T22" fmla="*/ 117 w 96"/>
                <a:gd name="T23" fmla="*/ 5 h 104"/>
                <a:gd name="T24" fmla="*/ 92 w 96"/>
                <a:gd name="T25" fmla="*/ 0 h 104"/>
                <a:gd name="T26" fmla="*/ 72 w 96"/>
                <a:gd name="T27" fmla="*/ 5 h 104"/>
                <a:gd name="T28" fmla="*/ 56 w 96"/>
                <a:gd name="T29" fmla="*/ 5 h 104"/>
                <a:gd name="T30" fmla="*/ 36 w 96"/>
                <a:gd name="T31" fmla="*/ 5 h 104"/>
                <a:gd name="T32" fmla="*/ 8 w 96"/>
                <a:gd name="T33" fmla="*/ 8 h 104"/>
                <a:gd name="T34" fmla="*/ 0 w 96"/>
                <a:gd name="T35" fmla="*/ 10 h 104"/>
                <a:gd name="T36" fmla="*/ 0 w 96"/>
                <a:gd name="T37" fmla="*/ 14 h 1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"/>
                <a:gd name="T58" fmla="*/ 0 h 104"/>
                <a:gd name="T59" fmla="*/ 96 w 96"/>
                <a:gd name="T60" fmla="*/ 104 h 1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" h="104">
                  <a:moveTo>
                    <a:pt x="0" y="80"/>
                  </a:moveTo>
                  <a:lnTo>
                    <a:pt x="8" y="88"/>
                  </a:lnTo>
                  <a:lnTo>
                    <a:pt x="8" y="10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80" y="56"/>
                  </a:lnTo>
                  <a:lnTo>
                    <a:pt x="96" y="48"/>
                  </a:lnTo>
                  <a:lnTo>
                    <a:pt x="88" y="48"/>
                  </a:lnTo>
                  <a:lnTo>
                    <a:pt x="80" y="32"/>
                  </a:lnTo>
                  <a:lnTo>
                    <a:pt x="64" y="16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16" y="8"/>
                  </a:lnTo>
                  <a:lnTo>
                    <a:pt x="8" y="48"/>
                  </a:lnTo>
                  <a:lnTo>
                    <a:pt x="0" y="56"/>
                  </a:lnTo>
                  <a:lnTo>
                    <a:pt x="0" y="80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24" name="Freeform 275"/>
            <p:cNvSpPr>
              <a:spLocks/>
            </p:cNvSpPr>
            <p:nvPr/>
          </p:nvSpPr>
          <p:spPr bwMode="auto">
            <a:xfrm>
              <a:off x="3757" y="2789"/>
              <a:ext cx="90" cy="75"/>
            </a:xfrm>
            <a:custGeom>
              <a:avLst/>
              <a:gdLst>
                <a:gd name="T0" fmla="*/ 86 w 88"/>
                <a:gd name="T1" fmla="*/ 0 h 80"/>
                <a:gd name="T2" fmla="*/ 60 w 88"/>
                <a:gd name="T3" fmla="*/ 0 h 80"/>
                <a:gd name="T4" fmla="*/ 60 w 88"/>
                <a:gd name="T5" fmla="*/ 8 h 80"/>
                <a:gd name="T6" fmla="*/ 44 w 88"/>
                <a:gd name="T7" fmla="*/ 8 h 80"/>
                <a:gd name="T8" fmla="*/ 0 w 88"/>
                <a:gd name="T9" fmla="*/ 8 h 80"/>
                <a:gd name="T10" fmla="*/ 16 w 88"/>
                <a:gd name="T11" fmla="*/ 11 h 80"/>
                <a:gd name="T12" fmla="*/ 52 w 88"/>
                <a:gd name="T13" fmla="*/ 16 h 80"/>
                <a:gd name="T14" fmla="*/ 60 w 88"/>
                <a:gd name="T15" fmla="*/ 20 h 80"/>
                <a:gd name="T16" fmla="*/ 70 w 88"/>
                <a:gd name="T17" fmla="*/ 20 h 80"/>
                <a:gd name="T18" fmla="*/ 102 w 88"/>
                <a:gd name="T19" fmla="*/ 22 h 80"/>
                <a:gd name="T20" fmla="*/ 113 w 88"/>
                <a:gd name="T21" fmla="*/ 22 h 80"/>
                <a:gd name="T22" fmla="*/ 124 w 88"/>
                <a:gd name="T23" fmla="*/ 14 h 80"/>
                <a:gd name="T24" fmla="*/ 136 w 88"/>
                <a:gd name="T25" fmla="*/ 8 h 80"/>
                <a:gd name="T26" fmla="*/ 124 w 88"/>
                <a:gd name="T27" fmla="*/ 8 h 80"/>
                <a:gd name="T28" fmla="*/ 113 w 88"/>
                <a:gd name="T29" fmla="*/ 0 h 80"/>
                <a:gd name="T30" fmla="*/ 86 w 88"/>
                <a:gd name="T31" fmla="*/ 0 h 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8"/>
                <a:gd name="T49" fmla="*/ 0 h 80"/>
                <a:gd name="T50" fmla="*/ 88 w 88"/>
                <a:gd name="T51" fmla="*/ 80 h 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8" h="80">
                  <a:moveTo>
                    <a:pt x="56" y="0"/>
                  </a:moveTo>
                  <a:lnTo>
                    <a:pt x="40" y="0"/>
                  </a:lnTo>
                  <a:lnTo>
                    <a:pt x="40" y="8"/>
                  </a:lnTo>
                  <a:lnTo>
                    <a:pt x="24" y="24"/>
                  </a:lnTo>
                  <a:lnTo>
                    <a:pt x="0" y="24"/>
                  </a:lnTo>
                  <a:lnTo>
                    <a:pt x="16" y="40"/>
                  </a:lnTo>
                  <a:lnTo>
                    <a:pt x="32" y="56"/>
                  </a:lnTo>
                  <a:lnTo>
                    <a:pt x="40" y="72"/>
                  </a:lnTo>
                  <a:lnTo>
                    <a:pt x="48" y="72"/>
                  </a:lnTo>
                  <a:lnTo>
                    <a:pt x="64" y="80"/>
                  </a:lnTo>
                  <a:lnTo>
                    <a:pt x="72" y="80"/>
                  </a:lnTo>
                  <a:lnTo>
                    <a:pt x="80" y="48"/>
                  </a:lnTo>
                  <a:lnTo>
                    <a:pt x="88" y="24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25" name="Freeform 276"/>
            <p:cNvSpPr>
              <a:spLocks/>
            </p:cNvSpPr>
            <p:nvPr/>
          </p:nvSpPr>
          <p:spPr bwMode="auto">
            <a:xfrm>
              <a:off x="3757" y="2789"/>
              <a:ext cx="90" cy="75"/>
            </a:xfrm>
            <a:custGeom>
              <a:avLst/>
              <a:gdLst>
                <a:gd name="T0" fmla="*/ 86 w 88"/>
                <a:gd name="T1" fmla="*/ 0 h 80"/>
                <a:gd name="T2" fmla="*/ 60 w 88"/>
                <a:gd name="T3" fmla="*/ 0 h 80"/>
                <a:gd name="T4" fmla="*/ 60 w 88"/>
                <a:gd name="T5" fmla="*/ 8 h 80"/>
                <a:gd name="T6" fmla="*/ 44 w 88"/>
                <a:gd name="T7" fmla="*/ 8 h 80"/>
                <a:gd name="T8" fmla="*/ 0 w 88"/>
                <a:gd name="T9" fmla="*/ 8 h 80"/>
                <a:gd name="T10" fmla="*/ 16 w 88"/>
                <a:gd name="T11" fmla="*/ 11 h 80"/>
                <a:gd name="T12" fmla="*/ 52 w 88"/>
                <a:gd name="T13" fmla="*/ 16 h 80"/>
                <a:gd name="T14" fmla="*/ 60 w 88"/>
                <a:gd name="T15" fmla="*/ 20 h 80"/>
                <a:gd name="T16" fmla="*/ 70 w 88"/>
                <a:gd name="T17" fmla="*/ 20 h 80"/>
                <a:gd name="T18" fmla="*/ 102 w 88"/>
                <a:gd name="T19" fmla="*/ 22 h 80"/>
                <a:gd name="T20" fmla="*/ 113 w 88"/>
                <a:gd name="T21" fmla="*/ 22 h 80"/>
                <a:gd name="T22" fmla="*/ 124 w 88"/>
                <a:gd name="T23" fmla="*/ 14 h 80"/>
                <a:gd name="T24" fmla="*/ 136 w 88"/>
                <a:gd name="T25" fmla="*/ 8 h 80"/>
                <a:gd name="T26" fmla="*/ 124 w 88"/>
                <a:gd name="T27" fmla="*/ 8 h 80"/>
                <a:gd name="T28" fmla="*/ 113 w 88"/>
                <a:gd name="T29" fmla="*/ 0 h 80"/>
                <a:gd name="T30" fmla="*/ 86 w 88"/>
                <a:gd name="T31" fmla="*/ 0 h 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8"/>
                <a:gd name="T49" fmla="*/ 0 h 80"/>
                <a:gd name="T50" fmla="*/ 88 w 88"/>
                <a:gd name="T51" fmla="*/ 80 h 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8" h="80">
                  <a:moveTo>
                    <a:pt x="56" y="0"/>
                  </a:moveTo>
                  <a:lnTo>
                    <a:pt x="40" y="0"/>
                  </a:lnTo>
                  <a:lnTo>
                    <a:pt x="40" y="8"/>
                  </a:lnTo>
                  <a:lnTo>
                    <a:pt x="24" y="24"/>
                  </a:lnTo>
                  <a:lnTo>
                    <a:pt x="0" y="24"/>
                  </a:lnTo>
                  <a:lnTo>
                    <a:pt x="16" y="40"/>
                  </a:lnTo>
                  <a:lnTo>
                    <a:pt x="32" y="56"/>
                  </a:lnTo>
                  <a:lnTo>
                    <a:pt x="40" y="72"/>
                  </a:lnTo>
                  <a:lnTo>
                    <a:pt x="48" y="72"/>
                  </a:lnTo>
                  <a:lnTo>
                    <a:pt x="64" y="80"/>
                  </a:lnTo>
                  <a:lnTo>
                    <a:pt x="72" y="80"/>
                  </a:lnTo>
                  <a:lnTo>
                    <a:pt x="80" y="48"/>
                  </a:lnTo>
                  <a:lnTo>
                    <a:pt x="88" y="24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56" y="0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26" name="Freeform 277"/>
            <p:cNvSpPr>
              <a:spLocks/>
            </p:cNvSpPr>
            <p:nvPr/>
          </p:nvSpPr>
          <p:spPr bwMode="auto">
            <a:xfrm>
              <a:off x="3814" y="2731"/>
              <a:ext cx="116" cy="177"/>
            </a:xfrm>
            <a:custGeom>
              <a:avLst/>
              <a:gdLst>
                <a:gd name="T0" fmla="*/ 46 w 112"/>
                <a:gd name="T1" fmla="*/ 38 h 192"/>
                <a:gd name="T2" fmla="*/ 46 w 112"/>
                <a:gd name="T3" fmla="*/ 37 h 192"/>
                <a:gd name="T4" fmla="*/ 46 w 112"/>
                <a:gd name="T5" fmla="*/ 34 h 192"/>
                <a:gd name="T6" fmla="*/ 112 w 112"/>
                <a:gd name="T7" fmla="*/ 33 h 192"/>
                <a:gd name="T8" fmla="*/ 128 w 112"/>
                <a:gd name="T9" fmla="*/ 31 h 192"/>
                <a:gd name="T10" fmla="*/ 128 w 112"/>
                <a:gd name="T11" fmla="*/ 29 h 192"/>
                <a:gd name="T12" fmla="*/ 97 w 112"/>
                <a:gd name="T13" fmla="*/ 22 h 192"/>
                <a:gd name="T14" fmla="*/ 147 w 112"/>
                <a:gd name="T15" fmla="*/ 17 h 192"/>
                <a:gd name="T16" fmla="*/ 194 w 112"/>
                <a:gd name="T17" fmla="*/ 16 h 192"/>
                <a:gd name="T18" fmla="*/ 226 w 112"/>
                <a:gd name="T19" fmla="*/ 12 h 192"/>
                <a:gd name="T20" fmla="*/ 210 w 112"/>
                <a:gd name="T21" fmla="*/ 0 h 192"/>
                <a:gd name="T22" fmla="*/ 194 w 112"/>
                <a:gd name="T23" fmla="*/ 6 h 192"/>
                <a:gd name="T24" fmla="*/ 128 w 112"/>
                <a:gd name="T25" fmla="*/ 6 h 192"/>
                <a:gd name="T26" fmla="*/ 112 w 112"/>
                <a:gd name="T27" fmla="*/ 6 h 192"/>
                <a:gd name="T28" fmla="*/ 97 w 112"/>
                <a:gd name="T29" fmla="*/ 6 h 192"/>
                <a:gd name="T30" fmla="*/ 112 w 112"/>
                <a:gd name="T31" fmla="*/ 8 h 192"/>
                <a:gd name="T32" fmla="*/ 128 w 112"/>
                <a:gd name="T33" fmla="*/ 10 h 192"/>
                <a:gd name="T34" fmla="*/ 128 w 112"/>
                <a:gd name="T35" fmla="*/ 13 h 192"/>
                <a:gd name="T36" fmla="*/ 112 w 112"/>
                <a:gd name="T37" fmla="*/ 16 h 192"/>
                <a:gd name="T38" fmla="*/ 97 w 112"/>
                <a:gd name="T39" fmla="*/ 13 h 192"/>
                <a:gd name="T40" fmla="*/ 97 w 112"/>
                <a:gd name="T41" fmla="*/ 10 h 192"/>
                <a:gd name="T42" fmla="*/ 82 w 112"/>
                <a:gd name="T43" fmla="*/ 10 h 192"/>
                <a:gd name="T44" fmla="*/ 62 w 112"/>
                <a:gd name="T45" fmla="*/ 10 h 192"/>
                <a:gd name="T46" fmla="*/ 0 w 112"/>
                <a:gd name="T47" fmla="*/ 12 h 192"/>
                <a:gd name="T48" fmla="*/ 0 w 112"/>
                <a:gd name="T49" fmla="*/ 13 h 192"/>
                <a:gd name="T50" fmla="*/ 36 w 112"/>
                <a:gd name="T51" fmla="*/ 13 h 192"/>
                <a:gd name="T52" fmla="*/ 46 w 112"/>
                <a:gd name="T53" fmla="*/ 15 h 192"/>
                <a:gd name="T54" fmla="*/ 62 w 112"/>
                <a:gd name="T55" fmla="*/ 17 h 192"/>
                <a:gd name="T56" fmla="*/ 46 w 112"/>
                <a:gd name="T57" fmla="*/ 22 h 192"/>
                <a:gd name="T58" fmla="*/ 36 w 112"/>
                <a:gd name="T59" fmla="*/ 29 h 192"/>
                <a:gd name="T60" fmla="*/ 46 w 112"/>
                <a:gd name="T61" fmla="*/ 37 h 192"/>
                <a:gd name="T62" fmla="*/ 46 w 112"/>
                <a:gd name="T63" fmla="*/ 38 h 1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2"/>
                <a:gd name="T97" fmla="*/ 0 h 192"/>
                <a:gd name="T98" fmla="*/ 112 w 112"/>
                <a:gd name="T99" fmla="*/ 192 h 19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2" h="192">
                  <a:moveTo>
                    <a:pt x="24" y="192"/>
                  </a:moveTo>
                  <a:lnTo>
                    <a:pt x="24" y="184"/>
                  </a:lnTo>
                  <a:lnTo>
                    <a:pt x="24" y="176"/>
                  </a:lnTo>
                  <a:lnTo>
                    <a:pt x="56" y="168"/>
                  </a:lnTo>
                  <a:lnTo>
                    <a:pt x="64" y="160"/>
                  </a:lnTo>
                  <a:lnTo>
                    <a:pt x="64" y="144"/>
                  </a:lnTo>
                  <a:lnTo>
                    <a:pt x="48" y="112"/>
                  </a:lnTo>
                  <a:lnTo>
                    <a:pt x="72" y="88"/>
                  </a:lnTo>
                  <a:lnTo>
                    <a:pt x="96" y="80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96" y="16"/>
                  </a:lnTo>
                  <a:lnTo>
                    <a:pt x="64" y="16"/>
                  </a:lnTo>
                  <a:lnTo>
                    <a:pt x="56" y="16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64" y="64"/>
                  </a:lnTo>
                  <a:lnTo>
                    <a:pt x="56" y="80"/>
                  </a:lnTo>
                  <a:lnTo>
                    <a:pt x="48" y="64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16" y="64"/>
                  </a:lnTo>
                  <a:lnTo>
                    <a:pt x="24" y="72"/>
                  </a:lnTo>
                  <a:lnTo>
                    <a:pt x="32" y="88"/>
                  </a:lnTo>
                  <a:lnTo>
                    <a:pt x="24" y="112"/>
                  </a:lnTo>
                  <a:lnTo>
                    <a:pt x="16" y="144"/>
                  </a:lnTo>
                  <a:lnTo>
                    <a:pt x="24" y="184"/>
                  </a:lnTo>
                  <a:lnTo>
                    <a:pt x="24" y="19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27" name="Freeform 278"/>
            <p:cNvSpPr>
              <a:spLocks/>
            </p:cNvSpPr>
            <p:nvPr/>
          </p:nvSpPr>
          <p:spPr bwMode="auto">
            <a:xfrm>
              <a:off x="3814" y="2731"/>
              <a:ext cx="116" cy="177"/>
            </a:xfrm>
            <a:custGeom>
              <a:avLst/>
              <a:gdLst>
                <a:gd name="T0" fmla="*/ 46 w 112"/>
                <a:gd name="T1" fmla="*/ 38 h 192"/>
                <a:gd name="T2" fmla="*/ 46 w 112"/>
                <a:gd name="T3" fmla="*/ 37 h 192"/>
                <a:gd name="T4" fmla="*/ 46 w 112"/>
                <a:gd name="T5" fmla="*/ 34 h 192"/>
                <a:gd name="T6" fmla="*/ 112 w 112"/>
                <a:gd name="T7" fmla="*/ 33 h 192"/>
                <a:gd name="T8" fmla="*/ 128 w 112"/>
                <a:gd name="T9" fmla="*/ 31 h 192"/>
                <a:gd name="T10" fmla="*/ 128 w 112"/>
                <a:gd name="T11" fmla="*/ 29 h 192"/>
                <a:gd name="T12" fmla="*/ 97 w 112"/>
                <a:gd name="T13" fmla="*/ 22 h 192"/>
                <a:gd name="T14" fmla="*/ 147 w 112"/>
                <a:gd name="T15" fmla="*/ 17 h 192"/>
                <a:gd name="T16" fmla="*/ 194 w 112"/>
                <a:gd name="T17" fmla="*/ 16 h 192"/>
                <a:gd name="T18" fmla="*/ 226 w 112"/>
                <a:gd name="T19" fmla="*/ 12 h 192"/>
                <a:gd name="T20" fmla="*/ 210 w 112"/>
                <a:gd name="T21" fmla="*/ 0 h 192"/>
                <a:gd name="T22" fmla="*/ 194 w 112"/>
                <a:gd name="T23" fmla="*/ 6 h 192"/>
                <a:gd name="T24" fmla="*/ 128 w 112"/>
                <a:gd name="T25" fmla="*/ 6 h 192"/>
                <a:gd name="T26" fmla="*/ 112 w 112"/>
                <a:gd name="T27" fmla="*/ 6 h 192"/>
                <a:gd name="T28" fmla="*/ 97 w 112"/>
                <a:gd name="T29" fmla="*/ 6 h 192"/>
                <a:gd name="T30" fmla="*/ 112 w 112"/>
                <a:gd name="T31" fmla="*/ 8 h 192"/>
                <a:gd name="T32" fmla="*/ 128 w 112"/>
                <a:gd name="T33" fmla="*/ 10 h 192"/>
                <a:gd name="T34" fmla="*/ 128 w 112"/>
                <a:gd name="T35" fmla="*/ 13 h 192"/>
                <a:gd name="T36" fmla="*/ 112 w 112"/>
                <a:gd name="T37" fmla="*/ 16 h 192"/>
                <a:gd name="T38" fmla="*/ 97 w 112"/>
                <a:gd name="T39" fmla="*/ 13 h 192"/>
                <a:gd name="T40" fmla="*/ 97 w 112"/>
                <a:gd name="T41" fmla="*/ 10 h 192"/>
                <a:gd name="T42" fmla="*/ 82 w 112"/>
                <a:gd name="T43" fmla="*/ 10 h 192"/>
                <a:gd name="T44" fmla="*/ 62 w 112"/>
                <a:gd name="T45" fmla="*/ 10 h 192"/>
                <a:gd name="T46" fmla="*/ 0 w 112"/>
                <a:gd name="T47" fmla="*/ 12 h 192"/>
                <a:gd name="T48" fmla="*/ 0 w 112"/>
                <a:gd name="T49" fmla="*/ 13 h 192"/>
                <a:gd name="T50" fmla="*/ 36 w 112"/>
                <a:gd name="T51" fmla="*/ 13 h 192"/>
                <a:gd name="T52" fmla="*/ 46 w 112"/>
                <a:gd name="T53" fmla="*/ 15 h 192"/>
                <a:gd name="T54" fmla="*/ 62 w 112"/>
                <a:gd name="T55" fmla="*/ 17 h 192"/>
                <a:gd name="T56" fmla="*/ 46 w 112"/>
                <a:gd name="T57" fmla="*/ 22 h 192"/>
                <a:gd name="T58" fmla="*/ 36 w 112"/>
                <a:gd name="T59" fmla="*/ 29 h 192"/>
                <a:gd name="T60" fmla="*/ 46 w 112"/>
                <a:gd name="T61" fmla="*/ 37 h 192"/>
                <a:gd name="T62" fmla="*/ 46 w 112"/>
                <a:gd name="T63" fmla="*/ 38 h 1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2"/>
                <a:gd name="T97" fmla="*/ 0 h 192"/>
                <a:gd name="T98" fmla="*/ 112 w 112"/>
                <a:gd name="T99" fmla="*/ 192 h 19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2" h="192">
                  <a:moveTo>
                    <a:pt x="24" y="192"/>
                  </a:moveTo>
                  <a:lnTo>
                    <a:pt x="24" y="184"/>
                  </a:lnTo>
                  <a:lnTo>
                    <a:pt x="24" y="176"/>
                  </a:lnTo>
                  <a:lnTo>
                    <a:pt x="56" y="168"/>
                  </a:lnTo>
                  <a:lnTo>
                    <a:pt x="64" y="160"/>
                  </a:lnTo>
                  <a:lnTo>
                    <a:pt x="64" y="144"/>
                  </a:lnTo>
                  <a:lnTo>
                    <a:pt x="48" y="112"/>
                  </a:lnTo>
                  <a:lnTo>
                    <a:pt x="72" y="88"/>
                  </a:lnTo>
                  <a:lnTo>
                    <a:pt x="96" y="80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96" y="16"/>
                  </a:lnTo>
                  <a:lnTo>
                    <a:pt x="64" y="16"/>
                  </a:lnTo>
                  <a:lnTo>
                    <a:pt x="56" y="16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64" y="64"/>
                  </a:lnTo>
                  <a:lnTo>
                    <a:pt x="56" y="80"/>
                  </a:lnTo>
                  <a:lnTo>
                    <a:pt x="48" y="64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16" y="64"/>
                  </a:lnTo>
                  <a:lnTo>
                    <a:pt x="24" y="72"/>
                  </a:lnTo>
                  <a:lnTo>
                    <a:pt x="32" y="88"/>
                  </a:lnTo>
                  <a:lnTo>
                    <a:pt x="24" y="112"/>
                  </a:lnTo>
                  <a:lnTo>
                    <a:pt x="16" y="144"/>
                  </a:lnTo>
                  <a:lnTo>
                    <a:pt x="24" y="184"/>
                  </a:lnTo>
                  <a:lnTo>
                    <a:pt x="24" y="192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28" name="Freeform 279"/>
            <p:cNvSpPr>
              <a:spLocks/>
            </p:cNvSpPr>
            <p:nvPr/>
          </p:nvSpPr>
          <p:spPr bwMode="auto">
            <a:xfrm>
              <a:off x="3840" y="2731"/>
              <a:ext cx="41" cy="74"/>
            </a:xfrm>
            <a:custGeom>
              <a:avLst/>
              <a:gdLst>
                <a:gd name="T0" fmla="*/ 8 w 40"/>
                <a:gd name="T1" fmla="*/ 11 h 80"/>
                <a:gd name="T2" fmla="*/ 0 w 40"/>
                <a:gd name="T3" fmla="*/ 8 h 80"/>
                <a:gd name="T4" fmla="*/ 8 w 40"/>
                <a:gd name="T5" fmla="*/ 6 h 80"/>
                <a:gd name="T6" fmla="*/ 8 w 40"/>
                <a:gd name="T7" fmla="*/ 6 h 80"/>
                <a:gd name="T8" fmla="*/ 16 w 40"/>
                <a:gd name="T9" fmla="*/ 6 h 80"/>
                <a:gd name="T10" fmla="*/ 8 w 40"/>
                <a:gd name="T11" fmla="*/ 0 h 80"/>
                <a:gd name="T12" fmla="*/ 16 w 40"/>
                <a:gd name="T13" fmla="*/ 0 h 80"/>
                <a:gd name="T14" fmla="*/ 44 w 40"/>
                <a:gd name="T15" fmla="*/ 0 h 80"/>
                <a:gd name="T16" fmla="*/ 52 w 40"/>
                <a:gd name="T17" fmla="*/ 6 h 80"/>
                <a:gd name="T18" fmla="*/ 44 w 40"/>
                <a:gd name="T19" fmla="*/ 6 h 80"/>
                <a:gd name="T20" fmla="*/ 52 w 40"/>
                <a:gd name="T21" fmla="*/ 8 h 80"/>
                <a:gd name="T22" fmla="*/ 60 w 40"/>
                <a:gd name="T23" fmla="*/ 11 h 80"/>
                <a:gd name="T24" fmla="*/ 60 w 40"/>
                <a:gd name="T25" fmla="*/ 14 h 80"/>
                <a:gd name="T26" fmla="*/ 52 w 40"/>
                <a:gd name="T27" fmla="*/ 17 h 80"/>
                <a:gd name="T28" fmla="*/ 44 w 40"/>
                <a:gd name="T29" fmla="*/ 14 h 80"/>
                <a:gd name="T30" fmla="*/ 44 w 40"/>
                <a:gd name="T31" fmla="*/ 11 h 80"/>
                <a:gd name="T32" fmla="*/ 16 w 40"/>
                <a:gd name="T33" fmla="*/ 11 h 80"/>
                <a:gd name="T34" fmla="*/ 8 w 40"/>
                <a:gd name="T35" fmla="*/ 11 h 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"/>
                <a:gd name="T55" fmla="*/ 0 h 80"/>
                <a:gd name="T56" fmla="*/ 40 w 40"/>
                <a:gd name="T57" fmla="*/ 80 h 8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" h="80">
                  <a:moveTo>
                    <a:pt x="8" y="48"/>
                  </a:moveTo>
                  <a:lnTo>
                    <a:pt x="0" y="40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32" y="40"/>
                  </a:lnTo>
                  <a:lnTo>
                    <a:pt x="40" y="48"/>
                  </a:lnTo>
                  <a:lnTo>
                    <a:pt x="40" y="64"/>
                  </a:lnTo>
                  <a:lnTo>
                    <a:pt x="32" y="80"/>
                  </a:lnTo>
                  <a:lnTo>
                    <a:pt x="24" y="64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8" y="4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29" name="Freeform 280"/>
            <p:cNvSpPr>
              <a:spLocks/>
            </p:cNvSpPr>
            <p:nvPr/>
          </p:nvSpPr>
          <p:spPr bwMode="auto">
            <a:xfrm>
              <a:off x="3840" y="2731"/>
              <a:ext cx="41" cy="74"/>
            </a:xfrm>
            <a:custGeom>
              <a:avLst/>
              <a:gdLst>
                <a:gd name="T0" fmla="*/ 8 w 40"/>
                <a:gd name="T1" fmla="*/ 11 h 80"/>
                <a:gd name="T2" fmla="*/ 0 w 40"/>
                <a:gd name="T3" fmla="*/ 8 h 80"/>
                <a:gd name="T4" fmla="*/ 8 w 40"/>
                <a:gd name="T5" fmla="*/ 6 h 80"/>
                <a:gd name="T6" fmla="*/ 8 w 40"/>
                <a:gd name="T7" fmla="*/ 6 h 80"/>
                <a:gd name="T8" fmla="*/ 16 w 40"/>
                <a:gd name="T9" fmla="*/ 6 h 80"/>
                <a:gd name="T10" fmla="*/ 8 w 40"/>
                <a:gd name="T11" fmla="*/ 0 h 80"/>
                <a:gd name="T12" fmla="*/ 16 w 40"/>
                <a:gd name="T13" fmla="*/ 0 h 80"/>
                <a:gd name="T14" fmla="*/ 44 w 40"/>
                <a:gd name="T15" fmla="*/ 0 h 80"/>
                <a:gd name="T16" fmla="*/ 52 w 40"/>
                <a:gd name="T17" fmla="*/ 6 h 80"/>
                <a:gd name="T18" fmla="*/ 44 w 40"/>
                <a:gd name="T19" fmla="*/ 6 h 80"/>
                <a:gd name="T20" fmla="*/ 52 w 40"/>
                <a:gd name="T21" fmla="*/ 8 h 80"/>
                <a:gd name="T22" fmla="*/ 60 w 40"/>
                <a:gd name="T23" fmla="*/ 11 h 80"/>
                <a:gd name="T24" fmla="*/ 60 w 40"/>
                <a:gd name="T25" fmla="*/ 14 h 80"/>
                <a:gd name="T26" fmla="*/ 52 w 40"/>
                <a:gd name="T27" fmla="*/ 17 h 80"/>
                <a:gd name="T28" fmla="*/ 44 w 40"/>
                <a:gd name="T29" fmla="*/ 14 h 80"/>
                <a:gd name="T30" fmla="*/ 44 w 40"/>
                <a:gd name="T31" fmla="*/ 11 h 80"/>
                <a:gd name="T32" fmla="*/ 16 w 40"/>
                <a:gd name="T33" fmla="*/ 11 h 80"/>
                <a:gd name="T34" fmla="*/ 8 w 40"/>
                <a:gd name="T35" fmla="*/ 11 h 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"/>
                <a:gd name="T55" fmla="*/ 0 h 80"/>
                <a:gd name="T56" fmla="*/ 40 w 40"/>
                <a:gd name="T57" fmla="*/ 80 h 8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" h="80">
                  <a:moveTo>
                    <a:pt x="8" y="48"/>
                  </a:moveTo>
                  <a:lnTo>
                    <a:pt x="0" y="40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32" y="40"/>
                  </a:lnTo>
                  <a:lnTo>
                    <a:pt x="40" y="48"/>
                  </a:lnTo>
                  <a:lnTo>
                    <a:pt x="40" y="64"/>
                  </a:lnTo>
                  <a:lnTo>
                    <a:pt x="32" y="80"/>
                  </a:lnTo>
                  <a:lnTo>
                    <a:pt x="24" y="64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8" y="4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30" name="Freeform 281"/>
            <p:cNvSpPr>
              <a:spLocks/>
            </p:cNvSpPr>
            <p:nvPr/>
          </p:nvSpPr>
          <p:spPr bwMode="auto">
            <a:xfrm>
              <a:off x="2578" y="2390"/>
              <a:ext cx="107" cy="45"/>
            </a:xfrm>
            <a:custGeom>
              <a:avLst/>
              <a:gdLst>
                <a:gd name="T0" fmla="*/ 0 w 104"/>
                <a:gd name="T1" fmla="*/ 8 h 48"/>
                <a:gd name="T2" fmla="*/ 16 w 104"/>
                <a:gd name="T3" fmla="*/ 8 h 48"/>
                <a:gd name="T4" fmla="*/ 52 w 104"/>
                <a:gd name="T5" fmla="*/ 8 h 48"/>
                <a:gd name="T6" fmla="*/ 44 w 104"/>
                <a:gd name="T7" fmla="*/ 8 h 48"/>
                <a:gd name="T8" fmla="*/ 52 w 104"/>
                <a:gd name="T9" fmla="*/ 8 h 48"/>
                <a:gd name="T10" fmla="*/ 100 w 104"/>
                <a:gd name="T11" fmla="*/ 8 h 48"/>
                <a:gd name="T12" fmla="*/ 112 w 104"/>
                <a:gd name="T13" fmla="*/ 12 h 48"/>
                <a:gd name="T14" fmla="*/ 140 w 104"/>
                <a:gd name="T15" fmla="*/ 12 h 48"/>
                <a:gd name="T16" fmla="*/ 124 w 104"/>
                <a:gd name="T17" fmla="*/ 14 h 48"/>
                <a:gd name="T18" fmla="*/ 183 w 104"/>
                <a:gd name="T19" fmla="*/ 14 h 48"/>
                <a:gd name="T20" fmla="*/ 169 w 104"/>
                <a:gd name="T21" fmla="*/ 12 h 48"/>
                <a:gd name="T22" fmla="*/ 156 w 104"/>
                <a:gd name="T23" fmla="*/ 12 h 48"/>
                <a:gd name="T24" fmla="*/ 156 w 104"/>
                <a:gd name="T25" fmla="*/ 8 h 48"/>
                <a:gd name="T26" fmla="*/ 112 w 104"/>
                <a:gd name="T27" fmla="*/ 8 h 48"/>
                <a:gd name="T28" fmla="*/ 52 w 104"/>
                <a:gd name="T29" fmla="*/ 0 h 48"/>
                <a:gd name="T30" fmla="*/ 8 w 104"/>
                <a:gd name="T31" fmla="*/ 8 h 48"/>
                <a:gd name="T32" fmla="*/ 0 w 104"/>
                <a:gd name="T33" fmla="*/ 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4"/>
                <a:gd name="T52" fmla="*/ 0 h 48"/>
                <a:gd name="T53" fmla="*/ 104 w 104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4" h="48">
                  <a:moveTo>
                    <a:pt x="0" y="24"/>
                  </a:moveTo>
                  <a:lnTo>
                    <a:pt x="16" y="8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56" y="24"/>
                  </a:lnTo>
                  <a:lnTo>
                    <a:pt x="64" y="40"/>
                  </a:lnTo>
                  <a:lnTo>
                    <a:pt x="80" y="40"/>
                  </a:lnTo>
                  <a:lnTo>
                    <a:pt x="72" y="48"/>
                  </a:lnTo>
                  <a:lnTo>
                    <a:pt x="104" y="48"/>
                  </a:lnTo>
                  <a:lnTo>
                    <a:pt x="96" y="40"/>
                  </a:lnTo>
                  <a:lnTo>
                    <a:pt x="88" y="40"/>
                  </a:lnTo>
                  <a:lnTo>
                    <a:pt x="88" y="32"/>
                  </a:lnTo>
                  <a:lnTo>
                    <a:pt x="64" y="16"/>
                  </a:lnTo>
                  <a:lnTo>
                    <a:pt x="32" y="0"/>
                  </a:lnTo>
                  <a:lnTo>
                    <a:pt x="8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31" name="Freeform 282"/>
            <p:cNvSpPr>
              <a:spLocks/>
            </p:cNvSpPr>
            <p:nvPr/>
          </p:nvSpPr>
          <p:spPr bwMode="auto">
            <a:xfrm>
              <a:off x="2578" y="2390"/>
              <a:ext cx="107" cy="45"/>
            </a:xfrm>
            <a:custGeom>
              <a:avLst/>
              <a:gdLst>
                <a:gd name="T0" fmla="*/ 0 w 104"/>
                <a:gd name="T1" fmla="*/ 8 h 48"/>
                <a:gd name="T2" fmla="*/ 16 w 104"/>
                <a:gd name="T3" fmla="*/ 8 h 48"/>
                <a:gd name="T4" fmla="*/ 52 w 104"/>
                <a:gd name="T5" fmla="*/ 8 h 48"/>
                <a:gd name="T6" fmla="*/ 44 w 104"/>
                <a:gd name="T7" fmla="*/ 8 h 48"/>
                <a:gd name="T8" fmla="*/ 52 w 104"/>
                <a:gd name="T9" fmla="*/ 8 h 48"/>
                <a:gd name="T10" fmla="*/ 100 w 104"/>
                <a:gd name="T11" fmla="*/ 8 h 48"/>
                <a:gd name="T12" fmla="*/ 112 w 104"/>
                <a:gd name="T13" fmla="*/ 12 h 48"/>
                <a:gd name="T14" fmla="*/ 140 w 104"/>
                <a:gd name="T15" fmla="*/ 12 h 48"/>
                <a:gd name="T16" fmla="*/ 124 w 104"/>
                <a:gd name="T17" fmla="*/ 14 h 48"/>
                <a:gd name="T18" fmla="*/ 183 w 104"/>
                <a:gd name="T19" fmla="*/ 14 h 48"/>
                <a:gd name="T20" fmla="*/ 169 w 104"/>
                <a:gd name="T21" fmla="*/ 12 h 48"/>
                <a:gd name="T22" fmla="*/ 156 w 104"/>
                <a:gd name="T23" fmla="*/ 12 h 48"/>
                <a:gd name="T24" fmla="*/ 156 w 104"/>
                <a:gd name="T25" fmla="*/ 8 h 48"/>
                <a:gd name="T26" fmla="*/ 112 w 104"/>
                <a:gd name="T27" fmla="*/ 8 h 48"/>
                <a:gd name="T28" fmla="*/ 52 w 104"/>
                <a:gd name="T29" fmla="*/ 0 h 48"/>
                <a:gd name="T30" fmla="*/ 8 w 104"/>
                <a:gd name="T31" fmla="*/ 8 h 48"/>
                <a:gd name="T32" fmla="*/ 0 w 104"/>
                <a:gd name="T33" fmla="*/ 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4"/>
                <a:gd name="T52" fmla="*/ 0 h 48"/>
                <a:gd name="T53" fmla="*/ 104 w 104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4" h="48">
                  <a:moveTo>
                    <a:pt x="0" y="24"/>
                  </a:moveTo>
                  <a:lnTo>
                    <a:pt x="16" y="8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56" y="24"/>
                  </a:lnTo>
                  <a:lnTo>
                    <a:pt x="64" y="40"/>
                  </a:lnTo>
                  <a:lnTo>
                    <a:pt x="80" y="40"/>
                  </a:lnTo>
                  <a:lnTo>
                    <a:pt x="72" y="48"/>
                  </a:lnTo>
                  <a:lnTo>
                    <a:pt x="104" y="48"/>
                  </a:lnTo>
                  <a:lnTo>
                    <a:pt x="96" y="40"/>
                  </a:lnTo>
                  <a:lnTo>
                    <a:pt x="88" y="40"/>
                  </a:lnTo>
                  <a:lnTo>
                    <a:pt x="88" y="32"/>
                  </a:lnTo>
                  <a:lnTo>
                    <a:pt x="64" y="16"/>
                  </a:lnTo>
                  <a:lnTo>
                    <a:pt x="32" y="0"/>
                  </a:lnTo>
                  <a:lnTo>
                    <a:pt x="8" y="8"/>
                  </a:lnTo>
                  <a:lnTo>
                    <a:pt x="0" y="24"/>
                  </a:ln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32" name="Freeform 283"/>
            <p:cNvSpPr>
              <a:spLocks/>
            </p:cNvSpPr>
            <p:nvPr/>
          </p:nvSpPr>
          <p:spPr bwMode="auto">
            <a:xfrm>
              <a:off x="2543" y="1745"/>
              <a:ext cx="76" cy="74"/>
            </a:xfrm>
            <a:custGeom>
              <a:avLst/>
              <a:gdLst>
                <a:gd name="T0" fmla="*/ 0 w 72"/>
                <a:gd name="T1" fmla="*/ 14 h 80"/>
                <a:gd name="T2" fmla="*/ 44 w 72"/>
                <a:gd name="T3" fmla="*/ 14 h 80"/>
                <a:gd name="T4" fmla="*/ 44 w 72"/>
                <a:gd name="T5" fmla="*/ 17 h 80"/>
                <a:gd name="T6" fmla="*/ 94 w 72"/>
                <a:gd name="T7" fmla="*/ 17 h 80"/>
                <a:gd name="T8" fmla="*/ 116 w 72"/>
                <a:gd name="T9" fmla="*/ 13 h 80"/>
                <a:gd name="T10" fmla="*/ 141 w 72"/>
                <a:gd name="T11" fmla="*/ 13 h 80"/>
                <a:gd name="T12" fmla="*/ 188 w 72"/>
                <a:gd name="T13" fmla="*/ 16 h 80"/>
                <a:gd name="T14" fmla="*/ 209 w 72"/>
                <a:gd name="T15" fmla="*/ 13 h 80"/>
                <a:gd name="T16" fmla="*/ 188 w 72"/>
                <a:gd name="T17" fmla="*/ 13 h 80"/>
                <a:gd name="T18" fmla="*/ 141 w 72"/>
                <a:gd name="T19" fmla="*/ 8 h 80"/>
                <a:gd name="T20" fmla="*/ 94 w 72"/>
                <a:gd name="T21" fmla="*/ 6 h 80"/>
                <a:gd name="T22" fmla="*/ 68 w 72"/>
                <a:gd name="T23" fmla="*/ 0 h 80"/>
                <a:gd name="T24" fmla="*/ 44 w 72"/>
                <a:gd name="T25" fmla="*/ 6 h 80"/>
                <a:gd name="T26" fmla="*/ 8 w 72"/>
                <a:gd name="T27" fmla="*/ 6 h 80"/>
                <a:gd name="T28" fmla="*/ 44 w 72"/>
                <a:gd name="T29" fmla="*/ 13 h 80"/>
                <a:gd name="T30" fmla="*/ 0 w 72"/>
                <a:gd name="T31" fmla="*/ 14 h 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2"/>
                <a:gd name="T49" fmla="*/ 0 h 80"/>
                <a:gd name="T50" fmla="*/ 72 w 72"/>
                <a:gd name="T51" fmla="*/ 80 h 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2" h="80">
                  <a:moveTo>
                    <a:pt x="0" y="64"/>
                  </a:moveTo>
                  <a:lnTo>
                    <a:pt x="16" y="64"/>
                  </a:lnTo>
                  <a:lnTo>
                    <a:pt x="16" y="80"/>
                  </a:lnTo>
                  <a:lnTo>
                    <a:pt x="32" y="80"/>
                  </a:lnTo>
                  <a:lnTo>
                    <a:pt x="40" y="56"/>
                  </a:lnTo>
                  <a:lnTo>
                    <a:pt x="48" y="56"/>
                  </a:lnTo>
                  <a:lnTo>
                    <a:pt x="64" y="72"/>
                  </a:lnTo>
                  <a:lnTo>
                    <a:pt x="72" y="56"/>
                  </a:lnTo>
                  <a:lnTo>
                    <a:pt x="64" y="56"/>
                  </a:lnTo>
                  <a:lnTo>
                    <a:pt x="48" y="40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16" y="56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33" name="Freeform 284"/>
            <p:cNvSpPr>
              <a:spLocks/>
            </p:cNvSpPr>
            <p:nvPr/>
          </p:nvSpPr>
          <p:spPr bwMode="auto">
            <a:xfrm>
              <a:off x="2543" y="1745"/>
              <a:ext cx="76" cy="74"/>
            </a:xfrm>
            <a:custGeom>
              <a:avLst/>
              <a:gdLst>
                <a:gd name="T0" fmla="*/ 0 w 72"/>
                <a:gd name="T1" fmla="*/ 14 h 80"/>
                <a:gd name="T2" fmla="*/ 44 w 72"/>
                <a:gd name="T3" fmla="*/ 14 h 80"/>
                <a:gd name="T4" fmla="*/ 44 w 72"/>
                <a:gd name="T5" fmla="*/ 17 h 80"/>
                <a:gd name="T6" fmla="*/ 94 w 72"/>
                <a:gd name="T7" fmla="*/ 17 h 80"/>
                <a:gd name="T8" fmla="*/ 116 w 72"/>
                <a:gd name="T9" fmla="*/ 13 h 80"/>
                <a:gd name="T10" fmla="*/ 141 w 72"/>
                <a:gd name="T11" fmla="*/ 13 h 80"/>
                <a:gd name="T12" fmla="*/ 188 w 72"/>
                <a:gd name="T13" fmla="*/ 16 h 80"/>
                <a:gd name="T14" fmla="*/ 209 w 72"/>
                <a:gd name="T15" fmla="*/ 13 h 80"/>
                <a:gd name="T16" fmla="*/ 188 w 72"/>
                <a:gd name="T17" fmla="*/ 13 h 80"/>
                <a:gd name="T18" fmla="*/ 141 w 72"/>
                <a:gd name="T19" fmla="*/ 8 h 80"/>
                <a:gd name="T20" fmla="*/ 94 w 72"/>
                <a:gd name="T21" fmla="*/ 6 h 80"/>
                <a:gd name="T22" fmla="*/ 68 w 72"/>
                <a:gd name="T23" fmla="*/ 0 h 80"/>
                <a:gd name="T24" fmla="*/ 44 w 72"/>
                <a:gd name="T25" fmla="*/ 6 h 80"/>
                <a:gd name="T26" fmla="*/ 8 w 72"/>
                <a:gd name="T27" fmla="*/ 6 h 80"/>
                <a:gd name="T28" fmla="*/ 44 w 72"/>
                <a:gd name="T29" fmla="*/ 13 h 80"/>
                <a:gd name="T30" fmla="*/ 0 w 72"/>
                <a:gd name="T31" fmla="*/ 14 h 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2"/>
                <a:gd name="T49" fmla="*/ 0 h 80"/>
                <a:gd name="T50" fmla="*/ 72 w 72"/>
                <a:gd name="T51" fmla="*/ 80 h 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2" h="80">
                  <a:moveTo>
                    <a:pt x="0" y="64"/>
                  </a:moveTo>
                  <a:lnTo>
                    <a:pt x="16" y="64"/>
                  </a:lnTo>
                  <a:lnTo>
                    <a:pt x="16" y="80"/>
                  </a:lnTo>
                  <a:lnTo>
                    <a:pt x="32" y="80"/>
                  </a:lnTo>
                  <a:lnTo>
                    <a:pt x="40" y="56"/>
                  </a:lnTo>
                  <a:lnTo>
                    <a:pt x="48" y="56"/>
                  </a:lnTo>
                  <a:lnTo>
                    <a:pt x="64" y="72"/>
                  </a:lnTo>
                  <a:lnTo>
                    <a:pt x="72" y="56"/>
                  </a:lnTo>
                  <a:lnTo>
                    <a:pt x="64" y="56"/>
                  </a:lnTo>
                  <a:lnTo>
                    <a:pt x="48" y="40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16" y="56"/>
                  </a:lnTo>
                  <a:lnTo>
                    <a:pt x="0" y="64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34" name="Freeform 285"/>
            <p:cNvSpPr>
              <a:spLocks/>
            </p:cNvSpPr>
            <p:nvPr/>
          </p:nvSpPr>
          <p:spPr bwMode="auto">
            <a:xfrm>
              <a:off x="2661" y="1692"/>
              <a:ext cx="17" cy="30"/>
            </a:xfrm>
            <a:custGeom>
              <a:avLst/>
              <a:gdLst>
                <a:gd name="T0" fmla="*/ 0 w 16"/>
                <a:gd name="T1" fmla="*/ 8 h 32"/>
                <a:gd name="T2" fmla="*/ 0 w 16"/>
                <a:gd name="T3" fmla="*/ 8 h 32"/>
                <a:gd name="T4" fmla="*/ 31 w 16"/>
                <a:gd name="T5" fmla="*/ 8 h 32"/>
                <a:gd name="T6" fmla="*/ 50 w 16"/>
                <a:gd name="T7" fmla="*/ 8 h 32"/>
                <a:gd name="T8" fmla="*/ 50 w 16"/>
                <a:gd name="T9" fmla="*/ 8 h 32"/>
                <a:gd name="T10" fmla="*/ 50 w 16"/>
                <a:gd name="T11" fmla="*/ 0 h 32"/>
                <a:gd name="T12" fmla="*/ 0 w 16"/>
                <a:gd name="T13" fmla="*/ 0 h 32"/>
                <a:gd name="T14" fmla="*/ 0 w 16"/>
                <a:gd name="T15" fmla="*/ 8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32"/>
                <a:gd name="T26" fmla="*/ 16 w 16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32">
                  <a:moveTo>
                    <a:pt x="0" y="16"/>
                  </a:moveTo>
                  <a:lnTo>
                    <a:pt x="0" y="32"/>
                  </a:lnTo>
                  <a:lnTo>
                    <a:pt x="8" y="2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35" name="Freeform 286"/>
            <p:cNvSpPr>
              <a:spLocks/>
            </p:cNvSpPr>
            <p:nvPr/>
          </p:nvSpPr>
          <p:spPr bwMode="auto">
            <a:xfrm>
              <a:off x="2661" y="1692"/>
              <a:ext cx="17" cy="30"/>
            </a:xfrm>
            <a:custGeom>
              <a:avLst/>
              <a:gdLst>
                <a:gd name="T0" fmla="*/ 0 w 16"/>
                <a:gd name="T1" fmla="*/ 8 h 32"/>
                <a:gd name="T2" fmla="*/ 0 w 16"/>
                <a:gd name="T3" fmla="*/ 8 h 32"/>
                <a:gd name="T4" fmla="*/ 31 w 16"/>
                <a:gd name="T5" fmla="*/ 8 h 32"/>
                <a:gd name="T6" fmla="*/ 50 w 16"/>
                <a:gd name="T7" fmla="*/ 8 h 32"/>
                <a:gd name="T8" fmla="*/ 50 w 16"/>
                <a:gd name="T9" fmla="*/ 8 h 32"/>
                <a:gd name="T10" fmla="*/ 50 w 16"/>
                <a:gd name="T11" fmla="*/ 0 h 32"/>
                <a:gd name="T12" fmla="*/ 0 w 16"/>
                <a:gd name="T13" fmla="*/ 0 h 32"/>
                <a:gd name="T14" fmla="*/ 0 w 16"/>
                <a:gd name="T15" fmla="*/ 8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32"/>
                <a:gd name="T26" fmla="*/ 16 w 16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32">
                  <a:moveTo>
                    <a:pt x="0" y="16"/>
                  </a:moveTo>
                  <a:lnTo>
                    <a:pt x="0" y="32"/>
                  </a:lnTo>
                  <a:lnTo>
                    <a:pt x="8" y="2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36" name="Freeform 287"/>
            <p:cNvSpPr>
              <a:spLocks/>
            </p:cNvSpPr>
            <p:nvPr/>
          </p:nvSpPr>
          <p:spPr bwMode="auto">
            <a:xfrm>
              <a:off x="2520" y="1522"/>
              <a:ext cx="305" cy="319"/>
            </a:xfrm>
            <a:custGeom>
              <a:avLst/>
              <a:gdLst>
                <a:gd name="T0" fmla="*/ 44 w 296"/>
                <a:gd name="T1" fmla="*/ 29 h 343"/>
                <a:gd name="T2" fmla="*/ 145 w 296"/>
                <a:gd name="T3" fmla="*/ 31 h 343"/>
                <a:gd name="T4" fmla="*/ 188 w 296"/>
                <a:gd name="T5" fmla="*/ 33 h 343"/>
                <a:gd name="T6" fmla="*/ 218 w 296"/>
                <a:gd name="T7" fmla="*/ 29 h 343"/>
                <a:gd name="T8" fmla="*/ 261 w 296"/>
                <a:gd name="T9" fmla="*/ 35 h 343"/>
                <a:gd name="T10" fmla="*/ 277 w 296"/>
                <a:gd name="T11" fmla="*/ 38 h 343"/>
                <a:gd name="T12" fmla="*/ 320 w 296"/>
                <a:gd name="T13" fmla="*/ 45 h 343"/>
                <a:gd name="T14" fmla="*/ 291 w 296"/>
                <a:gd name="T15" fmla="*/ 56 h 343"/>
                <a:gd name="T16" fmla="*/ 291 w 296"/>
                <a:gd name="T17" fmla="*/ 61 h 343"/>
                <a:gd name="T18" fmla="*/ 232 w 296"/>
                <a:gd name="T19" fmla="*/ 64 h 343"/>
                <a:gd name="T20" fmla="*/ 218 w 296"/>
                <a:gd name="T21" fmla="*/ 68 h 343"/>
                <a:gd name="T22" fmla="*/ 261 w 296"/>
                <a:gd name="T23" fmla="*/ 68 h 343"/>
                <a:gd name="T24" fmla="*/ 337 w 296"/>
                <a:gd name="T25" fmla="*/ 70 h 343"/>
                <a:gd name="T26" fmla="*/ 394 w 296"/>
                <a:gd name="T27" fmla="*/ 76 h 343"/>
                <a:gd name="T28" fmla="*/ 454 w 296"/>
                <a:gd name="T29" fmla="*/ 80 h 343"/>
                <a:gd name="T30" fmla="*/ 394 w 296"/>
                <a:gd name="T31" fmla="*/ 73 h 343"/>
                <a:gd name="T32" fmla="*/ 468 w 296"/>
                <a:gd name="T33" fmla="*/ 76 h 343"/>
                <a:gd name="T34" fmla="*/ 482 w 296"/>
                <a:gd name="T35" fmla="*/ 70 h 343"/>
                <a:gd name="T36" fmla="*/ 468 w 296"/>
                <a:gd name="T37" fmla="*/ 68 h 343"/>
                <a:gd name="T38" fmla="*/ 420 w 296"/>
                <a:gd name="T39" fmla="*/ 59 h 343"/>
                <a:gd name="T40" fmla="*/ 468 w 296"/>
                <a:gd name="T41" fmla="*/ 59 h 343"/>
                <a:gd name="T42" fmla="*/ 497 w 296"/>
                <a:gd name="T43" fmla="*/ 64 h 343"/>
                <a:gd name="T44" fmla="*/ 524 w 296"/>
                <a:gd name="T45" fmla="*/ 60 h 343"/>
                <a:gd name="T46" fmla="*/ 468 w 296"/>
                <a:gd name="T47" fmla="*/ 45 h 343"/>
                <a:gd name="T48" fmla="*/ 407 w 296"/>
                <a:gd name="T49" fmla="*/ 41 h 343"/>
                <a:gd name="T50" fmla="*/ 436 w 296"/>
                <a:gd name="T51" fmla="*/ 35 h 343"/>
                <a:gd name="T52" fmla="*/ 420 w 296"/>
                <a:gd name="T53" fmla="*/ 31 h 343"/>
                <a:gd name="T54" fmla="*/ 380 w 296"/>
                <a:gd name="T55" fmla="*/ 25 h 343"/>
                <a:gd name="T56" fmla="*/ 320 w 296"/>
                <a:gd name="T57" fmla="*/ 19 h 343"/>
                <a:gd name="T58" fmla="*/ 291 w 296"/>
                <a:gd name="T59" fmla="*/ 12 h 343"/>
                <a:gd name="T60" fmla="*/ 232 w 296"/>
                <a:gd name="T61" fmla="*/ 9 h 343"/>
                <a:gd name="T62" fmla="*/ 174 w 296"/>
                <a:gd name="T63" fmla="*/ 12 h 343"/>
                <a:gd name="T64" fmla="*/ 174 w 296"/>
                <a:gd name="T65" fmla="*/ 9 h 343"/>
                <a:gd name="T66" fmla="*/ 160 w 296"/>
                <a:gd name="T67" fmla="*/ 7 h 343"/>
                <a:gd name="T68" fmla="*/ 129 w 296"/>
                <a:gd name="T69" fmla="*/ 0 h 343"/>
                <a:gd name="T70" fmla="*/ 70 w 296"/>
                <a:gd name="T71" fmla="*/ 14 h 343"/>
                <a:gd name="T72" fmla="*/ 54 w 296"/>
                <a:gd name="T73" fmla="*/ 16 h 343"/>
                <a:gd name="T74" fmla="*/ 87 w 296"/>
                <a:gd name="T75" fmla="*/ 7 h 343"/>
                <a:gd name="T76" fmla="*/ 44 w 296"/>
                <a:gd name="T77" fmla="*/ 0 h 343"/>
                <a:gd name="T78" fmla="*/ 0 w 296"/>
                <a:gd name="T79" fmla="*/ 14 h 3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6"/>
                <a:gd name="T121" fmla="*/ 0 h 343"/>
                <a:gd name="T122" fmla="*/ 296 w 296"/>
                <a:gd name="T123" fmla="*/ 343 h 3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6" h="343">
                  <a:moveTo>
                    <a:pt x="0" y="71"/>
                  </a:moveTo>
                  <a:lnTo>
                    <a:pt x="24" y="119"/>
                  </a:lnTo>
                  <a:lnTo>
                    <a:pt x="40" y="127"/>
                  </a:lnTo>
                  <a:lnTo>
                    <a:pt x="80" y="135"/>
                  </a:lnTo>
                  <a:lnTo>
                    <a:pt x="88" y="135"/>
                  </a:lnTo>
                  <a:lnTo>
                    <a:pt x="104" y="143"/>
                  </a:lnTo>
                  <a:lnTo>
                    <a:pt x="112" y="143"/>
                  </a:lnTo>
                  <a:lnTo>
                    <a:pt x="120" y="119"/>
                  </a:lnTo>
                  <a:lnTo>
                    <a:pt x="128" y="135"/>
                  </a:lnTo>
                  <a:lnTo>
                    <a:pt x="144" y="151"/>
                  </a:lnTo>
                  <a:lnTo>
                    <a:pt x="136" y="167"/>
                  </a:lnTo>
                  <a:lnTo>
                    <a:pt x="152" y="159"/>
                  </a:lnTo>
                  <a:lnTo>
                    <a:pt x="160" y="175"/>
                  </a:lnTo>
                  <a:lnTo>
                    <a:pt x="176" y="191"/>
                  </a:lnTo>
                  <a:lnTo>
                    <a:pt x="176" y="207"/>
                  </a:lnTo>
                  <a:lnTo>
                    <a:pt x="160" y="239"/>
                  </a:lnTo>
                  <a:lnTo>
                    <a:pt x="168" y="255"/>
                  </a:lnTo>
                  <a:lnTo>
                    <a:pt x="160" y="263"/>
                  </a:lnTo>
                  <a:lnTo>
                    <a:pt x="128" y="255"/>
                  </a:lnTo>
                  <a:lnTo>
                    <a:pt x="128" y="271"/>
                  </a:lnTo>
                  <a:lnTo>
                    <a:pt x="120" y="271"/>
                  </a:lnTo>
                  <a:lnTo>
                    <a:pt x="120" y="287"/>
                  </a:lnTo>
                  <a:lnTo>
                    <a:pt x="136" y="287"/>
                  </a:lnTo>
                  <a:lnTo>
                    <a:pt x="144" y="287"/>
                  </a:lnTo>
                  <a:lnTo>
                    <a:pt x="160" y="287"/>
                  </a:lnTo>
                  <a:lnTo>
                    <a:pt x="184" y="303"/>
                  </a:lnTo>
                  <a:lnTo>
                    <a:pt x="184" y="311"/>
                  </a:lnTo>
                  <a:lnTo>
                    <a:pt x="216" y="327"/>
                  </a:lnTo>
                  <a:lnTo>
                    <a:pt x="224" y="335"/>
                  </a:lnTo>
                  <a:lnTo>
                    <a:pt x="248" y="343"/>
                  </a:lnTo>
                  <a:lnTo>
                    <a:pt x="248" y="335"/>
                  </a:lnTo>
                  <a:lnTo>
                    <a:pt x="216" y="311"/>
                  </a:lnTo>
                  <a:lnTo>
                    <a:pt x="216" y="295"/>
                  </a:lnTo>
                  <a:lnTo>
                    <a:pt x="256" y="327"/>
                  </a:lnTo>
                  <a:lnTo>
                    <a:pt x="264" y="327"/>
                  </a:lnTo>
                  <a:lnTo>
                    <a:pt x="264" y="303"/>
                  </a:lnTo>
                  <a:lnTo>
                    <a:pt x="256" y="295"/>
                  </a:lnTo>
                  <a:lnTo>
                    <a:pt x="256" y="287"/>
                  </a:lnTo>
                  <a:lnTo>
                    <a:pt x="240" y="263"/>
                  </a:lnTo>
                  <a:lnTo>
                    <a:pt x="232" y="247"/>
                  </a:lnTo>
                  <a:lnTo>
                    <a:pt x="240" y="239"/>
                  </a:lnTo>
                  <a:lnTo>
                    <a:pt x="256" y="247"/>
                  </a:lnTo>
                  <a:lnTo>
                    <a:pt x="256" y="263"/>
                  </a:lnTo>
                  <a:lnTo>
                    <a:pt x="272" y="271"/>
                  </a:lnTo>
                  <a:lnTo>
                    <a:pt x="272" y="255"/>
                  </a:lnTo>
                  <a:lnTo>
                    <a:pt x="288" y="255"/>
                  </a:lnTo>
                  <a:lnTo>
                    <a:pt x="296" y="231"/>
                  </a:lnTo>
                  <a:lnTo>
                    <a:pt x="256" y="191"/>
                  </a:lnTo>
                  <a:lnTo>
                    <a:pt x="240" y="191"/>
                  </a:lnTo>
                  <a:lnTo>
                    <a:pt x="224" y="175"/>
                  </a:lnTo>
                  <a:lnTo>
                    <a:pt x="224" y="159"/>
                  </a:lnTo>
                  <a:lnTo>
                    <a:pt x="240" y="151"/>
                  </a:lnTo>
                  <a:lnTo>
                    <a:pt x="224" y="143"/>
                  </a:lnTo>
                  <a:lnTo>
                    <a:pt x="232" y="135"/>
                  </a:lnTo>
                  <a:lnTo>
                    <a:pt x="224" y="111"/>
                  </a:lnTo>
                  <a:lnTo>
                    <a:pt x="208" y="103"/>
                  </a:lnTo>
                  <a:lnTo>
                    <a:pt x="192" y="87"/>
                  </a:lnTo>
                  <a:lnTo>
                    <a:pt x="176" y="79"/>
                  </a:lnTo>
                  <a:lnTo>
                    <a:pt x="168" y="71"/>
                  </a:lnTo>
                  <a:lnTo>
                    <a:pt x="160" y="47"/>
                  </a:lnTo>
                  <a:lnTo>
                    <a:pt x="144" y="47"/>
                  </a:lnTo>
                  <a:lnTo>
                    <a:pt x="128" y="39"/>
                  </a:lnTo>
                  <a:lnTo>
                    <a:pt x="112" y="47"/>
                  </a:lnTo>
                  <a:lnTo>
                    <a:pt x="96" y="47"/>
                  </a:lnTo>
                  <a:lnTo>
                    <a:pt x="88" y="55"/>
                  </a:lnTo>
                  <a:lnTo>
                    <a:pt x="96" y="39"/>
                  </a:lnTo>
                  <a:lnTo>
                    <a:pt x="88" y="23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48" y="31"/>
                  </a:lnTo>
                  <a:lnTo>
                    <a:pt x="40" y="55"/>
                  </a:lnTo>
                  <a:lnTo>
                    <a:pt x="48" y="79"/>
                  </a:lnTo>
                  <a:lnTo>
                    <a:pt x="32" y="63"/>
                  </a:lnTo>
                  <a:lnTo>
                    <a:pt x="32" y="31"/>
                  </a:lnTo>
                  <a:lnTo>
                    <a:pt x="48" y="8"/>
                  </a:lnTo>
                  <a:lnTo>
                    <a:pt x="56" y="0"/>
                  </a:lnTo>
                  <a:lnTo>
                    <a:pt x="24" y="0"/>
                  </a:lnTo>
                  <a:lnTo>
                    <a:pt x="8" y="23"/>
                  </a:lnTo>
                  <a:lnTo>
                    <a:pt x="0" y="55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37" name="Freeform 288"/>
            <p:cNvSpPr>
              <a:spLocks/>
            </p:cNvSpPr>
            <p:nvPr/>
          </p:nvSpPr>
          <p:spPr bwMode="auto">
            <a:xfrm>
              <a:off x="2520" y="1522"/>
              <a:ext cx="305" cy="319"/>
            </a:xfrm>
            <a:custGeom>
              <a:avLst/>
              <a:gdLst>
                <a:gd name="T0" fmla="*/ 44 w 296"/>
                <a:gd name="T1" fmla="*/ 29 h 343"/>
                <a:gd name="T2" fmla="*/ 145 w 296"/>
                <a:gd name="T3" fmla="*/ 31 h 343"/>
                <a:gd name="T4" fmla="*/ 188 w 296"/>
                <a:gd name="T5" fmla="*/ 33 h 343"/>
                <a:gd name="T6" fmla="*/ 218 w 296"/>
                <a:gd name="T7" fmla="*/ 29 h 343"/>
                <a:gd name="T8" fmla="*/ 261 w 296"/>
                <a:gd name="T9" fmla="*/ 35 h 343"/>
                <a:gd name="T10" fmla="*/ 277 w 296"/>
                <a:gd name="T11" fmla="*/ 38 h 343"/>
                <a:gd name="T12" fmla="*/ 320 w 296"/>
                <a:gd name="T13" fmla="*/ 45 h 343"/>
                <a:gd name="T14" fmla="*/ 291 w 296"/>
                <a:gd name="T15" fmla="*/ 56 h 343"/>
                <a:gd name="T16" fmla="*/ 291 w 296"/>
                <a:gd name="T17" fmla="*/ 61 h 343"/>
                <a:gd name="T18" fmla="*/ 232 w 296"/>
                <a:gd name="T19" fmla="*/ 64 h 343"/>
                <a:gd name="T20" fmla="*/ 218 w 296"/>
                <a:gd name="T21" fmla="*/ 68 h 343"/>
                <a:gd name="T22" fmla="*/ 261 w 296"/>
                <a:gd name="T23" fmla="*/ 68 h 343"/>
                <a:gd name="T24" fmla="*/ 337 w 296"/>
                <a:gd name="T25" fmla="*/ 70 h 343"/>
                <a:gd name="T26" fmla="*/ 394 w 296"/>
                <a:gd name="T27" fmla="*/ 76 h 343"/>
                <a:gd name="T28" fmla="*/ 454 w 296"/>
                <a:gd name="T29" fmla="*/ 80 h 343"/>
                <a:gd name="T30" fmla="*/ 394 w 296"/>
                <a:gd name="T31" fmla="*/ 73 h 343"/>
                <a:gd name="T32" fmla="*/ 468 w 296"/>
                <a:gd name="T33" fmla="*/ 76 h 343"/>
                <a:gd name="T34" fmla="*/ 482 w 296"/>
                <a:gd name="T35" fmla="*/ 70 h 343"/>
                <a:gd name="T36" fmla="*/ 468 w 296"/>
                <a:gd name="T37" fmla="*/ 68 h 343"/>
                <a:gd name="T38" fmla="*/ 420 w 296"/>
                <a:gd name="T39" fmla="*/ 59 h 343"/>
                <a:gd name="T40" fmla="*/ 468 w 296"/>
                <a:gd name="T41" fmla="*/ 59 h 343"/>
                <a:gd name="T42" fmla="*/ 497 w 296"/>
                <a:gd name="T43" fmla="*/ 64 h 343"/>
                <a:gd name="T44" fmla="*/ 524 w 296"/>
                <a:gd name="T45" fmla="*/ 60 h 343"/>
                <a:gd name="T46" fmla="*/ 468 w 296"/>
                <a:gd name="T47" fmla="*/ 45 h 343"/>
                <a:gd name="T48" fmla="*/ 407 w 296"/>
                <a:gd name="T49" fmla="*/ 41 h 343"/>
                <a:gd name="T50" fmla="*/ 436 w 296"/>
                <a:gd name="T51" fmla="*/ 35 h 343"/>
                <a:gd name="T52" fmla="*/ 420 w 296"/>
                <a:gd name="T53" fmla="*/ 31 h 343"/>
                <a:gd name="T54" fmla="*/ 380 w 296"/>
                <a:gd name="T55" fmla="*/ 25 h 343"/>
                <a:gd name="T56" fmla="*/ 320 w 296"/>
                <a:gd name="T57" fmla="*/ 19 h 343"/>
                <a:gd name="T58" fmla="*/ 291 w 296"/>
                <a:gd name="T59" fmla="*/ 12 h 343"/>
                <a:gd name="T60" fmla="*/ 232 w 296"/>
                <a:gd name="T61" fmla="*/ 9 h 343"/>
                <a:gd name="T62" fmla="*/ 174 w 296"/>
                <a:gd name="T63" fmla="*/ 12 h 343"/>
                <a:gd name="T64" fmla="*/ 174 w 296"/>
                <a:gd name="T65" fmla="*/ 9 h 343"/>
                <a:gd name="T66" fmla="*/ 160 w 296"/>
                <a:gd name="T67" fmla="*/ 7 h 343"/>
                <a:gd name="T68" fmla="*/ 129 w 296"/>
                <a:gd name="T69" fmla="*/ 0 h 343"/>
                <a:gd name="T70" fmla="*/ 70 w 296"/>
                <a:gd name="T71" fmla="*/ 14 h 343"/>
                <a:gd name="T72" fmla="*/ 54 w 296"/>
                <a:gd name="T73" fmla="*/ 16 h 343"/>
                <a:gd name="T74" fmla="*/ 87 w 296"/>
                <a:gd name="T75" fmla="*/ 7 h 343"/>
                <a:gd name="T76" fmla="*/ 44 w 296"/>
                <a:gd name="T77" fmla="*/ 0 h 343"/>
                <a:gd name="T78" fmla="*/ 0 w 296"/>
                <a:gd name="T79" fmla="*/ 14 h 3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6"/>
                <a:gd name="T121" fmla="*/ 0 h 343"/>
                <a:gd name="T122" fmla="*/ 296 w 296"/>
                <a:gd name="T123" fmla="*/ 343 h 3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6" h="343">
                  <a:moveTo>
                    <a:pt x="0" y="71"/>
                  </a:moveTo>
                  <a:lnTo>
                    <a:pt x="24" y="119"/>
                  </a:lnTo>
                  <a:lnTo>
                    <a:pt x="40" y="127"/>
                  </a:lnTo>
                  <a:lnTo>
                    <a:pt x="80" y="135"/>
                  </a:lnTo>
                  <a:lnTo>
                    <a:pt x="88" y="135"/>
                  </a:lnTo>
                  <a:lnTo>
                    <a:pt x="104" y="143"/>
                  </a:lnTo>
                  <a:lnTo>
                    <a:pt x="112" y="143"/>
                  </a:lnTo>
                  <a:lnTo>
                    <a:pt x="120" y="119"/>
                  </a:lnTo>
                  <a:lnTo>
                    <a:pt x="128" y="135"/>
                  </a:lnTo>
                  <a:lnTo>
                    <a:pt x="144" y="151"/>
                  </a:lnTo>
                  <a:lnTo>
                    <a:pt x="136" y="167"/>
                  </a:lnTo>
                  <a:lnTo>
                    <a:pt x="152" y="159"/>
                  </a:lnTo>
                  <a:lnTo>
                    <a:pt x="160" y="175"/>
                  </a:lnTo>
                  <a:lnTo>
                    <a:pt x="176" y="191"/>
                  </a:lnTo>
                  <a:lnTo>
                    <a:pt x="176" y="207"/>
                  </a:lnTo>
                  <a:lnTo>
                    <a:pt x="160" y="239"/>
                  </a:lnTo>
                  <a:lnTo>
                    <a:pt x="168" y="255"/>
                  </a:lnTo>
                  <a:lnTo>
                    <a:pt x="160" y="263"/>
                  </a:lnTo>
                  <a:lnTo>
                    <a:pt x="128" y="255"/>
                  </a:lnTo>
                  <a:lnTo>
                    <a:pt x="128" y="271"/>
                  </a:lnTo>
                  <a:lnTo>
                    <a:pt x="120" y="271"/>
                  </a:lnTo>
                  <a:lnTo>
                    <a:pt x="120" y="287"/>
                  </a:lnTo>
                  <a:lnTo>
                    <a:pt x="136" y="287"/>
                  </a:lnTo>
                  <a:lnTo>
                    <a:pt x="144" y="287"/>
                  </a:lnTo>
                  <a:lnTo>
                    <a:pt x="160" y="287"/>
                  </a:lnTo>
                  <a:lnTo>
                    <a:pt x="184" y="303"/>
                  </a:lnTo>
                  <a:lnTo>
                    <a:pt x="184" y="311"/>
                  </a:lnTo>
                  <a:lnTo>
                    <a:pt x="216" y="327"/>
                  </a:lnTo>
                  <a:lnTo>
                    <a:pt x="224" y="335"/>
                  </a:lnTo>
                  <a:lnTo>
                    <a:pt x="248" y="343"/>
                  </a:lnTo>
                  <a:lnTo>
                    <a:pt x="248" y="335"/>
                  </a:lnTo>
                  <a:lnTo>
                    <a:pt x="216" y="311"/>
                  </a:lnTo>
                  <a:lnTo>
                    <a:pt x="216" y="295"/>
                  </a:lnTo>
                  <a:lnTo>
                    <a:pt x="256" y="327"/>
                  </a:lnTo>
                  <a:lnTo>
                    <a:pt x="264" y="327"/>
                  </a:lnTo>
                  <a:lnTo>
                    <a:pt x="264" y="303"/>
                  </a:lnTo>
                  <a:lnTo>
                    <a:pt x="256" y="295"/>
                  </a:lnTo>
                  <a:lnTo>
                    <a:pt x="256" y="287"/>
                  </a:lnTo>
                  <a:lnTo>
                    <a:pt x="240" y="263"/>
                  </a:lnTo>
                  <a:lnTo>
                    <a:pt x="232" y="247"/>
                  </a:lnTo>
                  <a:lnTo>
                    <a:pt x="240" y="239"/>
                  </a:lnTo>
                  <a:lnTo>
                    <a:pt x="256" y="247"/>
                  </a:lnTo>
                  <a:lnTo>
                    <a:pt x="256" y="263"/>
                  </a:lnTo>
                  <a:lnTo>
                    <a:pt x="272" y="271"/>
                  </a:lnTo>
                  <a:lnTo>
                    <a:pt x="272" y="255"/>
                  </a:lnTo>
                  <a:lnTo>
                    <a:pt x="288" y="255"/>
                  </a:lnTo>
                  <a:lnTo>
                    <a:pt x="296" y="231"/>
                  </a:lnTo>
                  <a:lnTo>
                    <a:pt x="256" y="191"/>
                  </a:lnTo>
                  <a:lnTo>
                    <a:pt x="240" y="191"/>
                  </a:lnTo>
                  <a:lnTo>
                    <a:pt x="224" y="175"/>
                  </a:lnTo>
                  <a:lnTo>
                    <a:pt x="224" y="159"/>
                  </a:lnTo>
                  <a:lnTo>
                    <a:pt x="240" y="151"/>
                  </a:lnTo>
                  <a:lnTo>
                    <a:pt x="224" y="143"/>
                  </a:lnTo>
                  <a:lnTo>
                    <a:pt x="232" y="135"/>
                  </a:lnTo>
                  <a:lnTo>
                    <a:pt x="224" y="111"/>
                  </a:lnTo>
                  <a:lnTo>
                    <a:pt x="208" y="103"/>
                  </a:lnTo>
                  <a:lnTo>
                    <a:pt x="192" y="87"/>
                  </a:lnTo>
                  <a:lnTo>
                    <a:pt x="176" y="79"/>
                  </a:lnTo>
                  <a:lnTo>
                    <a:pt x="168" y="71"/>
                  </a:lnTo>
                  <a:lnTo>
                    <a:pt x="160" y="47"/>
                  </a:lnTo>
                  <a:lnTo>
                    <a:pt x="144" y="47"/>
                  </a:lnTo>
                  <a:lnTo>
                    <a:pt x="128" y="39"/>
                  </a:lnTo>
                  <a:lnTo>
                    <a:pt x="112" y="47"/>
                  </a:lnTo>
                  <a:lnTo>
                    <a:pt x="96" y="47"/>
                  </a:lnTo>
                  <a:lnTo>
                    <a:pt x="88" y="55"/>
                  </a:lnTo>
                  <a:lnTo>
                    <a:pt x="96" y="39"/>
                  </a:lnTo>
                  <a:lnTo>
                    <a:pt x="88" y="23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48" y="31"/>
                  </a:lnTo>
                  <a:lnTo>
                    <a:pt x="40" y="55"/>
                  </a:lnTo>
                  <a:lnTo>
                    <a:pt x="48" y="79"/>
                  </a:lnTo>
                  <a:lnTo>
                    <a:pt x="32" y="63"/>
                  </a:lnTo>
                  <a:lnTo>
                    <a:pt x="32" y="31"/>
                  </a:lnTo>
                  <a:lnTo>
                    <a:pt x="48" y="8"/>
                  </a:lnTo>
                  <a:lnTo>
                    <a:pt x="56" y="0"/>
                  </a:lnTo>
                  <a:lnTo>
                    <a:pt x="24" y="0"/>
                  </a:lnTo>
                  <a:lnTo>
                    <a:pt x="8" y="23"/>
                  </a:lnTo>
                  <a:lnTo>
                    <a:pt x="0" y="55"/>
                  </a:lnTo>
                  <a:lnTo>
                    <a:pt x="0" y="71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38" name="Freeform 289"/>
            <p:cNvSpPr>
              <a:spLocks/>
            </p:cNvSpPr>
            <p:nvPr/>
          </p:nvSpPr>
          <p:spPr bwMode="auto">
            <a:xfrm>
              <a:off x="2619" y="1522"/>
              <a:ext cx="42" cy="29"/>
            </a:xfrm>
            <a:custGeom>
              <a:avLst/>
              <a:gdLst>
                <a:gd name="T0" fmla="*/ 0 w 40"/>
                <a:gd name="T1" fmla="*/ 0 h 31"/>
                <a:gd name="T2" fmla="*/ 0 w 40"/>
                <a:gd name="T3" fmla="*/ 7 h 31"/>
                <a:gd name="T4" fmla="*/ 0 w 40"/>
                <a:gd name="T5" fmla="*/ 7 h 31"/>
                <a:gd name="T6" fmla="*/ 41 w 40"/>
                <a:gd name="T7" fmla="*/ 7 h 31"/>
                <a:gd name="T8" fmla="*/ 60 w 40"/>
                <a:gd name="T9" fmla="*/ 7 h 31"/>
                <a:gd name="T10" fmla="*/ 104 w 40"/>
                <a:gd name="T11" fmla="*/ 7 h 31"/>
                <a:gd name="T12" fmla="*/ 104 w 40"/>
                <a:gd name="T13" fmla="*/ 7 h 31"/>
                <a:gd name="T14" fmla="*/ 104 w 40"/>
                <a:gd name="T15" fmla="*/ 7 h 31"/>
                <a:gd name="T16" fmla="*/ 86 w 40"/>
                <a:gd name="T17" fmla="*/ 0 h 31"/>
                <a:gd name="T18" fmla="*/ 8 w 40"/>
                <a:gd name="T19" fmla="*/ 0 h 31"/>
                <a:gd name="T20" fmla="*/ 0 w 40"/>
                <a:gd name="T21" fmla="*/ 0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31"/>
                <a:gd name="T35" fmla="*/ 40 w 40"/>
                <a:gd name="T36" fmla="*/ 31 h 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31">
                  <a:moveTo>
                    <a:pt x="0" y="0"/>
                  </a:moveTo>
                  <a:lnTo>
                    <a:pt x="0" y="8"/>
                  </a:lnTo>
                  <a:lnTo>
                    <a:pt x="0" y="31"/>
                  </a:lnTo>
                  <a:lnTo>
                    <a:pt x="16" y="31"/>
                  </a:lnTo>
                  <a:lnTo>
                    <a:pt x="24" y="31"/>
                  </a:lnTo>
                  <a:lnTo>
                    <a:pt x="40" y="31"/>
                  </a:lnTo>
                  <a:lnTo>
                    <a:pt x="40" y="23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39" name="Freeform 290"/>
            <p:cNvSpPr>
              <a:spLocks/>
            </p:cNvSpPr>
            <p:nvPr/>
          </p:nvSpPr>
          <p:spPr bwMode="auto">
            <a:xfrm>
              <a:off x="2619" y="1522"/>
              <a:ext cx="42" cy="29"/>
            </a:xfrm>
            <a:custGeom>
              <a:avLst/>
              <a:gdLst>
                <a:gd name="T0" fmla="*/ 0 w 40"/>
                <a:gd name="T1" fmla="*/ 0 h 31"/>
                <a:gd name="T2" fmla="*/ 0 w 40"/>
                <a:gd name="T3" fmla="*/ 7 h 31"/>
                <a:gd name="T4" fmla="*/ 0 w 40"/>
                <a:gd name="T5" fmla="*/ 7 h 31"/>
                <a:gd name="T6" fmla="*/ 41 w 40"/>
                <a:gd name="T7" fmla="*/ 7 h 31"/>
                <a:gd name="T8" fmla="*/ 60 w 40"/>
                <a:gd name="T9" fmla="*/ 7 h 31"/>
                <a:gd name="T10" fmla="*/ 104 w 40"/>
                <a:gd name="T11" fmla="*/ 7 h 31"/>
                <a:gd name="T12" fmla="*/ 104 w 40"/>
                <a:gd name="T13" fmla="*/ 7 h 31"/>
                <a:gd name="T14" fmla="*/ 104 w 40"/>
                <a:gd name="T15" fmla="*/ 7 h 31"/>
                <a:gd name="T16" fmla="*/ 86 w 40"/>
                <a:gd name="T17" fmla="*/ 0 h 31"/>
                <a:gd name="T18" fmla="*/ 8 w 40"/>
                <a:gd name="T19" fmla="*/ 0 h 31"/>
                <a:gd name="T20" fmla="*/ 0 w 40"/>
                <a:gd name="T21" fmla="*/ 0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31"/>
                <a:gd name="T35" fmla="*/ 40 w 40"/>
                <a:gd name="T36" fmla="*/ 31 h 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31">
                  <a:moveTo>
                    <a:pt x="0" y="0"/>
                  </a:moveTo>
                  <a:lnTo>
                    <a:pt x="0" y="8"/>
                  </a:lnTo>
                  <a:lnTo>
                    <a:pt x="0" y="31"/>
                  </a:lnTo>
                  <a:lnTo>
                    <a:pt x="16" y="31"/>
                  </a:lnTo>
                  <a:lnTo>
                    <a:pt x="24" y="31"/>
                  </a:lnTo>
                  <a:lnTo>
                    <a:pt x="40" y="31"/>
                  </a:lnTo>
                  <a:lnTo>
                    <a:pt x="40" y="23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40" name="Freeform 291"/>
            <p:cNvSpPr>
              <a:spLocks/>
            </p:cNvSpPr>
            <p:nvPr/>
          </p:nvSpPr>
          <p:spPr bwMode="auto">
            <a:xfrm>
              <a:off x="2700" y="981"/>
              <a:ext cx="662" cy="905"/>
            </a:xfrm>
            <a:custGeom>
              <a:avLst/>
              <a:gdLst>
                <a:gd name="T0" fmla="*/ 62 w 639"/>
                <a:gd name="T1" fmla="*/ 91 h 974"/>
                <a:gd name="T2" fmla="*/ 36 w 639"/>
                <a:gd name="T3" fmla="*/ 103 h 974"/>
                <a:gd name="T4" fmla="*/ 82 w 639"/>
                <a:gd name="T5" fmla="*/ 112 h 974"/>
                <a:gd name="T6" fmla="*/ 243 w 639"/>
                <a:gd name="T7" fmla="*/ 112 h 974"/>
                <a:gd name="T8" fmla="*/ 340 w 639"/>
                <a:gd name="T9" fmla="*/ 128 h 974"/>
                <a:gd name="T10" fmla="*/ 357 w 639"/>
                <a:gd name="T11" fmla="*/ 144 h 974"/>
                <a:gd name="T12" fmla="*/ 372 w 639"/>
                <a:gd name="T13" fmla="*/ 153 h 974"/>
                <a:gd name="T14" fmla="*/ 422 w 639"/>
                <a:gd name="T15" fmla="*/ 155 h 974"/>
                <a:gd name="T16" fmla="*/ 406 w 639"/>
                <a:gd name="T17" fmla="*/ 158 h 974"/>
                <a:gd name="T18" fmla="*/ 406 w 639"/>
                <a:gd name="T19" fmla="*/ 168 h 974"/>
                <a:gd name="T20" fmla="*/ 486 w 639"/>
                <a:gd name="T21" fmla="*/ 168 h 974"/>
                <a:gd name="T22" fmla="*/ 406 w 639"/>
                <a:gd name="T23" fmla="*/ 177 h 974"/>
                <a:gd name="T24" fmla="*/ 454 w 639"/>
                <a:gd name="T25" fmla="*/ 200 h 974"/>
                <a:gd name="T26" fmla="*/ 565 w 639"/>
                <a:gd name="T27" fmla="*/ 220 h 974"/>
                <a:gd name="T28" fmla="*/ 647 w 639"/>
                <a:gd name="T29" fmla="*/ 214 h 974"/>
                <a:gd name="T30" fmla="*/ 696 w 639"/>
                <a:gd name="T31" fmla="*/ 200 h 974"/>
                <a:gd name="T32" fmla="*/ 714 w 639"/>
                <a:gd name="T33" fmla="*/ 193 h 974"/>
                <a:gd name="T34" fmla="*/ 875 w 639"/>
                <a:gd name="T35" fmla="*/ 177 h 974"/>
                <a:gd name="T36" fmla="*/ 1056 w 639"/>
                <a:gd name="T37" fmla="*/ 166 h 974"/>
                <a:gd name="T38" fmla="*/ 989 w 639"/>
                <a:gd name="T39" fmla="*/ 164 h 974"/>
                <a:gd name="T40" fmla="*/ 1003 w 639"/>
                <a:gd name="T41" fmla="*/ 155 h 974"/>
                <a:gd name="T42" fmla="*/ 1056 w 639"/>
                <a:gd name="T43" fmla="*/ 162 h 974"/>
                <a:gd name="T44" fmla="*/ 1034 w 639"/>
                <a:gd name="T45" fmla="*/ 144 h 974"/>
                <a:gd name="T46" fmla="*/ 1056 w 639"/>
                <a:gd name="T47" fmla="*/ 140 h 974"/>
                <a:gd name="T48" fmla="*/ 1117 w 639"/>
                <a:gd name="T49" fmla="*/ 133 h 974"/>
                <a:gd name="T50" fmla="*/ 1149 w 639"/>
                <a:gd name="T51" fmla="*/ 125 h 974"/>
                <a:gd name="T52" fmla="*/ 1117 w 639"/>
                <a:gd name="T53" fmla="*/ 112 h 974"/>
                <a:gd name="T54" fmla="*/ 1117 w 639"/>
                <a:gd name="T55" fmla="*/ 103 h 974"/>
                <a:gd name="T56" fmla="*/ 1135 w 639"/>
                <a:gd name="T57" fmla="*/ 91 h 974"/>
                <a:gd name="T58" fmla="*/ 1217 w 639"/>
                <a:gd name="T59" fmla="*/ 59 h 974"/>
                <a:gd name="T60" fmla="*/ 1197 w 639"/>
                <a:gd name="T61" fmla="*/ 37 h 974"/>
                <a:gd name="T62" fmla="*/ 1068 w 639"/>
                <a:gd name="T63" fmla="*/ 50 h 974"/>
                <a:gd name="T64" fmla="*/ 1102 w 639"/>
                <a:gd name="T65" fmla="*/ 37 h 974"/>
                <a:gd name="T66" fmla="*/ 1034 w 639"/>
                <a:gd name="T67" fmla="*/ 38 h 974"/>
                <a:gd name="T68" fmla="*/ 906 w 639"/>
                <a:gd name="T69" fmla="*/ 31 h 974"/>
                <a:gd name="T70" fmla="*/ 1084 w 639"/>
                <a:gd name="T71" fmla="*/ 28 h 974"/>
                <a:gd name="T72" fmla="*/ 1034 w 639"/>
                <a:gd name="T73" fmla="*/ 16 h 974"/>
                <a:gd name="T74" fmla="*/ 795 w 639"/>
                <a:gd name="T75" fmla="*/ 0 h 974"/>
                <a:gd name="T76" fmla="*/ 548 w 639"/>
                <a:gd name="T77" fmla="*/ 26 h 974"/>
                <a:gd name="T78" fmla="*/ 406 w 639"/>
                <a:gd name="T79" fmla="*/ 28 h 974"/>
                <a:gd name="T80" fmla="*/ 243 w 639"/>
                <a:gd name="T81" fmla="*/ 43 h 974"/>
                <a:gd name="T82" fmla="*/ 128 w 639"/>
                <a:gd name="T83" fmla="*/ 58 h 974"/>
                <a:gd name="T84" fmla="*/ 177 w 639"/>
                <a:gd name="T85" fmla="*/ 69 h 974"/>
                <a:gd name="T86" fmla="*/ 0 w 639"/>
                <a:gd name="T87" fmla="*/ 83 h 9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39"/>
                <a:gd name="T133" fmla="*/ 0 h 974"/>
                <a:gd name="T134" fmla="*/ 639 w 639"/>
                <a:gd name="T135" fmla="*/ 974 h 9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39" h="974">
                  <a:moveTo>
                    <a:pt x="0" y="391"/>
                  </a:moveTo>
                  <a:lnTo>
                    <a:pt x="16" y="407"/>
                  </a:lnTo>
                  <a:lnTo>
                    <a:pt x="32" y="399"/>
                  </a:lnTo>
                  <a:lnTo>
                    <a:pt x="32" y="415"/>
                  </a:lnTo>
                  <a:lnTo>
                    <a:pt x="48" y="431"/>
                  </a:lnTo>
                  <a:lnTo>
                    <a:pt x="16" y="447"/>
                  </a:lnTo>
                  <a:lnTo>
                    <a:pt x="40" y="463"/>
                  </a:lnTo>
                  <a:lnTo>
                    <a:pt x="40" y="471"/>
                  </a:lnTo>
                  <a:lnTo>
                    <a:pt x="40" y="487"/>
                  </a:lnTo>
                  <a:lnTo>
                    <a:pt x="72" y="495"/>
                  </a:lnTo>
                  <a:lnTo>
                    <a:pt x="80" y="487"/>
                  </a:lnTo>
                  <a:lnTo>
                    <a:pt x="120" y="487"/>
                  </a:lnTo>
                  <a:lnTo>
                    <a:pt x="160" y="503"/>
                  </a:lnTo>
                  <a:lnTo>
                    <a:pt x="160" y="519"/>
                  </a:lnTo>
                  <a:lnTo>
                    <a:pt x="168" y="551"/>
                  </a:lnTo>
                  <a:lnTo>
                    <a:pt x="168" y="575"/>
                  </a:lnTo>
                  <a:lnTo>
                    <a:pt x="184" y="591"/>
                  </a:lnTo>
                  <a:lnTo>
                    <a:pt x="176" y="630"/>
                  </a:lnTo>
                  <a:lnTo>
                    <a:pt x="184" y="638"/>
                  </a:lnTo>
                  <a:lnTo>
                    <a:pt x="184" y="654"/>
                  </a:lnTo>
                  <a:lnTo>
                    <a:pt x="184" y="670"/>
                  </a:lnTo>
                  <a:lnTo>
                    <a:pt x="200" y="670"/>
                  </a:lnTo>
                  <a:lnTo>
                    <a:pt x="200" y="654"/>
                  </a:lnTo>
                  <a:lnTo>
                    <a:pt x="208" y="678"/>
                  </a:lnTo>
                  <a:lnTo>
                    <a:pt x="224" y="678"/>
                  </a:lnTo>
                  <a:lnTo>
                    <a:pt x="232" y="694"/>
                  </a:lnTo>
                  <a:lnTo>
                    <a:pt x="200" y="686"/>
                  </a:lnTo>
                  <a:lnTo>
                    <a:pt x="192" y="702"/>
                  </a:lnTo>
                  <a:lnTo>
                    <a:pt x="192" y="726"/>
                  </a:lnTo>
                  <a:lnTo>
                    <a:pt x="200" y="734"/>
                  </a:lnTo>
                  <a:lnTo>
                    <a:pt x="216" y="726"/>
                  </a:lnTo>
                  <a:lnTo>
                    <a:pt x="232" y="718"/>
                  </a:lnTo>
                  <a:lnTo>
                    <a:pt x="239" y="734"/>
                  </a:lnTo>
                  <a:lnTo>
                    <a:pt x="232" y="758"/>
                  </a:lnTo>
                  <a:lnTo>
                    <a:pt x="216" y="758"/>
                  </a:lnTo>
                  <a:lnTo>
                    <a:pt x="200" y="774"/>
                  </a:lnTo>
                  <a:lnTo>
                    <a:pt x="200" y="822"/>
                  </a:lnTo>
                  <a:lnTo>
                    <a:pt x="216" y="838"/>
                  </a:lnTo>
                  <a:lnTo>
                    <a:pt x="224" y="870"/>
                  </a:lnTo>
                  <a:lnTo>
                    <a:pt x="247" y="942"/>
                  </a:lnTo>
                  <a:lnTo>
                    <a:pt x="263" y="958"/>
                  </a:lnTo>
                  <a:lnTo>
                    <a:pt x="279" y="958"/>
                  </a:lnTo>
                  <a:lnTo>
                    <a:pt x="303" y="974"/>
                  </a:lnTo>
                  <a:lnTo>
                    <a:pt x="311" y="966"/>
                  </a:lnTo>
                  <a:lnTo>
                    <a:pt x="319" y="926"/>
                  </a:lnTo>
                  <a:lnTo>
                    <a:pt x="319" y="910"/>
                  </a:lnTo>
                  <a:lnTo>
                    <a:pt x="335" y="894"/>
                  </a:lnTo>
                  <a:lnTo>
                    <a:pt x="343" y="870"/>
                  </a:lnTo>
                  <a:lnTo>
                    <a:pt x="335" y="854"/>
                  </a:lnTo>
                  <a:lnTo>
                    <a:pt x="343" y="854"/>
                  </a:lnTo>
                  <a:lnTo>
                    <a:pt x="351" y="838"/>
                  </a:lnTo>
                  <a:lnTo>
                    <a:pt x="375" y="838"/>
                  </a:lnTo>
                  <a:lnTo>
                    <a:pt x="391" y="822"/>
                  </a:lnTo>
                  <a:lnTo>
                    <a:pt x="431" y="774"/>
                  </a:lnTo>
                  <a:lnTo>
                    <a:pt x="447" y="774"/>
                  </a:lnTo>
                  <a:lnTo>
                    <a:pt x="471" y="758"/>
                  </a:lnTo>
                  <a:lnTo>
                    <a:pt x="519" y="726"/>
                  </a:lnTo>
                  <a:lnTo>
                    <a:pt x="527" y="710"/>
                  </a:lnTo>
                  <a:lnTo>
                    <a:pt x="503" y="702"/>
                  </a:lnTo>
                  <a:lnTo>
                    <a:pt x="487" y="710"/>
                  </a:lnTo>
                  <a:lnTo>
                    <a:pt x="487" y="702"/>
                  </a:lnTo>
                  <a:lnTo>
                    <a:pt x="503" y="686"/>
                  </a:lnTo>
                  <a:lnTo>
                    <a:pt x="495" y="678"/>
                  </a:lnTo>
                  <a:lnTo>
                    <a:pt x="511" y="670"/>
                  </a:lnTo>
                  <a:lnTo>
                    <a:pt x="511" y="694"/>
                  </a:lnTo>
                  <a:lnTo>
                    <a:pt x="519" y="702"/>
                  </a:lnTo>
                  <a:lnTo>
                    <a:pt x="535" y="694"/>
                  </a:lnTo>
                  <a:lnTo>
                    <a:pt x="535" y="670"/>
                  </a:lnTo>
                  <a:lnTo>
                    <a:pt x="511" y="630"/>
                  </a:lnTo>
                  <a:lnTo>
                    <a:pt x="535" y="638"/>
                  </a:lnTo>
                  <a:lnTo>
                    <a:pt x="535" y="614"/>
                  </a:lnTo>
                  <a:lnTo>
                    <a:pt x="519" y="606"/>
                  </a:lnTo>
                  <a:lnTo>
                    <a:pt x="543" y="591"/>
                  </a:lnTo>
                  <a:lnTo>
                    <a:pt x="551" y="591"/>
                  </a:lnTo>
                  <a:lnTo>
                    <a:pt x="551" y="583"/>
                  </a:lnTo>
                  <a:lnTo>
                    <a:pt x="543" y="575"/>
                  </a:lnTo>
                  <a:lnTo>
                    <a:pt x="559" y="567"/>
                  </a:lnTo>
                  <a:lnTo>
                    <a:pt x="567" y="543"/>
                  </a:lnTo>
                  <a:lnTo>
                    <a:pt x="551" y="543"/>
                  </a:lnTo>
                  <a:lnTo>
                    <a:pt x="559" y="527"/>
                  </a:lnTo>
                  <a:lnTo>
                    <a:pt x="551" y="487"/>
                  </a:lnTo>
                  <a:lnTo>
                    <a:pt x="543" y="479"/>
                  </a:lnTo>
                  <a:lnTo>
                    <a:pt x="543" y="455"/>
                  </a:lnTo>
                  <a:lnTo>
                    <a:pt x="551" y="447"/>
                  </a:lnTo>
                  <a:lnTo>
                    <a:pt x="567" y="455"/>
                  </a:lnTo>
                  <a:lnTo>
                    <a:pt x="575" y="447"/>
                  </a:lnTo>
                  <a:lnTo>
                    <a:pt x="559" y="399"/>
                  </a:lnTo>
                  <a:lnTo>
                    <a:pt x="559" y="375"/>
                  </a:lnTo>
                  <a:lnTo>
                    <a:pt x="559" y="351"/>
                  </a:lnTo>
                  <a:lnTo>
                    <a:pt x="599" y="255"/>
                  </a:lnTo>
                  <a:lnTo>
                    <a:pt x="639" y="191"/>
                  </a:lnTo>
                  <a:lnTo>
                    <a:pt x="631" y="175"/>
                  </a:lnTo>
                  <a:lnTo>
                    <a:pt x="591" y="159"/>
                  </a:lnTo>
                  <a:lnTo>
                    <a:pt x="575" y="183"/>
                  </a:lnTo>
                  <a:lnTo>
                    <a:pt x="559" y="175"/>
                  </a:lnTo>
                  <a:lnTo>
                    <a:pt x="527" y="215"/>
                  </a:lnTo>
                  <a:lnTo>
                    <a:pt x="503" y="223"/>
                  </a:lnTo>
                  <a:lnTo>
                    <a:pt x="511" y="191"/>
                  </a:lnTo>
                  <a:lnTo>
                    <a:pt x="543" y="159"/>
                  </a:lnTo>
                  <a:lnTo>
                    <a:pt x="535" y="135"/>
                  </a:lnTo>
                  <a:lnTo>
                    <a:pt x="511" y="143"/>
                  </a:lnTo>
                  <a:lnTo>
                    <a:pt x="511" y="167"/>
                  </a:lnTo>
                  <a:lnTo>
                    <a:pt x="503" y="175"/>
                  </a:lnTo>
                  <a:lnTo>
                    <a:pt x="503" y="135"/>
                  </a:lnTo>
                  <a:lnTo>
                    <a:pt x="447" y="135"/>
                  </a:lnTo>
                  <a:lnTo>
                    <a:pt x="471" y="127"/>
                  </a:lnTo>
                  <a:lnTo>
                    <a:pt x="495" y="127"/>
                  </a:lnTo>
                  <a:lnTo>
                    <a:pt x="535" y="119"/>
                  </a:lnTo>
                  <a:lnTo>
                    <a:pt x="551" y="95"/>
                  </a:lnTo>
                  <a:lnTo>
                    <a:pt x="535" y="79"/>
                  </a:lnTo>
                  <a:lnTo>
                    <a:pt x="511" y="63"/>
                  </a:lnTo>
                  <a:lnTo>
                    <a:pt x="503" y="40"/>
                  </a:lnTo>
                  <a:lnTo>
                    <a:pt x="471" y="16"/>
                  </a:lnTo>
                  <a:lnTo>
                    <a:pt x="391" y="0"/>
                  </a:lnTo>
                  <a:lnTo>
                    <a:pt x="303" y="40"/>
                  </a:lnTo>
                  <a:lnTo>
                    <a:pt x="279" y="79"/>
                  </a:lnTo>
                  <a:lnTo>
                    <a:pt x="271" y="111"/>
                  </a:lnTo>
                  <a:lnTo>
                    <a:pt x="239" y="111"/>
                  </a:lnTo>
                  <a:lnTo>
                    <a:pt x="232" y="143"/>
                  </a:lnTo>
                  <a:lnTo>
                    <a:pt x="200" y="119"/>
                  </a:lnTo>
                  <a:lnTo>
                    <a:pt x="144" y="135"/>
                  </a:lnTo>
                  <a:lnTo>
                    <a:pt x="120" y="167"/>
                  </a:lnTo>
                  <a:lnTo>
                    <a:pt x="120" y="183"/>
                  </a:lnTo>
                  <a:lnTo>
                    <a:pt x="120" y="207"/>
                  </a:lnTo>
                  <a:lnTo>
                    <a:pt x="96" y="207"/>
                  </a:lnTo>
                  <a:lnTo>
                    <a:pt x="64" y="247"/>
                  </a:lnTo>
                  <a:lnTo>
                    <a:pt x="56" y="279"/>
                  </a:lnTo>
                  <a:lnTo>
                    <a:pt x="80" y="279"/>
                  </a:lnTo>
                  <a:lnTo>
                    <a:pt x="88" y="303"/>
                  </a:lnTo>
                  <a:lnTo>
                    <a:pt x="80" y="327"/>
                  </a:lnTo>
                  <a:lnTo>
                    <a:pt x="40" y="343"/>
                  </a:lnTo>
                  <a:lnTo>
                    <a:pt x="0" y="359"/>
                  </a:lnTo>
                  <a:lnTo>
                    <a:pt x="0" y="391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41" name="Freeform 292"/>
            <p:cNvSpPr>
              <a:spLocks/>
            </p:cNvSpPr>
            <p:nvPr/>
          </p:nvSpPr>
          <p:spPr bwMode="auto">
            <a:xfrm>
              <a:off x="2700" y="981"/>
              <a:ext cx="662" cy="905"/>
            </a:xfrm>
            <a:custGeom>
              <a:avLst/>
              <a:gdLst>
                <a:gd name="T0" fmla="*/ 62 w 639"/>
                <a:gd name="T1" fmla="*/ 91 h 974"/>
                <a:gd name="T2" fmla="*/ 36 w 639"/>
                <a:gd name="T3" fmla="*/ 103 h 974"/>
                <a:gd name="T4" fmla="*/ 82 w 639"/>
                <a:gd name="T5" fmla="*/ 112 h 974"/>
                <a:gd name="T6" fmla="*/ 243 w 639"/>
                <a:gd name="T7" fmla="*/ 112 h 974"/>
                <a:gd name="T8" fmla="*/ 340 w 639"/>
                <a:gd name="T9" fmla="*/ 128 h 974"/>
                <a:gd name="T10" fmla="*/ 357 w 639"/>
                <a:gd name="T11" fmla="*/ 144 h 974"/>
                <a:gd name="T12" fmla="*/ 372 w 639"/>
                <a:gd name="T13" fmla="*/ 153 h 974"/>
                <a:gd name="T14" fmla="*/ 422 w 639"/>
                <a:gd name="T15" fmla="*/ 155 h 974"/>
                <a:gd name="T16" fmla="*/ 406 w 639"/>
                <a:gd name="T17" fmla="*/ 158 h 974"/>
                <a:gd name="T18" fmla="*/ 406 w 639"/>
                <a:gd name="T19" fmla="*/ 168 h 974"/>
                <a:gd name="T20" fmla="*/ 486 w 639"/>
                <a:gd name="T21" fmla="*/ 168 h 974"/>
                <a:gd name="T22" fmla="*/ 406 w 639"/>
                <a:gd name="T23" fmla="*/ 177 h 974"/>
                <a:gd name="T24" fmla="*/ 454 w 639"/>
                <a:gd name="T25" fmla="*/ 200 h 974"/>
                <a:gd name="T26" fmla="*/ 565 w 639"/>
                <a:gd name="T27" fmla="*/ 220 h 974"/>
                <a:gd name="T28" fmla="*/ 647 w 639"/>
                <a:gd name="T29" fmla="*/ 214 h 974"/>
                <a:gd name="T30" fmla="*/ 696 w 639"/>
                <a:gd name="T31" fmla="*/ 200 h 974"/>
                <a:gd name="T32" fmla="*/ 714 w 639"/>
                <a:gd name="T33" fmla="*/ 193 h 974"/>
                <a:gd name="T34" fmla="*/ 875 w 639"/>
                <a:gd name="T35" fmla="*/ 177 h 974"/>
                <a:gd name="T36" fmla="*/ 1056 w 639"/>
                <a:gd name="T37" fmla="*/ 166 h 974"/>
                <a:gd name="T38" fmla="*/ 989 w 639"/>
                <a:gd name="T39" fmla="*/ 164 h 974"/>
                <a:gd name="T40" fmla="*/ 1003 w 639"/>
                <a:gd name="T41" fmla="*/ 155 h 974"/>
                <a:gd name="T42" fmla="*/ 1056 w 639"/>
                <a:gd name="T43" fmla="*/ 162 h 974"/>
                <a:gd name="T44" fmla="*/ 1034 w 639"/>
                <a:gd name="T45" fmla="*/ 144 h 974"/>
                <a:gd name="T46" fmla="*/ 1056 w 639"/>
                <a:gd name="T47" fmla="*/ 140 h 974"/>
                <a:gd name="T48" fmla="*/ 1117 w 639"/>
                <a:gd name="T49" fmla="*/ 133 h 974"/>
                <a:gd name="T50" fmla="*/ 1149 w 639"/>
                <a:gd name="T51" fmla="*/ 125 h 974"/>
                <a:gd name="T52" fmla="*/ 1117 w 639"/>
                <a:gd name="T53" fmla="*/ 112 h 974"/>
                <a:gd name="T54" fmla="*/ 1117 w 639"/>
                <a:gd name="T55" fmla="*/ 103 h 974"/>
                <a:gd name="T56" fmla="*/ 1135 w 639"/>
                <a:gd name="T57" fmla="*/ 91 h 974"/>
                <a:gd name="T58" fmla="*/ 1217 w 639"/>
                <a:gd name="T59" fmla="*/ 59 h 974"/>
                <a:gd name="T60" fmla="*/ 1197 w 639"/>
                <a:gd name="T61" fmla="*/ 37 h 974"/>
                <a:gd name="T62" fmla="*/ 1068 w 639"/>
                <a:gd name="T63" fmla="*/ 50 h 974"/>
                <a:gd name="T64" fmla="*/ 1102 w 639"/>
                <a:gd name="T65" fmla="*/ 37 h 974"/>
                <a:gd name="T66" fmla="*/ 1034 w 639"/>
                <a:gd name="T67" fmla="*/ 38 h 974"/>
                <a:gd name="T68" fmla="*/ 906 w 639"/>
                <a:gd name="T69" fmla="*/ 31 h 974"/>
                <a:gd name="T70" fmla="*/ 1084 w 639"/>
                <a:gd name="T71" fmla="*/ 28 h 974"/>
                <a:gd name="T72" fmla="*/ 1034 w 639"/>
                <a:gd name="T73" fmla="*/ 16 h 974"/>
                <a:gd name="T74" fmla="*/ 795 w 639"/>
                <a:gd name="T75" fmla="*/ 0 h 974"/>
                <a:gd name="T76" fmla="*/ 548 w 639"/>
                <a:gd name="T77" fmla="*/ 26 h 974"/>
                <a:gd name="T78" fmla="*/ 406 w 639"/>
                <a:gd name="T79" fmla="*/ 28 h 974"/>
                <a:gd name="T80" fmla="*/ 243 w 639"/>
                <a:gd name="T81" fmla="*/ 43 h 974"/>
                <a:gd name="T82" fmla="*/ 128 w 639"/>
                <a:gd name="T83" fmla="*/ 58 h 974"/>
                <a:gd name="T84" fmla="*/ 177 w 639"/>
                <a:gd name="T85" fmla="*/ 69 h 974"/>
                <a:gd name="T86" fmla="*/ 0 w 639"/>
                <a:gd name="T87" fmla="*/ 83 h 9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39"/>
                <a:gd name="T133" fmla="*/ 0 h 974"/>
                <a:gd name="T134" fmla="*/ 639 w 639"/>
                <a:gd name="T135" fmla="*/ 974 h 9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39" h="974">
                  <a:moveTo>
                    <a:pt x="0" y="391"/>
                  </a:moveTo>
                  <a:lnTo>
                    <a:pt x="16" y="407"/>
                  </a:lnTo>
                  <a:lnTo>
                    <a:pt x="32" y="399"/>
                  </a:lnTo>
                  <a:lnTo>
                    <a:pt x="32" y="415"/>
                  </a:lnTo>
                  <a:lnTo>
                    <a:pt x="48" y="431"/>
                  </a:lnTo>
                  <a:lnTo>
                    <a:pt x="16" y="447"/>
                  </a:lnTo>
                  <a:lnTo>
                    <a:pt x="40" y="463"/>
                  </a:lnTo>
                  <a:lnTo>
                    <a:pt x="40" y="471"/>
                  </a:lnTo>
                  <a:lnTo>
                    <a:pt x="40" y="487"/>
                  </a:lnTo>
                  <a:lnTo>
                    <a:pt x="72" y="495"/>
                  </a:lnTo>
                  <a:lnTo>
                    <a:pt x="80" y="487"/>
                  </a:lnTo>
                  <a:lnTo>
                    <a:pt x="120" y="487"/>
                  </a:lnTo>
                  <a:lnTo>
                    <a:pt x="160" y="503"/>
                  </a:lnTo>
                  <a:lnTo>
                    <a:pt x="160" y="519"/>
                  </a:lnTo>
                  <a:lnTo>
                    <a:pt x="168" y="551"/>
                  </a:lnTo>
                  <a:lnTo>
                    <a:pt x="168" y="575"/>
                  </a:lnTo>
                  <a:lnTo>
                    <a:pt x="184" y="591"/>
                  </a:lnTo>
                  <a:lnTo>
                    <a:pt x="176" y="630"/>
                  </a:lnTo>
                  <a:lnTo>
                    <a:pt x="184" y="638"/>
                  </a:lnTo>
                  <a:lnTo>
                    <a:pt x="184" y="654"/>
                  </a:lnTo>
                  <a:lnTo>
                    <a:pt x="184" y="670"/>
                  </a:lnTo>
                  <a:lnTo>
                    <a:pt x="200" y="670"/>
                  </a:lnTo>
                  <a:lnTo>
                    <a:pt x="200" y="654"/>
                  </a:lnTo>
                  <a:lnTo>
                    <a:pt x="208" y="678"/>
                  </a:lnTo>
                  <a:lnTo>
                    <a:pt x="224" y="678"/>
                  </a:lnTo>
                  <a:lnTo>
                    <a:pt x="232" y="694"/>
                  </a:lnTo>
                  <a:lnTo>
                    <a:pt x="200" y="686"/>
                  </a:lnTo>
                  <a:lnTo>
                    <a:pt x="192" y="702"/>
                  </a:lnTo>
                  <a:lnTo>
                    <a:pt x="192" y="726"/>
                  </a:lnTo>
                  <a:lnTo>
                    <a:pt x="200" y="734"/>
                  </a:lnTo>
                  <a:lnTo>
                    <a:pt x="216" y="726"/>
                  </a:lnTo>
                  <a:lnTo>
                    <a:pt x="232" y="718"/>
                  </a:lnTo>
                  <a:lnTo>
                    <a:pt x="239" y="734"/>
                  </a:lnTo>
                  <a:lnTo>
                    <a:pt x="232" y="758"/>
                  </a:lnTo>
                  <a:lnTo>
                    <a:pt x="216" y="758"/>
                  </a:lnTo>
                  <a:lnTo>
                    <a:pt x="200" y="774"/>
                  </a:lnTo>
                  <a:lnTo>
                    <a:pt x="200" y="822"/>
                  </a:lnTo>
                  <a:lnTo>
                    <a:pt x="216" y="838"/>
                  </a:lnTo>
                  <a:lnTo>
                    <a:pt x="224" y="870"/>
                  </a:lnTo>
                  <a:lnTo>
                    <a:pt x="247" y="942"/>
                  </a:lnTo>
                  <a:lnTo>
                    <a:pt x="263" y="958"/>
                  </a:lnTo>
                  <a:lnTo>
                    <a:pt x="279" y="958"/>
                  </a:lnTo>
                  <a:lnTo>
                    <a:pt x="303" y="974"/>
                  </a:lnTo>
                  <a:lnTo>
                    <a:pt x="311" y="966"/>
                  </a:lnTo>
                  <a:lnTo>
                    <a:pt x="319" y="926"/>
                  </a:lnTo>
                  <a:lnTo>
                    <a:pt x="319" y="910"/>
                  </a:lnTo>
                  <a:lnTo>
                    <a:pt x="335" y="894"/>
                  </a:lnTo>
                  <a:lnTo>
                    <a:pt x="343" y="870"/>
                  </a:lnTo>
                  <a:lnTo>
                    <a:pt x="335" y="854"/>
                  </a:lnTo>
                  <a:lnTo>
                    <a:pt x="343" y="854"/>
                  </a:lnTo>
                  <a:lnTo>
                    <a:pt x="351" y="838"/>
                  </a:lnTo>
                  <a:lnTo>
                    <a:pt x="375" y="838"/>
                  </a:lnTo>
                  <a:lnTo>
                    <a:pt x="391" y="822"/>
                  </a:lnTo>
                  <a:lnTo>
                    <a:pt x="431" y="774"/>
                  </a:lnTo>
                  <a:lnTo>
                    <a:pt x="447" y="774"/>
                  </a:lnTo>
                  <a:lnTo>
                    <a:pt x="471" y="758"/>
                  </a:lnTo>
                  <a:lnTo>
                    <a:pt x="519" y="726"/>
                  </a:lnTo>
                  <a:lnTo>
                    <a:pt x="527" y="710"/>
                  </a:lnTo>
                  <a:lnTo>
                    <a:pt x="503" y="702"/>
                  </a:lnTo>
                  <a:lnTo>
                    <a:pt x="487" y="710"/>
                  </a:lnTo>
                  <a:lnTo>
                    <a:pt x="487" y="702"/>
                  </a:lnTo>
                  <a:lnTo>
                    <a:pt x="503" y="686"/>
                  </a:lnTo>
                  <a:lnTo>
                    <a:pt x="495" y="678"/>
                  </a:lnTo>
                  <a:lnTo>
                    <a:pt x="511" y="670"/>
                  </a:lnTo>
                  <a:lnTo>
                    <a:pt x="511" y="694"/>
                  </a:lnTo>
                  <a:lnTo>
                    <a:pt x="519" y="702"/>
                  </a:lnTo>
                  <a:lnTo>
                    <a:pt x="535" y="694"/>
                  </a:lnTo>
                  <a:lnTo>
                    <a:pt x="535" y="670"/>
                  </a:lnTo>
                  <a:lnTo>
                    <a:pt x="511" y="630"/>
                  </a:lnTo>
                  <a:lnTo>
                    <a:pt x="535" y="638"/>
                  </a:lnTo>
                  <a:lnTo>
                    <a:pt x="535" y="614"/>
                  </a:lnTo>
                  <a:lnTo>
                    <a:pt x="519" y="606"/>
                  </a:lnTo>
                  <a:lnTo>
                    <a:pt x="543" y="591"/>
                  </a:lnTo>
                  <a:lnTo>
                    <a:pt x="551" y="591"/>
                  </a:lnTo>
                  <a:lnTo>
                    <a:pt x="551" y="583"/>
                  </a:lnTo>
                  <a:lnTo>
                    <a:pt x="543" y="575"/>
                  </a:lnTo>
                  <a:lnTo>
                    <a:pt x="559" y="567"/>
                  </a:lnTo>
                  <a:lnTo>
                    <a:pt x="567" y="543"/>
                  </a:lnTo>
                  <a:lnTo>
                    <a:pt x="551" y="543"/>
                  </a:lnTo>
                  <a:lnTo>
                    <a:pt x="559" y="527"/>
                  </a:lnTo>
                  <a:lnTo>
                    <a:pt x="551" y="487"/>
                  </a:lnTo>
                  <a:lnTo>
                    <a:pt x="543" y="479"/>
                  </a:lnTo>
                  <a:lnTo>
                    <a:pt x="543" y="455"/>
                  </a:lnTo>
                  <a:lnTo>
                    <a:pt x="551" y="447"/>
                  </a:lnTo>
                  <a:lnTo>
                    <a:pt x="567" y="455"/>
                  </a:lnTo>
                  <a:lnTo>
                    <a:pt x="575" y="447"/>
                  </a:lnTo>
                  <a:lnTo>
                    <a:pt x="559" y="399"/>
                  </a:lnTo>
                  <a:lnTo>
                    <a:pt x="559" y="375"/>
                  </a:lnTo>
                  <a:lnTo>
                    <a:pt x="559" y="351"/>
                  </a:lnTo>
                  <a:lnTo>
                    <a:pt x="599" y="255"/>
                  </a:lnTo>
                  <a:lnTo>
                    <a:pt x="639" y="191"/>
                  </a:lnTo>
                  <a:lnTo>
                    <a:pt x="631" y="175"/>
                  </a:lnTo>
                  <a:lnTo>
                    <a:pt x="591" y="159"/>
                  </a:lnTo>
                  <a:lnTo>
                    <a:pt x="575" y="183"/>
                  </a:lnTo>
                  <a:lnTo>
                    <a:pt x="559" y="175"/>
                  </a:lnTo>
                  <a:lnTo>
                    <a:pt x="527" y="215"/>
                  </a:lnTo>
                  <a:lnTo>
                    <a:pt x="503" y="223"/>
                  </a:lnTo>
                  <a:lnTo>
                    <a:pt x="511" y="191"/>
                  </a:lnTo>
                  <a:lnTo>
                    <a:pt x="543" y="159"/>
                  </a:lnTo>
                  <a:lnTo>
                    <a:pt x="535" y="135"/>
                  </a:lnTo>
                  <a:lnTo>
                    <a:pt x="511" y="143"/>
                  </a:lnTo>
                  <a:lnTo>
                    <a:pt x="511" y="167"/>
                  </a:lnTo>
                  <a:lnTo>
                    <a:pt x="503" y="175"/>
                  </a:lnTo>
                  <a:lnTo>
                    <a:pt x="503" y="135"/>
                  </a:lnTo>
                  <a:lnTo>
                    <a:pt x="447" y="135"/>
                  </a:lnTo>
                  <a:lnTo>
                    <a:pt x="471" y="127"/>
                  </a:lnTo>
                  <a:lnTo>
                    <a:pt x="495" y="127"/>
                  </a:lnTo>
                  <a:lnTo>
                    <a:pt x="535" y="119"/>
                  </a:lnTo>
                  <a:lnTo>
                    <a:pt x="551" y="95"/>
                  </a:lnTo>
                  <a:lnTo>
                    <a:pt x="535" y="79"/>
                  </a:lnTo>
                  <a:lnTo>
                    <a:pt x="511" y="63"/>
                  </a:lnTo>
                  <a:lnTo>
                    <a:pt x="503" y="40"/>
                  </a:lnTo>
                  <a:lnTo>
                    <a:pt x="471" y="16"/>
                  </a:lnTo>
                  <a:lnTo>
                    <a:pt x="391" y="0"/>
                  </a:lnTo>
                  <a:lnTo>
                    <a:pt x="303" y="40"/>
                  </a:lnTo>
                  <a:lnTo>
                    <a:pt x="279" y="79"/>
                  </a:lnTo>
                  <a:lnTo>
                    <a:pt x="271" y="111"/>
                  </a:lnTo>
                  <a:lnTo>
                    <a:pt x="239" y="111"/>
                  </a:lnTo>
                  <a:lnTo>
                    <a:pt x="232" y="143"/>
                  </a:lnTo>
                  <a:lnTo>
                    <a:pt x="200" y="119"/>
                  </a:lnTo>
                  <a:lnTo>
                    <a:pt x="144" y="135"/>
                  </a:lnTo>
                  <a:lnTo>
                    <a:pt x="120" y="167"/>
                  </a:lnTo>
                  <a:lnTo>
                    <a:pt x="120" y="183"/>
                  </a:lnTo>
                  <a:lnTo>
                    <a:pt x="120" y="207"/>
                  </a:lnTo>
                  <a:lnTo>
                    <a:pt x="96" y="207"/>
                  </a:lnTo>
                  <a:lnTo>
                    <a:pt x="64" y="247"/>
                  </a:lnTo>
                  <a:lnTo>
                    <a:pt x="56" y="279"/>
                  </a:lnTo>
                  <a:lnTo>
                    <a:pt x="80" y="279"/>
                  </a:lnTo>
                  <a:lnTo>
                    <a:pt x="88" y="303"/>
                  </a:lnTo>
                  <a:lnTo>
                    <a:pt x="80" y="327"/>
                  </a:lnTo>
                  <a:lnTo>
                    <a:pt x="40" y="343"/>
                  </a:lnTo>
                  <a:lnTo>
                    <a:pt x="0" y="359"/>
                  </a:lnTo>
                  <a:lnTo>
                    <a:pt x="0" y="391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42" name="Freeform 293"/>
            <p:cNvSpPr>
              <a:spLocks/>
            </p:cNvSpPr>
            <p:nvPr/>
          </p:nvSpPr>
          <p:spPr bwMode="auto">
            <a:xfrm>
              <a:off x="2446" y="1456"/>
              <a:ext cx="33" cy="30"/>
            </a:xfrm>
            <a:custGeom>
              <a:avLst/>
              <a:gdLst>
                <a:gd name="T0" fmla="*/ 0 w 32"/>
                <a:gd name="T1" fmla="*/ 8 h 32"/>
                <a:gd name="T2" fmla="*/ 55 w 32"/>
                <a:gd name="T3" fmla="*/ 8 h 32"/>
                <a:gd name="T4" fmla="*/ 55 w 32"/>
                <a:gd name="T5" fmla="*/ 8 h 32"/>
                <a:gd name="T6" fmla="*/ 36 w 32"/>
                <a:gd name="T7" fmla="*/ 0 h 32"/>
                <a:gd name="T8" fmla="*/ 8 w 32"/>
                <a:gd name="T9" fmla="*/ 0 h 32"/>
                <a:gd name="T10" fmla="*/ 0 w 32"/>
                <a:gd name="T11" fmla="*/ 8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2"/>
                <a:gd name="T20" fmla="*/ 32 w 32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2">
                  <a:moveTo>
                    <a:pt x="0" y="24"/>
                  </a:moveTo>
                  <a:lnTo>
                    <a:pt x="32" y="32"/>
                  </a:lnTo>
                  <a:lnTo>
                    <a:pt x="32" y="16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43" name="Freeform 294"/>
            <p:cNvSpPr>
              <a:spLocks/>
            </p:cNvSpPr>
            <p:nvPr/>
          </p:nvSpPr>
          <p:spPr bwMode="auto">
            <a:xfrm>
              <a:off x="2446" y="1456"/>
              <a:ext cx="33" cy="30"/>
            </a:xfrm>
            <a:custGeom>
              <a:avLst/>
              <a:gdLst>
                <a:gd name="T0" fmla="*/ 0 w 32"/>
                <a:gd name="T1" fmla="*/ 8 h 32"/>
                <a:gd name="T2" fmla="*/ 55 w 32"/>
                <a:gd name="T3" fmla="*/ 8 h 32"/>
                <a:gd name="T4" fmla="*/ 55 w 32"/>
                <a:gd name="T5" fmla="*/ 8 h 32"/>
                <a:gd name="T6" fmla="*/ 36 w 32"/>
                <a:gd name="T7" fmla="*/ 0 h 32"/>
                <a:gd name="T8" fmla="*/ 8 w 32"/>
                <a:gd name="T9" fmla="*/ 0 h 32"/>
                <a:gd name="T10" fmla="*/ 0 w 32"/>
                <a:gd name="T11" fmla="*/ 8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2"/>
                <a:gd name="T20" fmla="*/ 32 w 32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2">
                  <a:moveTo>
                    <a:pt x="0" y="24"/>
                  </a:moveTo>
                  <a:lnTo>
                    <a:pt x="32" y="32"/>
                  </a:lnTo>
                  <a:lnTo>
                    <a:pt x="32" y="16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24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44" name="Freeform 295"/>
            <p:cNvSpPr>
              <a:spLocks/>
            </p:cNvSpPr>
            <p:nvPr/>
          </p:nvSpPr>
          <p:spPr bwMode="auto">
            <a:xfrm>
              <a:off x="2454" y="1397"/>
              <a:ext cx="174" cy="103"/>
            </a:xfrm>
            <a:custGeom>
              <a:avLst/>
              <a:gdLst>
                <a:gd name="T0" fmla="*/ 0 w 168"/>
                <a:gd name="T1" fmla="*/ 0 h 112"/>
                <a:gd name="T2" fmla="*/ 0 w 168"/>
                <a:gd name="T3" fmla="*/ 6 h 112"/>
                <a:gd name="T4" fmla="*/ 8 w 168"/>
                <a:gd name="T5" fmla="*/ 6 h 112"/>
                <a:gd name="T6" fmla="*/ 46 w 168"/>
                <a:gd name="T7" fmla="*/ 6 h 112"/>
                <a:gd name="T8" fmla="*/ 82 w 168"/>
                <a:gd name="T9" fmla="*/ 7 h 112"/>
                <a:gd name="T10" fmla="*/ 82 w 168"/>
                <a:gd name="T11" fmla="*/ 17 h 112"/>
                <a:gd name="T12" fmla="*/ 194 w 168"/>
                <a:gd name="T13" fmla="*/ 21 h 112"/>
                <a:gd name="T14" fmla="*/ 240 w 168"/>
                <a:gd name="T15" fmla="*/ 21 h 112"/>
                <a:gd name="T16" fmla="*/ 258 w 168"/>
                <a:gd name="T17" fmla="*/ 17 h 112"/>
                <a:gd name="T18" fmla="*/ 291 w 168"/>
                <a:gd name="T19" fmla="*/ 19 h 112"/>
                <a:gd name="T20" fmla="*/ 323 w 168"/>
                <a:gd name="T21" fmla="*/ 17 h 112"/>
                <a:gd name="T22" fmla="*/ 337 w 168"/>
                <a:gd name="T23" fmla="*/ 13 h 112"/>
                <a:gd name="T24" fmla="*/ 307 w 168"/>
                <a:gd name="T25" fmla="*/ 11 h 112"/>
                <a:gd name="T26" fmla="*/ 240 w 168"/>
                <a:gd name="T27" fmla="*/ 9 h 112"/>
                <a:gd name="T28" fmla="*/ 194 w 168"/>
                <a:gd name="T29" fmla="*/ 13 h 112"/>
                <a:gd name="T30" fmla="*/ 160 w 168"/>
                <a:gd name="T31" fmla="*/ 11 h 112"/>
                <a:gd name="T32" fmla="*/ 112 w 168"/>
                <a:gd name="T33" fmla="*/ 9 h 112"/>
                <a:gd name="T34" fmla="*/ 128 w 168"/>
                <a:gd name="T35" fmla="*/ 7 h 112"/>
                <a:gd name="T36" fmla="*/ 97 w 168"/>
                <a:gd name="T37" fmla="*/ 6 h 112"/>
                <a:gd name="T38" fmla="*/ 62 w 168"/>
                <a:gd name="T39" fmla="*/ 6 h 112"/>
                <a:gd name="T40" fmla="*/ 36 w 168"/>
                <a:gd name="T41" fmla="*/ 0 h 112"/>
                <a:gd name="T42" fmla="*/ 0 w 168"/>
                <a:gd name="T43" fmla="*/ 0 h 1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8"/>
                <a:gd name="T67" fmla="*/ 0 h 112"/>
                <a:gd name="T68" fmla="*/ 168 w 168"/>
                <a:gd name="T69" fmla="*/ 112 h 1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8" h="112">
                  <a:moveTo>
                    <a:pt x="0" y="0"/>
                  </a:moveTo>
                  <a:lnTo>
                    <a:pt x="0" y="8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40" y="40"/>
                  </a:lnTo>
                  <a:lnTo>
                    <a:pt x="40" y="96"/>
                  </a:lnTo>
                  <a:lnTo>
                    <a:pt x="96" y="112"/>
                  </a:lnTo>
                  <a:lnTo>
                    <a:pt x="120" y="112"/>
                  </a:lnTo>
                  <a:lnTo>
                    <a:pt x="128" y="96"/>
                  </a:lnTo>
                  <a:lnTo>
                    <a:pt x="144" y="104"/>
                  </a:lnTo>
                  <a:lnTo>
                    <a:pt x="160" y="96"/>
                  </a:lnTo>
                  <a:lnTo>
                    <a:pt x="168" y="64"/>
                  </a:lnTo>
                  <a:lnTo>
                    <a:pt x="152" y="56"/>
                  </a:lnTo>
                  <a:lnTo>
                    <a:pt x="120" y="48"/>
                  </a:lnTo>
                  <a:lnTo>
                    <a:pt x="96" y="64"/>
                  </a:lnTo>
                  <a:lnTo>
                    <a:pt x="80" y="56"/>
                  </a:lnTo>
                  <a:lnTo>
                    <a:pt x="56" y="48"/>
                  </a:lnTo>
                  <a:lnTo>
                    <a:pt x="64" y="40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45" name="Freeform 296"/>
            <p:cNvSpPr>
              <a:spLocks/>
            </p:cNvSpPr>
            <p:nvPr/>
          </p:nvSpPr>
          <p:spPr bwMode="auto">
            <a:xfrm>
              <a:off x="2454" y="1397"/>
              <a:ext cx="174" cy="103"/>
            </a:xfrm>
            <a:custGeom>
              <a:avLst/>
              <a:gdLst>
                <a:gd name="T0" fmla="*/ 0 w 168"/>
                <a:gd name="T1" fmla="*/ 0 h 112"/>
                <a:gd name="T2" fmla="*/ 0 w 168"/>
                <a:gd name="T3" fmla="*/ 6 h 112"/>
                <a:gd name="T4" fmla="*/ 8 w 168"/>
                <a:gd name="T5" fmla="*/ 6 h 112"/>
                <a:gd name="T6" fmla="*/ 46 w 168"/>
                <a:gd name="T7" fmla="*/ 6 h 112"/>
                <a:gd name="T8" fmla="*/ 82 w 168"/>
                <a:gd name="T9" fmla="*/ 7 h 112"/>
                <a:gd name="T10" fmla="*/ 82 w 168"/>
                <a:gd name="T11" fmla="*/ 17 h 112"/>
                <a:gd name="T12" fmla="*/ 194 w 168"/>
                <a:gd name="T13" fmla="*/ 21 h 112"/>
                <a:gd name="T14" fmla="*/ 240 w 168"/>
                <a:gd name="T15" fmla="*/ 21 h 112"/>
                <a:gd name="T16" fmla="*/ 258 w 168"/>
                <a:gd name="T17" fmla="*/ 17 h 112"/>
                <a:gd name="T18" fmla="*/ 291 w 168"/>
                <a:gd name="T19" fmla="*/ 19 h 112"/>
                <a:gd name="T20" fmla="*/ 323 w 168"/>
                <a:gd name="T21" fmla="*/ 17 h 112"/>
                <a:gd name="T22" fmla="*/ 337 w 168"/>
                <a:gd name="T23" fmla="*/ 13 h 112"/>
                <a:gd name="T24" fmla="*/ 307 w 168"/>
                <a:gd name="T25" fmla="*/ 11 h 112"/>
                <a:gd name="T26" fmla="*/ 240 w 168"/>
                <a:gd name="T27" fmla="*/ 9 h 112"/>
                <a:gd name="T28" fmla="*/ 194 w 168"/>
                <a:gd name="T29" fmla="*/ 13 h 112"/>
                <a:gd name="T30" fmla="*/ 160 w 168"/>
                <a:gd name="T31" fmla="*/ 11 h 112"/>
                <a:gd name="T32" fmla="*/ 112 w 168"/>
                <a:gd name="T33" fmla="*/ 9 h 112"/>
                <a:gd name="T34" fmla="*/ 128 w 168"/>
                <a:gd name="T35" fmla="*/ 7 h 112"/>
                <a:gd name="T36" fmla="*/ 97 w 168"/>
                <a:gd name="T37" fmla="*/ 6 h 112"/>
                <a:gd name="T38" fmla="*/ 62 w 168"/>
                <a:gd name="T39" fmla="*/ 6 h 112"/>
                <a:gd name="T40" fmla="*/ 36 w 168"/>
                <a:gd name="T41" fmla="*/ 0 h 112"/>
                <a:gd name="T42" fmla="*/ 0 w 168"/>
                <a:gd name="T43" fmla="*/ 0 h 1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8"/>
                <a:gd name="T67" fmla="*/ 0 h 112"/>
                <a:gd name="T68" fmla="*/ 168 w 168"/>
                <a:gd name="T69" fmla="*/ 112 h 1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8" h="112">
                  <a:moveTo>
                    <a:pt x="0" y="0"/>
                  </a:moveTo>
                  <a:lnTo>
                    <a:pt x="0" y="8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40" y="40"/>
                  </a:lnTo>
                  <a:lnTo>
                    <a:pt x="40" y="96"/>
                  </a:lnTo>
                  <a:lnTo>
                    <a:pt x="96" y="112"/>
                  </a:lnTo>
                  <a:lnTo>
                    <a:pt x="120" y="112"/>
                  </a:lnTo>
                  <a:lnTo>
                    <a:pt x="128" y="96"/>
                  </a:lnTo>
                  <a:lnTo>
                    <a:pt x="144" y="104"/>
                  </a:lnTo>
                  <a:lnTo>
                    <a:pt x="160" y="96"/>
                  </a:lnTo>
                  <a:lnTo>
                    <a:pt x="168" y="64"/>
                  </a:lnTo>
                  <a:lnTo>
                    <a:pt x="152" y="56"/>
                  </a:lnTo>
                  <a:lnTo>
                    <a:pt x="120" y="48"/>
                  </a:lnTo>
                  <a:lnTo>
                    <a:pt x="96" y="64"/>
                  </a:lnTo>
                  <a:lnTo>
                    <a:pt x="80" y="56"/>
                  </a:lnTo>
                  <a:lnTo>
                    <a:pt x="56" y="48"/>
                  </a:lnTo>
                  <a:lnTo>
                    <a:pt x="64" y="40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46" name="Freeform 297"/>
            <p:cNvSpPr>
              <a:spLocks/>
            </p:cNvSpPr>
            <p:nvPr/>
          </p:nvSpPr>
          <p:spPr bwMode="auto">
            <a:xfrm>
              <a:off x="2462" y="1165"/>
              <a:ext cx="99" cy="179"/>
            </a:xfrm>
            <a:custGeom>
              <a:avLst/>
              <a:gdLst>
                <a:gd name="T0" fmla="*/ 0 w 96"/>
                <a:gd name="T1" fmla="*/ 20 h 192"/>
                <a:gd name="T2" fmla="*/ 44 w 96"/>
                <a:gd name="T3" fmla="*/ 30 h 192"/>
                <a:gd name="T4" fmla="*/ 36 w 96"/>
                <a:gd name="T5" fmla="*/ 35 h 192"/>
                <a:gd name="T6" fmla="*/ 36 w 96"/>
                <a:gd name="T7" fmla="*/ 42 h 192"/>
                <a:gd name="T8" fmla="*/ 56 w 96"/>
                <a:gd name="T9" fmla="*/ 47 h 192"/>
                <a:gd name="T10" fmla="*/ 117 w 96"/>
                <a:gd name="T11" fmla="*/ 47 h 192"/>
                <a:gd name="T12" fmla="*/ 150 w 96"/>
                <a:gd name="T13" fmla="*/ 35 h 192"/>
                <a:gd name="T14" fmla="*/ 176 w 96"/>
                <a:gd name="T15" fmla="*/ 32 h 192"/>
                <a:gd name="T16" fmla="*/ 176 w 96"/>
                <a:gd name="T17" fmla="*/ 28 h 192"/>
                <a:gd name="T18" fmla="*/ 133 w 96"/>
                <a:gd name="T19" fmla="*/ 26 h 192"/>
                <a:gd name="T20" fmla="*/ 150 w 96"/>
                <a:gd name="T21" fmla="*/ 18 h 192"/>
                <a:gd name="T22" fmla="*/ 133 w 96"/>
                <a:gd name="T23" fmla="*/ 15 h 192"/>
                <a:gd name="T24" fmla="*/ 92 w 96"/>
                <a:gd name="T25" fmla="*/ 15 h 192"/>
                <a:gd name="T26" fmla="*/ 56 w 96"/>
                <a:gd name="T27" fmla="*/ 7 h 192"/>
                <a:gd name="T28" fmla="*/ 56 w 96"/>
                <a:gd name="T29" fmla="*/ 0 h 192"/>
                <a:gd name="T30" fmla="*/ 36 w 96"/>
                <a:gd name="T31" fmla="*/ 0 h 192"/>
                <a:gd name="T32" fmla="*/ 36 w 96"/>
                <a:gd name="T33" fmla="*/ 7 h 192"/>
                <a:gd name="T34" fmla="*/ 0 w 96"/>
                <a:gd name="T35" fmla="*/ 15 h 192"/>
                <a:gd name="T36" fmla="*/ 0 w 96"/>
                <a:gd name="T37" fmla="*/ 20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"/>
                <a:gd name="T58" fmla="*/ 0 h 192"/>
                <a:gd name="T59" fmla="*/ 96 w 9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" h="192">
                  <a:moveTo>
                    <a:pt x="0" y="80"/>
                  </a:moveTo>
                  <a:lnTo>
                    <a:pt x="24" y="120"/>
                  </a:lnTo>
                  <a:lnTo>
                    <a:pt x="16" y="144"/>
                  </a:lnTo>
                  <a:lnTo>
                    <a:pt x="16" y="168"/>
                  </a:lnTo>
                  <a:lnTo>
                    <a:pt x="32" y="192"/>
                  </a:lnTo>
                  <a:lnTo>
                    <a:pt x="64" y="192"/>
                  </a:lnTo>
                  <a:lnTo>
                    <a:pt x="80" y="144"/>
                  </a:lnTo>
                  <a:lnTo>
                    <a:pt x="96" y="128"/>
                  </a:lnTo>
                  <a:lnTo>
                    <a:pt x="96" y="112"/>
                  </a:lnTo>
                  <a:lnTo>
                    <a:pt x="72" y="104"/>
                  </a:lnTo>
                  <a:lnTo>
                    <a:pt x="80" y="72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32" y="32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16" y="32"/>
                  </a:lnTo>
                  <a:lnTo>
                    <a:pt x="0" y="56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47" name="Freeform 298"/>
            <p:cNvSpPr>
              <a:spLocks/>
            </p:cNvSpPr>
            <p:nvPr/>
          </p:nvSpPr>
          <p:spPr bwMode="auto">
            <a:xfrm>
              <a:off x="2462" y="1165"/>
              <a:ext cx="99" cy="179"/>
            </a:xfrm>
            <a:custGeom>
              <a:avLst/>
              <a:gdLst>
                <a:gd name="T0" fmla="*/ 0 w 96"/>
                <a:gd name="T1" fmla="*/ 20 h 192"/>
                <a:gd name="T2" fmla="*/ 44 w 96"/>
                <a:gd name="T3" fmla="*/ 30 h 192"/>
                <a:gd name="T4" fmla="*/ 36 w 96"/>
                <a:gd name="T5" fmla="*/ 35 h 192"/>
                <a:gd name="T6" fmla="*/ 36 w 96"/>
                <a:gd name="T7" fmla="*/ 42 h 192"/>
                <a:gd name="T8" fmla="*/ 56 w 96"/>
                <a:gd name="T9" fmla="*/ 47 h 192"/>
                <a:gd name="T10" fmla="*/ 117 w 96"/>
                <a:gd name="T11" fmla="*/ 47 h 192"/>
                <a:gd name="T12" fmla="*/ 150 w 96"/>
                <a:gd name="T13" fmla="*/ 35 h 192"/>
                <a:gd name="T14" fmla="*/ 176 w 96"/>
                <a:gd name="T15" fmla="*/ 32 h 192"/>
                <a:gd name="T16" fmla="*/ 176 w 96"/>
                <a:gd name="T17" fmla="*/ 28 h 192"/>
                <a:gd name="T18" fmla="*/ 133 w 96"/>
                <a:gd name="T19" fmla="*/ 26 h 192"/>
                <a:gd name="T20" fmla="*/ 150 w 96"/>
                <a:gd name="T21" fmla="*/ 18 h 192"/>
                <a:gd name="T22" fmla="*/ 133 w 96"/>
                <a:gd name="T23" fmla="*/ 15 h 192"/>
                <a:gd name="T24" fmla="*/ 92 w 96"/>
                <a:gd name="T25" fmla="*/ 15 h 192"/>
                <a:gd name="T26" fmla="*/ 56 w 96"/>
                <a:gd name="T27" fmla="*/ 7 h 192"/>
                <a:gd name="T28" fmla="*/ 56 w 96"/>
                <a:gd name="T29" fmla="*/ 0 h 192"/>
                <a:gd name="T30" fmla="*/ 36 w 96"/>
                <a:gd name="T31" fmla="*/ 0 h 192"/>
                <a:gd name="T32" fmla="*/ 36 w 96"/>
                <a:gd name="T33" fmla="*/ 7 h 192"/>
                <a:gd name="T34" fmla="*/ 0 w 96"/>
                <a:gd name="T35" fmla="*/ 15 h 192"/>
                <a:gd name="T36" fmla="*/ 0 w 96"/>
                <a:gd name="T37" fmla="*/ 20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"/>
                <a:gd name="T58" fmla="*/ 0 h 192"/>
                <a:gd name="T59" fmla="*/ 96 w 9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" h="192">
                  <a:moveTo>
                    <a:pt x="0" y="80"/>
                  </a:moveTo>
                  <a:lnTo>
                    <a:pt x="24" y="120"/>
                  </a:lnTo>
                  <a:lnTo>
                    <a:pt x="16" y="144"/>
                  </a:lnTo>
                  <a:lnTo>
                    <a:pt x="16" y="168"/>
                  </a:lnTo>
                  <a:lnTo>
                    <a:pt x="32" y="192"/>
                  </a:lnTo>
                  <a:lnTo>
                    <a:pt x="64" y="192"/>
                  </a:lnTo>
                  <a:lnTo>
                    <a:pt x="80" y="144"/>
                  </a:lnTo>
                  <a:lnTo>
                    <a:pt x="96" y="128"/>
                  </a:lnTo>
                  <a:lnTo>
                    <a:pt x="96" y="112"/>
                  </a:lnTo>
                  <a:lnTo>
                    <a:pt x="72" y="104"/>
                  </a:lnTo>
                  <a:lnTo>
                    <a:pt x="80" y="72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32" y="32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16" y="32"/>
                  </a:lnTo>
                  <a:lnTo>
                    <a:pt x="0" y="56"/>
                  </a:lnTo>
                  <a:lnTo>
                    <a:pt x="0" y="8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48" name="Freeform 299"/>
            <p:cNvSpPr>
              <a:spLocks/>
            </p:cNvSpPr>
            <p:nvPr/>
          </p:nvSpPr>
          <p:spPr bwMode="auto">
            <a:xfrm>
              <a:off x="2337" y="1277"/>
              <a:ext cx="117" cy="83"/>
            </a:xfrm>
            <a:custGeom>
              <a:avLst/>
              <a:gdLst>
                <a:gd name="T0" fmla="*/ 0 w 112"/>
                <a:gd name="T1" fmla="*/ 8 h 88"/>
                <a:gd name="T2" fmla="*/ 0 w 112"/>
                <a:gd name="T3" fmla="*/ 8 h 88"/>
                <a:gd name="T4" fmla="*/ 54 w 112"/>
                <a:gd name="T5" fmla="*/ 9 h 88"/>
                <a:gd name="T6" fmla="*/ 38 w 112"/>
                <a:gd name="T7" fmla="*/ 16 h 88"/>
                <a:gd name="T8" fmla="*/ 54 w 112"/>
                <a:gd name="T9" fmla="*/ 21 h 88"/>
                <a:gd name="T10" fmla="*/ 134 w 112"/>
                <a:gd name="T11" fmla="*/ 23 h 88"/>
                <a:gd name="T12" fmla="*/ 171 w 112"/>
                <a:gd name="T13" fmla="*/ 27 h 88"/>
                <a:gd name="T14" fmla="*/ 193 w 112"/>
                <a:gd name="T15" fmla="*/ 25 h 88"/>
                <a:gd name="T16" fmla="*/ 266 w 112"/>
                <a:gd name="T17" fmla="*/ 25 h 88"/>
                <a:gd name="T18" fmla="*/ 266 w 112"/>
                <a:gd name="T19" fmla="*/ 21 h 88"/>
                <a:gd name="T20" fmla="*/ 266 w 112"/>
                <a:gd name="T21" fmla="*/ 16 h 88"/>
                <a:gd name="T22" fmla="*/ 211 w 112"/>
                <a:gd name="T23" fmla="*/ 9 h 88"/>
                <a:gd name="T24" fmla="*/ 193 w 112"/>
                <a:gd name="T25" fmla="*/ 23 h 88"/>
                <a:gd name="T26" fmla="*/ 171 w 112"/>
                <a:gd name="T27" fmla="*/ 23 h 88"/>
                <a:gd name="T28" fmla="*/ 171 w 112"/>
                <a:gd name="T29" fmla="*/ 9 h 88"/>
                <a:gd name="T30" fmla="*/ 134 w 112"/>
                <a:gd name="T31" fmla="*/ 8 h 88"/>
                <a:gd name="T32" fmla="*/ 8 w 112"/>
                <a:gd name="T33" fmla="*/ 0 h 88"/>
                <a:gd name="T34" fmla="*/ 0 w 112"/>
                <a:gd name="T35" fmla="*/ 8 h 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88"/>
                <a:gd name="T56" fmla="*/ 112 w 112"/>
                <a:gd name="T57" fmla="*/ 88 h 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88">
                  <a:moveTo>
                    <a:pt x="0" y="8"/>
                  </a:moveTo>
                  <a:lnTo>
                    <a:pt x="0" y="24"/>
                  </a:lnTo>
                  <a:lnTo>
                    <a:pt x="24" y="32"/>
                  </a:lnTo>
                  <a:lnTo>
                    <a:pt x="16" y="48"/>
                  </a:lnTo>
                  <a:lnTo>
                    <a:pt x="24" y="64"/>
                  </a:lnTo>
                  <a:lnTo>
                    <a:pt x="56" y="72"/>
                  </a:lnTo>
                  <a:lnTo>
                    <a:pt x="72" y="88"/>
                  </a:lnTo>
                  <a:lnTo>
                    <a:pt x="80" y="80"/>
                  </a:lnTo>
                  <a:lnTo>
                    <a:pt x="112" y="80"/>
                  </a:lnTo>
                  <a:lnTo>
                    <a:pt x="112" y="64"/>
                  </a:lnTo>
                  <a:lnTo>
                    <a:pt x="112" y="48"/>
                  </a:lnTo>
                  <a:lnTo>
                    <a:pt x="88" y="32"/>
                  </a:lnTo>
                  <a:lnTo>
                    <a:pt x="80" y="72"/>
                  </a:lnTo>
                  <a:lnTo>
                    <a:pt x="72" y="72"/>
                  </a:lnTo>
                  <a:lnTo>
                    <a:pt x="72" y="32"/>
                  </a:lnTo>
                  <a:lnTo>
                    <a:pt x="56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49" name="Freeform 300"/>
            <p:cNvSpPr>
              <a:spLocks/>
            </p:cNvSpPr>
            <p:nvPr/>
          </p:nvSpPr>
          <p:spPr bwMode="auto">
            <a:xfrm>
              <a:off x="2337" y="1277"/>
              <a:ext cx="117" cy="83"/>
            </a:xfrm>
            <a:custGeom>
              <a:avLst/>
              <a:gdLst>
                <a:gd name="T0" fmla="*/ 0 w 112"/>
                <a:gd name="T1" fmla="*/ 8 h 88"/>
                <a:gd name="T2" fmla="*/ 0 w 112"/>
                <a:gd name="T3" fmla="*/ 8 h 88"/>
                <a:gd name="T4" fmla="*/ 54 w 112"/>
                <a:gd name="T5" fmla="*/ 9 h 88"/>
                <a:gd name="T6" fmla="*/ 38 w 112"/>
                <a:gd name="T7" fmla="*/ 16 h 88"/>
                <a:gd name="T8" fmla="*/ 54 w 112"/>
                <a:gd name="T9" fmla="*/ 21 h 88"/>
                <a:gd name="T10" fmla="*/ 134 w 112"/>
                <a:gd name="T11" fmla="*/ 23 h 88"/>
                <a:gd name="T12" fmla="*/ 171 w 112"/>
                <a:gd name="T13" fmla="*/ 27 h 88"/>
                <a:gd name="T14" fmla="*/ 193 w 112"/>
                <a:gd name="T15" fmla="*/ 25 h 88"/>
                <a:gd name="T16" fmla="*/ 266 w 112"/>
                <a:gd name="T17" fmla="*/ 25 h 88"/>
                <a:gd name="T18" fmla="*/ 266 w 112"/>
                <a:gd name="T19" fmla="*/ 21 h 88"/>
                <a:gd name="T20" fmla="*/ 266 w 112"/>
                <a:gd name="T21" fmla="*/ 16 h 88"/>
                <a:gd name="T22" fmla="*/ 211 w 112"/>
                <a:gd name="T23" fmla="*/ 9 h 88"/>
                <a:gd name="T24" fmla="*/ 193 w 112"/>
                <a:gd name="T25" fmla="*/ 23 h 88"/>
                <a:gd name="T26" fmla="*/ 171 w 112"/>
                <a:gd name="T27" fmla="*/ 23 h 88"/>
                <a:gd name="T28" fmla="*/ 171 w 112"/>
                <a:gd name="T29" fmla="*/ 9 h 88"/>
                <a:gd name="T30" fmla="*/ 134 w 112"/>
                <a:gd name="T31" fmla="*/ 8 h 88"/>
                <a:gd name="T32" fmla="*/ 8 w 112"/>
                <a:gd name="T33" fmla="*/ 0 h 88"/>
                <a:gd name="T34" fmla="*/ 0 w 112"/>
                <a:gd name="T35" fmla="*/ 8 h 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88"/>
                <a:gd name="T56" fmla="*/ 112 w 112"/>
                <a:gd name="T57" fmla="*/ 88 h 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88">
                  <a:moveTo>
                    <a:pt x="0" y="8"/>
                  </a:moveTo>
                  <a:lnTo>
                    <a:pt x="0" y="24"/>
                  </a:lnTo>
                  <a:lnTo>
                    <a:pt x="24" y="32"/>
                  </a:lnTo>
                  <a:lnTo>
                    <a:pt x="16" y="48"/>
                  </a:lnTo>
                  <a:lnTo>
                    <a:pt x="24" y="64"/>
                  </a:lnTo>
                  <a:lnTo>
                    <a:pt x="56" y="72"/>
                  </a:lnTo>
                  <a:lnTo>
                    <a:pt x="72" y="88"/>
                  </a:lnTo>
                  <a:lnTo>
                    <a:pt x="80" y="80"/>
                  </a:lnTo>
                  <a:lnTo>
                    <a:pt x="112" y="80"/>
                  </a:lnTo>
                  <a:lnTo>
                    <a:pt x="112" y="64"/>
                  </a:lnTo>
                  <a:lnTo>
                    <a:pt x="112" y="48"/>
                  </a:lnTo>
                  <a:lnTo>
                    <a:pt x="88" y="32"/>
                  </a:lnTo>
                  <a:lnTo>
                    <a:pt x="80" y="72"/>
                  </a:lnTo>
                  <a:lnTo>
                    <a:pt x="72" y="72"/>
                  </a:lnTo>
                  <a:lnTo>
                    <a:pt x="72" y="32"/>
                  </a:lnTo>
                  <a:lnTo>
                    <a:pt x="56" y="8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50" name="Freeform 301"/>
            <p:cNvSpPr>
              <a:spLocks/>
            </p:cNvSpPr>
            <p:nvPr/>
          </p:nvSpPr>
          <p:spPr bwMode="auto">
            <a:xfrm>
              <a:off x="2446" y="1360"/>
              <a:ext cx="49" cy="22"/>
            </a:xfrm>
            <a:custGeom>
              <a:avLst/>
              <a:gdLst>
                <a:gd name="T0" fmla="*/ 0 w 48"/>
                <a:gd name="T1" fmla="*/ 0 h 24"/>
                <a:gd name="T2" fmla="*/ 60 w 48"/>
                <a:gd name="T3" fmla="*/ 6 h 24"/>
                <a:gd name="T4" fmla="*/ 68 w 48"/>
                <a:gd name="T5" fmla="*/ 6 h 24"/>
                <a:gd name="T6" fmla="*/ 68 w 48"/>
                <a:gd name="T7" fmla="*/ 0 h 24"/>
                <a:gd name="T8" fmla="*/ 16 w 48"/>
                <a:gd name="T9" fmla="*/ 0 h 24"/>
                <a:gd name="T10" fmla="*/ 0 w 4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24"/>
                <a:gd name="T20" fmla="*/ 48 w 48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24">
                  <a:moveTo>
                    <a:pt x="0" y="0"/>
                  </a:moveTo>
                  <a:lnTo>
                    <a:pt x="40" y="24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51" name="Freeform 302"/>
            <p:cNvSpPr>
              <a:spLocks/>
            </p:cNvSpPr>
            <p:nvPr/>
          </p:nvSpPr>
          <p:spPr bwMode="auto">
            <a:xfrm>
              <a:off x="2446" y="1360"/>
              <a:ext cx="49" cy="22"/>
            </a:xfrm>
            <a:custGeom>
              <a:avLst/>
              <a:gdLst>
                <a:gd name="T0" fmla="*/ 0 w 48"/>
                <a:gd name="T1" fmla="*/ 0 h 24"/>
                <a:gd name="T2" fmla="*/ 60 w 48"/>
                <a:gd name="T3" fmla="*/ 6 h 24"/>
                <a:gd name="T4" fmla="*/ 68 w 48"/>
                <a:gd name="T5" fmla="*/ 6 h 24"/>
                <a:gd name="T6" fmla="*/ 68 w 48"/>
                <a:gd name="T7" fmla="*/ 0 h 24"/>
                <a:gd name="T8" fmla="*/ 16 w 48"/>
                <a:gd name="T9" fmla="*/ 0 h 24"/>
                <a:gd name="T10" fmla="*/ 0 w 4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24"/>
                <a:gd name="T20" fmla="*/ 48 w 48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24">
                  <a:moveTo>
                    <a:pt x="0" y="0"/>
                  </a:moveTo>
                  <a:lnTo>
                    <a:pt x="40" y="24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52" name="Freeform 303"/>
            <p:cNvSpPr>
              <a:spLocks/>
            </p:cNvSpPr>
            <p:nvPr/>
          </p:nvSpPr>
          <p:spPr bwMode="auto">
            <a:xfrm>
              <a:off x="2346" y="1360"/>
              <a:ext cx="25" cy="37"/>
            </a:xfrm>
            <a:custGeom>
              <a:avLst/>
              <a:gdLst>
                <a:gd name="T0" fmla="*/ 0 w 24"/>
                <a:gd name="T1" fmla="*/ 0 h 40"/>
                <a:gd name="T2" fmla="*/ 0 w 24"/>
                <a:gd name="T3" fmla="*/ 6 h 40"/>
                <a:gd name="T4" fmla="*/ 52 w 24"/>
                <a:gd name="T5" fmla="*/ 8 h 40"/>
                <a:gd name="T6" fmla="*/ 8 w 24"/>
                <a:gd name="T7" fmla="*/ 0 h 40"/>
                <a:gd name="T8" fmla="*/ 0 w 24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0"/>
                <a:gd name="T17" fmla="*/ 24 w 24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0">
                  <a:moveTo>
                    <a:pt x="0" y="0"/>
                  </a:moveTo>
                  <a:lnTo>
                    <a:pt x="0" y="32"/>
                  </a:lnTo>
                  <a:lnTo>
                    <a:pt x="24" y="4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53" name="Freeform 304"/>
            <p:cNvSpPr>
              <a:spLocks/>
            </p:cNvSpPr>
            <p:nvPr/>
          </p:nvSpPr>
          <p:spPr bwMode="auto">
            <a:xfrm>
              <a:off x="2346" y="1360"/>
              <a:ext cx="25" cy="37"/>
            </a:xfrm>
            <a:custGeom>
              <a:avLst/>
              <a:gdLst>
                <a:gd name="T0" fmla="*/ 0 w 24"/>
                <a:gd name="T1" fmla="*/ 0 h 40"/>
                <a:gd name="T2" fmla="*/ 0 w 24"/>
                <a:gd name="T3" fmla="*/ 6 h 40"/>
                <a:gd name="T4" fmla="*/ 52 w 24"/>
                <a:gd name="T5" fmla="*/ 8 h 40"/>
                <a:gd name="T6" fmla="*/ 8 w 24"/>
                <a:gd name="T7" fmla="*/ 0 h 40"/>
                <a:gd name="T8" fmla="*/ 0 w 24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0"/>
                <a:gd name="T17" fmla="*/ 24 w 24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0">
                  <a:moveTo>
                    <a:pt x="0" y="0"/>
                  </a:moveTo>
                  <a:lnTo>
                    <a:pt x="0" y="32"/>
                  </a:lnTo>
                  <a:lnTo>
                    <a:pt x="24" y="4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54" name="Freeform 305"/>
            <p:cNvSpPr>
              <a:spLocks/>
            </p:cNvSpPr>
            <p:nvPr/>
          </p:nvSpPr>
          <p:spPr bwMode="auto">
            <a:xfrm>
              <a:off x="2355" y="1404"/>
              <a:ext cx="74" cy="74"/>
            </a:xfrm>
            <a:custGeom>
              <a:avLst/>
              <a:gdLst>
                <a:gd name="T0" fmla="*/ 0 w 72"/>
                <a:gd name="T1" fmla="*/ 6 h 80"/>
                <a:gd name="T2" fmla="*/ 16 w 72"/>
                <a:gd name="T3" fmla="*/ 14 h 80"/>
                <a:gd name="T4" fmla="*/ 52 w 72"/>
                <a:gd name="T5" fmla="*/ 11 h 80"/>
                <a:gd name="T6" fmla="*/ 81 w 72"/>
                <a:gd name="T7" fmla="*/ 17 h 80"/>
                <a:gd name="T8" fmla="*/ 110 w 72"/>
                <a:gd name="T9" fmla="*/ 17 h 80"/>
                <a:gd name="T10" fmla="*/ 122 w 72"/>
                <a:gd name="T11" fmla="*/ 13 h 80"/>
                <a:gd name="T12" fmla="*/ 122 w 72"/>
                <a:gd name="T13" fmla="*/ 6 h 80"/>
                <a:gd name="T14" fmla="*/ 98 w 72"/>
                <a:gd name="T15" fmla="*/ 0 h 80"/>
                <a:gd name="T16" fmla="*/ 65 w 72"/>
                <a:gd name="T17" fmla="*/ 0 h 80"/>
                <a:gd name="T18" fmla="*/ 52 w 72"/>
                <a:gd name="T19" fmla="*/ 8 h 80"/>
                <a:gd name="T20" fmla="*/ 16 w 72"/>
                <a:gd name="T21" fmla="*/ 6 h 80"/>
                <a:gd name="T22" fmla="*/ 0 w 72"/>
                <a:gd name="T23" fmla="*/ 6 h 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2"/>
                <a:gd name="T37" fmla="*/ 0 h 80"/>
                <a:gd name="T38" fmla="*/ 72 w 72"/>
                <a:gd name="T39" fmla="*/ 80 h 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2" h="80">
                  <a:moveTo>
                    <a:pt x="0" y="8"/>
                  </a:moveTo>
                  <a:lnTo>
                    <a:pt x="16" y="64"/>
                  </a:lnTo>
                  <a:lnTo>
                    <a:pt x="32" y="48"/>
                  </a:lnTo>
                  <a:lnTo>
                    <a:pt x="48" y="80"/>
                  </a:lnTo>
                  <a:lnTo>
                    <a:pt x="64" y="80"/>
                  </a:lnTo>
                  <a:lnTo>
                    <a:pt x="72" y="56"/>
                  </a:lnTo>
                  <a:lnTo>
                    <a:pt x="72" y="16"/>
                  </a:lnTo>
                  <a:lnTo>
                    <a:pt x="56" y="0"/>
                  </a:lnTo>
                  <a:lnTo>
                    <a:pt x="40" y="0"/>
                  </a:lnTo>
                  <a:lnTo>
                    <a:pt x="32" y="40"/>
                  </a:lnTo>
                  <a:lnTo>
                    <a:pt x="16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55" name="Freeform 306"/>
            <p:cNvSpPr>
              <a:spLocks/>
            </p:cNvSpPr>
            <p:nvPr/>
          </p:nvSpPr>
          <p:spPr bwMode="auto">
            <a:xfrm>
              <a:off x="2355" y="1404"/>
              <a:ext cx="74" cy="74"/>
            </a:xfrm>
            <a:custGeom>
              <a:avLst/>
              <a:gdLst>
                <a:gd name="T0" fmla="*/ 0 w 72"/>
                <a:gd name="T1" fmla="*/ 6 h 80"/>
                <a:gd name="T2" fmla="*/ 16 w 72"/>
                <a:gd name="T3" fmla="*/ 14 h 80"/>
                <a:gd name="T4" fmla="*/ 52 w 72"/>
                <a:gd name="T5" fmla="*/ 11 h 80"/>
                <a:gd name="T6" fmla="*/ 81 w 72"/>
                <a:gd name="T7" fmla="*/ 17 h 80"/>
                <a:gd name="T8" fmla="*/ 110 w 72"/>
                <a:gd name="T9" fmla="*/ 17 h 80"/>
                <a:gd name="T10" fmla="*/ 122 w 72"/>
                <a:gd name="T11" fmla="*/ 13 h 80"/>
                <a:gd name="T12" fmla="*/ 122 w 72"/>
                <a:gd name="T13" fmla="*/ 6 h 80"/>
                <a:gd name="T14" fmla="*/ 98 w 72"/>
                <a:gd name="T15" fmla="*/ 0 h 80"/>
                <a:gd name="T16" fmla="*/ 65 w 72"/>
                <a:gd name="T17" fmla="*/ 0 h 80"/>
                <a:gd name="T18" fmla="*/ 52 w 72"/>
                <a:gd name="T19" fmla="*/ 8 h 80"/>
                <a:gd name="T20" fmla="*/ 16 w 72"/>
                <a:gd name="T21" fmla="*/ 6 h 80"/>
                <a:gd name="T22" fmla="*/ 0 w 72"/>
                <a:gd name="T23" fmla="*/ 6 h 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2"/>
                <a:gd name="T37" fmla="*/ 0 h 80"/>
                <a:gd name="T38" fmla="*/ 72 w 72"/>
                <a:gd name="T39" fmla="*/ 80 h 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2" h="80">
                  <a:moveTo>
                    <a:pt x="0" y="8"/>
                  </a:moveTo>
                  <a:lnTo>
                    <a:pt x="16" y="64"/>
                  </a:lnTo>
                  <a:lnTo>
                    <a:pt x="32" y="48"/>
                  </a:lnTo>
                  <a:lnTo>
                    <a:pt x="48" y="80"/>
                  </a:lnTo>
                  <a:lnTo>
                    <a:pt x="64" y="80"/>
                  </a:lnTo>
                  <a:lnTo>
                    <a:pt x="72" y="56"/>
                  </a:lnTo>
                  <a:lnTo>
                    <a:pt x="72" y="16"/>
                  </a:lnTo>
                  <a:lnTo>
                    <a:pt x="56" y="0"/>
                  </a:lnTo>
                  <a:lnTo>
                    <a:pt x="40" y="0"/>
                  </a:lnTo>
                  <a:lnTo>
                    <a:pt x="32" y="40"/>
                  </a:lnTo>
                  <a:lnTo>
                    <a:pt x="16" y="8"/>
                  </a:lnTo>
                  <a:lnTo>
                    <a:pt x="0" y="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56" name="Freeform 307"/>
            <p:cNvSpPr>
              <a:spLocks/>
            </p:cNvSpPr>
            <p:nvPr/>
          </p:nvSpPr>
          <p:spPr bwMode="auto">
            <a:xfrm>
              <a:off x="2257" y="1314"/>
              <a:ext cx="55" cy="22"/>
            </a:xfrm>
            <a:custGeom>
              <a:avLst/>
              <a:gdLst>
                <a:gd name="T0" fmla="*/ 0 w 56"/>
                <a:gd name="T1" fmla="*/ 6 h 24"/>
                <a:gd name="T2" fmla="*/ 28 w 56"/>
                <a:gd name="T3" fmla="*/ 6 h 24"/>
                <a:gd name="T4" fmla="*/ 36 w 56"/>
                <a:gd name="T5" fmla="*/ 6 h 24"/>
                <a:gd name="T6" fmla="*/ 28 w 56"/>
                <a:gd name="T7" fmla="*/ 0 h 24"/>
                <a:gd name="T8" fmla="*/ 8 w 56"/>
                <a:gd name="T9" fmla="*/ 6 h 24"/>
                <a:gd name="T10" fmla="*/ 0 w 56"/>
                <a:gd name="T11" fmla="*/ 6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"/>
                <a:gd name="T19" fmla="*/ 0 h 24"/>
                <a:gd name="T20" fmla="*/ 56 w 56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" h="24">
                  <a:moveTo>
                    <a:pt x="0" y="24"/>
                  </a:moveTo>
                  <a:lnTo>
                    <a:pt x="48" y="24"/>
                  </a:lnTo>
                  <a:lnTo>
                    <a:pt x="56" y="16"/>
                  </a:lnTo>
                  <a:lnTo>
                    <a:pt x="32" y="0"/>
                  </a:lnTo>
                  <a:lnTo>
                    <a:pt x="8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57" name="Freeform 308"/>
            <p:cNvSpPr>
              <a:spLocks/>
            </p:cNvSpPr>
            <p:nvPr/>
          </p:nvSpPr>
          <p:spPr bwMode="auto">
            <a:xfrm>
              <a:off x="2257" y="1314"/>
              <a:ext cx="55" cy="22"/>
            </a:xfrm>
            <a:custGeom>
              <a:avLst/>
              <a:gdLst>
                <a:gd name="T0" fmla="*/ 0 w 56"/>
                <a:gd name="T1" fmla="*/ 6 h 24"/>
                <a:gd name="T2" fmla="*/ 28 w 56"/>
                <a:gd name="T3" fmla="*/ 6 h 24"/>
                <a:gd name="T4" fmla="*/ 36 w 56"/>
                <a:gd name="T5" fmla="*/ 6 h 24"/>
                <a:gd name="T6" fmla="*/ 28 w 56"/>
                <a:gd name="T7" fmla="*/ 0 h 24"/>
                <a:gd name="T8" fmla="*/ 8 w 56"/>
                <a:gd name="T9" fmla="*/ 6 h 24"/>
                <a:gd name="T10" fmla="*/ 0 w 56"/>
                <a:gd name="T11" fmla="*/ 6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"/>
                <a:gd name="T19" fmla="*/ 0 h 24"/>
                <a:gd name="T20" fmla="*/ 56 w 56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" h="24">
                  <a:moveTo>
                    <a:pt x="0" y="24"/>
                  </a:moveTo>
                  <a:lnTo>
                    <a:pt x="48" y="24"/>
                  </a:lnTo>
                  <a:lnTo>
                    <a:pt x="56" y="16"/>
                  </a:lnTo>
                  <a:lnTo>
                    <a:pt x="32" y="0"/>
                  </a:lnTo>
                  <a:lnTo>
                    <a:pt x="8" y="8"/>
                  </a:lnTo>
                  <a:lnTo>
                    <a:pt x="0" y="24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58" name="Freeform 309"/>
            <p:cNvSpPr>
              <a:spLocks/>
            </p:cNvSpPr>
            <p:nvPr/>
          </p:nvSpPr>
          <p:spPr bwMode="auto">
            <a:xfrm>
              <a:off x="2239" y="1344"/>
              <a:ext cx="18" cy="16"/>
            </a:xfrm>
            <a:custGeom>
              <a:avLst/>
              <a:gdLst>
                <a:gd name="T0" fmla="*/ 0 w 16"/>
                <a:gd name="T1" fmla="*/ 8 h 16"/>
                <a:gd name="T2" fmla="*/ 78 w 16"/>
                <a:gd name="T3" fmla="*/ 16 h 16"/>
                <a:gd name="T4" fmla="*/ 160 w 16"/>
                <a:gd name="T5" fmla="*/ 16 h 16"/>
                <a:gd name="T6" fmla="*/ 160 w 16"/>
                <a:gd name="T7" fmla="*/ 0 h 16"/>
                <a:gd name="T8" fmla="*/ 0 w 16"/>
                <a:gd name="T9" fmla="*/ 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0" y="8"/>
                  </a:moveTo>
                  <a:lnTo>
                    <a:pt x="8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59" name="Freeform 310"/>
            <p:cNvSpPr>
              <a:spLocks/>
            </p:cNvSpPr>
            <p:nvPr/>
          </p:nvSpPr>
          <p:spPr bwMode="auto">
            <a:xfrm>
              <a:off x="2239" y="1344"/>
              <a:ext cx="18" cy="16"/>
            </a:xfrm>
            <a:custGeom>
              <a:avLst/>
              <a:gdLst>
                <a:gd name="T0" fmla="*/ 0 w 16"/>
                <a:gd name="T1" fmla="*/ 8 h 16"/>
                <a:gd name="T2" fmla="*/ 78 w 16"/>
                <a:gd name="T3" fmla="*/ 16 h 16"/>
                <a:gd name="T4" fmla="*/ 160 w 16"/>
                <a:gd name="T5" fmla="*/ 16 h 16"/>
                <a:gd name="T6" fmla="*/ 160 w 16"/>
                <a:gd name="T7" fmla="*/ 0 h 16"/>
                <a:gd name="T8" fmla="*/ 0 w 16"/>
                <a:gd name="T9" fmla="*/ 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0" y="8"/>
                  </a:moveTo>
                  <a:lnTo>
                    <a:pt x="8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8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60" name="Freeform 311"/>
            <p:cNvSpPr>
              <a:spLocks/>
            </p:cNvSpPr>
            <p:nvPr/>
          </p:nvSpPr>
          <p:spPr bwMode="auto">
            <a:xfrm>
              <a:off x="2257" y="1351"/>
              <a:ext cx="40" cy="31"/>
            </a:xfrm>
            <a:custGeom>
              <a:avLst/>
              <a:gdLst>
                <a:gd name="T0" fmla="*/ 0 w 40"/>
                <a:gd name="T1" fmla="*/ 8 h 32"/>
                <a:gd name="T2" fmla="*/ 8 w 40"/>
                <a:gd name="T3" fmla="*/ 16 h 32"/>
                <a:gd name="T4" fmla="*/ 24 w 40"/>
                <a:gd name="T5" fmla="*/ 16 h 32"/>
                <a:gd name="T6" fmla="*/ 40 w 40"/>
                <a:gd name="T7" fmla="*/ 16 h 32"/>
                <a:gd name="T8" fmla="*/ 40 w 40"/>
                <a:gd name="T9" fmla="*/ 0 h 32"/>
                <a:gd name="T10" fmla="*/ 0 w 40"/>
                <a:gd name="T11" fmla="*/ 8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32"/>
                <a:gd name="T20" fmla="*/ 40 w 40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32">
                  <a:moveTo>
                    <a:pt x="0" y="8"/>
                  </a:moveTo>
                  <a:lnTo>
                    <a:pt x="8" y="24"/>
                  </a:lnTo>
                  <a:lnTo>
                    <a:pt x="24" y="32"/>
                  </a:lnTo>
                  <a:lnTo>
                    <a:pt x="40" y="16"/>
                  </a:lnTo>
                  <a:lnTo>
                    <a:pt x="4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61" name="Freeform 312"/>
            <p:cNvSpPr>
              <a:spLocks/>
            </p:cNvSpPr>
            <p:nvPr/>
          </p:nvSpPr>
          <p:spPr bwMode="auto">
            <a:xfrm>
              <a:off x="2257" y="1351"/>
              <a:ext cx="40" cy="31"/>
            </a:xfrm>
            <a:custGeom>
              <a:avLst/>
              <a:gdLst>
                <a:gd name="T0" fmla="*/ 0 w 40"/>
                <a:gd name="T1" fmla="*/ 8 h 32"/>
                <a:gd name="T2" fmla="*/ 8 w 40"/>
                <a:gd name="T3" fmla="*/ 16 h 32"/>
                <a:gd name="T4" fmla="*/ 24 w 40"/>
                <a:gd name="T5" fmla="*/ 16 h 32"/>
                <a:gd name="T6" fmla="*/ 40 w 40"/>
                <a:gd name="T7" fmla="*/ 16 h 32"/>
                <a:gd name="T8" fmla="*/ 40 w 40"/>
                <a:gd name="T9" fmla="*/ 0 h 32"/>
                <a:gd name="T10" fmla="*/ 0 w 40"/>
                <a:gd name="T11" fmla="*/ 8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32"/>
                <a:gd name="T20" fmla="*/ 40 w 40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32">
                  <a:moveTo>
                    <a:pt x="0" y="8"/>
                  </a:moveTo>
                  <a:lnTo>
                    <a:pt x="8" y="24"/>
                  </a:lnTo>
                  <a:lnTo>
                    <a:pt x="24" y="32"/>
                  </a:lnTo>
                  <a:lnTo>
                    <a:pt x="40" y="16"/>
                  </a:lnTo>
                  <a:lnTo>
                    <a:pt x="40" y="0"/>
                  </a:lnTo>
                  <a:lnTo>
                    <a:pt x="0" y="8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62" name="Freeform 313"/>
            <p:cNvSpPr>
              <a:spLocks/>
            </p:cNvSpPr>
            <p:nvPr/>
          </p:nvSpPr>
          <p:spPr bwMode="auto">
            <a:xfrm>
              <a:off x="2148" y="1367"/>
              <a:ext cx="91" cy="73"/>
            </a:xfrm>
            <a:custGeom>
              <a:avLst/>
              <a:gdLst>
                <a:gd name="T0" fmla="*/ 0 w 87"/>
                <a:gd name="T1" fmla="*/ 11 h 80"/>
                <a:gd name="T2" fmla="*/ 8 w 87"/>
                <a:gd name="T3" fmla="*/ 14 h 80"/>
                <a:gd name="T4" fmla="*/ 79 w 87"/>
                <a:gd name="T5" fmla="*/ 14 h 80"/>
                <a:gd name="T6" fmla="*/ 136 w 87"/>
                <a:gd name="T7" fmla="*/ 10 h 80"/>
                <a:gd name="T8" fmla="*/ 154 w 87"/>
                <a:gd name="T9" fmla="*/ 11 h 80"/>
                <a:gd name="T10" fmla="*/ 195 w 87"/>
                <a:gd name="T11" fmla="*/ 6 h 80"/>
                <a:gd name="T12" fmla="*/ 195 w 87"/>
                <a:gd name="T13" fmla="*/ 5 h 80"/>
                <a:gd name="T14" fmla="*/ 213 w 87"/>
                <a:gd name="T15" fmla="*/ 5 h 80"/>
                <a:gd name="T16" fmla="*/ 174 w 87"/>
                <a:gd name="T17" fmla="*/ 0 h 80"/>
                <a:gd name="T18" fmla="*/ 154 w 87"/>
                <a:gd name="T19" fmla="*/ 5 h 80"/>
                <a:gd name="T20" fmla="*/ 114 w 87"/>
                <a:gd name="T21" fmla="*/ 5 h 80"/>
                <a:gd name="T22" fmla="*/ 0 w 87"/>
                <a:gd name="T23" fmla="*/ 11 h 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7"/>
                <a:gd name="T37" fmla="*/ 0 h 80"/>
                <a:gd name="T38" fmla="*/ 87 w 87"/>
                <a:gd name="T39" fmla="*/ 80 h 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7" h="80">
                  <a:moveTo>
                    <a:pt x="0" y="64"/>
                  </a:moveTo>
                  <a:lnTo>
                    <a:pt x="8" y="80"/>
                  </a:lnTo>
                  <a:lnTo>
                    <a:pt x="32" y="80"/>
                  </a:lnTo>
                  <a:lnTo>
                    <a:pt x="55" y="56"/>
                  </a:lnTo>
                  <a:lnTo>
                    <a:pt x="63" y="64"/>
                  </a:lnTo>
                  <a:lnTo>
                    <a:pt x="79" y="40"/>
                  </a:lnTo>
                  <a:lnTo>
                    <a:pt x="79" y="32"/>
                  </a:lnTo>
                  <a:lnTo>
                    <a:pt x="87" y="16"/>
                  </a:lnTo>
                  <a:lnTo>
                    <a:pt x="71" y="0"/>
                  </a:lnTo>
                  <a:lnTo>
                    <a:pt x="63" y="16"/>
                  </a:lnTo>
                  <a:lnTo>
                    <a:pt x="47" y="16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63" name="Freeform 314"/>
            <p:cNvSpPr>
              <a:spLocks/>
            </p:cNvSpPr>
            <p:nvPr/>
          </p:nvSpPr>
          <p:spPr bwMode="auto">
            <a:xfrm>
              <a:off x="2148" y="1367"/>
              <a:ext cx="91" cy="73"/>
            </a:xfrm>
            <a:custGeom>
              <a:avLst/>
              <a:gdLst>
                <a:gd name="T0" fmla="*/ 0 w 87"/>
                <a:gd name="T1" fmla="*/ 11 h 80"/>
                <a:gd name="T2" fmla="*/ 8 w 87"/>
                <a:gd name="T3" fmla="*/ 14 h 80"/>
                <a:gd name="T4" fmla="*/ 79 w 87"/>
                <a:gd name="T5" fmla="*/ 14 h 80"/>
                <a:gd name="T6" fmla="*/ 136 w 87"/>
                <a:gd name="T7" fmla="*/ 10 h 80"/>
                <a:gd name="T8" fmla="*/ 154 w 87"/>
                <a:gd name="T9" fmla="*/ 11 h 80"/>
                <a:gd name="T10" fmla="*/ 195 w 87"/>
                <a:gd name="T11" fmla="*/ 6 h 80"/>
                <a:gd name="T12" fmla="*/ 195 w 87"/>
                <a:gd name="T13" fmla="*/ 5 h 80"/>
                <a:gd name="T14" fmla="*/ 213 w 87"/>
                <a:gd name="T15" fmla="*/ 5 h 80"/>
                <a:gd name="T16" fmla="*/ 174 w 87"/>
                <a:gd name="T17" fmla="*/ 0 h 80"/>
                <a:gd name="T18" fmla="*/ 154 w 87"/>
                <a:gd name="T19" fmla="*/ 5 h 80"/>
                <a:gd name="T20" fmla="*/ 114 w 87"/>
                <a:gd name="T21" fmla="*/ 5 h 80"/>
                <a:gd name="T22" fmla="*/ 0 w 87"/>
                <a:gd name="T23" fmla="*/ 11 h 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7"/>
                <a:gd name="T37" fmla="*/ 0 h 80"/>
                <a:gd name="T38" fmla="*/ 87 w 87"/>
                <a:gd name="T39" fmla="*/ 80 h 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7" h="80">
                  <a:moveTo>
                    <a:pt x="0" y="64"/>
                  </a:moveTo>
                  <a:lnTo>
                    <a:pt x="8" y="80"/>
                  </a:lnTo>
                  <a:lnTo>
                    <a:pt x="32" y="80"/>
                  </a:lnTo>
                  <a:lnTo>
                    <a:pt x="55" y="56"/>
                  </a:lnTo>
                  <a:lnTo>
                    <a:pt x="63" y="64"/>
                  </a:lnTo>
                  <a:lnTo>
                    <a:pt x="79" y="40"/>
                  </a:lnTo>
                  <a:lnTo>
                    <a:pt x="79" y="32"/>
                  </a:lnTo>
                  <a:lnTo>
                    <a:pt x="87" y="16"/>
                  </a:lnTo>
                  <a:lnTo>
                    <a:pt x="71" y="0"/>
                  </a:lnTo>
                  <a:lnTo>
                    <a:pt x="63" y="16"/>
                  </a:lnTo>
                  <a:lnTo>
                    <a:pt x="47" y="16"/>
                  </a:lnTo>
                  <a:lnTo>
                    <a:pt x="0" y="6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64" name="Freeform 315"/>
            <p:cNvSpPr>
              <a:spLocks/>
            </p:cNvSpPr>
            <p:nvPr/>
          </p:nvSpPr>
          <p:spPr bwMode="auto">
            <a:xfrm>
              <a:off x="2213" y="1404"/>
              <a:ext cx="133" cy="96"/>
            </a:xfrm>
            <a:custGeom>
              <a:avLst/>
              <a:gdLst>
                <a:gd name="T0" fmla="*/ 0 w 128"/>
                <a:gd name="T1" fmla="*/ 15 h 104"/>
                <a:gd name="T2" fmla="*/ 65 w 128"/>
                <a:gd name="T3" fmla="*/ 16 h 104"/>
                <a:gd name="T4" fmla="*/ 88 w 128"/>
                <a:gd name="T5" fmla="*/ 15 h 104"/>
                <a:gd name="T6" fmla="*/ 103 w 128"/>
                <a:gd name="T7" fmla="*/ 17 h 104"/>
                <a:gd name="T8" fmla="*/ 88 w 128"/>
                <a:gd name="T9" fmla="*/ 17 h 104"/>
                <a:gd name="T10" fmla="*/ 88 w 128"/>
                <a:gd name="T11" fmla="*/ 19 h 104"/>
                <a:gd name="T12" fmla="*/ 119 w 128"/>
                <a:gd name="T13" fmla="*/ 21 h 104"/>
                <a:gd name="T14" fmla="*/ 189 w 128"/>
                <a:gd name="T15" fmla="*/ 16 h 104"/>
                <a:gd name="T16" fmla="*/ 258 w 128"/>
                <a:gd name="T17" fmla="*/ 16 h 104"/>
                <a:gd name="T18" fmla="*/ 276 w 128"/>
                <a:gd name="T19" fmla="*/ 8 h 104"/>
                <a:gd name="T20" fmla="*/ 208 w 128"/>
                <a:gd name="T21" fmla="*/ 6 h 104"/>
                <a:gd name="T22" fmla="*/ 189 w 128"/>
                <a:gd name="T23" fmla="*/ 0 h 104"/>
                <a:gd name="T24" fmla="*/ 155 w 128"/>
                <a:gd name="T25" fmla="*/ 6 h 104"/>
                <a:gd name="T26" fmla="*/ 171 w 128"/>
                <a:gd name="T27" fmla="*/ 6 h 104"/>
                <a:gd name="T28" fmla="*/ 171 w 128"/>
                <a:gd name="T29" fmla="*/ 8 h 104"/>
                <a:gd name="T30" fmla="*/ 189 w 128"/>
                <a:gd name="T31" fmla="*/ 12 h 104"/>
                <a:gd name="T32" fmla="*/ 155 w 128"/>
                <a:gd name="T33" fmla="*/ 12 h 104"/>
                <a:gd name="T34" fmla="*/ 119 w 128"/>
                <a:gd name="T35" fmla="*/ 6 h 104"/>
                <a:gd name="T36" fmla="*/ 49 w 128"/>
                <a:gd name="T37" fmla="*/ 6 h 104"/>
                <a:gd name="T38" fmla="*/ 0 w 128"/>
                <a:gd name="T39" fmla="*/ 15 h 1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8"/>
                <a:gd name="T61" fmla="*/ 0 h 104"/>
                <a:gd name="T62" fmla="*/ 128 w 128"/>
                <a:gd name="T63" fmla="*/ 104 h 1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8" h="104">
                  <a:moveTo>
                    <a:pt x="0" y="72"/>
                  </a:moveTo>
                  <a:lnTo>
                    <a:pt x="32" y="80"/>
                  </a:lnTo>
                  <a:lnTo>
                    <a:pt x="40" y="72"/>
                  </a:lnTo>
                  <a:lnTo>
                    <a:pt x="48" y="88"/>
                  </a:lnTo>
                  <a:lnTo>
                    <a:pt x="40" y="88"/>
                  </a:lnTo>
                  <a:lnTo>
                    <a:pt x="40" y="96"/>
                  </a:lnTo>
                  <a:lnTo>
                    <a:pt x="56" y="104"/>
                  </a:lnTo>
                  <a:lnTo>
                    <a:pt x="88" y="80"/>
                  </a:lnTo>
                  <a:lnTo>
                    <a:pt x="120" y="80"/>
                  </a:lnTo>
                  <a:lnTo>
                    <a:pt x="128" y="40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24"/>
                  </a:lnTo>
                  <a:lnTo>
                    <a:pt x="80" y="32"/>
                  </a:lnTo>
                  <a:lnTo>
                    <a:pt x="80" y="40"/>
                  </a:lnTo>
                  <a:lnTo>
                    <a:pt x="88" y="56"/>
                  </a:lnTo>
                  <a:lnTo>
                    <a:pt x="72" y="56"/>
                  </a:lnTo>
                  <a:lnTo>
                    <a:pt x="56" y="32"/>
                  </a:lnTo>
                  <a:lnTo>
                    <a:pt x="24" y="16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65" name="Freeform 316"/>
            <p:cNvSpPr>
              <a:spLocks/>
            </p:cNvSpPr>
            <p:nvPr/>
          </p:nvSpPr>
          <p:spPr bwMode="auto">
            <a:xfrm>
              <a:off x="2213" y="1404"/>
              <a:ext cx="133" cy="96"/>
            </a:xfrm>
            <a:custGeom>
              <a:avLst/>
              <a:gdLst>
                <a:gd name="T0" fmla="*/ 0 w 128"/>
                <a:gd name="T1" fmla="*/ 15 h 104"/>
                <a:gd name="T2" fmla="*/ 65 w 128"/>
                <a:gd name="T3" fmla="*/ 16 h 104"/>
                <a:gd name="T4" fmla="*/ 88 w 128"/>
                <a:gd name="T5" fmla="*/ 15 h 104"/>
                <a:gd name="T6" fmla="*/ 103 w 128"/>
                <a:gd name="T7" fmla="*/ 17 h 104"/>
                <a:gd name="T8" fmla="*/ 88 w 128"/>
                <a:gd name="T9" fmla="*/ 17 h 104"/>
                <a:gd name="T10" fmla="*/ 88 w 128"/>
                <a:gd name="T11" fmla="*/ 19 h 104"/>
                <a:gd name="T12" fmla="*/ 119 w 128"/>
                <a:gd name="T13" fmla="*/ 21 h 104"/>
                <a:gd name="T14" fmla="*/ 189 w 128"/>
                <a:gd name="T15" fmla="*/ 16 h 104"/>
                <a:gd name="T16" fmla="*/ 258 w 128"/>
                <a:gd name="T17" fmla="*/ 16 h 104"/>
                <a:gd name="T18" fmla="*/ 276 w 128"/>
                <a:gd name="T19" fmla="*/ 8 h 104"/>
                <a:gd name="T20" fmla="*/ 208 w 128"/>
                <a:gd name="T21" fmla="*/ 6 h 104"/>
                <a:gd name="T22" fmla="*/ 189 w 128"/>
                <a:gd name="T23" fmla="*/ 0 h 104"/>
                <a:gd name="T24" fmla="*/ 155 w 128"/>
                <a:gd name="T25" fmla="*/ 6 h 104"/>
                <a:gd name="T26" fmla="*/ 171 w 128"/>
                <a:gd name="T27" fmla="*/ 6 h 104"/>
                <a:gd name="T28" fmla="*/ 171 w 128"/>
                <a:gd name="T29" fmla="*/ 8 h 104"/>
                <a:gd name="T30" fmla="*/ 189 w 128"/>
                <a:gd name="T31" fmla="*/ 12 h 104"/>
                <a:gd name="T32" fmla="*/ 155 w 128"/>
                <a:gd name="T33" fmla="*/ 12 h 104"/>
                <a:gd name="T34" fmla="*/ 119 w 128"/>
                <a:gd name="T35" fmla="*/ 6 h 104"/>
                <a:gd name="T36" fmla="*/ 49 w 128"/>
                <a:gd name="T37" fmla="*/ 6 h 104"/>
                <a:gd name="T38" fmla="*/ 0 w 128"/>
                <a:gd name="T39" fmla="*/ 15 h 1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8"/>
                <a:gd name="T61" fmla="*/ 0 h 104"/>
                <a:gd name="T62" fmla="*/ 128 w 128"/>
                <a:gd name="T63" fmla="*/ 104 h 1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8" h="104">
                  <a:moveTo>
                    <a:pt x="0" y="72"/>
                  </a:moveTo>
                  <a:lnTo>
                    <a:pt x="32" y="80"/>
                  </a:lnTo>
                  <a:lnTo>
                    <a:pt x="40" y="72"/>
                  </a:lnTo>
                  <a:lnTo>
                    <a:pt x="48" y="88"/>
                  </a:lnTo>
                  <a:lnTo>
                    <a:pt x="40" y="88"/>
                  </a:lnTo>
                  <a:lnTo>
                    <a:pt x="40" y="96"/>
                  </a:lnTo>
                  <a:lnTo>
                    <a:pt x="56" y="104"/>
                  </a:lnTo>
                  <a:lnTo>
                    <a:pt x="88" y="80"/>
                  </a:lnTo>
                  <a:lnTo>
                    <a:pt x="120" y="80"/>
                  </a:lnTo>
                  <a:lnTo>
                    <a:pt x="128" y="40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24"/>
                  </a:lnTo>
                  <a:lnTo>
                    <a:pt x="80" y="32"/>
                  </a:lnTo>
                  <a:lnTo>
                    <a:pt x="80" y="40"/>
                  </a:lnTo>
                  <a:lnTo>
                    <a:pt x="88" y="56"/>
                  </a:lnTo>
                  <a:lnTo>
                    <a:pt x="72" y="56"/>
                  </a:lnTo>
                  <a:lnTo>
                    <a:pt x="56" y="32"/>
                  </a:lnTo>
                  <a:lnTo>
                    <a:pt x="24" y="16"/>
                  </a:lnTo>
                  <a:lnTo>
                    <a:pt x="0" y="7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66" name="Freeform 317"/>
            <p:cNvSpPr>
              <a:spLocks/>
            </p:cNvSpPr>
            <p:nvPr/>
          </p:nvSpPr>
          <p:spPr bwMode="auto">
            <a:xfrm>
              <a:off x="2371" y="1507"/>
              <a:ext cx="83" cy="96"/>
            </a:xfrm>
            <a:custGeom>
              <a:avLst/>
              <a:gdLst>
                <a:gd name="T0" fmla="*/ 0 w 80"/>
                <a:gd name="T1" fmla="*/ 12 h 103"/>
                <a:gd name="T2" fmla="*/ 36 w 80"/>
                <a:gd name="T3" fmla="*/ 18 h 103"/>
                <a:gd name="T4" fmla="*/ 48 w 80"/>
                <a:gd name="T5" fmla="*/ 18 h 103"/>
                <a:gd name="T6" fmla="*/ 86 w 80"/>
                <a:gd name="T7" fmla="*/ 25 h 103"/>
                <a:gd name="T8" fmla="*/ 115 w 80"/>
                <a:gd name="T9" fmla="*/ 23 h 103"/>
                <a:gd name="T10" fmla="*/ 149 w 80"/>
                <a:gd name="T11" fmla="*/ 21 h 103"/>
                <a:gd name="T12" fmla="*/ 166 w 80"/>
                <a:gd name="T13" fmla="*/ 18 h 103"/>
                <a:gd name="T14" fmla="*/ 149 w 80"/>
                <a:gd name="T15" fmla="*/ 12 h 103"/>
                <a:gd name="T16" fmla="*/ 115 w 80"/>
                <a:gd name="T17" fmla="*/ 10 h 103"/>
                <a:gd name="T18" fmla="*/ 133 w 80"/>
                <a:gd name="T19" fmla="*/ 7 h 103"/>
                <a:gd name="T20" fmla="*/ 115 w 80"/>
                <a:gd name="T21" fmla="*/ 0 h 103"/>
                <a:gd name="T22" fmla="*/ 99 w 80"/>
                <a:gd name="T23" fmla="*/ 7 h 103"/>
                <a:gd name="T24" fmla="*/ 64 w 80"/>
                <a:gd name="T25" fmla="*/ 7 h 103"/>
                <a:gd name="T26" fmla="*/ 48 w 80"/>
                <a:gd name="T27" fmla="*/ 7 h 103"/>
                <a:gd name="T28" fmla="*/ 36 w 80"/>
                <a:gd name="T29" fmla="*/ 7 h 103"/>
                <a:gd name="T30" fmla="*/ 64 w 80"/>
                <a:gd name="T31" fmla="*/ 10 h 103"/>
                <a:gd name="T32" fmla="*/ 36 w 80"/>
                <a:gd name="T33" fmla="*/ 10 h 103"/>
                <a:gd name="T34" fmla="*/ 0 w 80"/>
                <a:gd name="T35" fmla="*/ 12 h 1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103"/>
                <a:gd name="T56" fmla="*/ 80 w 80"/>
                <a:gd name="T57" fmla="*/ 103 h 1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103">
                  <a:moveTo>
                    <a:pt x="0" y="47"/>
                  </a:moveTo>
                  <a:lnTo>
                    <a:pt x="16" y="71"/>
                  </a:lnTo>
                  <a:lnTo>
                    <a:pt x="24" y="71"/>
                  </a:lnTo>
                  <a:lnTo>
                    <a:pt x="40" y="103"/>
                  </a:lnTo>
                  <a:lnTo>
                    <a:pt x="56" y="95"/>
                  </a:lnTo>
                  <a:lnTo>
                    <a:pt x="72" y="87"/>
                  </a:lnTo>
                  <a:lnTo>
                    <a:pt x="80" y="71"/>
                  </a:lnTo>
                  <a:lnTo>
                    <a:pt x="72" y="47"/>
                  </a:lnTo>
                  <a:lnTo>
                    <a:pt x="56" y="39"/>
                  </a:lnTo>
                  <a:lnTo>
                    <a:pt x="64" y="24"/>
                  </a:lnTo>
                  <a:lnTo>
                    <a:pt x="56" y="0"/>
                  </a:lnTo>
                  <a:lnTo>
                    <a:pt x="48" y="16"/>
                  </a:lnTo>
                  <a:lnTo>
                    <a:pt x="32" y="8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32" y="39"/>
                  </a:lnTo>
                  <a:lnTo>
                    <a:pt x="16" y="39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67" name="Freeform 318"/>
            <p:cNvSpPr>
              <a:spLocks/>
            </p:cNvSpPr>
            <p:nvPr/>
          </p:nvSpPr>
          <p:spPr bwMode="auto">
            <a:xfrm>
              <a:off x="2371" y="1507"/>
              <a:ext cx="83" cy="96"/>
            </a:xfrm>
            <a:custGeom>
              <a:avLst/>
              <a:gdLst>
                <a:gd name="T0" fmla="*/ 0 w 80"/>
                <a:gd name="T1" fmla="*/ 12 h 103"/>
                <a:gd name="T2" fmla="*/ 36 w 80"/>
                <a:gd name="T3" fmla="*/ 18 h 103"/>
                <a:gd name="T4" fmla="*/ 48 w 80"/>
                <a:gd name="T5" fmla="*/ 18 h 103"/>
                <a:gd name="T6" fmla="*/ 86 w 80"/>
                <a:gd name="T7" fmla="*/ 25 h 103"/>
                <a:gd name="T8" fmla="*/ 115 w 80"/>
                <a:gd name="T9" fmla="*/ 23 h 103"/>
                <a:gd name="T10" fmla="*/ 149 w 80"/>
                <a:gd name="T11" fmla="*/ 21 h 103"/>
                <a:gd name="T12" fmla="*/ 166 w 80"/>
                <a:gd name="T13" fmla="*/ 18 h 103"/>
                <a:gd name="T14" fmla="*/ 149 w 80"/>
                <a:gd name="T15" fmla="*/ 12 h 103"/>
                <a:gd name="T16" fmla="*/ 115 w 80"/>
                <a:gd name="T17" fmla="*/ 10 h 103"/>
                <a:gd name="T18" fmla="*/ 133 w 80"/>
                <a:gd name="T19" fmla="*/ 7 h 103"/>
                <a:gd name="T20" fmla="*/ 115 w 80"/>
                <a:gd name="T21" fmla="*/ 0 h 103"/>
                <a:gd name="T22" fmla="*/ 99 w 80"/>
                <a:gd name="T23" fmla="*/ 7 h 103"/>
                <a:gd name="T24" fmla="*/ 64 w 80"/>
                <a:gd name="T25" fmla="*/ 7 h 103"/>
                <a:gd name="T26" fmla="*/ 48 w 80"/>
                <a:gd name="T27" fmla="*/ 7 h 103"/>
                <a:gd name="T28" fmla="*/ 36 w 80"/>
                <a:gd name="T29" fmla="*/ 7 h 103"/>
                <a:gd name="T30" fmla="*/ 64 w 80"/>
                <a:gd name="T31" fmla="*/ 10 h 103"/>
                <a:gd name="T32" fmla="*/ 36 w 80"/>
                <a:gd name="T33" fmla="*/ 10 h 103"/>
                <a:gd name="T34" fmla="*/ 0 w 80"/>
                <a:gd name="T35" fmla="*/ 12 h 1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103"/>
                <a:gd name="T56" fmla="*/ 80 w 80"/>
                <a:gd name="T57" fmla="*/ 103 h 1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103">
                  <a:moveTo>
                    <a:pt x="0" y="47"/>
                  </a:moveTo>
                  <a:lnTo>
                    <a:pt x="16" y="71"/>
                  </a:lnTo>
                  <a:lnTo>
                    <a:pt x="24" y="71"/>
                  </a:lnTo>
                  <a:lnTo>
                    <a:pt x="40" y="103"/>
                  </a:lnTo>
                  <a:lnTo>
                    <a:pt x="56" y="95"/>
                  </a:lnTo>
                  <a:lnTo>
                    <a:pt x="72" y="87"/>
                  </a:lnTo>
                  <a:lnTo>
                    <a:pt x="80" y="71"/>
                  </a:lnTo>
                  <a:lnTo>
                    <a:pt x="72" y="47"/>
                  </a:lnTo>
                  <a:lnTo>
                    <a:pt x="56" y="39"/>
                  </a:lnTo>
                  <a:lnTo>
                    <a:pt x="64" y="24"/>
                  </a:lnTo>
                  <a:lnTo>
                    <a:pt x="56" y="0"/>
                  </a:lnTo>
                  <a:lnTo>
                    <a:pt x="48" y="16"/>
                  </a:lnTo>
                  <a:lnTo>
                    <a:pt x="32" y="8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32" y="39"/>
                  </a:lnTo>
                  <a:lnTo>
                    <a:pt x="16" y="39"/>
                  </a:lnTo>
                  <a:lnTo>
                    <a:pt x="0" y="4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68" name="Freeform 319"/>
            <p:cNvSpPr>
              <a:spLocks/>
            </p:cNvSpPr>
            <p:nvPr/>
          </p:nvSpPr>
          <p:spPr bwMode="auto">
            <a:xfrm>
              <a:off x="2206" y="1530"/>
              <a:ext cx="198" cy="156"/>
            </a:xfrm>
            <a:custGeom>
              <a:avLst/>
              <a:gdLst>
                <a:gd name="T0" fmla="*/ 0 w 192"/>
                <a:gd name="T1" fmla="*/ 18 h 167"/>
                <a:gd name="T2" fmla="*/ 8 w 192"/>
                <a:gd name="T3" fmla="*/ 20 h 167"/>
                <a:gd name="T4" fmla="*/ 8 w 192"/>
                <a:gd name="T5" fmla="*/ 21 h 167"/>
                <a:gd name="T6" fmla="*/ 36 w 192"/>
                <a:gd name="T7" fmla="*/ 25 h 167"/>
                <a:gd name="T8" fmla="*/ 92 w 192"/>
                <a:gd name="T9" fmla="*/ 25 h 167"/>
                <a:gd name="T10" fmla="*/ 117 w 192"/>
                <a:gd name="T11" fmla="*/ 29 h 167"/>
                <a:gd name="T12" fmla="*/ 92 w 192"/>
                <a:gd name="T13" fmla="*/ 31 h 167"/>
                <a:gd name="T14" fmla="*/ 36 w 192"/>
                <a:gd name="T15" fmla="*/ 31 h 167"/>
                <a:gd name="T16" fmla="*/ 44 w 192"/>
                <a:gd name="T17" fmla="*/ 35 h 167"/>
                <a:gd name="T18" fmla="*/ 72 w 192"/>
                <a:gd name="T19" fmla="*/ 37 h 167"/>
                <a:gd name="T20" fmla="*/ 92 w 192"/>
                <a:gd name="T21" fmla="*/ 37 h 167"/>
                <a:gd name="T22" fmla="*/ 104 w 192"/>
                <a:gd name="T23" fmla="*/ 43 h 167"/>
                <a:gd name="T24" fmla="*/ 162 w 192"/>
                <a:gd name="T25" fmla="*/ 41 h 167"/>
                <a:gd name="T26" fmla="*/ 223 w 192"/>
                <a:gd name="T27" fmla="*/ 37 h 167"/>
                <a:gd name="T28" fmla="*/ 237 w 192"/>
                <a:gd name="T29" fmla="*/ 35 h 167"/>
                <a:gd name="T30" fmla="*/ 295 w 192"/>
                <a:gd name="T31" fmla="*/ 41 h 167"/>
                <a:gd name="T32" fmla="*/ 310 w 192"/>
                <a:gd name="T33" fmla="*/ 38 h 167"/>
                <a:gd name="T34" fmla="*/ 326 w 192"/>
                <a:gd name="T35" fmla="*/ 37 h 167"/>
                <a:gd name="T36" fmla="*/ 326 w 192"/>
                <a:gd name="T37" fmla="*/ 35 h 167"/>
                <a:gd name="T38" fmla="*/ 340 w 192"/>
                <a:gd name="T39" fmla="*/ 35 h 167"/>
                <a:gd name="T40" fmla="*/ 355 w 192"/>
                <a:gd name="T41" fmla="*/ 31 h 167"/>
                <a:gd name="T42" fmla="*/ 295 w 192"/>
                <a:gd name="T43" fmla="*/ 25 h 167"/>
                <a:gd name="T44" fmla="*/ 268 w 192"/>
                <a:gd name="T45" fmla="*/ 21 h 167"/>
                <a:gd name="T46" fmla="*/ 268 w 192"/>
                <a:gd name="T47" fmla="*/ 18 h 167"/>
                <a:gd name="T48" fmla="*/ 252 w 192"/>
                <a:gd name="T49" fmla="*/ 10 h 167"/>
                <a:gd name="T50" fmla="*/ 282 w 192"/>
                <a:gd name="T51" fmla="*/ 0 h 167"/>
                <a:gd name="T52" fmla="*/ 268 w 192"/>
                <a:gd name="T53" fmla="*/ 0 h 167"/>
                <a:gd name="T54" fmla="*/ 223 w 192"/>
                <a:gd name="T55" fmla="*/ 0 h 167"/>
                <a:gd name="T56" fmla="*/ 207 w 192"/>
                <a:gd name="T57" fmla="*/ 7 h 167"/>
                <a:gd name="T58" fmla="*/ 176 w 192"/>
                <a:gd name="T59" fmla="*/ 7 h 167"/>
                <a:gd name="T60" fmla="*/ 150 w 192"/>
                <a:gd name="T61" fmla="*/ 7 h 167"/>
                <a:gd name="T62" fmla="*/ 133 w 192"/>
                <a:gd name="T63" fmla="*/ 7 h 167"/>
                <a:gd name="T64" fmla="*/ 104 w 192"/>
                <a:gd name="T65" fmla="*/ 7 h 167"/>
                <a:gd name="T66" fmla="*/ 92 w 192"/>
                <a:gd name="T67" fmla="*/ 7 h 167"/>
                <a:gd name="T68" fmla="*/ 72 w 192"/>
                <a:gd name="T69" fmla="*/ 7 h 167"/>
                <a:gd name="T70" fmla="*/ 8 w 192"/>
                <a:gd name="T71" fmla="*/ 10 h 167"/>
                <a:gd name="T72" fmla="*/ 8 w 192"/>
                <a:gd name="T73" fmla="*/ 12 h 167"/>
                <a:gd name="T74" fmla="*/ 0 w 192"/>
                <a:gd name="T75" fmla="*/ 15 h 167"/>
                <a:gd name="T76" fmla="*/ 0 w 192"/>
                <a:gd name="T77" fmla="*/ 18 h 16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2"/>
                <a:gd name="T118" fmla="*/ 0 h 167"/>
                <a:gd name="T119" fmla="*/ 192 w 192"/>
                <a:gd name="T120" fmla="*/ 167 h 16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2" h="167">
                  <a:moveTo>
                    <a:pt x="0" y="71"/>
                  </a:moveTo>
                  <a:lnTo>
                    <a:pt x="8" y="79"/>
                  </a:lnTo>
                  <a:lnTo>
                    <a:pt x="8" y="87"/>
                  </a:lnTo>
                  <a:lnTo>
                    <a:pt x="16" y="95"/>
                  </a:lnTo>
                  <a:lnTo>
                    <a:pt x="48" y="95"/>
                  </a:lnTo>
                  <a:lnTo>
                    <a:pt x="64" y="111"/>
                  </a:lnTo>
                  <a:lnTo>
                    <a:pt x="48" y="119"/>
                  </a:lnTo>
                  <a:lnTo>
                    <a:pt x="16" y="119"/>
                  </a:lnTo>
                  <a:lnTo>
                    <a:pt x="24" y="135"/>
                  </a:lnTo>
                  <a:lnTo>
                    <a:pt x="40" y="143"/>
                  </a:lnTo>
                  <a:lnTo>
                    <a:pt x="48" y="143"/>
                  </a:lnTo>
                  <a:lnTo>
                    <a:pt x="56" y="167"/>
                  </a:lnTo>
                  <a:lnTo>
                    <a:pt x="88" y="159"/>
                  </a:lnTo>
                  <a:lnTo>
                    <a:pt x="120" y="143"/>
                  </a:lnTo>
                  <a:lnTo>
                    <a:pt x="128" y="135"/>
                  </a:lnTo>
                  <a:lnTo>
                    <a:pt x="160" y="159"/>
                  </a:lnTo>
                  <a:lnTo>
                    <a:pt x="168" y="151"/>
                  </a:lnTo>
                  <a:lnTo>
                    <a:pt x="176" y="143"/>
                  </a:lnTo>
                  <a:lnTo>
                    <a:pt x="176" y="135"/>
                  </a:lnTo>
                  <a:lnTo>
                    <a:pt x="184" y="135"/>
                  </a:lnTo>
                  <a:lnTo>
                    <a:pt x="192" y="119"/>
                  </a:lnTo>
                  <a:lnTo>
                    <a:pt x="160" y="95"/>
                  </a:lnTo>
                  <a:lnTo>
                    <a:pt x="144" y="87"/>
                  </a:lnTo>
                  <a:lnTo>
                    <a:pt x="144" y="71"/>
                  </a:lnTo>
                  <a:lnTo>
                    <a:pt x="136" y="39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20" y="0"/>
                  </a:lnTo>
                  <a:lnTo>
                    <a:pt x="112" y="31"/>
                  </a:lnTo>
                  <a:lnTo>
                    <a:pt x="96" y="23"/>
                  </a:lnTo>
                  <a:lnTo>
                    <a:pt x="80" y="23"/>
                  </a:lnTo>
                  <a:lnTo>
                    <a:pt x="72" y="15"/>
                  </a:lnTo>
                  <a:lnTo>
                    <a:pt x="56" y="31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8" y="39"/>
                  </a:lnTo>
                  <a:lnTo>
                    <a:pt x="8" y="47"/>
                  </a:lnTo>
                  <a:lnTo>
                    <a:pt x="0" y="55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69" name="Freeform 320"/>
            <p:cNvSpPr>
              <a:spLocks/>
            </p:cNvSpPr>
            <p:nvPr/>
          </p:nvSpPr>
          <p:spPr bwMode="auto">
            <a:xfrm>
              <a:off x="2206" y="1530"/>
              <a:ext cx="198" cy="156"/>
            </a:xfrm>
            <a:custGeom>
              <a:avLst/>
              <a:gdLst>
                <a:gd name="T0" fmla="*/ 0 w 192"/>
                <a:gd name="T1" fmla="*/ 18 h 167"/>
                <a:gd name="T2" fmla="*/ 8 w 192"/>
                <a:gd name="T3" fmla="*/ 20 h 167"/>
                <a:gd name="T4" fmla="*/ 8 w 192"/>
                <a:gd name="T5" fmla="*/ 21 h 167"/>
                <a:gd name="T6" fmla="*/ 36 w 192"/>
                <a:gd name="T7" fmla="*/ 25 h 167"/>
                <a:gd name="T8" fmla="*/ 92 w 192"/>
                <a:gd name="T9" fmla="*/ 25 h 167"/>
                <a:gd name="T10" fmla="*/ 117 w 192"/>
                <a:gd name="T11" fmla="*/ 29 h 167"/>
                <a:gd name="T12" fmla="*/ 92 w 192"/>
                <a:gd name="T13" fmla="*/ 31 h 167"/>
                <a:gd name="T14" fmla="*/ 36 w 192"/>
                <a:gd name="T15" fmla="*/ 31 h 167"/>
                <a:gd name="T16" fmla="*/ 44 w 192"/>
                <a:gd name="T17" fmla="*/ 35 h 167"/>
                <a:gd name="T18" fmla="*/ 72 w 192"/>
                <a:gd name="T19" fmla="*/ 37 h 167"/>
                <a:gd name="T20" fmla="*/ 92 w 192"/>
                <a:gd name="T21" fmla="*/ 37 h 167"/>
                <a:gd name="T22" fmla="*/ 104 w 192"/>
                <a:gd name="T23" fmla="*/ 43 h 167"/>
                <a:gd name="T24" fmla="*/ 162 w 192"/>
                <a:gd name="T25" fmla="*/ 41 h 167"/>
                <a:gd name="T26" fmla="*/ 223 w 192"/>
                <a:gd name="T27" fmla="*/ 37 h 167"/>
                <a:gd name="T28" fmla="*/ 237 w 192"/>
                <a:gd name="T29" fmla="*/ 35 h 167"/>
                <a:gd name="T30" fmla="*/ 295 w 192"/>
                <a:gd name="T31" fmla="*/ 41 h 167"/>
                <a:gd name="T32" fmla="*/ 310 w 192"/>
                <a:gd name="T33" fmla="*/ 38 h 167"/>
                <a:gd name="T34" fmla="*/ 326 w 192"/>
                <a:gd name="T35" fmla="*/ 37 h 167"/>
                <a:gd name="T36" fmla="*/ 326 w 192"/>
                <a:gd name="T37" fmla="*/ 35 h 167"/>
                <a:gd name="T38" fmla="*/ 340 w 192"/>
                <a:gd name="T39" fmla="*/ 35 h 167"/>
                <a:gd name="T40" fmla="*/ 355 w 192"/>
                <a:gd name="T41" fmla="*/ 31 h 167"/>
                <a:gd name="T42" fmla="*/ 295 w 192"/>
                <a:gd name="T43" fmla="*/ 25 h 167"/>
                <a:gd name="T44" fmla="*/ 268 w 192"/>
                <a:gd name="T45" fmla="*/ 21 h 167"/>
                <a:gd name="T46" fmla="*/ 268 w 192"/>
                <a:gd name="T47" fmla="*/ 18 h 167"/>
                <a:gd name="T48" fmla="*/ 252 w 192"/>
                <a:gd name="T49" fmla="*/ 10 h 167"/>
                <a:gd name="T50" fmla="*/ 282 w 192"/>
                <a:gd name="T51" fmla="*/ 0 h 167"/>
                <a:gd name="T52" fmla="*/ 268 w 192"/>
                <a:gd name="T53" fmla="*/ 0 h 167"/>
                <a:gd name="T54" fmla="*/ 223 w 192"/>
                <a:gd name="T55" fmla="*/ 0 h 167"/>
                <a:gd name="T56" fmla="*/ 207 w 192"/>
                <a:gd name="T57" fmla="*/ 7 h 167"/>
                <a:gd name="T58" fmla="*/ 176 w 192"/>
                <a:gd name="T59" fmla="*/ 7 h 167"/>
                <a:gd name="T60" fmla="*/ 150 w 192"/>
                <a:gd name="T61" fmla="*/ 7 h 167"/>
                <a:gd name="T62" fmla="*/ 133 w 192"/>
                <a:gd name="T63" fmla="*/ 7 h 167"/>
                <a:gd name="T64" fmla="*/ 104 w 192"/>
                <a:gd name="T65" fmla="*/ 7 h 167"/>
                <a:gd name="T66" fmla="*/ 92 w 192"/>
                <a:gd name="T67" fmla="*/ 7 h 167"/>
                <a:gd name="T68" fmla="*/ 72 w 192"/>
                <a:gd name="T69" fmla="*/ 7 h 167"/>
                <a:gd name="T70" fmla="*/ 8 w 192"/>
                <a:gd name="T71" fmla="*/ 10 h 167"/>
                <a:gd name="T72" fmla="*/ 8 w 192"/>
                <a:gd name="T73" fmla="*/ 12 h 167"/>
                <a:gd name="T74" fmla="*/ 0 w 192"/>
                <a:gd name="T75" fmla="*/ 15 h 167"/>
                <a:gd name="T76" fmla="*/ 0 w 192"/>
                <a:gd name="T77" fmla="*/ 18 h 16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2"/>
                <a:gd name="T118" fmla="*/ 0 h 167"/>
                <a:gd name="T119" fmla="*/ 192 w 192"/>
                <a:gd name="T120" fmla="*/ 167 h 16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2" h="167">
                  <a:moveTo>
                    <a:pt x="0" y="71"/>
                  </a:moveTo>
                  <a:lnTo>
                    <a:pt x="8" y="79"/>
                  </a:lnTo>
                  <a:lnTo>
                    <a:pt x="8" y="87"/>
                  </a:lnTo>
                  <a:lnTo>
                    <a:pt x="16" y="95"/>
                  </a:lnTo>
                  <a:lnTo>
                    <a:pt x="48" y="95"/>
                  </a:lnTo>
                  <a:lnTo>
                    <a:pt x="64" y="111"/>
                  </a:lnTo>
                  <a:lnTo>
                    <a:pt x="48" y="119"/>
                  </a:lnTo>
                  <a:lnTo>
                    <a:pt x="16" y="119"/>
                  </a:lnTo>
                  <a:lnTo>
                    <a:pt x="24" y="135"/>
                  </a:lnTo>
                  <a:lnTo>
                    <a:pt x="40" y="143"/>
                  </a:lnTo>
                  <a:lnTo>
                    <a:pt x="48" y="143"/>
                  </a:lnTo>
                  <a:lnTo>
                    <a:pt x="56" y="167"/>
                  </a:lnTo>
                  <a:lnTo>
                    <a:pt x="88" y="159"/>
                  </a:lnTo>
                  <a:lnTo>
                    <a:pt x="120" y="143"/>
                  </a:lnTo>
                  <a:lnTo>
                    <a:pt x="128" y="135"/>
                  </a:lnTo>
                  <a:lnTo>
                    <a:pt x="160" y="159"/>
                  </a:lnTo>
                  <a:lnTo>
                    <a:pt x="168" y="151"/>
                  </a:lnTo>
                  <a:lnTo>
                    <a:pt x="176" y="143"/>
                  </a:lnTo>
                  <a:lnTo>
                    <a:pt x="176" y="135"/>
                  </a:lnTo>
                  <a:lnTo>
                    <a:pt x="184" y="135"/>
                  </a:lnTo>
                  <a:lnTo>
                    <a:pt x="192" y="119"/>
                  </a:lnTo>
                  <a:lnTo>
                    <a:pt x="160" y="95"/>
                  </a:lnTo>
                  <a:lnTo>
                    <a:pt x="144" y="87"/>
                  </a:lnTo>
                  <a:lnTo>
                    <a:pt x="144" y="71"/>
                  </a:lnTo>
                  <a:lnTo>
                    <a:pt x="136" y="39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20" y="0"/>
                  </a:lnTo>
                  <a:lnTo>
                    <a:pt x="112" y="31"/>
                  </a:lnTo>
                  <a:lnTo>
                    <a:pt x="96" y="23"/>
                  </a:lnTo>
                  <a:lnTo>
                    <a:pt x="80" y="23"/>
                  </a:lnTo>
                  <a:lnTo>
                    <a:pt x="72" y="15"/>
                  </a:lnTo>
                  <a:lnTo>
                    <a:pt x="56" y="31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8" y="39"/>
                  </a:lnTo>
                  <a:lnTo>
                    <a:pt x="8" y="47"/>
                  </a:lnTo>
                  <a:lnTo>
                    <a:pt x="0" y="55"/>
                  </a:lnTo>
                  <a:lnTo>
                    <a:pt x="0" y="71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70" name="Freeform 321"/>
            <p:cNvSpPr>
              <a:spLocks/>
            </p:cNvSpPr>
            <p:nvPr/>
          </p:nvSpPr>
          <p:spPr bwMode="auto">
            <a:xfrm>
              <a:off x="2132" y="1493"/>
              <a:ext cx="115" cy="119"/>
            </a:xfrm>
            <a:custGeom>
              <a:avLst/>
              <a:gdLst>
                <a:gd name="T0" fmla="*/ 0 w 111"/>
                <a:gd name="T1" fmla="*/ 23 h 127"/>
                <a:gd name="T2" fmla="*/ 36 w 111"/>
                <a:gd name="T3" fmla="*/ 31 h 127"/>
                <a:gd name="T4" fmla="*/ 46 w 111"/>
                <a:gd name="T5" fmla="*/ 35 h 127"/>
                <a:gd name="T6" fmla="*/ 97 w 111"/>
                <a:gd name="T7" fmla="*/ 33 h 127"/>
                <a:gd name="T8" fmla="*/ 126 w 111"/>
                <a:gd name="T9" fmla="*/ 25 h 127"/>
                <a:gd name="T10" fmla="*/ 126 w 111"/>
                <a:gd name="T11" fmla="*/ 21 h 127"/>
                <a:gd name="T12" fmla="*/ 225 w 111"/>
                <a:gd name="T13" fmla="*/ 11 h 127"/>
                <a:gd name="T14" fmla="*/ 193 w 111"/>
                <a:gd name="T15" fmla="*/ 7 h 127"/>
                <a:gd name="T16" fmla="*/ 159 w 111"/>
                <a:gd name="T17" fmla="*/ 7 h 127"/>
                <a:gd name="T18" fmla="*/ 126 w 111"/>
                <a:gd name="T19" fmla="*/ 7 h 127"/>
                <a:gd name="T20" fmla="*/ 82 w 111"/>
                <a:gd name="T21" fmla="*/ 0 h 127"/>
                <a:gd name="T22" fmla="*/ 8 w 111"/>
                <a:gd name="T23" fmla="*/ 7 h 127"/>
                <a:gd name="T24" fmla="*/ 36 w 111"/>
                <a:gd name="T25" fmla="*/ 11 h 127"/>
                <a:gd name="T26" fmla="*/ 36 w 111"/>
                <a:gd name="T27" fmla="*/ 18 h 127"/>
                <a:gd name="T28" fmla="*/ 0 w 111"/>
                <a:gd name="T29" fmla="*/ 23 h 1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1"/>
                <a:gd name="T46" fmla="*/ 0 h 127"/>
                <a:gd name="T47" fmla="*/ 111 w 111"/>
                <a:gd name="T48" fmla="*/ 127 h 1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1" h="127">
                  <a:moveTo>
                    <a:pt x="0" y="87"/>
                  </a:moveTo>
                  <a:lnTo>
                    <a:pt x="16" y="111"/>
                  </a:lnTo>
                  <a:lnTo>
                    <a:pt x="24" y="127"/>
                  </a:lnTo>
                  <a:lnTo>
                    <a:pt x="48" y="119"/>
                  </a:lnTo>
                  <a:lnTo>
                    <a:pt x="63" y="95"/>
                  </a:lnTo>
                  <a:lnTo>
                    <a:pt x="63" y="79"/>
                  </a:lnTo>
                  <a:lnTo>
                    <a:pt x="111" y="40"/>
                  </a:lnTo>
                  <a:lnTo>
                    <a:pt x="95" y="32"/>
                  </a:lnTo>
                  <a:lnTo>
                    <a:pt x="79" y="16"/>
                  </a:lnTo>
                  <a:lnTo>
                    <a:pt x="63" y="16"/>
                  </a:lnTo>
                  <a:lnTo>
                    <a:pt x="40" y="0"/>
                  </a:lnTo>
                  <a:lnTo>
                    <a:pt x="8" y="24"/>
                  </a:lnTo>
                  <a:lnTo>
                    <a:pt x="16" y="40"/>
                  </a:lnTo>
                  <a:lnTo>
                    <a:pt x="16" y="63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71" name="Freeform 322"/>
            <p:cNvSpPr>
              <a:spLocks/>
            </p:cNvSpPr>
            <p:nvPr/>
          </p:nvSpPr>
          <p:spPr bwMode="auto">
            <a:xfrm>
              <a:off x="2132" y="1493"/>
              <a:ext cx="115" cy="119"/>
            </a:xfrm>
            <a:custGeom>
              <a:avLst/>
              <a:gdLst>
                <a:gd name="T0" fmla="*/ 0 w 111"/>
                <a:gd name="T1" fmla="*/ 23 h 127"/>
                <a:gd name="T2" fmla="*/ 36 w 111"/>
                <a:gd name="T3" fmla="*/ 31 h 127"/>
                <a:gd name="T4" fmla="*/ 46 w 111"/>
                <a:gd name="T5" fmla="*/ 35 h 127"/>
                <a:gd name="T6" fmla="*/ 97 w 111"/>
                <a:gd name="T7" fmla="*/ 33 h 127"/>
                <a:gd name="T8" fmla="*/ 126 w 111"/>
                <a:gd name="T9" fmla="*/ 25 h 127"/>
                <a:gd name="T10" fmla="*/ 126 w 111"/>
                <a:gd name="T11" fmla="*/ 21 h 127"/>
                <a:gd name="T12" fmla="*/ 225 w 111"/>
                <a:gd name="T13" fmla="*/ 11 h 127"/>
                <a:gd name="T14" fmla="*/ 193 w 111"/>
                <a:gd name="T15" fmla="*/ 7 h 127"/>
                <a:gd name="T16" fmla="*/ 159 w 111"/>
                <a:gd name="T17" fmla="*/ 7 h 127"/>
                <a:gd name="T18" fmla="*/ 126 w 111"/>
                <a:gd name="T19" fmla="*/ 7 h 127"/>
                <a:gd name="T20" fmla="*/ 82 w 111"/>
                <a:gd name="T21" fmla="*/ 0 h 127"/>
                <a:gd name="T22" fmla="*/ 8 w 111"/>
                <a:gd name="T23" fmla="*/ 7 h 127"/>
                <a:gd name="T24" fmla="*/ 36 w 111"/>
                <a:gd name="T25" fmla="*/ 11 h 127"/>
                <a:gd name="T26" fmla="*/ 36 w 111"/>
                <a:gd name="T27" fmla="*/ 18 h 127"/>
                <a:gd name="T28" fmla="*/ 0 w 111"/>
                <a:gd name="T29" fmla="*/ 23 h 1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1"/>
                <a:gd name="T46" fmla="*/ 0 h 127"/>
                <a:gd name="T47" fmla="*/ 111 w 111"/>
                <a:gd name="T48" fmla="*/ 127 h 1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1" h="127">
                  <a:moveTo>
                    <a:pt x="0" y="87"/>
                  </a:moveTo>
                  <a:lnTo>
                    <a:pt x="16" y="111"/>
                  </a:lnTo>
                  <a:lnTo>
                    <a:pt x="24" y="127"/>
                  </a:lnTo>
                  <a:lnTo>
                    <a:pt x="48" y="119"/>
                  </a:lnTo>
                  <a:lnTo>
                    <a:pt x="63" y="95"/>
                  </a:lnTo>
                  <a:lnTo>
                    <a:pt x="63" y="79"/>
                  </a:lnTo>
                  <a:lnTo>
                    <a:pt x="111" y="40"/>
                  </a:lnTo>
                  <a:lnTo>
                    <a:pt x="95" y="32"/>
                  </a:lnTo>
                  <a:lnTo>
                    <a:pt x="79" y="16"/>
                  </a:lnTo>
                  <a:lnTo>
                    <a:pt x="63" y="16"/>
                  </a:lnTo>
                  <a:lnTo>
                    <a:pt x="40" y="0"/>
                  </a:lnTo>
                  <a:lnTo>
                    <a:pt x="8" y="24"/>
                  </a:lnTo>
                  <a:lnTo>
                    <a:pt x="16" y="40"/>
                  </a:lnTo>
                  <a:lnTo>
                    <a:pt x="16" y="63"/>
                  </a:lnTo>
                  <a:lnTo>
                    <a:pt x="0" y="8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72" name="Freeform 323"/>
            <p:cNvSpPr>
              <a:spLocks/>
            </p:cNvSpPr>
            <p:nvPr/>
          </p:nvSpPr>
          <p:spPr bwMode="auto">
            <a:xfrm>
              <a:off x="2100" y="2041"/>
              <a:ext cx="57" cy="44"/>
            </a:xfrm>
            <a:custGeom>
              <a:avLst/>
              <a:gdLst>
                <a:gd name="T0" fmla="*/ 0 w 56"/>
                <a:gd name="T1" fmla="*/ 0 h 47"/>
                <a:gd name="T2" fmla="*/ 8 w 56"/>
                <a:gd name="T3" fmla="*/ 7 h 47"/>
                <a:gd name="T4" fmla="*/ 24 w 56"/>
                <a:gd name="T5" fmla="*/ 7 h 47"/>
                <a:gd name="T6" fmla="*/ 52 w 56"/>
                <a:gd name="T7" fmla="*/ 7 h 47"/>
                <a:gd name="T8" fmla="*/ 52 w 56"/>
                <a:gd name="T9" fmla="*/ 11 h 47"/>
                <a:gd name="T10" fmla="*/ 68 w 56"/>
                <a:gd name="T11" fmla="*/ 13 h 47"/>
                <a:gd name="T12" fmla="*/ 76 w 56"/>
                <a:gd name="T13" fmla="*/ 13 h 47"/>
                <a:gd name="T14" fmla="*/ 52 w 56"/>
                <a:gd name="T15" fmla="*/ 7 h 47"/>
                <a:gd name="T16" fmla="*/ 8 w 56"/>
                <a:gd name="T17" fmla="*/ 0 h 47"/>
                <a:gd name="T18" fmla="*/ 0 w 56"/>
                <a:gd name="T19" fmla="*/ 0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47"/>
                <a:gd name="T32" fmla="*/ 56 w 56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47">
                  <a:moveTo>
                    <a:pt x="0" y="0"/>
                  </a:moveTo>
                  <a:lnTo>
                    <a:pt x="8" y="15"/>
                  </a:lnTo>
                  <a:lnTo>
                    <a:pt x="24" y="23"/>
                  </a:lnTo>
                  <a:lnTo>
                    <a:pt x="32" y="31"/>
                  </a:lnTo>
                  <a:lnTo>
                    <a:pt x="32" y="39"/>
                  </a:lnTo>
                  <a:lnTo>
                    <a:pt x="48" y="47"/>
                  </a:lnTo>
                  <a:lnTo>
                    <a:pt x="56" y="47"/>
                  </a:lnTo>
                  <a:lnTo>
                    <a:pt x="32" y="7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73" name="Freeform 324"/>
            <p:cNvSpPr>
              <a:spLocks/>
            </p:cNvSpPr>
            <p:nvPr/>
          </p:nvSpPr>
          <p:spPr bwMode="auto">
            <a:xfrm>
              <a:off x="2100" y="2041"/>
              <a:ext cx="57" cy="44"/>
            </a:xfrm>
            <a:custGeom>
              <a:avLst/>
              <a:gdLst>
                <a:gd name="T0" fmla="*/ 0 w 56"/>
                <a:gd name="T1" fmla="*/ 0 h 47"/>
                <a:gd name="T2" fmla="*/ 8 w 56"/>
                <a:gd name="T3" fmla="*/ 7 h 47"/>
                <a:gd name="T4" fmla="*/ 24 w 56"/>
                <a:gd name="T5" fmla="*/ 7 h 47"/>
                <a:gd name="T6" fmla="*/ 52 w 56"/>
                <a:gd name="T7" fmla="*/ 7 h 47"/>
                <a:gd name="T8" fmla="*/ 52 w 56"/>
                <a:gd name="T9" fmla="*/ 11 h 47"/>
                <a:gd name="T10" fmla="*/ 68 w 56"/>
                <a:gd name="T11" fmla="*/ 13 h 47"/>
                <a:gd name="T12" fmla="*/ 76 w 56"/>
                <a:gd name="T13" fmla="*/ 13 h 47"/>
                <a:gd name="T14" fmla="*/ 52 w 56"/>
                <a:gd name="T15" fmla="*/ 7 h 47"/>
                <a:gd name="T16" fmla="*/ 8 w 56"/>
                <a:gd name="T17" fmla="*/ 0 h 47"/>
                <a:gd name="T18" fmla="*/ 0 w 56"/>
                <a:gd name="T19" fmla="*/ 0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47"/>
                <a:gd name="T32" fmla="*/ 56 w 56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47">
                  <a:moveTo>
                    <a:pt x="0" y="0"/>
                  </a:moveTo>
                  <a:lnTo>
                    <a:pt x="8" y="15"/>
                  </a:lnTo>
                  <a:lnTo>
                    <a:pt x="24" y="23"/>
                  </a:lnTo>
                  <a:lnTo>
                    <a:pt x="32" y="31"/>
                  </a:lnTo>
                  <a:lnTo>
                    <a:pt x="32" y="39"/>
                  </a:lnTo>
                  <a:lnTo>
                    <a:pt x="48" y="47"/>
                  </a:lnTo>
                  <a:lnTo>
                    <a:pt x="56" y="47"/>
                  </a:lnTo>
                  <a:lnTo>
                    <a:pt x="32" y="7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74" name="Freeform 325"/>
            <p:cNvSpPr>
              <a:spLocks/>
            </p:cNvSpPr>
            <p:nvPr/>
          </p:nvSpPr>
          <p:spPr bwMode="auto">
            <a:xfrm>
              <a:off x="3229" y="1737"/>
              <a:ext cx="115" cy="74"/>
            </a:xfrm>
            <a:custGeom>
              <a:avLst/>
              <a:gdLst>
                <a:gd name="T0" fmla="*/ 0 w 112"/>
                <a:gd name="T1" fmla="*/ 6 h 80"/>
                <a:gd name="T2" fmla="*/ 0 w 112"/>
                <a:gd name="T3" fmla="*/ 6 h 80"/>
                <a:gd name="T4" fmla="*/ 16 w 112"/>
                <a:gd name="T5" fmla="*/ 6 h 80"/>
                <a:gd name="T6" fmla="*/ 44 w 112"/>
                <a:gd name="T7" fmla="*/ 6 h 80"/>
                <a:gd name="T8" fmla="*/ 0 w 112"/>
                <a:gd name="T9" fmla="*/ 11 h 80"/>
                <a:gd name="T10" fmla="*/ 16 w 112"/>
                <a:gd name="T11" fmla="*/ 11 h 80"/>
                <a:gd name="T12" fmla="*/ 44 w 112"/>
                <a:gd name="T13" fmla="*/ 13 h 80"/>
                <a:gd name="T14" fmla="*/ 16 w 112"/>
                <a:gd name="T15" fmla="*/ 14 h 80"/>
                <a:gd name="T16" fmla="*/ 52 w 112"/>
                <a:gd name="T17" fmla="*/ 14 h 80"/>
                <a:gd name="T18" fmla="*/ 97 w 112"/>
                <a:gd name="T19" fmla="*/ 17 h 80"/>
                <a:gd name="T20" fmla="*/ 176 w 112"/>
                <a:gd name="T21" fmla="*/ 13 h 80"/>
                <a:gd name="T22" fmla="*/ 189 w 112"/>
                <a:gd name="T23" fmla="*/ 11 h 80"/>
                <a:gd name="T24" fmla="*/ 189 w 112"/>
                <a:gd name="T25" fmla="*/ 6 h 80"/>
                <a:gd name="T26" fmla="*/ 164 w 112"/>
                <a:gd name="T27" fmla="*/ 6 h 80"/>
                <a:gd name="T28" fmla="*/ 164 w 112"/>
                <a:gd name="T29" fmla="*/ 6 h 80"/>
                <a:gd name="T30" fmla="*/ 149 w 112"/>
                <a:gd name="T31" fmla="*/ 6 h 80"/>
                <a:gd name="T32" fmla="*/ 133 w 112"/>
                <a:gd name="T33" fmla="*/ 0 h 80"/>
                <a:gd name="T34" fmla="*/ 121 w 112"/>
                <a:gd name="T35" fmla="*/ 6 h 80"/>
                <a:gd name="T36" fmla="*/ 109 w 112"/>
                <a:gd name="T37" fmla="*/ 6 h 80"/>
                <a:gd name="T38" fmla="*/ 80 w 112"/>
                <a:gd name="T39" fmla="*/ 6 h 80"/>
                <a:gd name="T40" fmla="*/ 64 w 112"/>
                <a:gd name="T41" fmla="*/ 6 h 80"/>
                <a:gd name="T42" fmla="*/ 64 w 112"/>
                <a:gd name="T43" fmla="*/ 6 h 80"/>
                <a:gd name="T44" fmla="*/ 64 w 112"/>
                <a:gd name="T45" fmla="*/ 6 h 80"/>
                <a:gd name="T46" fmla="*/ 52 w 112"/>
                <a:gd name="T47" fmla="*/ 6 h 80"/>
                <a:gd name="T48" fmla="*/ 52 w 112"/>
                <a:gd name="T49" fmla="*/ 6 h 80"/>
                <a:gd name="T50" fmla="*/ 16 w 112"/>
                <a:gd name="T51" fmla="*/ 6 h 80"/>
                <a:gd name="T52" fmla="*/ 8 w 112"/>
                <a:gd name="T53" fmla="*/ 6 h 80"/>
                <a:gd name="T54" fmla="*/ 0 w 112"/>
                <a:gd name="T55" fmla="*/ 6 h 80"/>
                <a:gd name="T56" fmla="*/ 0 w 112"/>
                <a:gd name="T57" fmla="*/ 6 h 80"/>
                <a:gd name="T58" fmla="*/ 0 w 112"/>
                <a:gd name="T59" fmla="*/ 6 h 8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2"/>
                <a:gd name="T91" fmla="*/ 0 h 80"/>
                <a:gd name="T92" fmla="*/ 112 w 112"/>
                <a:gd name="T93" fmla="*/ 80 h 8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2" h="80">
                  <a:moveTo>
                    <a:pt x="0" y="24"/>
                  </a:moveTo>
                  <a:lnTo>
                    <a:pt x="0" y="32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0" y="48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16" y="64"/>
                  </a:lnTo>
                  <a:lnTo>
                    <a:pt x="32" y="64"/>
                  </a:lnTo>
                  <a:lnTo>
                    <a:pt x="56" y="80"/>
                  </a:lnTo>
                  <a:lnTo>
                    <a:pt x="104" y="56"/>
                  </a:lnTo>
                  <a:lnTo>
                    <a:pt x="112" y="48"/>
                  </a:lnTo>
                  <a:lnTo>
                    <a:pt x="112" y="24"/>
                  </a:lnTo>
                  <a:lnTo>
                    <a:pt x="96" y="16"/>
                  </a:lnTo>
                  <a:lnTo>
                    <a:pt x="96" y="8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40" y="8"/>
                  </a:lnTo>
                  <a:lnTo>
                    <a:pt x="40" y="24"/>
                  </a:lnTo>
                  <a:lnTo>
                    <a:pt x="32" y="32"/>
                  </a:lnTo>
                  <a:lnTo>
                    <a:pt x="32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75" name="Freeform 326"/>
            <p:cNvSpPr>
              <a:spLocks/>
            </p:cNvSpPr>
            <p:nvPr/>
          </p:nvSpPr>
          <p:spPr bwMode="auto">
            <a:xfrm>
              <a:off x="3229" y="1737"/>
              <a:ext cx="115" cy="74"/>
            </a:xfrm>
            <a:custGeom>
              <a:avLst/>
              <a:gdLst>
                <a:gd name="T0" fmla="*/ 0 w 112"/>
                <a:gd name="T1" fmla="*/ 6 h 80"/>
                <a:gd name="T2" fmla="*/ 0 w 112"/>
                <a:gd name="T3" fmla="*/ 6 h 80"/>
                <a:gd name="T4" fmla="*/ 16 w 112"/>
                <a:gd name="T5" fmla="*/ 6 h 80"/>
                <a:gd name="T6" fmla="*/ 44 w 112"/>
                <a:gd name="T7" fmla="*/ 6 h 80"/>
                <a:gd name="T8" fmla="*/ 0 w 112"/>
                <a:gd name="T9" fmla="*/ 11 h 80"/>
                <a:gd name="T10" fmla="*/ 16 w 112"/>
                <a:gd name="T11" fmla="*/ 11 h 80"/>
                <a:gd name="T12" fmla="*/ 44 w 112"/>
                <a:gd name="T13" fmla="*/ 13 h 80"/>
                <a:gd name="T14" fmla="*/ 16 w 112"/>
                <a:gd name="T15" fmla="*/ 14 h 80"/>
                <a:gd name="T16" fmla="*/ 52 w 112"/>
                <a:gd name="T17" fmla="*/ 14 h 80"/>
                <a:gd name="T18" fmla="*/ 97 w 112"/>
                <a:gd name="T19" fmla="*/ 17 h 80"/>
                <a:gd name="T20" fmla="*/ 176 w 112"/>
                <a:gd name="T21" fmla="*/ 13 h 80"/>
                <a:gd name="T22" fmla="*/ 189 w 112"/>
                <a:gd name="T23" fmla="*/ 11 h 80"/>
                <a:gd name="T24" fmla="*/ 189 w 112"/>
                <a:gd name="T25" fmla="*/ 6 h 80"/>
                <a:gd name="T26" fmla="*/ 164 w 112"/>
                <a:gd name="T27" fmla="*/ 6 h 80"/>
                <a:gd name="T28" fmla="*/ 164 w 112"/>
                <a:gd name="T29" fmla="*/ 6 h 80"/>
                <a:gd name="T30" fmla="*/ 149 w 112"/>
                <a:gd name="T31" fmla="*/ 6 h 80"/>
                <a:gd name="T32" fmla="*/ 133 w 112"/>
                <a:gd name="T33" fmla="*/ 0 h 80"/>
                <a:gd name="T34" fmla="*/ 121 w 112"/>
                <a:gd name="T35" fmla="*/ 6 h 80"/>
                <a:gd name="T36" fmla="*/ 109 w 112"/>
                <a:gd name="T37" fmla="*/ 6 h 80"/>
                <a:gd name="T38" fmla="*/ 80 w 112"/>
                <a:gd name="T39" fmla="*/ 6 h 80"/>
                <a:gd name="T40" fmla="*/ 64 w 112"/>
                <a:gd name="T41" fmla="*/ 6 h 80"/>
                <a:gd name="T42" fmla="*/ 64 w 112"/>
                <a:gd name="T43" fmla="*/ 6 h 80"/>
                <a:gd name="T44" fmla="*/ 64 w 112"/>
                <a:gd name="T45" fmla="*/ 6 h 80"/>
                <a:gd name="T46" fmla="*/ 52 w 112"/>
                <a:gd name="T47" fmla="*/ 6 h 80"/>
                <a:gd name="T48" fmla="*/ 52 w 112"/>
                <a:gd name="T49" fmla="*/ 6 h 80"/>
                <a:gd name="T50" fmla="*/ 16 w 112"/>
                <a:gd name="T51" fmla="*/ 6 h 80"/>
                <a:gd name="T52" fmla="*/ 8 w 112"/>
                <a:gd name="T53" fmla="*/ 6 h 80"/>
                <a:gd name="T54" fmla="*/ 0 w 112"/>
                <a:gd name="T55" fmla="*/ 6 h 80"/>
                <a:gd name="T56" fmla="*/ 0 w 112"/>
                <a:gd name="T57" fmla="*/ 6 h 80"/>
                <a:gd name="T58" fmla="*/ 0 w 112"/>
                <a:gd name="T59" fmla="*/ 6 h 8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2"/>
                <a:gd name="T91" fmla="*/ 0 h 80"/>
                <a:gd name="T92" fmla="*/ 112 w 112"/>
                <a:gd name="T93" fmla="*/ 80 h 8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2" h="80">
                  <a:moveTo>
                    <a:pt x="0" y="24"/>
                  </a:moveTo>
                  <a:lnTo>
                    <a:pt x="0" y="32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0" y="48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16" y="64"/>
                  </a:lnTo>
                  <a:lnTo>
                    <a:pt x="32" y="64"/>
                  </a:lnTo>
                  <a:lnTo>
                    <a:pt x="56" y="80"/>
                  </a:lnTo>
                  <a:lnTo>
                    <a:pt x="104" y="56"/>
                  </a:lnTo>
                  <a:lnTo>
                    <a:pt x="112" y="48"/>
                  </a:lnTo>
                  <a:lnTo>
                    <a:pt x="112" y="24"/>
                  </a:lnTo>
                  <a:lnTo>
                    <a:pt x="96" y="16"/>
                  </a:lnTo>
                  <a:lnTo>
                    <a:pt x="96" y="8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40" y="8"/>
                  </a:lnTo>
                  <a:lnTo>
                    <a:pt x="40" y="24"/>
                  </a:lnTo>
                  <a:lnTo>
                    <a:pt x="32" y="32"/>
                  </a:lnTo>
                  <a:lnTo>
                    <a:pt x="32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76" name="Freeform 327"/>
            <p:cNvSpPr>
              <a:spLocks/>
            </p:cNvSpPr>
            <p:nvPr/>
          </p:nvSpPr>
          <p:spPr bwMode="auto">
            <a:xfrm>
              <a:off x="3287" y="1463"/>
              <a:ext cx="8" cy="15"/>
            </a:xfrm>
            <a:custGeom>
              <a:avLst/>
              <a:gdLst>
                <a:gd name="T0" fmla="*/ 0 w 8"/>
                <a:gd name="T1" fmla="*/ 0 h 16"/>
                <a:gd name="T2" fmla="*/ 0 w 8"/>
                <a:gd name="T3" fmla="*/ 8 h 16"/>
                <a:gd name="T4" fmla="*/ 8 w 8"/>
                <a:gd name="T5" fmla="*/ 8 h 16"/>
                <a:gd name="T6" fmla="*/ 0 w 8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0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77" name="Freeform 328"/>
            <p:cNvSpPr>
              <a:spLocks/>
            </p:cNvSpPr>
            <p:nvPr/>
          </p:nvSpPr>
          <p:spPr bwMode="auto">
            <a:xfrm>
              <a:off x="3287" y="1463"/>
              <a:ext cx="8" cy="15"/>
            </a:xfrm>
            <a:custGeom>
              <a:avLst/>
              <a:gdLst>
                <a:gd name="T0" fmla="*/ 0 w 8"/>
                <a:gd name="T1" fmla="*/ 0 h 16"/>
                <a:gd name="T2" fmla="*/ 0 w 8"/>
                <a:gd name="T3" fmla="*/ 8 h 16"/>
                <a:gd name="T4" fmla="*/ 8 w 8"/>
                <a:gd name="T5" fmla="*/ 8 h 16"/>
                <a:gd name="T6" fmla="*/ 0 w 8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0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0" y="0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78" name="Freeform 329"/>
            <p:cNvSpPr>
              <a:spLocks/>
            </p:cNvSpPr>
            <p:nvPr/>
          </p:nvSpPr>
          <p:spPr bwMode="auto">
            <a:xfrm>
              <a:off x="3962" y="2753"/>
              <a:ext cx="75" cy="141"/>
            </a:xfrm>
            <a:custGeom>
              <a:avLst/>
              <a:gdLst>
                <a:gd name="T0" fmla="*/ 0 w 72"/>
                <a:gd name="T1" fmla="*/ 25 h 152"/>
                <a:gd name="T2" fmla="*/ 0 w 72"/>
                <a:gd name="T3" fmla="*/ 31 h 152"/>
                <a:gd name="T4" fmla="*/ 8 w 72"/>
                <a:gd name="T5" fmla="*/ 33 h 152"/>
                <a:gd name="T6" fmla="*/ 71 w 72"/>
                <a:gd name="T7" fmla="*/ 33 h 152"/>
                <a:gd name="T8" fmla="*/ 90 w 72"/>
                <a:gd name="T9" fmla="*/ 32 h 152"/>
                <a:gd name="T10" fmla="*/ 125 w 72"/>
                <a:gd name="T11" fmla="*/ 17 h 152"/>
                <a:gd name="T12" fmla="*/ 146 w 72"/>
                <a:gd name="T13" fmla="*/ 6 h 152"/>
                <a:gd name="T14" fmla="*/ 160 w 72"/>
                <a:gd name="T15" fmla="*/ 9 h 152"/>
                <a:gd name="T16" fmla="*/ 160 w 72"/>
                <a:gd name="T17" fmla="*/ 6 h 152"/>
                <a:gd name="T18" fmla="*/ 146 w 72"/>
                <a:gd name="T19" fmla="*/ 6 h 152"/>
                <a:gd name="T20" fmla="*/ 125 w 72"/>
                <a:gd name="T21" fmla="*/ 0 h 152"/>
                <a:gd name="T22" fmla="*/ 106 w 72"/>
                <a:gd name="T23" fmla="*/ 6 h 152"/>
                <a:gd name="T24" fmla="*/ 90 w 72"/>
                <a:gd name="T25" fmla="*/ 6 h 152"/>
                <a:gd name="T26" fmla="*/ 90 w 72"/>
                <a:gd name="T27" fmla="*/ 6 h 152"/>
                <a:gd name="T28" fmla="*/ 8 w 72"/>
                <a:gd name="T29" fmla="*/ 11 h 152"/>
                <a:gd name="T30" fmla="*/ 0 w 72"/>
                <a:gd name="T31" fmla="*/ 15 h 152"/>
                <a:gd name="T32" fmla="*/ 8 w 72"/>
                <a:gd name="T33" fmla="*/ 19 h 152"/>
                <a:gd name="T34" fmla="*/ 0 w 72"/>
                <a:gd name="T35" fmla="*/ 25 h 15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152"/>
                <a:gd name="T56" fmla="*/ 72 w 72"/>
                <a:gd name="T57" fmla="*/ 152 h 15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152">
                  <a:moveTo>
                    <a:pt x="0" y="112"/>
                  </a:moveTo>
                  <a:lnTo>
                    <a:pt x="0" y="136"/>
                  </a:lnTo>
                  <a:lnTo>
                    <a:pt x="8" y="152"/>
                  </a:lnTo>
                  <a:lnTo>
                    <a:pt x="32" y="152"/>
                  </a:lnTo>
                  <a:lnTo>
                    <a:pt x="40" y="144"/>
                  </a:lnTo>
                  <a:lnTo>
                    <a:pt x="56" y="72"/>
                  </a:lnTo>
                  <a:lnTo>
                    <a:pt x="64" y="32"/>
                  </a:lnTo>
                  <a:lnTo>
                    <a:pt x="72" y="40"/>
                  </a:lnTo>
                  <a:lnTo>
                    <a:pt x="72" y="32"/>
                  </a:lnTo>
                  <a:lnTo>
                    <a:pt x="64" y="8"/>
                  </a:lnTo>
                  <a:lnTo>
                    <a:pt x="56" y="0"/>
                  </a:lnTo>
                  <a:lnTo>
                    <a:pt x="48" y="16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8" y="88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79" name="Freeform 330"/>
            <p:cNvSpPr>
              <a:spLocks/>
            </p:cNvSpPr>
            <p:nvPr/>
          </p:nvSpPr>
          <p:spPr bwMode="auto">
            <a:xfrm>
              <a:off x="3962" y="2753"/>
              <a:ext cx="75" cy="141"/>
            </a:xfrm>
            <a:custGeom>
              <a:avLst/>
              <a:gdLst>
                <a:gd name="T0" fmla="*/ 0 w 72"/>
                <a:gd name="T1" fmla="*/ 25 h 152"/>
                <a:gd name="T2" fmla="*/ 0 w 72"/>
                <a:gd name="T3" fmla="*/ 31 h 152"/>
                <a:gd name="T4" fmla="*/ 8 w 72"/>
                <a:gd name="T5" fmla="*/ 33 h 152"/>
                <a:gd name="T6" fmla="*/ 71 w 72"/>
                <a:gd name="T7" fmla="*/ 33 h 152"/>
                <a:gd name="T8" fmla="*/ 90 w 72"/>
                <a:gd name="T9" fmla="*/ 32 h 152"/>
                <a:gd name="T10" fmla="*/ 125 w 72"/>
                <a:gd name="T11" fmla="*/ 17 h 152"/>
                <a:gd name="T12" fmla="*/ 146 w 72"/>
                <a:gd name="T13" fmla="*/ 6 h 152"/>
                <a:gd name="T14" fmla="*/ 160 w 72"/>
                <a:gd name="T15" fmla="*/ 9 h 152"/>
                <a:gd name="T16" fmla="*/ 160 w 72"/>
                <a:gd name="T17" fmla="*/ 6 h 152"/>
                <a:gd name="T18" fmla="*/ 146 w 72"/>
                <a:gd name="T19" fmla="*/ 6 h 152"/>
                <a:gd name="T20" fmla="*/ 125 w 72"/>
                <a:gd name="T21" fmla="*/ 0 h 152"/>
                <a:gd name="T22" fmla="*/ 106 w 72"/>
                <a:gd name="T23" fmla="*/ 6 h 152"/>
                <a:gd name="T24" fmla="*/ 90 w 72"/>
                <a:gd name="T25" fmla="*/ 6 h 152"/>
                <a:gd name="T26" fmla="*/ 90 w 72"/>
                <a:gd name="T27" fmla="*/ 6 h 152"/>
                <a:gd name="T28" fmla="*/ 8 w 72"/>
                <a:gd name="T29" fmla="*/ 11 h 152"/>
                <a:gd name="T30" fmla="*/ 0 w 72"/>
                <a:gd name="T31" fmla="*/ 15 h 152"/>
                <a:gd name="T32" fmla="*/ 8 w 72"/>
                <a:gd name="T33" fmla="*/ 19 h 152"/>
                <a:gd name="T34" fmla="*/ 0 w 72"/>
                <a:gd name="T35" fmla="*/ 25 h 15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152"/>
                <a:gd name="T56" fmla="*/ 72 w 72"/>
                <a:gd name="T57" fmla="*/ 152 h 15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152">
                  <a:moveTo>
                    <a:pt x="0" y="112"/>
                  </a:moveTo>
                  <a:lnTo>
                    <a:pt x="0" y="136"/>
                  </a:lnTo>
                  <a:lnTo>
                    <a:pt x="8" y="152"/>
                  </a:lnTo>
                  <a:lnTo>
                    <a:pt x="32" y="152"/>
                  </a:lnTo>
                  <a:lnTo>
                    <a:pt x="40" y="144"/>
                  </a:lnTo>
                  <a:lnTo>
                    <a:pt x="56" y="72"/>
                  </a:lnTo>
                  <a:lnTo>
                    <a:pt x="64" y="32"/>
                  </a:lnTo>
                  <a:lnTo>
                    <a:pt x="72" y="40"/>
                  </a:lnTo>
                  <a:lnTo>
                    <a:pt x="72" y="32"/>
                  </a:lnTo>
                  <a:lnTo>
                    <a:pt x="64" y="8"/>
                  </a:lnTo>
                  <a:lnTo>
                    <a:pt x="56" y="0"/>
                  </a:lnTo>
                  <a:lnTo>
                    <a:pt x="48" y="16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8" y="88"/>
                  </a:lnTo>
                  <a:lnTo>
                    <a:pt x="0" y="112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80" name="Freeform 331"/>
            <p:cNvSpPr>
              <a:spLocks/>
            </p:cNvSpPr>
            <p:nvPr/>
          </p:nvSpPr>
          <p:spPr bwMode="auto">
            <a:xfrm>
              <a:off x="4541" y="2611"/>
              <a:ext cx="8" cy="15"/>
            </a:xfrm>
            <a:custGeom>
              <a:avLst/>
              <a:gdLst>
                <a:gd name="T0" fmla="*/ 0 w 8"/>
                <a:gd name="T1" fmla="*/ 8 h 16"/>
                <a:gd name="T2" fmla="*/ 8 w 8"/>
                <a:gd name="T3" fmla="*/ 8 h 16"/>
                <a:gd name="T4" fmla="*/ 0 w 8"/>
                <a:gd name="T5" fmla="*/ 0 h 16"/>
                <a:gd name="T6" fmla="*/ 0 w 8"/>
                <a:gd name="T7" fmla="*/ 8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8"/>
                  </a:moveTo>
                  <a:lnTo>
                    <a:pt x="8" y="16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81" name="Freeform 332"/>
            <p:cNvSpPr>
              <a:spLocks/>
            </p:cNvSpPr>
            <p:nvPr/>
          </p:nvSpPr>
          <p:spPr bwMode="auto">
            <a:xfrm>
              <a:off x="4541" y="2611"/>
              <a:ext cx="8" cy="15"/>
            </a:xfrm>
            <a:custGeom>
              <a:avLst/>
              <a:gdLst>
                <a:gd name="T0" fmla="*/ 0 w 8"/>
                <a:gd name="T1" fmla="*/ 8 h 16"/>
                <a:gd name="T2" fmla="*/ 8 w 8"/>
                <a:gd name="T3" fmla="*/ 8 h 16"/>
                <a:gd name="T4" fmla="*/ 0 w 8"/>
                <a:gd name="T5" fmla="*/ 0 h 16"/>
                <a:gd name="T6" fmla="*/ 0 w 8"/>
                <a:gd name="T7" fmla="*/ 8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8"/>
                  </a:moveTo>
                  <a:lnTo>
                    <a:pt x="8" y="16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82" name="Freeform 333"/>
            <p:cNvSpPr>
              <a:spLocks/>
            </p:cNvSpPr>
            <p:nvPr/>
          </p:nvSpPr>
          <p:spPr bwMode="auto">
            <a:xfrm>
              <a:off x="4558" y="2641"/>
              <a:ext cx="7" cy="8"/>
            </a:xfrm>
            <a:custGeom>
              <a:avLst/>
              <a:gdLst>
                <a:gd name="T0" fmla="*/ 0 w 8"/>
                <a:gd name="T1" fmla="*/ 0 h 8"/>
                <a:gd name="T2" fmla="*/ 4 w 8"/>
                <a:gd name="T3" fmla="*/ 8 h 8"/>
                <a:gd name="T4" fmla="*/ 4 w 8"/>
                <a:gd name="T5" fmla="*/ 0 h 8"/>
                <a:gd name="T6" fmla="*/ 0 w 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83" name="Freeform 334"/>
            <p:cNvSpPr>
              <a:spLocks/>
            </p:cNvSpPr>
            <p:nvPr/>
          </p:nvSpPr>
          <p:spPr bwMode="auto">
            <a:xfrm>
              <a:off x="4558" y="2641"/>
              <a:ext cx="7" cy="8"/>
            </a:xfrm>
            <a:custGeom>
              <a:avLst/>
              <a:gdLst>
                <a:gd name="T0" fmla="*/ 0 w 8"/>
                <a:gd name="T1" fmla="*/ 0 h 8"/>
                <a:gd name="T2" fmla="*/ 4 w 8"/>
                <a:gd name="T3" fmla="*/ 8 h 8"/>
                <a:gd name="T4" fmla="*/ 4 w 8"/>
                <a:gd name="T5" fmla="*/ 0 h 8"/>
                <a:gd name="T6" fmla="*/ 0 w 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84" name="Freeform 335"/>
            <p:cNvSpPr>
              <a:spLocks/>
            </p:cNvSpPr>
            <p:nvPr/>
          </p:nvSpPr>
          <p:spPr bwMode="auto">
            <a:xfrm>
              <a:off x="4351" y="2530"/>
              <a:ext cx="27" cy="38"/>
            </a:xfrm>
            <a:custGeom>
              <a:avLst/>
              <a:gdLst>
                <a:gd name="T0" fmla="*/ 0 w 24"/>
                <a:gd name="T1" fmla="*/ 19 h 39"/>
                <a:gd name="T2" fmla="*/ 84 w 24"/>
                <a:gd name="T3" fmla="*/ 19 h 39"/>
                <a:gd name="T4" fmla="*/ 254 w 24"/>
                <a:gd name="T5" fmla="*/ 19 h 39"/>
                <a:gd name="T6" fmla="*/ 254 w 24"/>
                <a:gd name="T7" fmla="*/ 19 h 39"/>
                <a:gd name="T8" fmla="*/ 171 w 24"/>
                <a:gd name="T9" fmla="*/ 8 h 39"/>
                <a:gd name="T10" fmla="*/ 84 w 24"/>
                <a:gd name="T11" fmla="*/ 0 h 39"/>
                <a:gd name="T12" fmla="*/ 0 w 24"/>
                <a:gd name="T13" fmla="*/ 19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9"/>
                <a:gd name="T23" fmla="*/ 24 w 24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9">
                  <a:moveTo>
                    <a:pt x="0" y="24"/>
                  </a:moveTo>
                  <a:lnTo>
                    <a:pt x="8" y="39"/>
                  </a:lnTo>
                  <a:lnTo>
                    <a:pt x="24" y="39"/>
                  </a:lnTo>
                  <a:lnTo>
                    <a:pt x="24" y="31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85" name="Freeform 336"/>
            <p:cNvSpPr>
              <a:spLocks/>
            </p:cNvSpPr>
            <p:nvPr/>
          </p:nvSpPr>
          <p:spPr bwMode="auto">
            <a:xfrm>
              <a:off x="4351" y="2530"/>
              <a:ext cx="27" cy="38"/>
            </a:xfrm>
            <a:custGeom>
              <a:avLst/>
              <a:gdLst>
                <a:gd name="T0" fmla="*/ 0 w 24"/>
                <a:gd name="T1" fmla="*/ 19 h 39"/>
                <a:gd name="T2" fmla="*/ 84 w 24"/>
                <a:gd name="T3" fmla="*/ 19 h 39"/>
                <a:gd name="T4" fmla="*/ 254 w 24"/>
                <a:gd name="T5" fmla="*/ 19 h 39"/>
                <a:gd name="T6" fmla="*/ 254 w 24"/>
                <a:gd name="T7" fmla="*/ 19 h 39"/>
                <a:gd name="T8" fmla="*/ 171 w 24"/>
                <a:gd name="T9" fmla="*/ 8 h 39"/>
                <a:gd name="T10" fmla="*/ 84 w 24"/>
                <a:gd name="T11" fmla="*/ 0 h 39"/>
                <a:gd name="T12" fmla="*/ 0 w 24"/>
                <a:gd name="T13" fmla="*/ 19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9"/>
                <a:gd name="T23" fmla="*/ 24 w 24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9">
                  <a:moveTo>
                    <a:pt x="0" y="24"/>
                  </a:moveTo>
                  <a:lnTo>
                    <a:pt x="8" y="39"/>
                  </a:lnTo>
                  <a:lnTo>
                    <a:pt x="24" y="39"/>
                  </a:lnTo>
                  <a:lnTo>
                    <a:pt x="24" y="31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24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86" name="Freeform 337"/>
            <p:cNvSpPr>
              <a:spLocks/>
            </p:cNvSpPr>
            <p:nvPr/>
          </p:nvSpPr>
          <p:spPr bwMode="auto">
            <a:xfrm>
              <a:off x="4664" y="2435"/>
              <a:ext cx="34" cy="14"/>
            </a:xfrm>
            <a:custGeom>
              <a:avLst/>
              <a:gdLst>
                <a:gd name="T0" fmla="*/ 0 w 32"/>
                <a:gd name="T1" fmla="*/ 0 h 16"/>
                <a:gd name="T2" fmla="*/ 0 w 32"/>
                <a:gd name="T3" fmla="*/ 4 h 16"/>
                <a:gd name="T4" fmla="*/ 50 w 32"/>
                <a:gd name="T5" fmla="*/ 4 h 16"/>
                <a:gd name="T6" fmla="*/ 80 w 32"/>
                <a:gd name="T7" fmla="*/ 4 h 16"/>
                <a:gd name="T8" fmla="*/ 105 w 32"/>
                <a:gd name="T9" fmla="*/ 0 h 16"/>
                <a:gd name="T10" fmla="*/ 31 w 32"/>
                <a:gd name="T11" fmla="*/ 0 h 16"/>
                <a:gd name="T12" fmla="*/ 0 w 32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6"/>
                <a:gd name="T23" fmla="*/ 32 w 32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6">
                  <a:moveTo>
                    <a:pt x="0" y="0"/>
                  </a:moveTo>
                  <a:lnTo>
                    <a:pt x="0" y="8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87" name="Freeform 338"/>
            <p:cNvSpPr>
              <a:spLocks/>
            </p:cNvSpPr>
            <p:nvPr/>
          </p:nvSpPr>
          <p:spPr bwMode="auto">
            <a:xfrm>
              <a:off x="4664" y="2435"/>
              <a:ext cx="34" cy="14"/>
            </a:xfrm>
            <a:custGeom>
              <a:avLst/>
              <a:gdLst>
                <a:gd name="T0" fmla="*/ 0 w 32"/>
                <a:gd name="T1" fmla="*/ 0 h 16"/>
                <a:gd name="T2" fmla="*/ 0 w 32"/>
                <a:gd name="T3" fmla="*/ 4 h 16"/>
                <a:gd name="T4" fmla="*/ 50 w 32"/>
                <a:gd name="T5" fmla="*/ 4 h 16"/>
                <a:gd name="T6" fmla="*/ 80 w 32"/>
                <a:gd name="T7" fmla="*/ 4 h 16"/>
                <a:gd name="T8" fmla="*/ 105 w 32"/>
                <a:gd name="T9" fmla="*/ 0 h 16"/>
                <a:gd name="T10" fmla="*/ 31 w 32"/>
                <a:gd name="T11" fmla="*/ 0 h 16"/>
                <a:gd name="T12" fmla="*/ 0 w 32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6"/>
                <a:gd name="T23" fmla="*/ 32 w 32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6">
                  <a:moveTo>
                    <a:pt x="0" y="0"/>
                  </a:moveTo>
                  <a:lnTo>
                    <a:pt x="0" y="8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88" name="Freeform 339"/>
            <p:cNvSpPr>
              <a:spLocks/>
            </p:cNvSpPr>
            <p:nvPr/>
          </p:nvSpPr>
          <p:spPr bwMode="auto">
            <a:xfrm>
              <a:off x="4897" y="2272"/>
              <a:ext cx="24" cy="36"/>
            </a:xfrm>
            <a:custGeom>
              <a:avLst/>
              <a:gdLst>
                <a:gd name="T0" fmla="*/ 0 w 24"/>
                <a:gd name="T1" fmla="*/ 5 h 40"/>
                <a:gd name="T2" fmla="*/ 0 w 24"/>
                <a:gd name="T3" fmla="*/ 5 h 40"/>
                <a:gd name="T4" fmla="*/ 8 w 24"/>
                <a:gd name="T5" fmla="*/ 5 h 40"/>
                <a:gd name="T6" fmla="*/ 8 w 24"/>
                <a:gd name="T7" fmla="*/ 5 h 40"/>
                <a:gd name="T8" fmla="*/ 8 w 24"/>
                <a:gd name="T9" fmla="*/ 5 h 40"/>
                <a:gd name="T10" fmla="*/ 16 w 24"/>
                <a:gd name="T11" fmla="*/ 5 h 40"/>
                <a:gd name="T12" fmla="*/ 24 w 24"/>
                <a:gd name="T13" fmla="*/ 5 h 40"/>
                <a:gd name="T14" fmla="*/ 16 w 24"/>
                <a:gd name="T15" fmla="*/ 5 h 40"/>
                <a:gd name="T16" fmla="*/ 8 w 24"/>
                <a:gd name="T17" fmla="*/ 0 h 40"/>
                <a:gd name="T18" fmla="*/ 0 w 24"/>
                <a:gd name="T19" fmla="*/ 5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40"/>
                <a:gd name="T32" fmla="*/ 24 w 24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40">
                  <a:moveTo>
                    <a:pt x="0" y="8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89" name="Freeform 340"/>
            <p:cNvSpPr>
              <a:spLocks/>
            </p:cNvSpPr>
            <p:nvPr/>
          </p:nvSpPr>
          <p:spPr bwMode="auto">
            <a:xfrm>
              <a:off x="4897" y="2272"/>
              <a:ext cx="24" cy="36"/>
            </a:xfrm>
            <a:custGeom>
              <a:avLst/>
              <a:gdLst>
                <a:gd name="T0" fmla="*/ 0 w 24"/>
                <a:gd name="T1" fmla="*/ 5 h 40"/>
                <a:gd name="T2" fmla="*/ 0 w 24"/>
                <a:gd name="T3" fmla="*/ 5 h 40"/>
                <a:gd name="T4" fmla="*/ 8 w 24"/>
                <a:gd name="T5" fmla="*/ 5 h 40"/>
                <a:gd name="T6" fmla="*/ 8 w 24"/>
                <a:gd name="T7" fmla="*/ 5 h 40"/>
                <a:gd name="T8" fmla="*/ 8 w 24"/>
                <a:gd name="T9" fmla="*/ 5 h 40"/>
                <a:gd name="T10" fmla="*/ 16 w 24"/>
                <a:gd name="T11" fmla="*/ 5 h 40"/>
                <a:gd name="T12" fmla="*/ 24 w 24"/>
                <a:gd name="T13" fmla="*/ 5 h 40"/>
                <a:gd name="T14" fmla="*/ 16 w 24"/>
                <a:gd name="T15" fmla="*/ 5 h 40"/>
                <a:gd name="T16" fmla="*/ 8 w 24"/>
                <a:gd name="T17" fmla="*/ 0 h 40"/>
                <a:gd name="T18" fmla="*/ 0 w 24"/>
                <a:gd name="T19" fmla="*/ 5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40"/>
                <a:gd name="T32" fmla="*/ 24 w 24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40">
                  <a:moveTo>
                    <a:pt x="0" y="8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90" name="Freeform 341"/>
            <p:cNvSpPr>
              <a:spLocks/>
            </p:cNvSpPr>
            <p:nvPr/>
          </p:nvSpPr>
          <p:spPr bwMode="auto">
            <a:xfrm>
              <a:off x="4921" y="2272"/>
              <a:ext cx="24" cy="14"/>
            </a:xfrm>
            <a:custGeom>
              <a:avLst/>
              <a:gdLst>
                <a:gd name="T0" fmla="*/ 0 w 24"/>
                <a:gd name="T1" fmla="*/ 4 h 16"/>
                <a:gd name="T2" fmla="*/ 0 w 24"/>
                <a:gd name="T3" fmla="*/ 4 h 16"/>
                <a:gd name="T4" fmla="*/ 8 w 24"/>
                <a:gd name="T5" fmla="*/ 4 h 16"/>
                <a:gd name="T6" fmla="*/ 16 w 24"/>
                <a:gd name="T7" fmla="*/ 4 h 16"/>
                <a:gd name="T8" fmla="*/ 24 w 24"/>
                <a:gd name="T9" fmla="*/ 4 h 16"/>
                <a:gd name="T10" fmla="*/ 24 w 24"/>
                <a:gd name="T11" fmla="*/ 0 h 16"/>
                <a:gd name="T12" fmla="*/ 16 w 24"/>
                <a:gd name="T13" fmla="*/ 0 h 16"/>
                <a:gd name="T14" fmla="*/ 0 w 24"/>
                <a:gd name="T15" fmla="*/ 4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16"/>
                <a:gd name="T26" fmla="*/ 24 w 24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16">
                  <a:moveTo>
                    <a:pt x="0" y="8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91" name="Freeform 342"/>
            <p:cNvSpPr>
              <a:spLocks/>
            </p:cNvSpPr>
            <p:nvPr/>
          </p:nvSpPr>
          <p:spPr bwMode="auto">
            <a:xfrm>
              <a:off x="4921" y="2272"/>
              <a:ext cx="24" cy="14"/>
            </a:xfrm>
            <a:custGeom>
              <a:avLst/>
              <a:gdLst>
                <a:gd name="T0" fmla="*/ 0 w 24"/>
                <a:gd name="T1" fmla="*/ 4 h 16"/>
                <a:gd name="T2" fmla="*/ 0 w 24"/>
                <a:gd name="T3" fmla="*/ 4 h 16"/>
                <a:gd name="T4" fmla="*/ 8 w 24"/>
                <a:gd name="T5" fmla="*/ 4 h 16"/>
                <a:gd name="T6" fmla="*/ 16 w 24"/>
                <a:gd name="T7" fmla="*/ 4 h 16"/>
                <a:gd name="T8" fmla="*/ 24 w 24"/>
                <a:gd name="T9" fmla="*/ 4 h 16"/>
                <a:gd name="T10" fmla="*/ 24 w 24"/>
                <a:gd name="T11" fmla="*/ 0 h 16"/>
                <a:gd name="T12" fmla="*/ 16 w 24"/>
                <a:gd name="T13" fmla="*/ 0 h 16"/>
                <a:gd name="T14" fmla="*/ 0 w 24"/>
                <a:gd name="T15" fmla="*/ 4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16"/>
                <a:gd name="T26" fmla="*/ 24 w 24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16">
                  <a:moveTo>
                    <a:pt x="0" y="8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92" name="Freeform 343"/>
            <p:cNvSpPr>
              <a:spLocks/>
            </p:cNvSpPr>
            <p:nvPr/>
          </p:nvSpPr>
          <p:spPr bwMode="auto">
            <a:xfrm>
              <a:off x="4905" y="2173"/>
              <a:ext cx="124" cy="106"/>
            </a:xfrm>
            <a:custGeom>
              <a:avLst/>
              <a:gdLst>
                <a:gd name="T0" fmla="*/ 0 w 120"/>
                <a:gd name="T1" fmla="*/ 32 h 112"/>
                <a:gd name="T2" fmla="*/ 0 w 120"/>
                <a:gd name="T3" fmla="*/ 35 h 112"/>
                <a:gd name="T4" fmla="*/ 36 w 120"/>
                <a:gd name="T5" fmla="*/ 35 h 112"/>
                <a:gd name="T6" fmla="*/ 75 w 120"/>
                <a:gd name="T7" fmla="*/ 29 h 112"/>
                <a:gd name="T8" fmla="*/ 94 w 120"/>
                <a:gd name="T9" fmla="*/ 32 h 112"/>
                <a:gd name="T10" fmla="*/ 94 w 120"/>
                <a:gd name="T11" fmla="*/ 35 h 112"/>
                <a:gd name="T12" fmla="*/ 106 w 120"/>
                <a:gd name="T13" fmla="*/ 38 h 112"/>
                <a:gd name="T14" fmla="*/ 122 w 120"/>
                <a:gd name="T15" fmla="*/ 32 h 112"/>
                <a:gd name="T16" fmla="*/ 122 w 120"/>
                <a:gd name="T17" fmla="*/ 29 h 112"/>
                <a:gd name="T18" fmla="*/ 138 w 120"/>
                <a:gd name="T19" fmla="*/ 32 h 112"/>
                <a:gd name="T20" fmla="*/ 155 w 120"/>
                <a:gd name="T21" fmla="*/ 32 h 112"/>
                <a:gd name="T22" fmla="*/ 155 w 120"/>
                <a:gd name="T23" fmla="*/ 29 h 112"/>
                <a:gd name="T24" fmla="*/ 168 w 120"/>
                <a:gd name="T25" fmla="*/ 32 h 112"/>
                <a:gd name="T26" fmla="*/ 168 w 120"/>
                <a:gd name="T27" fmla="*/ 29 h 112"/>
                <a:gd name="T28" fmla="*/ 185 w 120"/>
                <a:gd name="T29" fmla="*/ 29 h 112"/>
                <a:gd name="T30" fmla="*/ 202 w 120"/>
                <a:gd name="T31" fmla="*/ 29 h 112"/>
                <a:gd name="T32" fmla="*/ 217 w 120"/>
                <a:gd name="T33" fmla="*/ 29 h 112"/>
                <a:gd name="T34" fmla="*/ 217 w 120"/>
                <a:gd name="T35" fmla="*/ 17 h 112"/>
                <a:gd name="T36" fmla="*/ 231 w 120"/>
                <a:gd name="T37" fmla="*/ 17 h 112"/>
                <a:gd name="T38" fmla="*/ 231 w 120"/>
                <a:gd name="T39" fmla="*/ 8 h 112"/>
                <a:gd name="T40" fmla="*/ 217 w 120"/>
                <a:gd name="T41" fmla="*/ 0 h 112"/>
                <a:gd name="T42" fmla="*/ 217 w 120"/>
                <a:gd name="T43" fmla="*/ 8 h 112"/>
                <a:gd name="T44" fmla="*/ 202 w 120"/>
                <a:gd name="T45" fmla="*/ 8 h 112"/>
                <a:gd name="T46" fmla="*/ 185 w 120"/>
                <a:gd name="T47" fmla="*/ 14 h 112"/>
                <a:gd name="T48" fmla="*/ 155 w 120"/>
                <a:gd name="T49" fmla="*/ 20 h 112"/>
                <a:gd name="T50" fmla="*/ 138 w 120"/>
                <a:gd name="T51" fmla="*/ 25 h 112"/>
                <a:gd name="T52" fmla="*/ 138 w 120"/>
                <a:gd name="T53" fmla="*/ 20 h 112"/>
                <a:gd name="T54" fmla="*/ 122 w 120"/>
                <a:gd name="T55" fmla="*/ 23 h 112"/>
                <a:gd name="T56" fmla="*/ 106 w 120"/>
                <a:gd name="T57" fmla="*/ 29 h 112"/>
                <a:gd name="T58" fmla="*/ 94 w 120"/>
                <a:gd name="T59" fmla="*/ 29 h 112"/>
                <a:gd name="T60" fmla="*/ 44 w 120"/>
                <a:gd name="T61" fmla="*/ 29 h 112"/>
                <a:gd name="T62" fmla="*/ 0 w 120"/>
                <a:gd name="T63" fmla="*/ 32 h 1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0"/>
                <a:gd name="T97" fmla="*/ 0 h 112"/>
                <a:gd name="T98" fmla="*/ 120 w 120"/>
                <a:gd name="T99" fmla="*/ 112 h 1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0" h="112">
                  <a:moveTo>
                    <a:pt x="0" y="96"/>
                  </a:moveTo>
                  <a:lnTo>
                    <a:pt x="0" y="10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48" y="96"/>
                  </a:lnTo>
                  <a:lnTo>
                    <a:pt x="48" y="104"/>
                  </a:lnTo>
                  <a:lnTo>
                    <a:pt x="56" y="112"/>
                  </a:lnTo>
                  <a:lnTo>
                    <a:pt x="64" y="96"/>
                  </a:lnTo>
                  <a:lnTo>
                    <a:pt x="64" y="88"/>
                  </a:lnTo>
                  <a:lnTo>
                    <a:pt x="72" y="96"/>
                  </a:lnTo>
                  <a:lnTo>
                    <a:pt x="80" y="96"/>
                  </a:lnTo>
                  <a:lnTo>
                    <a:pt x="80" y="88"/>
                  </a:lnTo>
                  <a:lnTo>
                    <a:pt x="88" y="96"/>
                  </a:lnTo>
                  <a:lnTo>
                    <a:pt x="88" y="88"/>
                  </a:lnTo>
                  <a:lnTo>
                    <a:pt x="96" y="88"/>
                  </a:lnTo>
                  <a:lnTo>
                    <a:pt x="104" y="88"/>
                  </a:lnTo>
                  <a:lnTo>
                    <a:pt x="112" y="88"/>
                  </a:lnTo>
                  <a:lnTo>
                    <a:pt x="112" y="48"/>
                  </a:lnTo>
                  <a:lnTo>
                    <a:pt x="120" y="48"/>
                  </a:lnTo>
                  <a:lnTo>
                    <a:pt x="120" y="8"/>
                  </a:lnTo>
                  <a:lnTo>
                    <a:pt x="112" y="0"/>
                  </a:lnTo>
                  <a:lnTo>
                    <a:pt x="112" y="8"/>
                  </a:lnTo>
                  <a:lnTo>
                    <a:pt x="104" y="8"/>
                  </a:lnTo>
                  <a:lnTo>
                    <a:pt x="96" y="40"/>
                  </a:lnTo>
                  <a:lnTo>
                    <a:pt x="80" y="56"/>
                  </a:lnTo>
                  <a:lnTo>
                    <a:pt x="72" y="72"/>
                  </a:lnTo>
                  <a:lnTo>
                    <a:pt x="72" y="56"/>
                  </a:lnTo>
                  <a:lnTo>
                    <a:pt x="64" y="64"/>
                  </a:lnTo>
                  <a:lnTo>
                    <a:pt x="56" y="88"/>
                  </a:lnTo>
                  <a:lnTo>
                    <a:pt x="48" y="88"/>
                  </a:lnTo>
                  <a:lnTo>
                    <a:pt x="24" y="88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93" name="Freeform 344"/>
            <p:cNvSpPr>
              <a:spLocks/>
            </p:cNvSpPr>
            <p:nvPr/>
          </p:nvSpPr>
          <p:spPr bwMode="auto">
            <a:xfrm>
              <a:off x="4905" y="2173"/>
              <a:ext cx="124" cy="106"/>
            </a:xfrm>
            <a:custGeom>
              <a:avLst/>
              <a:gdLst>
                <a:gd name="T0" fmla="*/ 0 w 120"/>
                <a:gd name="T1" fmla="*/ 32 h 112"/>
                <a:gd name="T2" fmla="*/ 0 w 120"/>
                <a:gd name="T3" fmla="*/ 35 h 112"/>
                <a:gd name="T4" fmla="*/ 36 w 120"/>
                <a:gd name="T5" fmla="*/ 35 h 112"/>
                <a:gd name="T6" fmla="*/ 75 w 120"/>
                <a:gd name="T7" fmla="*/ 29 h 112"/>
                <a:gd name="T8" fmla="*/ 94 w 120"/>
                <a:gd name="T9" fmla="*/ 32 h 112"/>
                <a:gd name="T10" fmla="*/ 94 w 120"/>
                <a:gd name="T11" fmla="*/ 35 h 112"/>
                <a:gd name="T12" fmla="*/ 106 w 120"/>
                <a:gd name="T13" fmla="*/ 38 h 112"/>
                <a:gd name="T14" fmla="*/ 122 w 120"/>
                <a:gd name="T15" fmla="*/ 32 h 112"/>
                <a:gd name="T16" fmla="*/ 122 w 120"/>
                <a:gd name="T17" fmla="*/ 29 h 112"/>
                <a:gd name="T18" fmla="*/ 138 w 120"/>
                <a:gd name="T19" fmla="*/ 32 h 112"/>
                <a:gd name="T20" fmla="*/ 155 w 120"/>
                <a:gd name="T21" fmla="*/ 32 h 112"/>
                <a:gd name="T22" fmla="*/ 155 w 120"/>
                <a:gd name="T23" fmla="*/ 29 h 112"/>
                <a:gd name="T24" fmla="*/ 168 w 120"/>
                <a:gd name="T25" fmla="*/ 32 h 112"/>
                <a:gd name="T26" fmla="*/ 168 w 120"/>
                <a:gd name="T27" fmla="*/ 29 h 112"/>
                <a:gd name="T28" fmla="*/ 185 w 120"/>
                <a:gd name="T29" fmla="*/ 29 h 112"/>
                <a:gd name="T30" fmla="*/ 202 w 120"/>
                <a:gd name="T31" fmla="*/ 29 h 112"/>
                <a:gd name="T32" fmla="*/ 217 w 120"/>
                <a:gd name="T33" fmla="*/ 29 h 112"/>
                <a:gd name="T34" fmla="*/ 217 w 120"/>
                <a:gd name="T35" fmla="*/ 17 h 112"/>
                <a:gd name="T36" fmla="*/ 231 w 120"/>
                <a:gd name="T37" fmla="*/ 17 h 112"/>
                <a:gd name="T38" fmla="*/ 231 w 120"/>
                <a:gd name="T39" fmla="*/ 8 h 112"/>
                <a:gd name="T40" fmla="*/ 217 w 120"/>
                <a:gd name="T41" fmla="*/ 0 h 112"/>
                <a:gd name="T42" fmla="*/ 217 w 120"/>
                <a:gd name="T43" fmla="*/ 8 h 112"/>
                <a:gd name="T44" fmla="*/ 202 w 120"/>
                <a:gd name="T45" fmla="*/ 8 h 112"/>
                <a:gd name="T46" fmla="*/ 185 w 120"/>
                <a:gd name="T47" fmla="*/ 14 h 112"/>
                <a:gd name="T48" fmla="*/ 155 w 120"/>
                <a:gd name="T49" fmla="*/ 20 h 112"/>
                <a:gd name="T50" fmla="*/ 138 w 120"/>
                <a:gd name="T51" fmla="*/ 25 h 112"/>
                <a:gd name="T52" fmla="*/ 138 w 120"/>
                <a:gd name="T53" fmla="*/ 20 h 112"/>
                <a:gd name="T54" fmla="*/ 122 w 120"/>
                <a:gd name="T55" fmla="*/ 23 h 112"/>
                <a:gd name="T56" fmla="*/ 106 w 120"/>
                <a:gd name="T57" fmla="*/ 29 h 112"/>
                <a:gd name="T58" fmla="*/ 94 w 120"/>
                <a:gd name="T59" fmla="*/ 29 h 112"/>
                <a:gd name="T60" fmla="*/ 44 w 120"/>
                <a:gd name="T61" fmla="*/ 29 h 112"/>
                <a:gd name="T62" fmla="*/ 0 w 120"/>
                <a:gd name="T63" fmla="*/ 32 h 1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0"/>
                <a:gd name="T97" fmla="*/ 0 h 112"/>
                <a:gd name="T98" fmla="*/ 120 w 120"/>
                <a:gd name="T99" fmla="*/ 112 h 1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0" h="112">
                  <a:moveTo>
                    <a:pt x="0" y="96"/>
                  </a:moveTo>
                  <a:lnTo>
                    <a:pt x="0" y="10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48" y="96"/>
                  </a:lnTo>
                  <a:lnTo>
                    <a:pt x="48" y="104"/>
                  </a:lnTo>
                  <a:lnTo>
                    <a:pt x="56" y="112"/>
                  </a:lnTo>
                  <a:lnTo>
                    <a:pt x="64" y="96"/>
                  </a:lnTo>
                  <a:lnTo>
                    <a:pt x="64" y="88"/>
                  </a:lnTo>
                  <a:lnTo>
                    <a:pt x="72" y="96"/>
                  </a:lnTo>
                  <a:lnTo>
                    <a:pt x="80" y="96"/>
                  </a:lnTo>
                  <a:lnTo>
                    <a:pt x="80" y="88"/>
                  </a:lnTo>
                  <a:lnTo>
                    <a:pt x="88" y="96"/>
                  </a:lnTo>
                  <a:lnTo>
                    <a:pt x="88" y="88"/>
                  </a:lnTo>
                  <a:lnTo>
                    <a:pt x="96" y="88"/>
                  </a:lnTo>
                  <a:lnTo>
                    <a:pt x="104" y="88"/>
                  </a:lnTo>
                  <a:lnTo>
                    <a:pt x="112" y="88"/>
                  </a:lnTo>
                  <a:lnTo>
                    <a:pt x="112" y="48"/>
                  </a:lnTo>
                  <a:lnTo>
                    <a:pt x="120" y="48"/>
                  </a:lnTo>
                  <a:lnTo>
                    <a:pt x="120" y="8"/>
                  </a:lnTo>
                  <a:lnTo>
                    <a:pt x="112" y="0"/>
                  </a:lnTo>
                  <a:lnTo>
                    <a:pt x="112" y="8"/>
                  </a:lnTo>
                  <a:lnTo>
                    <a:pt x="104" y="8"/>
                  </a:lnTo>
                  <a:lnTo>
                    <a:pt x="96" y="40"/>
                  </a:lnTo>
                  <a:lnTo>
                    <a:pt x="80" y="56"/>
                  </a:lnTo>
                  <a:lnTo>
                    <a:pt x="72" y="72"/>
                  </a:lnTo>
                  <a:lnTo>
                    <a:pt x="72" y="56"/>
                  </a:lnTo>
                  <a:lnTo>
                    <a:pt x="64" y="64"/>
                  </a:lnTo>
                  <a:lnTo>
                    <a:pt x="56" y="88"/>
                  </a:lnTo>
                  <a:lnTo>
                    <a:pt x="48" y="88"/>
                  </a:lnTo>
                  <a:lnTo>
                    <a:pt x="24" y="88"/>
                  </a:lnTo>
                  <a:lnTo>
                    <a:pt x="0" y="96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94" name="Freeform 345"/>
            <p:cNvSpPr>
              <a:spLocks/>
            </p:cNvSpPr>
            <p:nvPr/>
          </p:nvSpPr>
          <p:spPr bwMode="auto">
            <a:xfrm>
              <a:off x="5004" y="2122"/>
              <a:ext cx="66" cy="51"/>
            </a:xfrm>
            <a:custGeom>
              <a:avLst/>
              <a:gdLst>
                <a:gd name="T0" fmla="*/ 0 w 64"/>
                <a:gd name="T1" fmla="*/ 7 h 56"/>
                <a:gd name="T2" fmla="*/ 0 w 64"/>
                <a:gd name="T3" fmla="*/ 9 h 56"/>
                <a:gd name="T4" fmla="*/ 36 w 64"/>
                <a:gd name="T5" fmla="*/ 9 h 56"/>
                <a:gd name="T6" fmla="*/ 8 w 64"/>
                <a:gd name="T7" fmla="*/ 9 h 56"/>
                <a:gd name="T8" fmla="*/ 8 w 64"/>
                <a:gd name="T9" fmla="*/ 7 h 56"/>
                <a:gd name="T10" fmla="*/ 44 w 64"/>
                <a:gd name="T11" fmla="*/ 7 h 56"/>
                <a:gd name="T12" fmla="*/ 71 w 64"/>
                <a:gd name="T13" fmla="*/ 9 h 56"/>
                <a:gd name="T14" fmla="*/ 90 w 64"/>
                <a:gd name="T15" fmla="*/ 5 h 56"/>
                <a:gd name="T16" fmla="*/ 103 w 64"/>
                <a:gd name="T17" fmla="*/ 5 h 56"/>
                <a:gd name="T18" fmla="*/ 116 w 64"/>
                <a:gd name="T19" fmla="*/ 5 h 56"/>
                <a:gd name="T20" fmla="*/ 103 w 64"/>
                <a:gd name="T21" fmla="*/ 5 h 56"/>
                <a:gd name="T22" fmla="*/ 116 w 64"/>
                <a:gd name="T23" fmla="*/ 5 h 56"/>
                <a:gd name="T24" fmla="*/ 103 w 64"/>
                <a:gd name="T25" fmla="*/ 5 h 56"/>
                <a:gd name="T26" fmla="*/ 71 w 64"/>
                <a:gd name="T27" fmla="*/ 5 h 56"/>
                <a:gd name="T28" fmla="*/ 44 w 64"/>
                <a:gd name="T29" fmla="*/ 0 h 56"/>
                <a:gd name="T30" fmla="*/ 44 w 64"/>
                <a:gd name="T31" fmla="*/ 5 h 56"/>
                <a:gd name="T32" fmla="*/ 36 w 64"/>
                <a:gd name="T33" fmla="*/ 5 h 56"/>
                <a:gd name="T34" fmla="*/ 8 w 64"/>
                <a:gd name="T35" fmla="*/ 5 h 56"/>
                <a:gd name="T36" fmla="*/ 8 w 64"/>
                <a:gd name="T37" fmla="*/ 5 h 56"/>
                <a:gd name="T38" fmla="*/ 0 w 64"/>
                <a:gd name="T39" fmla="*/ 7 h 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4"/>
                <a:gd name="T61" fmla="*/ 0 h 56"/>
                <a:gd name="T62" fmla="*/ 64 w 64"/>
                <a:gd name="T63" fmla="*/ 56 h 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4" h="56">
                  <a:moveTo>
                    <a:pt x="0" y="48"/>
                  </a:moveTo>
                  <a:lnTo>
                    <a:pt x="0" y="56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24" y="48"/>
                  </a:lnTo>
                  <a:lnTo>
                    <a:pt x="40" y="56"/>
                  </a:lnTo>
                  <a:lnTo>
                    <a:pt x="48" y="40"/>
                  </a:lnTo>
                  <a:lnTo>
                    <a:pt x="56" y="40"/>
                  </a:lnTo>
                  <a:lnTo>
                    <a:pt x="64" y="32"/>
                  </a:lnTo>
                  <a:lnTo>
                    <a:pt x="56" y="24"/>
                  </a:lnTo>
                  <a:lnTo>
                    <a:pt x="64" y="16"/>
                  </a:lnTo>
                  <a:lnTo>
                    <a:pt x="56" y="24"/>
                  </a:lnTo>
                  <a:lnTo>
                    <a:pt x="40" y="16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16" y="40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95" name="Freeform 346"/>
            <p:cNvSpPr>
              <a:spLocks/>
            </p:cNvSpPr>
            <p:nvPr/>
          </p:nvSpPr>
          <p:spPr bwMode="auto">
            <a:xfrm>
              <a:off x="5004" y="2122"/>
              <a:ext cx="66" cy="51"/>
            </a:xfrm>
            <a:custGeom>
              <a:avLst/>
              <a:gdLst>
                <a:gd name="T0" fmla="*/ 0 w 64"/>
                <a:gd name="T1" fmla="*/ 7 h 56"/>
                <a:gd name="T2" fmla="*/ 0 w 64"/>
                <a:gd name="T3" fmla="*/ 9 h 56"/>
                <a:gd name="T4" fmla="*/ 36 w 64"/>
                <a:gd name="T5" fmla="*/ 9 h 56"/>
                <a:gd name="T6" fmla="*/ 8 w 64"/>
                <a:gd name="T7" fmla="*/ 9 h 56"/>
                <a:gd name="T8" fmla="*/ 8 w 64"/>
                <a:gd name="T9" fmla="*/ 7 h 56"/>
                <a:gd name="T10" fmla="*/ 44 w 64"/>
                <a:gd name="T11" fmla="*/ 7 h 56"/>
                <a:gd name="T12" fmla="*/ 71 w 64"/>
                <a:gd name="T13" fmla="*/ 9 h 56"/>
                <a:gd name="T14" fmla="*/ 90 w 64"/>
                <a:gd name="T15" fmla="*/ 5 h 56"/>
                <a:gd name="T16" fmla="*/ 103 w 64"/>
                <a:gd name="T17" fmla="*/ 5 h 56"/>
                <a:gd name="T18" fmla="*/ 116 w 64"/>
                <a:gd name="T19" fmla="*/ 5 h 56"/>
                <a:gd name="T20" fmla="*/ 103 w 64"/>
                <a:gd name="T21" fmla="*/ 5 h 56"/>
                <a:gd name="T22" fmla="*/ 116 w 64"/>
                <a:gd name="T23" fmla="*/ 5 h 56"/>
                <a:gd name="T24" fmla="*/ 103 w 64"/>
                <a:gd name="T25" fmla="*/ 5 h 56"/>
                <a:gd name="T26" fmla="*/ 71 w 64"/>
                <a:gd name="T27" fmla="*/ 5 h 56"/>
                <a:gd name="T28" fmla="*/ 44 w 64"/>
                <a:gd name="T29" fmla="*/ 0 h 56"/>
                <a:gd name="T30" fmla="*/ 44 w 64"/>
                <a:gd name="T31" fmla="*/ 5 h 56"/>
                <a:gd name="T32" fmla="*/ 36 w 64"/>
                <a:gd name="T33" fmla="*/ 5 h 56"/>
                <a:gd name="T34" fmla="*/ 8 w 64"/>
                <a:gd name="T35" fmla="*/ 5 h 56"/>
                <a:gd name="T36" fmla="*/ 8 w 64"/>
                <a:gd name="T37" fmla="*/ 5 h 56"/>
                <a:gd name="T38" fmla="*/ 0 w 64"/>
                <a:gd name="T39" fmla="*/ 7 h 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4"/>
                <a:gd name="T61" fmla="*/ 0 h 56"/>
                <a:gd name="T62" fmla="*/ 64 w 64"/>
                <a:gd name="T63" fmla="*/ 56 h 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4" h="56">
                  <a:moveTo>
                    <a:pt x="0" y="48"/>
                  </a:moveTo>
                  <a:lnTo>
                    <a:pt x="0" y="56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24" y="48"/>
                  </a:lnTo>
                  <a:lnTo>
                    <a:pt x="40" y="56"/>
                  </a:lnTo>
                  <a:lnTo>
                    <a:pt x="48" y="40"/>
                  </a:lnTo>
                  <a:lnTo>
                    <a:pt x="56" y="40"/>
                  </a:lnTo>
                  <a:lnTo>
                    <a:pt x="64" y="32"/>
                  </a:lnTo>
                  <a:lnTo>
                    <a:pt x="56" y="24"/>
                  </a:lnTo>
                  <a:lnTo>
                    <a:pt x="64" y="16"/>
                  </a:lnTo>
                  <a:lnTo>
                    <a:pt x="56" y="24"/>
                  </a:lnTo>
                  <a:lnTo>
                    <a:pt x="40" y="16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16" y="40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0" y="48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96" name="Freeform 347"/>
            <p:cNvSpPr>
              <a:spLocks/>
            </p:cNvSpPr>
            <p:nvPr/>
          </p:nvSpPr>
          <p:spPr bwMode="auto">
            <a:xfrm>
              <a:off x="5029" y="1990"/>
              <a:ext cx="24" cy="132"/>
            </a:xfrm>
            <a:custGeom>
              <a:avLst/>
              <a:gdLst>
                <a:gd name="T0" fmla="*/ 0 w 24"/>
                <a:gd name="T1" fmla="*/ 6 h 143"/>
                <a:gd name="T2" fmla="*/ 0 w 24"/>
                <a:gd name="T3" fmla="*/ 10 h 143"/>
                <a:gd name="T4" fmla="*/ 0 w 24"/>
                <a:gd name="T5" fmla="*/ 12 h 143"/>
                <a:gd name="T6" fmla="*/ 0 w 24"/>
                <a:gd name="T7" fmla="*/ 18 h 143"/>
                <a:gd name="T8" fmla="*/ 0 w 24"/>
                <a:gd name="T9" fmla="*/ 20 h 143"/>
                <a:gd name="T10" fmla="*/ 0 w 24"/>
                <a:gd name="T11" fmla="*/ 26 h 143"/>
                <a:gd name="T12" fmla="*/ 0 w 24"/>
                <a:gd name="T13" fmla="*/ 29 h 143"/>
                <a:gd name="T14" fmla="*/ 0 w 24"/>
                <a:gd name="T15" fmla="*/ 26 h 143"/>
                <a:gd name="T16" fmla="*/ 16 w 24"/>
                <a:gd name="T17" fmla="*/ 28 h 143"/>
                <a:gd name="T18" fmla="*/ 16 w 24"/>
                <a:gd name="T19" fmla="*/ 26 h 143"/>
                <a:gd name="T20" fmla="*/ 0 w 24"/>
                <a:gd name="T21" fmla="*/ 20 h 143"/>
                <a:gd name="T22" fmla="*/ 8 w 24"/>
                <a:gd name="T23" fmla="*/ 17 h 143"/>
                <a:gd name="T24" fmla="*/ 16 w 24"/>
                <a:gd name="T25" fmla="*/ 17 h 143"/>
                <a:gd name="T26" fmla="*/ 24 w 24"/>
                <a:gd name="T27" fmla="*/ 17 h 143"/>
                <a:gd name="T28" fmla="*/ 8 w 24"/>
                <a:gd name="T29" fmla="*/ 8 h 143"/>
                <a:gd name="T30" fmla="*/ 8 w 24"/>
                <a:gd name="T31" fmla="*/ 6 h 143"/>
                <a:gd name="T32" fmla="*/ 8 w 24"/>
                <a:gd name="T33" fmla="*/ 0 h 143"/>
                <a:gd name="T34" fmla="*/ 0 w 24"/>
                <a:gd name="T35" fmla="*/ 0 h 143"/>
                <a:gd name="T36" fmla="*/ 0 w 24"/>
                <a:gd name="T37" fmla="*/ 6 h 143"/>
                <a:gd name="T38" fmla="*/ 0 w 24"/>
                <a:gd name="T39" fmla="*/ 6 h 1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"/>
                <a:gd name="T61" fmla="*/ 0 h 143"/>
                <a:gd name="T62" fmla="*/ 24 w 24"/>
                <a:gd name="T63" fmla="*/ 143 h 1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" h="143">
                  <a:moveTo>
                    <a:pt x="0" y="16"/>
                  </a:moveTo>
                  <a:lnTo>
                    <a:pt x="0" y="48"/>
                  </a:lnTo>
                  <a:lnTo>
                    <a:pt x="0" y="56"/>
                  </a:lnTo>
                  <a:lnTo>
                    <a:pt x="0" y="95"/>
                  </a:lnTo>
                  <a:lnTo>
                    <a:pt x="0" y="103"/>
                  </a:lnTo>
                  <a:lnTo>
                    <a:pt x="0" y="127"/>
                  </a:lnTo>
                  <a:lnTo>
                    <a:pt x="0" y="143"/>
                  </a:lnTo>
                  <a:lnTo>
                    <a:pt x="0" y="127"/>
                  </a:lnTo>
                  <a:lnTo>
                    <a:pt x="16" y="135"/>
                  </a:lnTo>
                  <a:lnTo>
                    <a:pt x="16" y="127"/>
                  </a:lnTo>
                  <a:lnTo>
                    <a:pt x="0" y="103"/>
                  </a:lnTo>
                  <a:lnTo>
                    <a:pt x="8" y="87"/>
                  </a:lnTo>
                  <a:lnTo>
                    <a:pt x="16" y="87"/>
                  </a:lnTo>
                  <a:lnTo>
                    <a:pt x="24" y="87"/>
                  </a:lnTo>
                  <a:lnTo>
                    <a:pt x="8" y="40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97" name="Freeform 348"/>
            <p:cNvSpPr>
              <a:spLocks/>
            </p:cNvSpPr>
            <p:nvPr/>
          </p:nvSpPr>
          <p:spPr bwMode="auto">
            <a:xfrm>
              <a:off x="5029" y="1990"/>
              <a:ext cx="24" cy="132"/>
            </a:xfrm>
            <a:custGeom>
              <a:avLst/>
              <a:gdLst>
                <a:gd name="T0" fmla="*/ 0 w 24"/>
                <a:gd name="T1" fmla="*/ 6 h 143"/>
                <a:gd name="T2" fmla="*/ 0 w 24"/>
                <a:gd name="T3" fmla="*/ 10 h 143"/>
                <a:gd name="T4" fmla="*/ 0 w 24"/>
                <a:gd name="T5" fmla="*/ 12 h 143"/>
                <a:gd name="T6" fmla="*/ 0 w 24"/>
                <a:gd name="T7" fmla="*/ 18 h 143"/>
                <a:gd name="T8" fmla="*/ 0 w 24"/>
                <a:gd name="T9" fmla="*/ 20 h 143"/>
                <a:gd name="T10" fmla="*/ 0 w 24"/>
                <a:gd name="T11" fmla="*/ 26 h 143"/>
                <a:gd name="T12" fmla="*/ 0 w 24"/>
                <a:gd name="T13" fmla="*/ 29 h 143"/>
                <a:gd name="T14" fmla="*/ 0 w 24"/>
                <a:gd name="T15" fmla="*/ 26 h 143"/>
                <a:gd name="T16" fmla="*/ 16 w 24"/>
                <a:gd name="T17" fmla="*/ 28 h 143"/>
                <a:gd name="T18" fmla="*/ 16 w 24"/>
                <a:gd name="T19" fmla="*/ 26 h 143"/>
                <a:gd name="T20" fmla="*/ 0 w 24"/>
                <a:gd name="T21" fmla="*/ 20 h 143"/>
                <a:gd name="T22" fmla="*/ 8 w 24"/>
                <a:gd name="T23" fmla="*/ 17 h 143"/>
                <a:gd name="T24" fmla="*/ 16 w 24"/>
                <a:gd name="T25" fmla="*/ 17 h 143"/>
                <a:gd name="T26" fmla="*/ 24 w 24"/>
                <a:gd name="T27" fmla="*/ 17 h 143"/>
                <a:gd name="T28" fmla="*/ 8 w 24"/>
                <a:gd name="T29" fmla="*/ 8 h 143"/>
                <a:gd name="T30" fmla="*/ 8 w 24"/>
                <a:gd name="T31" fmla="*/ 6 h 143"/>
                <a:gd name="T32" fmla="*/ 8 w 24"/>
                <a:gd name="T33" fmla="*/ 0 h 143"/>
                <a:gd name="T34" fmla="*/ 0 w 24"/>
                <a:gd name="T35" fmla="*/ 0 h 143"/>
                <a:gd name="T36" fmla="*/ 0 w 24"/>
                <a:gd name="T37" fmla="*/ 6 h 143"/>
                <a:gd name="T38" fmla="*/ 0 w 24"/>
                <a:gd name="T39" fmla="*/ 6 h 1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"/>
                <a:gd name="T61" fmla="*/ 0 h 143"/>
                <a:gd name="T62" fmla="*/ 24 w 24"/>
                <a:gd name="T63" fmla="*/ 143 h 1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" h="143">
                  <a:moveTo>
                    <a:pt x="0" y="16"/>
                  </a:moveTo>
                  <a:lnTo>
                    <a:pt x="0" y="48"/>
                  </a:lnTo>
                  <a:lnTo>
                    <a:pt x="0" y="56"/>
                  </a:lnTo>
                  <a:lnTo>
                    <a:pt x="0" y="95"/>
                  </a:lnTo>
                  <a:lnTo>
                    <a:pt x="0" y="103"/>
                  </a:lnTo>
                  <a:lnTo>
                    <a:pt x="0" y="127"/>
                  </a:lnTo>
                  <a:lnTo>
                    <a:pt x="0" y="143"/>
                  </a:lnTo>
                  <a:lnTo>
                    <a:pt x="0" y="127"/>
                  </a:lnTo>
                  <a:lnTo>
                    <a:pt x="16" y="135"/>
                  </a:lnTo>
                  <a:lnTo>
                    <a:pt x="16" y="127"/>
                  </a:lnTo>
                  <a:lnTo>
                    <a:pt x="0" y="103"/>
                  </a:lnTo>
                  <a:lnTo>
                    <a:pt x="8" y="87"/>
                  </a:lnTo>
                  <a:lnTo>
                    <a:pt x="16" y="87"/>
                  </a:lnTo>
                  <a:lnTo>
                    <a:pt x="24" y="87"/>
                  </a:lnTo>
                  <a:lnTo>
                    <a:pt x="8" y="40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98" name="Freeform 349"/>
            <p:cNvSpPr>
              <a:spLocks/>
            </p:cNvSpPr>
            <p:nvPr/>
          </p:nvSpPr>
          <p:spPr bwMode="auto">
            <a:xfrm>
              <a:off x="4046" y="1397"/>
              <a:ext cx="190" cy="229"/>
            </a:xfrm>
            <a:custGeom>
              <a:avLst/>
              <a:gdLst>
                <a:gd name="T0" fmla="*/ 0 w 184"/>
                <a:gd name="T1" fmla="*/ 47 h 247"/>
                <a:gd name="T2" fmla="*/ 44 w 184"/>
                <a:gd name="T3" fmla="*/ 53 h 247"/>
                <a:gd name="T4" fmla="*/ 105 w 184"/>
                <a:gd name="T5" fmla="*/ 55 h 247"/>
                <a:gd name="T6" fmla="*/ 120 w 184"/>
                <a:gd name="T7" fmla="*/ 53 h 247"/>
                <a:gd name="T8" fmla="*/ 93 w 184"/>
                <a:gd name="T9" fmla="*/ 51 h 247"/>
                <a:gd name="T10" fmla="*/ 74 w 184"/>
                <a:gd name="T11" fmla="*/ 47 h 247"/>
                <a:gd name="T12" fmla="*/ 74 w 184"/>
                <a:gd name="T13" fmla="*/ 41 h 247"/>
                <a:gd name="T14" fmla="*/ 93 w 184"/>
                <a:gd name="T15" fmla="*/ 37 h 247"/>
                <a:gd name="T16" fmla="*/ 182 w 184"/>
                <a:gd name="T17" fmla="*/ 19 h 247"/>
                <a:gd name="T18" fmla="*/ 243 w 184"/>
                <a:gd name="T19" fmla="*/ 13 h 247"/>
                <a:gd name="T20" fmla="*/ 349 w 184"/>
                <a:gd name="T21" fmla="*/ 6 h 247"/>
                <a:gd name="T22" fmla="*/ 349 w 184"/>
                <a:gd name="T23" fmla="*/ 0 h 247"/>
                <a:gd name="T24" fmla="*/ 319 w 184"/>
                <a:gd name="T25" fmla="*/ 0 h 247"/>
                <a:gd name="T26" fmla="*/ 304 w 184"/>
                <a:gd name="T27" fmla="*/ 6 h 247"/>
                <a:gd name="T28" fmla="*/ 274 w 184"/>
                <a:gd name="T29" fmla="*/ 6 h 247"/>
                <a:gd name="T30" fmla="*/ 228 w 184"/>
                <a:gd name="T31" fmla="*/ 6 h 247"/>
                <a:gd name="T32" fmla="*/ 197 w 184"/>
                <a:gd name="T33" fmla="*/ 6 h 247"/>
                <a:gd name="T34" fmla="*/ 153 w 184"/>
                <a:gd name="T35" fmla="*/ 11 h 247"/>
                <a:gd name="T36" fmla="*/ 120 w 184"/>
                <a:gd name="T37" fmla="*/ 16 h 247"/>
                <a:gd name="T38" fmla="*/ 74 w 184"/>
                <a:gd name="T39" fmla="*/ 19 h 247"/>
                <a:gd name="T40" fmla="*/ 74 w 184"/>
                <a:gd name="T41" fmla="*/ 21 h 247"/>
                <a:gd name="T42" fmla="*/ 74 w 184"/>
                <a:gd name="T43" fmla="*/ 27 h 247"/>
                <a:gd name="T44" fmla="*/ 44 w 184"/>
                <a:gd name="T45" fmla="*/ 30 h 247"/>
                <a:gd name="T46" fmla="*/ 58 w 184"/>
                <a:gd name="T47" fmla="*/ 32 h 247"/>
                <a:gd name="T48" fmla="*/ 44 w 184"/>
                <a:gd name="T49" fmla="*/ 35 h 247"/>
                <a:gd name="T50" fmla="*/ 8 w 184"/>
                <a:gd name="T51" fmla="*/ 39 h 247"/>
                <a:gd name="T52" fmla="*/ 36 w 184"/>
                <a:gd name="T53" fmla="*/ 42 h 247"/>
                <a:gd name="T54" fmla="*/ 0 w 184"/>
                <a:gd name="T55" fmla="*/ 42 h 247"/>
                <a:gd name="T56" fmla="*/ 0 w 184"/>
                <a:gd name="T57" fmla="*/ 47 h 24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4"/>
                <a:gd name="T88" fmla="*/ 0 h 247"/>
                <a:gd name="T89" fmla="*/ 184 w 184"/>
                <a:gd name="T90" fmla="*/ 247 h 24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4" h="247">
                  <a:moveTo>
                    <a:pt x="0" y="215"/>
                  </a:moveTo>
                  <a:lnTo>
                    <a:pt x="24" y="239"/>
                  </a:lnTo>
                  <a:lnTo>
                    <a:pt x="56" y="247"/>
                  </a:lnTo>
                  <a:lnTo>
                    <a:pt x="64" y="239"/>
                  </a:lnTo>
                  <a:lnTo>
                    <a:pt x="48" y="231"/>
                  </a:lnTo>
                  <a:lnTo>
                    <a:pt x="40" y="215"/>
                  </a:lnTo>
                  <a:lnTo>
                    <a:pt x="40" y="183"/>
                  </a:lnTo>
                  <a:lnTo>
                    <a:pt x="48" y="167"/>
                  </a:lnTo>
                  <a:lnTo>
                    <a:pt x="96" y="88"/>
                  </a:lnTo>
                  <a:lnTo>
                    <a:pt x="128" y="56"/>
                  </a:lnTo>
                  <a:lnTo>
                    <a:pt x="184" y="32"/>
                  </a:lnTo>
                  <a:lnTo>
                    <a:pt x="184" y="0"/>
                  </a:lnTo>
                  <a:lnTo>
                    <a:pt x="168" y="0"/>
                  </a:lnTo>
                  <a:lnTo>
                    <a:pt x="160" y="8"/>
                  </a:lnTo>
                  <a:lnTo>
                    <a:pt x="144" y="24"/>
                  </a:lnTo>
                  <a:lnTo>
                    <a:pt x="120" y="32"/>
                  </a:lnTo>
                  <a:lnTo>
                    <a:pt x="104" y="32"/>
                  </a:lnTo>
                  <a:lnTo>
                    <a:pt x="80" y="48"/>
                  </a:lnTo>
                  <a:lnTo>
                    <a:pt x="64" y="72"/>
                  </a:lnTo>
                  <a:lnTo>
                    <a:pt x="40" y="88"/>
                  </a:lnTo>
                  <a:lnTo>
                    <a:pt x="40" y="96"/>
                  </a:lnTo>
                  <a:lnTo>
                    <a:pt x="40" y="120"/>
                  </a:lnTo>
                  <a:lnTo>
                    <a:pt x="24" y="136"/>
                  </a:lnTo>
                  <a:lnTo>
                    <a:pt x="32" y="144"/>
                  </a:lnTo>
                  <a:lnTo>
                    <a:pt x="24" y="159"/>
                  </a:lnTo>
                  <a:lnTo>
                    <a:pt x="8" y="175"/>
                  </a:lnTo>
                  <a:lnTo>
                    <a:pt x="16" y="191"/>
                  </a:lnTo>
                  <a:lnTo>
                    <a:pt x="0" y="191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199" name="Freeform 350"/>
            <p:cNvSpPr>
              <a:spLocks/>
            </p:cNvSpPr>
            <p:nvPr/>
          </p:nvSpPr>
          <p:spPr bwMode="auto">
            <a:xfrm>
              <a:off x="4046" y="1397"/>
              <a:ext cx="190" cy="229"/>
            </a:xfrm>
            <a:custGeom>
              <a:avLst/>
              <a:gdLst>
                <a:gd name="T0" fmla="*/ 0 w 184"/>
                <a:gd name="T1" fmla="*/ 47 h 247"/>
                <a:gd name="T2" fmla="*/ 44 w 184"/>
                <a:gd name="T3" fmla="*/ 53 h 247"/>
                <a:gd name="T4" fmla="*/ 105 w 184"/>
                <a:gd name="T5" fmla="*/ 55 h 247"/>
                <a:gd name="T6" fmla="*/ 120 w 184"/>
                <a:gd name="T7" fmla="*/ 53 h 247"/>
                <a:gd name="T8" fmla="*/ 93 w 184"/>
                <a:gd name="T9" fmla="*/ 51 h 247"/>
                <a:gd name="T10" fmla="*/ 74 w 184"/>
                <a:gd name="T11" fmla="*/ 47 h 247"/>
                <a:gd name="T12" fmla="*/ 74 w 184"/>
                <a:gd name="T13" fmla="*/ 41 h 247"/>
                <a:gd name="T14" fmla="*/ 93 w 184"/>
                <a:gd name="T15" fmla="*/ 37 h 247"/>
                <a:gd name="T16" fmla="*/ 182 w 184"/>
                <a:gd name="T17" fmla="*/ 19 h 247"/>
                <a:gd name="T18" fmla="*/ 243 w 184"/>
                <a:gd name="T19" fmla="*/ 13 h 247"/>
                <a:gd name="T20" fmla="*/ 349 w 184"/>
                <a:gd name="T21" fmla="*/ 6 h 247"/>
                <a:gd name="T22" fmla="*/ 349 w 184"/>
                <a:gd name="T23" fmla="*/ 0 h 247"/>
                <a:gd name="T24" fmla="*/ 319 w 184"/>
                <a:gd name="T25" fmla="*/ 0 h 247"/>
                <a:gd name="T26" fmla="*/ 304 w 184"/>
                <a:gd name="T27" fmla="*/ 6 h 247"/>
                <a:gd name="T28" fmla="*/ 274 w 184"/>
                <a:gd name="T29" fmla="*/ 6 h 247"/>
                <a:gd name="T30" fmla="*/ 228 w 184"/>
                <a:gd name="T31" fmla="*/ 6 h 247"/>
                <a:gd name="T32" fmla="*/ 197 w 184"/>
                <a:gd name="T33" fmla="*/ 6 h 247"/>
                <a:gd name="T34" fmla="*/ 153 w 184"/>
                <a:gd name="T35" fmla="*/ 11 h 247"/>
                <a:gd name="T36" fmla="*/ 120 w 184"/>
                <a:gd name="T37" fmla="*/ 16 h 247"/>
                <a:gd name="T38" fmla="*/ 74 w 184"/>
                <a:gd name="T39" fmla="*/ 19 h 247"/>
                <a:gd name="T40" fmla="*/ 74 w 184"/>
                <a:gd name="T41" fmla="*/ 21 h 247"/>
                <a:gd name="T42" fmla="*/ 74 w 184"/>
                <a:gd name="T43" fmla="*/ 27 h 247"/>
                <a:gd name="T44" fmla="*/ 44 w 184"/>
                <a:gd name="T45" fmla="*/ 30 h 247"/>
                <a:gd name="T46" fmla="*/ 58 w 184"/>
                <a:gd name="T47" fmla="*/ 32 h 247"/>
                <a:gd name="T48" fmla="*/ 44 w 184"/>
                <a:gd name="T49" fmla="*/ 35 h 247"/>
                <a:gd name="T50" fmla="*/ 8 w 184"/>
                <a:gd name="T51" fmla="*/ 39 h 247"/>
                <a:gd name="T52" fmla="*/ 36 w 184"/>
                <a:gd name="T53" fmla="*/ 42 h 247"/>
                <a:gd name="T54" fmla="*/ 0 w 184"/>
                <a:gd name="T55" fmla="*/ 42 h 247"/>
                <a:gd name="T56" fmla="*/ 0 w 184"/>
                <a:gd name="T57" fmla="*/ 47 h 24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4"/>
                <a:gd name="T88" fmla="*/ 0 h 247"/>
                <a:gd name="T89" fmla="*/ 184 w 184"/>
                <a:gd name="T90" fmla="*/ 247 h 24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4" h="247">
                  <a:moveTo>
                    <a:pt x="0" y="215"/>
                  </a:moveTo>
                  <a:lnTo>
                    <a:pt x="24" y="239"/>
                  </a:lnTo>
                  <a:lnTo>
                    <a:pt x="56" y="247"/>
                  </a:lnTo>
                  <a:lnTo>
                    <a:pt x="64" y="239"/>
                  </a:lnTo>
                  <a:lnTo>
                    <a:pt x="48" y="231"/>
                  </a:lnTo>
                  <a:lnTo>
                    <a:pt x="40" y="215"/>
                  </a:lnTo>
                  <a:lnTo>
                    <a:pt x="40" y="183"/>
                  </a:lnTo>
                  <a:lnTo>
                    <a:pt x="48" y="167"/>
                  </a:lnTo>
                  <a:lnTo>
                    <a:pt x="96" y="88"/>
                  </a:lnTo>
                  <a:lnTo>
                    <a:pt x="128" y="56"/>
                  </a:lnTo>
                  <a:lnTo>
                    <a:pt x="184" y="32"/>
                  </a:lnTo>
                  <a:lnTo>
                    <a:pt x="184" y="0"/>
                  </a:lnTo>
                  <a:lnTo>
                    <a:pt x="168" y="0"/>
                  </a:lnTo>
                  <a:lnTo>
                    <a:pt x="160" y="8"/>
                  </a:lnTo>
                  <a:lnTo>
                    <a:pt x="144" y="24"/>
                  </a:lnTo>
                  <a:lnTo>
                    <a:pt x="120" y="32"/>
                  </a:lnTo>
                  <a:lnTo>
                    <a:pt x="104" y="32"/>
                  </a:lnTo>
                  <a:lnTo>
                    <a:pt x="80" y="48"/>
                  </a:lnTo>
                  <a:lnTo>
                    <a:pt x="64" y="72"/>
                  </a:lnTo>
                  <a:lnTo>
                    <a:pt x="40" y="88"/>
                  </a:lnTo>
                  <a:lnTo>
                    <a:pt x="40" y="96"/>
                  </a:lnTo>
                  <a:lnTo>
                    <a:pt x="40" y="120"/>
                  </a:lnTo>
                  <a:lnTo>
                    <a:pt x="24" y="136"/>
                  </a:lnTo>
                  <a:lnTo>
                    <a:pt x="32" y="144"/>
                  </a:lnTo>
                  <a:lnTo>
                    <a:pt x="24" y="159"/>
                  </a:lnTo>
                  <a:lnTo>
                    <a:pt x="8" y="175"/>
                  </a:lnTo>
                  <a:lnTo>
                    <a:pt x="16" y="191"/>
                  </a:lnTo>
                  <a:lnTo>
                    <a:pt x="0" y="191"/>
                  </a:lnTo>
                  <a:lnTo>
                    <a:pt x="0" y="215"/>
                  </a:ln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00" name="Freeform 351"/>
            <p:cNvSpPr>
              <a:spLocks/>
            </p:cNvSpPr>
            <p:nvPr/>
          </p:nvSpPr>
          <p:spPr bwMode="auto">
            <a:xfrm>
              <a:off x="3601" y="1959"/>
              <a:ext cx="0" cy="16"/>
            </a:xfrm>
            <a:custGeom>
              <a:avLst/>
              <a:gdLst>
                <a:gd name="T0" fmla="*/ 8 h 16"/>
                <a:gd name="T1" fmla="*/ 16 h 16"/>
                <a:gd name="T2" fmla="*/ 8 h 16"/>
                <a:gd name="T3" fmla="*/ 0 h 16"/>
                <a:gd name="T4" fmla="*/ 8 h 16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16"/>
                <a:gd name="T11" fmla="*/ 16 h 1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16">
                  <a:moveTo>
                    <a:pt x="0" y="8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01" name="Freeform 352"/>
            <p:cNvSpPr>
              <a:spLocks/>
            </p:cNvSpPr>
            <p:nvPr/>
          </p:nvSpPr>
          <p:spPr bwMode="auto">
            <a:xfrm>
              <a:off x="3601" y="1959"/>
              <a:ext cx="0" cy="16"/>
            </a:xfrm>
            <a:custGeom>
              <a:avLst/>
              <a:gdLst>
                <a:gd name="T0" fmla="*/ 8 h 16"/>
                <a:gd name="T1" fmla="*/ 16 h 16"/>
                <a:gd name="T2" fmla="*/ 8 h 16"/>
                <a:gd name="T3" fmla="*/ 0 h 16"/>
                <a:gd name="T4" fmla="*/ 8 h 16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16"/>
                <a:gd name="T11" fmla="*/ 16 h 1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16">
                  <a:moveTo>
                    <a:pt x="0" y="8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02" name="Freeform 353"/>
            <p:cNvSpPr>
              <a:spLocks/>
            </p:cNvSpPr>
            <p:nvPr/>
          </p:nvSpPr>
          <p:spPr bwMode="auto">
            <a:xfrm>
              <a:off x="3420" y="1914"/>
              <a:ext cx="90" cy="141"/>
            </a:xfrm>
            <a:custGeom>
              <a:avLst/>
              <a:gdLst>
                <a:gd name="T0" fmla="*/ 16 w 88"/>
                <a:gd name="T1" fmla="*/ 38 h 151"/>
                <a:gd name="T2" fmla="*/ 16 w 88"/>
                <a:gd name="T3" fmla="*/ 36 h 151"/>
                <a:gd name="T4" fmla="*/ 52 w 88"/>
                <a:gd name="T5" fmla="*/ 38 h 151"/>
                <a:gd name="T6" fmla="*/ 52 w 88"/>
                <a:gd name="T7" fmla="*/ 36 h 151"/>
                <a:gd name="T8" fmla="*/ 60 w 88"/>
                <a:gd name="T9" fmla="*/ 35 h 151"/>
                <a:gd name="T10" fmla="*/ 70 w 88"/>
                <a:gd name="T11" fmla="*/ 36 h 151"/>
                <a:gd name="T12" fmla="*/ 86 w 88"/>
                <a:gd name="T13" fmla="*/ 35 h 151"/>
                <a:gd name="T14" fmla="*/ 124 w 88"/>
                <a:gd name="T15" fmla="*/ 35 h 151"/>
                <a:gd name="T16" fmla="*/ 136 w 88"/>
                <a:gd name="T17" fmla="*/ 35 h 151"/>
                <a:gd name="T18" fmla="*/ 113 w 88"/>
                <a:gd name="T19" fmla="*/ 35 h 151"/>
                <a:gd name="T20" fmla="*/ 136 w 88"/>
                <a:gd name="T21" fmla="*/ 29 h 151"/>
                <a:gd name="T22" fmla="*/ 124 w 88"/>
                <a:gd name="T23" fmla="*/ 27 h 151"/>
                <a:gd name="T24" fmla="*/ 113 w 88"/>
                <a:gd name="T25" fmla="*/ 27 h 151"/>
                <a:gd name="T26" fmla="*/ 102 w 88"/>
                <a:gd name="T27" fmla="*/ 27 h 151"/>
                <a:gd name="T28" fmla="*/ 113 w 88"/>
                <a:gd name="T29" fmla="*/ 24 h 151"/>
                <a:gd name="T30" fmla="*/ 102 w 88"/>
                <a:gd name="T31" fmla="*/ 20 h 151"/>
                <a:gd name="T32" fmla="*/ 86 w 88"/>
                <a:gd name="T33" fmla="*/ 19 h 151"/>
                <a:gd name="T34" fmla="*/ 70 w 88"/>
                <a:gd name="T35" fmla="*/ 13 h 151"/>
                <a:gd name="T36" fmla="*/ 52 w 88"/>
                <a:gd name="T37" fmla="*/ 13 h 151"/>
                <a:gd name="T38" fmla="*/ 86 w 88"/>
                <a:gd name="T39" fmla="*/ 7 h 151"/>
                <a:gd name="T40" fmla="*/ 70 w 88"/>
                <a:gd name="T41" fmla="*/ 7 h 151"/>
                <a:gd name="T42" fmla="*/ 44 w 88"/>
                <a:gd name="T43" fmla="*/ 7 h 151"/>
                <a:gd name="T44" fmla="*/ 44 w 88"/>
                <a:gd name="T45" fmla="*/ 0 h 151"/>
                <a:gd name="T46" fmla="*/ 60 w 88"/>
                <a:gd name="T47" fmla="*/ 0 h 151"/>
                <a:gd name="T48" fmla="*/ 52 w 88"/>
                <a:gd name="T49" fmla="*/ 0 h 151"/>
                <a:gd name="T50" fmla="*/ 16 w 88"/>
                <a:gd name="T51" fmla="*/ 0 h 151"/>
                <a:gd name="T52" fmla="*/ 8 w 88"/>
                <a:gd name="T53" fmla="*/ 7 h 151"/>
                <a:gd name="T54" fmla="*/ 0 w 88"/>
                <a:gd name="T55" fmla="*/ 7 h 151"/>
                <a:gd name="T56" fmla="*/ 8 w 88"/>
                <a:gd name="T57" fmla="*/ 7 h 151"/>
                <a:gd name="T58" fmla="*/ 16 w 88"/>
                <a:gd name="T59" fmla="*/ 7 h 151"/>
                <a:gd name="T60" fmla="*/ 8 w 88"/>
                <a:gd name="T61" fmla="*/ 10 h 151"/>
                <a:gd name="T62" fmla="*/ 16 w 88"/>
                <a:gd name="T63" fmla="*/ 10 h 151"/>
                <a:gd name="T64" fmla="*/ 16 w 88"/>
                <a:gd name="T65" fmla="*/ 13 h 151"/>
                <a:gd name="T66" fmla="*/ 8 w 88"/>
                <a:gd name="T67" fmla="*/ 13 h 151"/>
                <a:gd name="T68" fmla="*/ 16 w 88"/>
                <a:gd name="T69" fmla="*/ 13 h 151"/>
                <a:gd name="T70" fmla="*/ 16 w 88"/>
                <a:gd name="T71" fmla="*/ 15 h 151"/>
                <a:gd name="T72" fmla="*/ 16 w 88"/>
                <a:gd name="T73" fmla="*/ 17 h 151"/>
                <a:gd name="T74" fmla="*/ 16 w 88"/>
                <a:gd name="T75" fmla="*/ 19 h 151"/>
                <a:gd name="T76" fmla="*/ 52 w 88"/>
                <a:gd name="T77" fmla="*/ 17 h 151"/>
                <a:gd name="T78" fmla="*/ 52 w 88"/>
                <a:gd name="T79" fmla="*/ 19 h 151"/>
                <a:gd name="T80" fmla="*/ 52 w 88"/>
                <a:gd name="T81" fmla="*/ 20 h 151"/>
                <a:gd name="T82" fmla="*/ 60 w 88"/>
                <a:gd name="T83" fmla="*/ 20 h 151"/>
                <a:gd name="T84" fmla="*/ 60 w 88"/>
                <a:gd name="T85" fmla="*/ 24 h 151"/>
                <a:gd name="T86" fmla="*/ 16 w 88"/>
                <a:gd name="T87" fmla="*/ 24 h 151"/>
                <a:gd name="T88" fmla="*/ 44 w 88"/>
                <a:gd name="T89" fmla="*/ 24 h 151"/>
                <a:gd name="T90" fmla="*/ 16 w 88"/>
                <a:gd name="T91" fmla="*/ 27 h 151"/>
                <a:gd name="T92" fmla="*/ 44 w 88"/>
                <a:gd name="T93" fmla="*/ 27 h 151"/>
                <a:gd name="T94" fmla="*/ 44 w 88"/>
                <a:gd name="T95" fmla="*/ 29 h 151"/>
                <a:gd name="T96" fmla="*/ 16 w 88"/>
                <a:gd name="T97" fmla="*/ 31 h 151"/>
                <a:gd name="T98" fmla="*/ 16 w 88"/>
                <a:gd name="T99" fmla="*/ 33 h 151"/>
                <a:gd name="T100" fmla="*/ 44 w 88"/>
                <a:gd name="T101" fmla="*/ 33 h 151"/>
                <a:gd name="T102" fmla="*/ 52 w 88"/>
                <a:gd name="T103" fmla="*/ 35 h 151"/>
                <a:gd name="T104" fmla="*/ 60 w 88"/>
                <a:gd name="T105" fmla="*/ 33 h 151"/>
                <a:gd name="T106" fmla="*/ 60 w 88"/>
                <a:gd name="T107" fmla="*/ 35 h 151"/>
                <a:gd name="T108" fmla="*/ 44 w 88"/>
                <a:gd name="T109" fmla="*/ 35 h 151"/>
                <a:gd name="T110" fmla="*/ 16 w 88"/>
                <a:gd name="T111" fmla="*/ 38 h 1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151"/>
                <a:gd name="T170" fmla="*/ 88 w 88"/>
                <a:gd name="T171" fmla="*/ 151 h 15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151">
                  <a:moveTo>
                    <a:pt x="16" y="151"/>
                  </a:moveTo>
                  <a:lnTo>
                    <a:pt x="16" y="143"/>
                  </a:lnTo>
                  <a:lnTo>
                    <a:pt x="32" y="151"/>
                  </a:lnTo>
                  <a:lnTo>
                    <a:pt x="32" y="143"/>
                  </a:lnTo>
                  <a:lnTo>
                    <a:pt x="40" y="136"/>
                  </a:lnTo>
                  <a:lnTo>
                    <a:pt x="48" y="143"/>
                  </a:lnTo>
                  <a:lnTo>
                    <a:pt x="56" y="136"/>
                  </a:lnTo>
                  <a:lnTo>
                    <a:pt x="80" y="136"/>
                  </a:lnTo>
                  <a:lnTo>
                    <a:pt x="88" y="136"/>
                  </a:lnTo>
                  <a:lnTo>
                    <a:pt x="72" y="136"/>
                  </a:lnTo>
                  <a:lnTo>
                    <a:pt x="88" y="112"/>
                  </a:lnTo>
                  <a:lnTo>
                    <a:pt x="80" y="104"/>
                  </a:lnTo>
                  <a:lnTo>
                    <a:pt x="72" y="104"/>
                  </a:lnTo>
                  <a:lnTo>
                    <a:pt x="64" y="104"/>
                  </a:lnTo>
                  <a:lnTo>
                    <a:pt x="72" y="96"/>
                  </a:lnTo>
                  <a:lnTo>
                    <a:pt x="64" y="80"/>
                  </a:lnTo>
                  <a:lnTo>
                    <a:pt x="56" y="72"/>
                  </a:lnTo>
                  <a:lnTo>
                    <a:pt x="48" y="48"/>
                  </a:lnTo>
                  <a:lnTo>
                    <a:pt x="32" y="48"/>
                  </a:lnTo>
                  <a:lnTo>
                    <a:pt x="56" y="16"/>
                  </a:lnTo>
                  <a:lnTo>
                    <a:pt x="48" y="8"/>
                  </a:lnTo>
                  <a:lnTo>
                    <a:pt x="24" y="16"/>
                  </a:lnTo>
                  <a:lnTo>
                    <a:pt x="24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16" y="48"/>
                  </a:lnTo>
                  <a:lnTo>
                    <a:pt x="8" y="48"/>
                  </a:lnTo>
                  <a:lnTo>
                    <a:pt x="16" y="48"/>
                  </a:lnTo>
                  <a:lnTo>
                    <a:pt x="16" y="56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32" y="64"/>
                  </a:lnTo>
                  <a:lnTo>
                    <a:pt x="32" y="72"/>
                  </a:lnTo>
                  <a:lnTo>
                    <a:pt x="32" y="80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16" y="96"/>
                  </a:lnTo>
                  <a:lnTo>
                    <a:pt x="24" y="96"/>
                  </a:lnTo>
                  <a:lnTo>
                    <a:pt x="16" y="104"/>
                  </a:lnTo>
                  <a:lnTo>
                    <a:pt x="24" y="104"/>
                  </a:lnTo>
                  <a:lnTo>
                    <a:pt x="24" y="112"/>
                  </a:lnTo>
                  <a:lnTo>
                    <a:pt x="16" y="120"/>
                  </a:lnTo>
                  <a:lnTo>
                    <a:pt x="16" y="128"/>
                  </a:lnTo>
                  <a:lnTo>
                    <a:pt x="24" y="128"/>
                  </a:lnTo>
                  <a:lnTo>
                    <a:pt x="32" y="136"/>
                  </a:lnTo>
                  <a:lnTo>
                    <a:pt x="40" y="128"/>
                  </a:lnTo>
                  <a:lnTo>
                    <a:pt x="40" y="136"/>
                  </a:lnTo>
                  <a:lnTo>
                    <a:pt x="24" y="136"/>
                  </a:lnTo>
                  <a:lnTo>
                    <a:pt x="16" y="151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03" name="Freeform 354"/>
            <p:cNvSpPr>
              <a:spLocks/>
            </p:cNvSpPr>
            <p:nvPr/>
          </p:nvSpPr>
          <p:spPr bwMode="auto">
            <a:xfrm>
              <a:off x="3420" y="1914"/>
              <a:ext cx="90" cy="141"/>
            </a:xfrm>
            <a:custGeom>
              <a:avLst/>
              <a:gdLst>
                <a:gd name="T0" fmla="*/ 16 w 88"/>
                <a:gd name="T1" fmla="*/ 38 h 151"/>
                <a:gd name="T2" fmla="*/ 16 w 88"/>
                <a:gd name="T3" fmla="*/ 36 h 151"/>
                <a:gd name="T4" fmla="*/ 52 w 88"/>
                <a:gd name="T5" fmla="*/ 38 h 151"/>
                <a:gd name="T6" fmla="*/ 52 w 88"/>
                <a:gd name="T7" fmla="*/ 36 h 151"/>
                <a:gd name="T8" fmla="*/ 60 w 88"/>
                <a:gd name="T9" fmla="*/ 35 h 151"/>
                <a:gd name="T10" fmla="*/ 70 w 88"/>
                <a:gd name="T11" fmla="*/ 36 h 151"/>
                <a:gd name="T12" fmla="*/ 86 w 88"/>
                <a:gd name="T13" fmla="*/ 35 h 151"/>
                <a:gd name="T14" fmla="*/ 124 w 88"/>
                <a:gd name="T15" fmla="*/ 35 h 151"/>
                <a:gd name="T16" fmla="*/ 136 w 88"/>
                <a:gd name="T17" fmla="*/ 35 h 151"/>
                <a:gd name="T18" fmla="*/ 113 w 88"/>
                <a:gd name="T19" fmla="*/ 35 h 151"/>
                <a:gd name="T20" fmla="*/ 136 w 88"/>
                <a:gd name="T21" fmla="*/ 29 h 151"/>
                <a:gd name="T22" fmla="*/ 124 w 88"/>
                <a:gd name="T23" fmla="*/ 27 h 151"/>
                <a:gd name="T24" fmla="*/ 113 w 88"/>
                <a:gd name="T25" fmla="*/ 27 h 151"/>
                <a:gd name="T26" fmla="*/ 102 w 88"/>
                <a:gd name="T27" fmla="*/ 27 h 151"/>
                <a:gd name="T28" fmla="*/ 113 w 88"/>
                <a:gd name="T29" fmla="*/ 24 h 151"/>
                <a:gd name="T30" fmla="*/ 102 w 88"/>
                <a:gd name="T31" fmla="*/ 20 h 151"/>
                <a:gd name="T32" fmla="*/ 86 w 88"/>
                <a:gd name="T33" fmla="*/ 19 h 151"/>
                <a:gd name="T34" fmla="*/ 70 w 88"/>
                <a:gd name="T35" fmla="*/ 13 h 151"/>
                <a:gd name="T36" fmla="*/ 52 w 88"/>
                <a:gd name="T37" fmla="*/ 13 h 151"/>
                <a:gd name="T38" fmla="*/ 86 w 88"/>
                <a:gd name="T39" fmla="*/ 7 h 151"/>
                <a:gd name="T40" fmla="*/ 70 w 88"/>
                <a:gd name="T41" fmla="*/ 7 h 151"/>
                <a:gd name="T42" fmla="*/ 44 w 88"/>
                <a:gd name="T43" fmla="*/ 7 h 151"/>
                <a:gd name="T44" fmla="*/ 44 w 88"/>
                <a:gd name="T45" fmla="*/ 0 h 151"/>
                <a:gd name="T46" fmla="*/ 60 w 88"/>
                <a:gd name="T47" fmla="*/ 0 h 151"/>
                <a:gd name="T48" fmla="*/ 52 w 88"/>
                <a:gd name="T49" fmla="*/ 0 h 151"/>
                <a:gd name="T50" fmla="*/ 16 w 88"/>
                <a:gd name="T51" fmla="*/ 0 h 151"/>
                <a:gd name="T52" fmla="*/ 8 w 88"/>
                <a:gd name="T53" fmla="*/ 7 h 151"/>
                <a:gd name="T54" fmla="*/ 0 w 88"/>
                <a:gd name="T55" fmla="*/ 7 h 151"/>
                <a:gd name="T56" fmla="*/ 8 w 88"/>
                <a:gd name="T57" fmla="*/ 7 h 151"/>
                <a:gd name="T58" fmla="*/ 16 w 88"/>
                <a:gd name="T59" fmla="*/ 7 h 151"/>
                <a:gd name="T60" fmla="*/ 8 w 88"/>
                <a:gd name="T61" fmla="*/ 10 h 151"/>
                <a:gd name="T62" fmla="*/ 16 w 88"/>
                <a:gd name="T63" fmla="*/ 10 h 151"/>
                <a:gd name="T64" fmla="*/ 16 w 88"/>
                <a:gd name="T65" fmla="*/ 13 h 151"/>
                <a:gd name="T66" fmla="*/ 8 w 88"/>
                <a:gd name="T67" fmla="*/ 13 h 151"/>
                <a:gd name="T68" fmla="*/ 16 w 88"/>
                <a:gd name="T69" fmla="*/ 13 h 151"/>
                <a:gd name="T70" fmla="*/ 16 w 88"/>
                <a:gd name="T71" fmla="*/ 15 h 151"/>
                <a:gd name="T72" fmla="*/ 16 w 88"/>
                <a:gd name="T73" fmla="*/ 17 h 151"/>
                <a:gd name="T74" fmla="*/ 16 w 88"/>
                <a:gd name="T75" fmla="*/ 19 h 151"/>
                <a:gd name="T76" fmla="*/ 52 w 88"/>
                <a:gd name="T77" fmla="*/ 17 h 151"/>
                <a:gd name="T78" fmla="*/ 52 w 88"/>
                <a:gd name="T79" fmla="*/ 19 h 151"/>
                <a:gd name="T80" fmla="*/ 52 w 88"/>
                <a:gd name="T81" fmla="*/ 20 h 151"/>
                <a:gd name="T82" fmla="*/ 60 w 88"/>
                <a:gd name="T83" fmla="*/ 20 h 151"/>
                <a:gd name="T84" fmla="*/ 60 w 88"/>
                <a:gd name="T85" fmla="*/ 24 h 151"/>
                <a:gd name="T86" fmla="*/ 16 w 88"/>
                <a:gd name="T87" fmla="*/ 24 h 151"/>
                <a:gd name="T88" fmla="*/ 44 w 88"/>
                <a:gd name="T89" fmla="*/ 24 h 151"/>
                <a:gd name="T90" fmla="*/ 16 w 88"/>
                <a:gd name="T91" fmla="*/ 27 h 151"/>
                <a:gd name="T92" fmla="*/ 44 w 88"/>
                <a:gd name="T93" fmla="*/ 27 h 151"/>
                <a:gd name="T94" fmla="*/ 44 w 88"/>
                <a:gd name="T95" fmla="*/ 29 h 151"/>
                <a:gd name="T96" fmla="*/ 16 w 88"/>
                <a:gd name="T97" fmla="*/ 31 h 151"/>
                <a:gd name="T98" fmla="*/ 16 w 88"/>
                <a:gd name="T99" fmla="*/ 33 h 151"/>
                <a:gd name="T100" fmla="*/ 44 w 88"/>
                <a:gd name="T101" fmla="*/ 33 h 151"/>
                <a:gd name="T102" fmla="*/ 52 w 88"/>
                <a:gd name="T103" fmla="*/ 35 h 151"/>
                <a:gd name="T104" fmla="*/ 60 w 88"/>
                <a:gd name="T105" fmla="*/ 33 h 151"/>
                <a:gd name="T106" fmla="*/ 60 w 88"/>
                <a:gd name="T107" fmla="*/ 35 h 151"/>
                <a:gd name="T108" fmla="*/ 44 w 88"/>
                <a:gd name="T109" fmla="*/ 35 h 151"/>
                <a:gd name="T110" fmla="*/ 16 w 88"/>
                <a:gd name="T111" fmla="*/ 38 h 1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151"/>
                <a:gd name="T170" fmla="*/ 88 w 88"/>
                <a:gd name="T171" fmla="*/ 151 h 15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151">
                  <a:moveTo>
                    <a:pt x="16" y="151"/>
                  </a:moveTo>
                  <a:lnTo>
                    <a:pt x="16" y="143"/>
                  </a:lnTo>
                  <a:lnTo>
                    <a:pt x="32" y="151"/>
                  </a:lnTo>
                  <a:lnTo>
                    <a:pt x="32" y="143"/>
                  </a:lnTo>
                  <a:lnTo>
                    <a:pt x="40" y="136"/>
                  </a:lnTo>
                  <a:lnTo>
                    <a:pt x="48" y="143"/>
                  </a:lnTo>
                  <a:lnTo>
                    <a:pt x="56" y="136"/>
                  </a:lnTo>
                  <a:lnTo>
                    <a:pt x="80" y="136"/>
                  </a:lnTo>
                  <a:lnTo>
                    <a:pt x="88" y="136"/>
                  </a:lnTo>
                  <a:lnTo>
                    <a:pt x="72" y="136"/>
                  </a:lnTo>
                  <a:lnTo>
                    <a:pt x="88" y="112"/>
                  </a:lnTo>
                  <a:lnTo>
                    <a:pt x="80" y="104"/>
                  </a:lnTo>
                  <a:lnTo>
                    <a:pt x="72" y="104"/>
                  </a:lnTo>
                  <a:lnTo>
                    <a:pt x="64" y="104"/>
                  </a:lnTo>
                  <a:lnTo>
                    <a:pt x="72" y="96"/>
                  </a:lnTo>
                  <a:lnTo>
                    <a:pt x="64" y="80"/>
                  </a:lnTo>
                  <a:lnTo>
                    <a:pt x="56" y="72"/>
                  </a:lnTo>
                  <a:lnTo>
                    <a:pt x="48" y="48"/>
                  </a:lnTo>
                  <a:lnTo>
                    <a:pt x="32" y="48"/>
                  </a:lnTo>
                  <a:lnTo>
                    <a:pt x="56" y="16"/>
                  </a:lnTo>
                  <a:lnTo>
                    <a:pt x="48" y="8"/>
                  </a:lnTo>
                  <a:lnTo>
                    <a:pt x="24" y="16"/>
                  </a:lnTo>
                  <a:lnTo>
                    <a:pt x="24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16" y="48"/>
                  </a:lnTo>
                  <a:lnTo>
                    <a:pt x="8" y="48"/>
                  </a:lnTo>
                  <a:lnTo>
                    <a:pt x="16" y="48"/>
                  </a:lnTo>
                  <a:lnTo>
                    <a:pt x="16" y="56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32" y="64"/>
                  </a:lnTo>
                  <a:lnTo>
                    <a:pt x="32" y="72"/>
                  </a:lnTo>
                  <a:lnTo>
                    <a:pt x="32" y="80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16" y="96"/>
                  </a:lnTo>
                  <a:lnTo>
                    <a:pt x="24" y="96"/>
                  </a:lnTo>
                  <a:lnTo>
                    <a:pt x="16" y="104"/>
                  </a:lnTo>
                  <a:lnTo>
                    <a:pt x="24" y="104"/>
                  </a:lnTo>
                  <a:lnTo>
                    <a:pt x="24" y="112"/>
                  </a:lnTo>
                  <a:lnTo>
                    <a:pt x="16" y="120"/>
                  </a:lnTo>
                  <a:lnTo>
                    <a:pt x="16" y="128"/>
                  </a:lnTo>
                  <a:lnTo>
                    <a:pt x="24" y="128"/>
                  </a:lnTo>
                  <a:lnTo>
                    <a:pt x="32" y="136"/>
                  </a:lnTo>
                  <a:lnTo>
                    <a:pt x="40" y="128"/>
                  </a:lnTo>
                  <a:lnTo>
                    <a:pt x="40" y="136"/>
                  </a:lnTo>
                  <a:lnTo>
                    <a:pt x="24" y="136"/>
                  </a:lnTo>
                  <a:lnTo>
                    <a:pt x="16" y="151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04" name="Freeform 355"/>
            <p:cNvSpPr>
              <a:spLocks/>
            </p:cNvSpPr>
            <p:nvPr/>
          </p:nvSpPr>
          <p:spPr bwMode="auto">
            <a:xfrm>
              <a:off x="3585" y="2598"/>
              <a:ext cx="8" cy="7"/>
            </a:xfrm>
            <a:custGeom>
              <a:avLst/>
              <a:gdLst>
                <a:gd name="T0" fmla="*/ 0 w 8"/>
                <a:gd name="T1" fmla="*/ 4 h 8"/>
                <a:gd name="T2" fmla="*/ 8 w 8"/>
                <a:gd name="T3" fmla="*/ 0 h 8"/>
                <a:gd name="T4" fmla="*/ 0 w 8"/>
                <a:gd name="T5" fmla="*/ 0 h 8"/>
                <a:gd name="T6" fmla="*/ 0 w 8"/>
                <a:gd name="T7" fmla="*/ 4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05" name="Freeform 356"/>
            <p:cNvSpPr>
              <a:spLocks/>
            </p:cNvSpPr>
            <p:nvPr/>
          </p:nvSpPr>
          <p:spPr bwMode="auto">
            <a:xfrm>
              <a:off x="3585" y="2598"/>
              <a:ext cx="8" cy="7"/>
            </a:xfrm>
            <a:custGeom>
              <a:avLst/>
              <a:gdLst>
                <a:gd name="T0" fmla="*/ 0 w 8"/>
                <a:gd name="T1" fmla="*/ 4 h 8"/>
                <a:gd name="T2" fmla="*/ 8 w 8"/>
                <a:gd name="T3" fmla="*/ 0 h 8"/>
                <a:gd name="T4" fmla="*/ 0 w 8"/>
                <a:gd name="T5" fmla="*/ 0 h 8"/>
                <a:gd name="T6" fmla="*/ 0 w 8"/>
                <a:gd name="T7" fmla="*/ 4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06" name="Freeform 357"/>
            <p:cNvSpPr>
              <a:spLocks/>
            </p:cNvSpPr>
            <p:nvPr/>
          </p:nvSpPr>
          <p:spPr bwMode="auto">
            <a:xfrm>
              <a:off x="4715" y="2738"/>
              <a:ext cx="438" cy="320"/>
            </a:xfrm>
            <a:custGeom>
              <a:avLst/>
              <a:gdLst>
                <a:gd name="T0" fmla="*/ 74 w 424"/>
                <a:gd name="T1" fmla="*/ 68 h 344"/>
                <a:gd name="T2" fmla="*/ 138 w 424"/>
                <a:gd name="T3" fmla="*/ 64 h 344"/>
                <a:gd name="T4" fmla="*/ 214 w 424"/>
                <a:gd name="T5" fmla="*/ 62 h 344"/>
                <a:gd name="T6" fmla="*/ 367 w 424"/>
                <a:gd name="T7" fmla="*/ 56 h 344"/>
                <a:gd name="T8" fmla="*/ 429 w 424"/>
                <a:gd name="T9" fmla="*/ 62 h 344"/>
                <a:gd name="T10" fmla="*/ 506 w 424"/>
                <a:gd name="T11" fmla="*/ 60 h 344"/>
                <a:gd name="T12" fmla="*/ 490 w 424"/>
                <a:gd name="T13" fmla="*/ 68 h 344"/>
                <a:gd name="T14" fmla="*/ 506 w 424"/>
                <a:gd name="T15" fmla="*/ 64 h 344"/>
                <a:gd name="T16" fmla="*/ 506 w 424"/>
                <a:gd name="T17" fmla="*/ 70 h 344"/>
                <a:gd name="T18" fmla="*/ 538 w 424"/>
                <a:gd name="T19" fmla="*/ 73 h 344"/>
                <a:gd name="T20" fmla="*/ 555 w 424"/>
                <a:gd name="T21" fmla="*/ 75 h 344"/>
                <a:gd name="T22" fmla="*/ 597 w 424"/>
                <a:gd name="T23" fmla="*/ 77 h 344"/>
                <a:gd name="T24" fmla="*/ 642 w 424"/>
                <a:gd name="T25" fmla="*/ 75 h 344"/>
                <a:gd name="T26" fmla="*/ 658 w 424"/>
                <a:gd name="T27" fmla="*/ 77 h 344"/>
                <a:gd name="T28" fmla="*/ 676 w 424"/>
                <a:gd name="T29" fmla="*/ 81 h 344"/>
                <a:gd name="T30" fmla="*/ 736 w 424"/>
                <a:gd name="T31" fmla="*/ 75 h 344"/>
                <a:gd name="T32" fmla="*/ 811 w 424"/>
                <a:gd name="T33" fmla="*/ 55 h 344"/>
                <a:gd name="T34" fmla="*/ 811 w 424"/>
                <a:gd name="T35" fmla="*/ 42 h 344"/>
                <a:gd name="T36" fmla="*/ 769 w 424"/>
                <a:gd name="T37" fmla="*/ 33 h 344"/>
                <a:gd name="T38" fmla="*/ 736 w 424"/>
                <a:gd name="T39" fmla="*/ 31 h 344"/>
                <a:gd name="T40" fmla="*/ 721 w 424"/>
                <a:gd name="T41" fmla="*/ 27 h 344"/>
                <a:gd name="T42" fmla="*/ 658 w 424"/>
                <a:gd name="T43" fmla="*/ 18 h 344"/>
                <a:gd name="T44" fmla="*/ 658 w 424"/>
                <a:gd name="T45" fmla="*/ 12 h 344"/>
                <a:gd name="T46" fmla="*/ 614 w 424"/>
                <a:gd name="T47" fmla="*/ 9 h 344"/>
                <a:gd name="T48" fmla="*/ 581 w 424"/>
                <a:gd name="T49" fmla="*/ 0 h 344"/>
                <a:gd name="T50" fmla="*/ 581 w 424"/>
                <a:gd name="T51" fmla="*/ 12 h 344"/>
                <a:gd name="T52" fmla="*/ 538 w 424"/>
                <a:gd name="T53" fmla="*/ 19 h 344"/>
                <a:gd name="T54" fmla="*/ 474 w 424"/>
                <a:gd name="T55" fmla="*/ 14 h 344"/>
                <a:gd name="T56" fmla="*/ 444 w 424"/>
                <a:gd name="T57" fmla="*/ 12 h 344"/>
                <a:gd name="T58" fmla="*/ 474 w 424"/>
                <a:gd name="T59" fmla="*/ 7 h 344"/>
                <a:gd name="T60" fmla="*/ 474 w 424"/>
                <a:gd name="T61" fmla="*/ 7 h 344"/>
                <a:gd name="T62" fmla="*/ 459 w 424"/>
                <a:gd name="T63" fmla="*/ 7 h 344"/>
                <a:gd name="T64" fmla="*/ 383 w 424"/>
                <a:gd name="T65" fmla="*/ 7 h 344"/>
                <a:gd name="T66" fmla="*/ 383 w 424"/>
                <a:gd name="T67" fmla="*/ 7 h 344"/>
                <a:gd name="T68" fmla="*/ 352 w 424"/>
                <a:gd name="T69" fmla="*/ 7 h 344"/>
                <a:gd name="T70" fmla="*/ 337 w 424"/>
                <a:gd name="T71" fmla="*/ 7 h 344"/>
                <a:gd name="T72" fmla="*/ 337 w 424"/>
                <a:gd name="T73" fmla="*/ 12 h 344"/>
                <a:gd name="T74" fmla="*/ 306 w 424"/>
                <a:gd name="T75" fmla="*/ 12 h 344"/>
                <a:gd name="T76" fmla="*/ 291 w 424"/>
                <a:gd name="T77" fmla="*/ 9 h 344"/>
                <a:gd name="T78" fmla="*/ 260 w 424"/>
                <a:gd name="T79" fmla="*/ 9 h 344"/>
                <a:gd name="T80" fmla="*/ 228 w 424"/>
                <a:gd name="T81" fmla="*/ 16 h 344"/>
                <a:gd name="T82" fmla="*/ 199 w 424"/>
                <a:gd name="T83" fmla="*/ 16 h 344"/>
                <a:gd name="T84" fmla="*/ 199 w 424"/>
                <a:gd name="T85" fmla="*/ 19 h 344"/>
                <a:gd name="T86" fmla="*/ 182 w 424"/>
                <a:gd name="T87" fmla="*/ 19 h 344"/>
                <a:gd name="T88" fmla="*/ 154 w 424"/>
                <a:gd name="T89" fmla="*/ 23 h 344"/>
                <a:gd name="T90" fmla="*/ 36 w 424"/>
                <a:gd name="T91" fmla="*/ 32 h 344"/>
                <a:gd name="T92" fmla="*/ 8 w 424"/>
                <a:gd name="T93" fmla="*/ 32 h 344"/>
                <a:gd name="T94" fmla="*/ 0 w 424"/>
                <a:gd name="T95" fmla="*/ 33 h 344"/>
                <a:gd name="T96" fmla="*/ 8 w 424"/>
                <a:gd name="T97" fmla="*/ 39 h 344"/>
                <a:gd name="T98" fmla="*/ 0 w 424"/>
                <a:gd name="T99" fmla="*/ 42 h 344"/>
                <a:gd name="T100" fmla="*/ 44 w 424"/>
                <a:gd name="T101" fmla="*/ 56 h 344"/>
                <a:gd name="T102" fmla="*/ 44 w 424"/>
                <a:gd name="T103" fmla="*/ 64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24"/>
                <a:gd name="T157" fmla="*/ 0 h 344"/>
                <a:gd name="T158" fmla="*/ 424 w 424"/>
                <a:gd name="T159" fmla="*/ 344 h 3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24" h="344">
                  <a:moveTo>
                    <a:pt x="24" y="272"/>
                  </a:moveTo>
                  <a:lnTo>
                    <a:pt x="40" y="288"/>
                  </a:lnTo>
                  <a:lnTo>
                    <a:pt x="56" y="288"/>
                  </a:lnTo>
                  <a:lnTo>
                    <a:pt x="72" y="272"/>
                  </a:lnTo>
                  <a:lnTo>
                    <a:pt x="104" y="272"/>
                  </a:lnTo>
                  <a:lnTo>
                    <a:pt x="112" y="264"/>
                  </a:lnTo>
                  <a:lnTo>
                    <a:pt x="144" y="248"/>
                  </a:lnTo>
                  <a:lnTo>
                    <a:pt x="192" y="240"/>
                  </a:lnTo>
                  <a:lnTo>
                    <a:pt x="224" y="256"/>
                  </a:lnTo>
                  <a:lnTo>
                    <a:pt x="224" y="264"/>
                  </a:lnTo>
                  <a:lnTo>
                    <a:pt x="240" y="288"/>
                  </a:lnTo>
                  <a:lnTo>
                    <a:pt x="264" y="256"/>
                  </a:lnTo>
                  <a:lnTo>
                    <a:pt x="264" y="272"/>
                  </a:lnTo>
                  <a:lnTo>
                    <a:pt x="256" y="288"/>
                  </a:lnTo>
                  <a:lnTo>
                    <a:pt x="264" y="288"/>
                  </a:lnTo>
                  <a:lnTo>
                    <a:pt x="264" y="272"/>
                  </a:lnTo>
                  <a:lnTo>
                    <a:pt x="264" y="288"/>
                  </a:lnTo>
                  <a:lnTo>
                    <a:pt x="264" y="296"/>
                  </a:lnTo>
                  <a:lnTo>
                    <a:pt x="272" y="296"/>
                  </a:lnTo>
                  <a:lnTo>
                    <a:pt x="280" y="312"/>
                  </a:lnTo>
                  <a:lnTo>
                    <a:pt x="280" y="320"/>
                  </a:lnTo>
                  <a:lnTo>
                    <a:pt x="288" y="320"/>
                  </a:lnTo>
                  <a:lnTo>
                    <a:pt x="304" y="328"/>
                  </a:lnTo>
                  <a:lnTo>
                    <a:pt x="312" y="328"/>
                  </a:lnTo>
                  <a:lnTo>
                    <a:pt x="320" y="336"/>
                  </a:lnTo>
                  <a:lnTo>
                    <a:pt x="336" y="320"/>
                  </a:lnTo>
                  <a:lnTo>
                    <a:pt x="336" y="328"/>
                  </a:lnTo>
                  <a:lnTo>
                    <a:pt x="344" y="328"/>
                  </a:lnTo>
                  <a:lnTo>
                    <a:pt x="344" y="336"/>
                  </a:lnTo>
                  <a:lnTo>
                    <a:pt x="352" y="344"/>
                  </a:lnTo>
                  <a:lnTo>
                    <a:pt x="368" y="320"/>
                  </a:lnTo>
                  <a:lnTo>
                    <a:pt x="384" y="320"/>
                  </a:lnTo>
                  <a:lnTo>
                    <a:pt x="392" y="296"/>
                  </a:lnTo>
                  <a:lnTo>
                    <a:pt x="424" y="232"/>
                  </a:lnTo>
                  <a:lnTo>
                    <a:pt x="424" y="208"/>
                  </a:lnTo>
                  <a:lnTo>
                    <a:pt x="424" y="176"/>
                  </a:lnTo>
                  <a:lnTo>
                    <a:pt x="408" y="152"/>
                  </a:lnTo>
                  <a:lnTo>
                    <a:pt x="400" y="144"/>
                  </a:lnTo>
                  <a:lnTo>
                    <a:pt x="392" y="136"/>
                  </a:lnTo>
                  <a:lnTo>
                    <a:pt x="384" y="128"/>
                  </a:lnTo>
                  <a:lnTo>
                    <a:pt x="384" y="136"/>
                  </a:lnTo>
                  <a:lnTo>
                    <a:pt x="376" y="112"/>
                  </a:lnTo>
                  <a:lnTo>
                    <a:pt x="352" y="88"/>
                  </a:lnTo>
                  <a:lnTo>
                    <a:pt x="344" y="72"/>
                  </a:lnTo>
                  <a:lnTo>
                    <a:pt x="344" y="64"/>
                  </a:lnTo>
                  <a:lnTo>
                    <a:pt x="344" y="48"/>
                  </a:lnTo>
                  <a:lnTo>
                    <a:pt x="336" y="40"/>
                  </a:lnTo>
                  <a:lnTo>
                    <a:pt x="320" y="40"/>
                  </a:lnTo>
                  <a:lnTo>
                    <a:pt x="312" y="0"/>
                  </a:lnTo>
                  <a:lnTo>
                    <a:pt x="304" y="0"/>
                  </a:lnTo>
                  <a:lnTo>
                    <a:pt x="304" y="16"/>
                  </a:lnTo>
                  <a:lnTo>
                    <a:pt x="304" y="48"/>
                  </a:lnTo>
                  <a:lnTo>
                    <a:pt x="296" y="80"/>
                  </a:lnTo>
                  <a:lnTo>
                    <a:pt x="280" y="80"/>
                  </a:lnTo>
                  <a:lnTo>
                    <a:pt x="256" y="56"/>
                  </a:lnTo>
                  <a:lnTo>
                    <a:pt x="248" y="56"/>
                  </a:lnTo>
                  <a:lnTo>
                    <a:pt x="248" y="48"/>
                  </a:lnTo>
                  <a:lnTo>
                    <a:pt x="232" y="48"/>
                  </a:lnTo>
                  <a:lnTo>
                    <a:pt x="240" y="32"/>
                  </a:lnTo>
                  <a:lnTo>
                    <a:pt x="248" y="32"/>
                  </a:lnTo>
                  <a:lnTo>
                    <a:pt x="256" y="16"/>
                  </a:lnTo>
                  <a:lnTo>
                    <a:pt x="248" y="16"/>
                  </a:lnTo>
                  <a:lnTo>
                    <a:pt x="240" y="24"/>
                  </a:lnTo>
                  <a:lnTo>
                    <a:pt x="240" y="16"/>
                  </a:lnTo>
                  <a:lnTo>
                    <a:pt x="232" y="16"/>
                  </a:lnTo>
                  <a:lnTo>
                    <a:pt x="200" y="8"/>
                  </a:lnTo>
                  <a:lnTo>
                    <a:pt x="208" y="16"/>
                  </a:lnTo>
                  <a:lnTo>
                    <a:pt x="200" y="16"/>
                  </a:lnTo>
                  <a:lnTo>
                    <a:pt x="184" y="16"/>
                  </a:lnTo>
                  <a:lnTo>
                    <a:pt x="184" y="24"/>
                  </a:lnTo>
                  <a:lnTo>
                    <a:pt x="184" y="32"/>
                  </a:lnTo>
                  <a:lnTo>
                    <a:pt x="176" y="32"/>
                  </a:lnTo>
                  <a:lnTo>
                    <a:pt x="176" y="40"/>
                  </a:lnTo>
                  <a:lnTo>
                    <a:pt x="176" y="48"/>
                  </a:lnTo>
                  <a:lnTo>
                    <a:pt x="160" y="40"/>
                  </a:lnTo>
                  <a:lnTo>
                    <a:pt x="160" y="48"/>
                  </a:lnTo>
                  <a:lnTo>
                    <a:pt x="160" y="40"/>
                  </a:lnTo>
                  <a:lnTo>
                    <a:pt x="152" y="40"/>
                  </a:lnTo>
                  <a:lnTo>
                    <a:pt x="144" y="40"/>
                  </a:lnTo>
                  <a:lnTo>
                    <a:pt x="136" y="40"/>
                  </a:lnTo>
                  <a:lnTo>
                    <a:pt x="128" y="40"/>
                  </a:lnTo>
                  <a:lnTo>
                    <a:pt x="120" y="64"/>
                  </a:lnTo>
                  <a:lnTo>
                    <a:pt x="112" y="64"/>
                  </a:lnTo>
                  <a:lnTo>
                    <a:pt x="104" y="64"/>
                  </a:lnTo>
                  <a:lnTo>
                    <a:pt x="112" y="72"/>
                  </a:lnTo>
                  <a:lnTo>
                    <a:pt x="104" y="80"/>
                  </a:lnTo>
                  <a:lnTo>
                    <a:pt x="104" y="64"/>
                  </a:lnTo>
                  <a:lnTo>
                    <a:pt x="96" y="80"/>
                  </a:lnTo>
                  <a:lnTo>
                    <a:pt x="104" y="88"/>
                  </a:lnTo>
                  <a:lnTo>
                    <a:pt x="80" y="96"/>
                  </a:lnTo>
                  <a:lnTo>
                    <a:pt x="32" y="112"/>
                  </a:lnTo>
                  <a:lnTo>
                    <a:pt x="16" y="136"/>
                  </a:lnTo>
                  <a:lnTo>
                    <a:pt x="8" y="128"/>
                  </a:lnTo>
                  <a:lnTo>
                    <a:pt x="8" y="136"/>
                  </a:lnTo>
                  <a:lnTo>
                    <a:pt x="8" y="144"/>
                  </a:lnTo>
                  <a:lnTo>
                    <a:pt x="0" y="144"/>
                  </a:lnTo>
                  <a:lnTo>
                    <a:pt x="16" y="184"/>
                  </a:lnTo>
                  <a:lnTo>
                    <a:pt x="8" y="168"/>
                  </a:lnTo>
                  <a:lnTo>
                    <a:pt x="8" y="184"/>
                  </a:lnTo>
                  <a:lnTo>
                    <a:pt x="0" y="176"/>
                  </a:lnTo>
                  <a:lnTo>
                    <a:pt x="24" y="216"/>
                  </a:lnTo>
                  <a:lnTo>
                    <a:pt x="24" y="240"/>
                  </a:lnTo>
                  <a:lnTo>
                    <a:pt x="24" y="264"/>
                  </a:lnTo>
                  <a:lnTo>
                    <a:pt x="24" y="27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07" name="Freeform 358"/>
            <p:cNvSpPr>
              <a:spLocks/>
            </p:cNvSpPr>
            <p:nvPr/>
          </p:nvSpPr>
          <p:spPr bwMode="auto">
            <a:xfrm>
              <a:off x="4715" y="2738"/>
              <a:ext cx="438" cy="320"/>
            </a:xfrm>
            <a:custGeom>
              <a:avLst/>
              <a:gdLst>
                <a:gd name="T0" fmla="*/ 74 w 424"/>
                <a:gd name="T1" fmla="*/ 68 h 344"/>
                <a:gd name="T2" fmla="*/ 138 w 424"/>
                <a:gd name="T3" fmla="*/ 64 h 344"/>
                <a:gd name="T4" fmla="*/ 214 w 424"/>
                <a:gd name="T5" fmla="*/ 62 h 344"/>
                <a:gd name="T6" fmla="*/ 367 w 424"/>
                <a:gd name="T7" fmla="*/ 56 h 344"/>
                <a:gd name="T8" fmla="*/ 429 w 424"/>
                <a:gd name="T9" fmla="*/ 62 h 344"/>
                <a:gd name="T10" fmla="*/ 506 w 424"/>
                <a:gd name="T11" fmla="*/ 60 h 344"/>
                <a:gd name="T12" fmla="*/ 490 w 424"/>
                <a:gd name="T13" fmla="*/ 68 h 344"/>
                <a:gd name="T14" fmla="*/ 506 w 424"/>
                <a:gd name="T15" fmla="*/ 64 h 344"/>
                <a:gd name="T16" fmla="*/ 506 w 424"/>
                <a:gd name="T17" fmla="*/ 70 h 344"/>
                <a:gd name="T18" fmla="*/ 538 w 424"/>
                <a:gd name="T19" fmla="*/ 73 h 344"/>
                <a:gd name="T20" fmla="*/ 555 w 424"/>
                <a:gd name="T21" fmla="*/ 75 h 344"/>
                <a:gd name="T22" fmla="*/ 597 w 424"/>
                <a:gd name="T23" fmla="*/ 77 h 344"/>
                <a:gd name="T24" fmla="*/ 642 w 424"/>
                <a:gd name="T25" fmla="*/ 75 h 344"/>
                <a:gd name="T26" fmla="*/ 658 w 424"/>
                <a:gd name="T27" fmla="*/ 77 h 344"/>
                <a:gd name="T28" fmla="*/ 676 w 424"/>
                <a:gd name="T29" fmla="*/ 81 h 344"/>
                <a:gd name="T30" fmla="*/ 736 w 424"/>
                <a:gd name="T31" fmla="*/ 75 h 344"/>
                <a:gd name="T32" fmla="*/ 811 w 424"/>
                <a:gd name="T33" fmla="*/ 55 h 344"/>
                <a:gd name="T34" fmla="*/ 811 w 424"/>
                <a:gd name="T35" fmla="*/ 42 h 344"/>
                <a:gd name="T36" fmla="*/ 769 w 424"/>
                <a:gd name="T37" fmla="*/ 33 h 344"/>
                <a:gd name="T38" fmla="*/ 736 w 424"/>
                <a:gd name="T39" fmla="*/ 31 h 344"/>
                <a:gd name="T40" fmla="*/ 721 w 424"/>
                <a:gd name="T41" fmla="*/ 27 h 344"/>
                <a:gd name="T42" fmla="*/ 658 w 424"/>
                <a:gd name="T43" fmla="*/ 18 h 344"/>
                <a:gd name="T44" fmla="*/ 658 w 424"/>
                <a:gd name="T45" fmla="*/ 12 h 344"/>
                <a:gd name="T46" fmla="*/ 614 w 424"/>
                <a:gd name="T47" fmla="*/ 9 h 344"/>
                <a:gd name="T48" fmla="*/ 581 w 424"/>
                <a:gd name="T49" fmla="*/ 0 h 344"/>
                <a:gd name="T50" fmla="*/ 581 w 424"/>
                <a:gd name="T51" fmla="*/ 12 h 344"/>
                <a:gd name="T52" fmla="*/ 538 w 424"/>
                <a:gd name="T53" fmla="*/ 19 h 344"/>
                <a:gd name="T54" fmla="*/ 474 w 424"/>
                <a:gd name="T55" fmla="*/ 14 h 344"/>
                <a:gd name="T56" fmla="*/ 444 w 424"/>
                <a:gd name="T57" fmla="*/ 12 h 344"/>
                <a:gd name="T58" fmla="*/ 474 w 424"/>
                <a:gd name="T59" fmla="*/ 7 h 344"/>
                <a:gd name="T60" fmla="*/ 474 w 424"/>
                <a:gd name="T61" fmla="*/ 7 h 344"/>
                <a:gd name="T62" fmla="*/ 459 w 424"/>
                <a:gd name="T63" fmla="*/ 7 h 344"/>
                <a:gd name="T64" fmla="*/ 383 w 424"/>
                <a:gd name="T65" fmla="*/ 7 h 344"/>
                <a:gd name="T66" fmla="*/ 383 w 424"/>
                <a:gd name="T67" fmla="*/ 7 h 344"/>
                <a:gd name="T68" fmla="*/ 352 w 424"/>
                <a:gd name="T69" fmla="*/ 7 h 344"/>
                <a:gd name="T70" fmla="*/ 337 w 424"/>
                <a:gd name="T71" fmla="*/ 7 h 344"/>
                <a:gd name="T72" fmla="*/ 337 w 424"/>
                <a:gd name="T73" fmla="*/ 12 h 344"/>
                <a:gd name="T74" fmla="*/ 306 w 424"/>
                <a:gd name="T75" fmla="*/ 12 h 344"/>
                <a:gd name="T76" fmla="*/ 291 w 424"/>
                <a:gd name="T77" fmla="*/ 9 h 344"/>
                <a:gd name="T78" fmla="*/ 260 w 424"/>
                <a:gd name="T79" fmla="*/ 9 h 344"/>
                <a:gd name="T80" fmla="*/ 228 w 424"/>
                <a:gd name="T81" fmla="*/ 16 h 344"/>
                <a:gd name="T82" fmla="*/ 199 w 424"/>
                <a:gd name="T83" fmla="*/ 16 h 344"/>
                <a:gd name="T84" fmla="*/ 199 w 424"/>
                <a:gd name="T85" fmla="*/ 19 h 344"/>
                <a:gd name="T86" fmla="*/ 182 w 424"/>
                <a:gd name="T87" fmla="*/ 19 h 344"/>
                <a:gd name="T88" fmla="*/ 154 w 424"/>
                <a:gd name="T89" fmla="*/ 23 h 344"/>
                <a:gd name="T90" fmla="*/ 36 w 424"/>
                <a:gd name="T91" fmla="*/ 32 h 344"/>
                <a:gd name="T92" fmla="*/ 8 w 424"/>
                <a:gd name="T93" fmla="*/ 32 h 344"/>
                <a:gd name="T94" fmla="*/ 0 w 424"/>
                <a:gd name="T95" fmla="*/ 33 h 344"/>
                <a:gd name="T96" fmla="*/ 8 w 424"/>
                <a:gd name="T97" fmla="*/ 39 h 344"/>
                <a:gd name="T98" fmla="*/ 0 w 424"/>
                <a:gd name="T99" fmla="*/ 42 h 344"/>
                <a:gd name="T100" fmla="*/ 44 w 424"/>
                <a:gd name="T101" fmla="*/ 56 h 344"/>
                <a:gd name="T102" fmla="*/ 44 w 424"/>
                <a:gd name="T103" fmla="*/ 64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24"/>
                <a:gd name="T157" fmla="*/ 0 h 344"/>
                <a:gd name="T158" fmla="*/ 424 w 424"/>
                <a:gd name="T159" fmla="*/ 344 h 3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24" h="344">
                  <a:moveTo>
                    <a:pt x="24" y="272"/>
                  </a:moveTo>
                  <a:lnTo>
                    <a:pt x="40" y="288"/>
                  </a:lnTo>
                  <a:lnTo>
                    <a:pt x="56" y="288"/>
                  </a:lnTo>
                  <a:lnTo>
                    <a:pt x="72" y="272"/>
                  </a:lnTo>
                  <a:lnTo>
                    <a:pt x="104" y="272"/>
                  </a:lnTo>
                  <a:lnTo>
                    <a:pt x="112" y="264"/>
                  </a:lnTo>
                  <a:lnTo>
                    <a:pt x="144" y="248"/>
                  </a:lnTo>
                  <a:lnTo>
                    <a:pt x="192" y="240"/>
                  </a:lnTo>
                  <a:lnTo>
                    <a:pt x="224" y="256"/>
                  </a:lnTo>
                  <a:lnTo>
                    <a:pt x="224" y="264"/>
                  </a:lnTo>
                  <a:lnTo>
                    <a:pt x="240" y="288"/>
                  </a:lnTo>
                  <a:lnTo>
                    <a:pt x="264" y="256"/>
                  </a:lnTo>
                  <a:lnTo>
                    <a:pt x="264" y="272"/>
                  </a:lnTo>
                  <a:lnTo>
                    <a:pt x="256" y="288"/>
                  </a:lnTo>
                  <a:lnTo>
                    <a:pt x="264" y="288"/>
                  </a:lnTo>
                  <a:lnTo>
                    <a:pt x="264" y="272"/>
                  </a:lnTo>
                  <a:lnTo>
                    <a:pt x="264" y="288"/>
                  </a:lnTo>
                  <a:lnTo>
                    <a:pt x="264" y="296"/>
                  </a:lnTo>
                  <a:lnTo>
                    <a:pt x="272" y="296"/>
                  </a:lnTo>
                  <a:lnTo>
                    <a:pt x="280" y="312"/>
                  </a:lnTo>
                  <a:lnTo>
                    <a:pt x="280" y="320"/>
                  </a:lnTo>
                  <a:lnTo>
                    <a:pt x="288" y="320"/>
                  </a:lnTo>
                  <a:lnTo>
                    <a:pt x="304" y="328"/>
                  </a:lnTo>
                  <a:lnTo>
                    <a:pt x="312" y="328"/>
                  </a:lnTo>
                  <a:lnTo>
                    <a:pt x="320" y="336"/>
                  </a:lnTo>
                  <a:lnTo>
                    <a:pt x="336" y="320"/>
                  </a:lnTo>
                  <a:lnTo>
                    <a:pt x="336" y="328"/>
                  </a:lnTo>
                  <a:lnTo>
                    <a:pt x="344" y="328"/>
                  </a:lnTo>
                  <a:lnTo>
                    <a:pt x="344" y="336"/>
                  </a:lnTo>
                  <a:lnTo>
                    <a:pt x="352" y="344"/>
                  </a:lnTo>
                  <a:lnTo>
                    <a:pt x="368" y="320"/>
                  </a:lnTo>
                  <a:lnTo>
                    <a:pt x="384" y="320"/>
                  </a:lnTo>
                  <a:lnTo>
                    <a:pt x="392" y="296"/>
                  </a:lnTo>
                  <a:lnTo>
                    <a:pt x="424" y="232"/>
                  </a:lnTo>
                  <a:lnTo>
                    <a:pt x="424" y="208"/>
                  </a:lnTo>
                  <a:lnTo>
                    <a:pt x="424" y="176"/>
                  </a:lnTo>
                  <a:lnTo>
                    <a:pt x="408" y="152"/>
                  </a:lnTo>
                  <a:lnTo>
                    <a:pt x="400" y="144"/>
                  </a:lnTo>
                  <a:lnTo>
                    <a:pt x="392" y="136"/>
                  </a:lnTo>
                  <a:lnTo>
                    <a:pt x="384" y="128"/>
                  </a:lnTo>
                  <a:lnTo>
                    <a:pt x="384" y="136"/>
                  </a:lnTo>
                  <a:lnTo>
                    <a:pt x="376" y="112"/>
                  </a:lnTo>
                  <a:lnTo>
                    <a:pt x="352" y="88"/>
                  </a:lnTo>
                  <a:lnTo>
                    <a:pt x="344" y="72"/>
                  </a:lnTo>
                  <a:lnTo>
                    <a:pt x="344" y="64"/>
                  </a:lnTo>
                  <a:lnTo>
                    <a:pt x="344" y="48"/>
                  </a:lnTo>
                  <a:lnTo>
                    <a:pt x="336" y="40"/>
                  </a:lnTo>
                  <a:lnTo>
                    <a:pt x="320" y="40"/>
                  </a:lnTo>
                  <a:lnTo>
                    <a:pt x="312" y="0"/>
                  </a:lnTo>
                  <a:lnTo>
                    <a:pt x="304" y="0"/>
                  </a:lnTo>
                  <a:lnTo>
                    <a:pt x="304" y="16"/>
                  </a:lnTo>
                  <a:lnTo>
                    <a:pt x="304" y="48"/>
                  </a:lnTo>
                  <a:lnTo>
                    <a:pt x="296" y="80"/>
                  </a:lnTo>
                  <a:lnTo>
                    <a:pt x="280" y="80"/>
                  </a:lnTo>
                  <a:lnTo>
                    <a:pt x="256" y="56"/>
                  </a:lnTo>
                  <a:lnTo>
                    <a:pt x="248" y="56"/>
                  </a:lnTo>
                  <a:lnTo>
                    <a:pt x="248" y="48"/>
                  </a:lnTo>
                  <a:lnTo>
                    <a:pt x="232" y="48"/>
                  </a:lnTo>
                  <a:lnTo>
                    <a:pt x="240" y="32"/>
                  </a:lnTo>
                  <a:lnTo>
                    <a:pt x="248" y="32"/>
                  </a:lnTo>
                  <a:lnTo>
                    <a:pt x="256" y="16"/>
                  </a:lnTo>
                  <a:lnTo>
                    <a:pt x="248" y="16"/>
                  </a:lnTo>
                  <a:lnTo>
                    <a:pt x="240" y="24"/>
                  </a:lnTo>
                  <a:lnTo>
                    <a:pt x="240" y="16"/>
                  </a:lnTo>
                  <a:lnTo>
                    <a:pt x="232" y="16"/>
                  </a:lnTo>
                  <a:lnTo>
                    <a:pt x="200" y="8"/>
                  </a:lnTo>
                  <a:lnTo>
                    <a:pt x="208" y="16"/>
                  </a:lnTo>
                  <a:lnTo>
                    <a:pt x="200" y="16"/>
                  </a:lnTo>
                  <a:lnTo>
                    <a:pt x="184" y="16"/>
                  </a:lnTo>
                  <a:lnTo>
                    <a:pt x="184" y="24"/>
                  </a:lnTo>
                  <a:lnTo>
                    <a:pt x="184" y="32"/>
                  </a:lnTo>
                  <a:lnTo>
                    <a:pt x="176" y="32"/>
                  </a:lnTo>
                  <a:lnTo>
                    <a:pt x="176" y="40"/>
                  </a:lnTo>
                  <a:lnTo>
                    <a:pt x="176" y="48"/>
                  </a:lnTo>
                  <a:lnTo>
                    <a:pt x="160" y="40"/>
                  </a:lnTo>
                  <a:lnTo>
                    <a:pt x="160" y="48"/>
                  </a:lnTo>
                  <a:lnTo>
                    <a:pt x="160" y="40"/>
                  </a:lnTo>
                  <a:lnTo>
                    <a:pt x="152" y="40"/>
                  </a:lnTo>
                  <a:lnTo>
                    <a:pt x="144" y="40"/>
                  </a:lnTo>
                  <a:lnTo>
                    <a:pt x="136" y="40"/>
                  </a:lnTo>
                  <a:lnTo>
                    <a:pt x="128" y="40"/>
                  </a:lnTo>
                  <a:lnTo>
                    <a:pt x="120" y="64"/>
                  </a:lnTo>
                  <a:lnTo>
                    <a:pt x="112" y="64"/>
                  </a:lnTo>
                  <a:lnTo>
                    <a:pt x="104" y="64"/>
                  </a:lnTo>
                  <a:lnTo>
                    <a:pt x="112" y="72"/>
                  </a:lnTo>
                  <a:lnTo>
                    <a:pt x="104" y="80"/>
                  </a:lnTo>
                  <a:lnTo>
                    <a:pt x="104" y="64"/>
                  </a:lnTo>
                  <a:lnTo>
                    <a:pt x="96" y="80"/>
                  </a:lnTo>
                  <a:lnTo>
                    <a:pt x="104" y="88"/>
                  </a:lnTo>
                  <a:lnTo>
                    <a:pt x="80" y="96"/>
                  </a:lnTo>
                  <a:lnTo>
                    <a:pt x="32" y="112"/>
                  </a:lnTo>
                  <a:lnTo>
                    <a:pt x="16" y="136"/>
                  </a:lnTo>
                  <a:lnTo>
                    <a:pt x="8" y="128"/>
                  </a:lnTo>
                  <a:lnTo>
                    <a:pt x="8" y="136"/>
                  </a:lnTo>
                  <a:lnTo>
                    <a:pt x="8" y="144"/>
                  </a:lnTo>
                  <a:lnTo>
                    <a:pt x="0" y="144"/>
                  </a:lnTo>
                  <a:lnTo>
                    <a:pt x="16" y="184"/>
                  </a:lnTo>
                  <a:lnTo>
                    <a:pt x="8" y="168"/>
                  </a:lnTo>
                  <a:lnTo>
                    <a:pt x="8" y="184"/>
                  </a:lnTo>
                  <a:lnTo>
                    <a:pt x="0" y="176"/>
                  </a:lnTo>
                  <a:lnTo>
                    <a:pt x="24" y="216"/>
                  </a:lnTo>
                  <a:lnTo>
                    <a:pt x="24" y="240"/>
                  </a:lnTo>
                  <a:lnTo>
                    <a:pt x="24" y="264"/>
                  </a:lnTo>
                  <a:lnTo>
                    <a:pt x="24" y="272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08" name="Freeform 359"/>
            <p:cNvSpPr>
              <a:spLocks/>
            </p:cNvSpPr>
            <p:nvPr/>
          </p:nvSpPr>
          <p:spPr bwMode="auto">
            <a:xfrm>
              <a:off x="4905" y="2745"/>
              <a:ext cx="8" cy="8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0 h 8"/>
                <a:gd name="T4" fmla="*/ 0 w 8"/>
                <a:gd name="T5" fmla="*/ 0 h 8"/>
                <a:gd name="T6" fmla="*/ 0 w 8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09" name="Freeform 360"/>
            <p:cNvSpPr>
              <a:spLocks/>
            </p:cNvSpPr>
            <p:nvPr/>
          </p:nvSpPr>
          <p:spPr bwMode="auto">
            <a:xfrm>
              <a:off x="4905" y="2745"/>
              <a:ext cx="8" cy="8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0 h 8"/>
                <a:gd name="T4" fmla="*/ 0 w 8"/>
                <a:gd name="T5" fmla="*/ 0 h 8"/>
                <a:gd name="T6" fmla="*/ 0 w 8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10" name="Freeform 361"/>
            <p:cNvSpPr>
              <a:spLocks/>
            </p:cNvSpPr>
            <p:nvPr/>
          </p:nvSpPr>
          <p:spPr bwMode="auto">
            <a:xfrm>
              <a:off x="5336" y="2998"/>
              <a:ext cx="67" cy="87"/>
            </a:xfrm>
            <a:custGeom>
              <a:avLst/>
              <a:gdLst>
                <a:gd name="T0" fmla="*/ 40 w 64"/>
                <a:gd name="T1" fmla="*/ 12 h 95"/>
                <a:gd name="T2" fmla="*/ 83 w 64"/>
                <a:gd name="T3" fmla="*/ 13 h 95"/>
                <a:gd name="T4" fmla="*/ 57 w 64"/>
                <a:gd name="T5" fmla="*/ 15 h 95"/>
                <a:gd name="T6" fmla="*/ 83 w 64"/>
                <a:gd name="T7" fmla="*/ 16 h 95"/>
                <a:gd name="T8" fmla="*/ 83 w 64"/>
                <a:gd name="T9" fmla="*/ 15 h 95"/>
                <a:gd name="T10" fmla="*/ 119 w 64"/>
                <a:gd name="T11" fmla="*/ 12 h 95"/>
                <a:gd name="T12" fmla="*/ 140 w 64"/>
                <a:gd name="T13" fmla="*/ 12 h 95"/>
                <a:gd name="T14" fmla="*/ 158 w 64"/>
                <a:gd name="T15" fmla="*/ 10 h 95"/>
                <a:gd name="T16" fmla="*/ 158 w 64"/>
                <a:gd name="T17" fmla="*/ 6 h 95"/>
                <a:gd name="T18" fmla="*/ 140 w 64"/>
                <a:gd name="T19" fmla="*/ 6 h 95"/>
                <a:gd name="T20" fmla="*/ 119 w 64"/>
                <a:gd name="T21" fmla="*/ 6 h 95"/>
                <a:gd name="T22" fmla="*/ 83 w 64"/>
                <a:gd name="T23" fmla="*/ 6 h 95"/>
                <a:gd name="T24" fmla="*/ 83 w 64"/>
                <a:gd name="T25" fmla="*/ 5 h 95"/>
                <a:gd name="T26" fmla="*/ 83 w 64"/>
                <a:gd name="T27" fmla="*/ 6 h 95"/>
                <a:gd name="T28" fmla="*/ 57 w 64"/>
                <a:gd name="T29" fmla="*/ 5 h 95"/>
                <a:gd name="T30" fmla="*/ 57 w 64"/>
                <a:gd name="T31" fmla="*/ 5 h 95"/>
                <a:gd name="T32" fmla="*/ 0 w 64"/>
                <a:gd name="T33" fmla="*/ 0 h 95"/>
                <a:gd name="T34" fmla="*/ 57 w 64"/>
                <a:gd name="T35" fmla="*/ 5 h 95"/>
                <a:gd name="T36" fmla="*/ 57 w 64"/>
                <a:gd name="T37" fmla="*/ 10 h 95"/>
                <a:gd name="T38" fmla="*/ 40 w 64"/>
                <a:gd name="T39" fmla="*/ 12 h 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4"/>
                <a:gd name="T61" fmla="*/ 0 h 95"/>
                <a:gd name="T62" fmla="*/ 64 w 64"/>
                <a:gd name="T63" fmla="*/ 95 h 9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4" h="95">
                  <a:moveTo>
                    <a:pt x="16" y="64"/>
                  </a:moveTo>
                  <a:lnTo>
                    <a:pt x="32" y="71"/>
                  </a:lnTo>
                  <a:lnTo>
                    <a:pt x="24" y="87"/>
                  </a:lnTo>
                  <a:lnTo>
                    <a:pt x="32" y="95"/>
                  </a:lnTo>
                  <a:lnTo>
                    <a:pt x="32" y="87"/>
                  </a:lnTo>
                  <a:lnTo>
                    <a:pt x="48" y="64"/>
                  </a:lnTo>
                  <a:lnTo>
                    <a:pt x="56" y="64"/>
                  </a:lnTo>
                  <a:lnTo>
                    <a:pt x="64" y="56"/>
                  </a:lnTo>
                  <a:lnTo>
                    <a:pt x="64" y="40"/>
                  </a:lnTo>
                  <a:lnTo>
                    <a:pt x="56" y="40"/>
                  </a:lnTo>
                  <a:lnTo>
                    <a:pt x="48" y="40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24" y="8"/>
                  </a:lnTo>
                  <a:lnTo>
                    <a:pt x="0" y="0"/>
                  </a:lnTo>
                  <a:lnTo>
                    <a:pt x="24" y="32"/>
                  </a:lnTo>
                  <a:lnTo>
                    <a:pt x="24" y="56"/>
                  </a:lnTo>
                  <a:lnTo>
                    <a:pt x="16" y="6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11" name="Freeform 362"/>
            <p:cNvSpPr>
              <a:spLocks/>
            </p:cNvSpPr>
            <p:nvPr/>
          </p:nvSpPr>
          <p:spPr bwMode="auto">
            <a:xfrm>
              <a:off x="5358" y="2998"/>
              <a:ext cx="67" cy="87"/>
            </a:xfrm>
            <a:custGeom>
              <a:avLst/>
              <a:gdLst>
                <a:gd name="T0" fmla="*/ 40 w 64"/>
                <a:gd name="T1" fmla="*/ 12 h 95"/>
                <a:gd name="T2" fmla="*/ 83 w 64"/>
                <a:gd name="T3" fmla="*/ 13 h 95"/>
                <a:gd name="T4" fmla="*/ 57 w 64"/>
                <a:gd name="T5" fmla="*/ 15 h 95"/>
                <a:gd name="T6" fmla="*/ 83 w 64"/>
                <a:gd name="T7" fmla="*/ 16 h 95"/>
                <a:gd name="T8" fmla="*/ 83 w 64"/>
                <a:gd name="T9" fmla="*/ 15 h 95"/>
                <a:gd name="T10" fmla="*/ 119 w 64"/>
                <a:gd name="T11" fmla="*/ 12 h 95"/>
                <a:gd name="T12" fmla="*/ 140 w 64"/>
                <a:gd name="T13" fmla="*/ 12 h 95"/>
                <a:gd name="T14" fmla="*/ 158 w 64"/>
                <a:gd name="T15" fmla="*/ 10 h 95"/>
                <a:gd name="T16" fmla="*/ 158 w 64"/>
                <a:gd name="T17" fmla="*/ 6 h 95"/>
                <a:gd name="T18" fmla="*/ 140 w 64"/>
                <a:gd name="T19" fmla="*/ 6 h 95"/>
                <a:gd name="T20" fmla="*/ 119 w 64"/>
                <a:gd name="T21" fmla="*/ 6 h 95"/>
                <a:gd name="T22" fmla="*/ 83 w 64"/>
                <a:gd name="T23" fmla="*/ 6 h 95"/>
                <a:gd name="T24" fmla="*/ 83 w 64"/>
                <a:gd name="T25" fmla="*/ 5 h 95"/>
                <a:gd name="T26" fmla="*/ 83 w 64"/>
                <a:gd name="T27" fmla="*/ 6 h 95"/>
                <a:gd name="T28" fmla="*/ 57 w 64"/>
                <a:gd name="T29" fmla="*/ 5 h 95"/>
                <a:gd name="T30" fmla="*/ 57 w 64"/>
                <a:gd name="T31" fmla="*/ 5 h 95"/>
                <a:gd name="T32" fmla="*/ 0 w 64"/>
                <a:gd name="T33" fmla="*/ 0 h 95"/>
                <a:gd name="T34" fmla="*/ 57 w 64"/>
                <a:gd name="T35" fmla="*/ 5 h 95"/>
                <a:gd name="T36" fmla="*/ 57 w 64"/>
                <a:gd name="T37" fmla="*/ 10 h 95"/>
                <a:gd name="T38" fmla="*/ 40 w 64"/>
                <a:gd name="T39" fmla="*/ 12 h 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4"/>
                <a:gd name="T61" fmla="*/ 0 h 95"/>
                <a:gd name="T62" fmla="*/ 64 w 64"/>
                <a:gd name="T63" fmla="*/ 95 h 9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4" h="95">
                  <a:moveTo>
                    <a:pt x="16" y="64"/>
                  </a:moveTo>
                  <a:lnTo>
                    <a:pt x="32" y="71"/>
                  </a:lnTo>
                  <a:lnTo>
                    <a:pt x="24" y="87"/>
                  </a:lnTo>
                  <a:lnTo>
                    <a:pt x="32" y="95"/>
                  </a:lnTo>
                  <a:lnTo>
                    <a:pt x="32" y="87"/>
                  </a:lnTo>
                  <a:lnTo>
                    <a:pt x="48" y="64"/>
                  </a:lnTo>
                  <a:lnTo>
                    <a:pt x="56" y="64"/>
                  </a:lnTo>
                  <a:lnTo>
                    <a:pt x="64" y="56"/>
                  </a:lnTo>
                  <a:lnTo>
                    <a:pt x="64" y="40"/>
                  </a:lnTo>
                  <a:lnTo>
                    <a:pt x="56" y="40"/>
                  </a:lnTo>
                  <a:lnTo>
                    <a:pt x="48" y="40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24" y="8"/>
                  </a:lnTo>
                  <a:lnTo>
                    <a:pt x="0" y="0"/>
                  </a:lnTo>
                  <a:lnTo>
                    <a:pt x="24" y="32"/>
                  </a:lnTo>
                  <a:lnTo>
                    <a:pt x="24" y="56"/>
                  </a:lnTo>
                  <a:lnTo>
                    <a:pt x="16" y="64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12" name="Freeform 363"/>
            <p:cNvSpPr>
              <a:spLocks/>
            </p:cNvSpPr>
            <p:nvPr/>
          </p:nvSpPr>
          <p:spPr bwMode="auto">
            <a:xfrm>
              <a:off x="5292" y="3079"/>
              <a:ext cx="91" cy="82"/>
            </a:xfrm>
            <a:custGeom>
              <a:avLst/>
              <a:gdLst>
                <a:gd name="T0" fmla="*/ 0 w 88"/>
                <a:gd name="T1" fmla="*/ 18 h 88"/>
                <a:gd name="T2" fmla="*/ 8 w 88"/>
                <a:gd name="T3" fmla="*/ 20 h 88"/>
                <a:gd name="T4" fmla="*/ 36 w 88"/>
                <a:gd name="T5" fmla="*/ 20 h 88"/>
                <a:gd name="T6" fmla="*/ 44 w 88"/>
                <a:gd name="T7" fmla="*/ 21 h 88"/>
                <a:gd name="T8" fmla="*/ 77 w 88"/>
                <a:gd name="T9" fmla="*/ 20 h 88"/>
                <a:gd name="T10" fmla="*/ 95 w 88"/>
                <a:gd name="T11" fmla="*/ 17 h 88"/>
                <a:gd name="T12" fmla="*/ 108 w 88"/>
                <a:gd name="T13" fmla="*/ 13 h 88"/>
                <a:gd name="T14" fmla="*/ 124 w 88"/>
                <a:gd name="T15" fmla="*/ 10 h 88"/>
                <a:gd name="T16" fmla="*/ 142 w 88"/>
                <a:gd name="T17" fmla="*/ 10 h 88"/>
                <a:gd name="T18" fmla="*/ 124 w 88"/>
                <a:gd name="T19" fmla="*/ 7 h 88"/>
                <a:gd name="T20" fmla="*/ 171 w 88"/>
                <a:gd name="T21" fmla="*/ 7 h 88"/>
                <a:gd name="T22" fmla="*/ 171 w 88"/>
                <a:gd name="T23" fmla="*/ 0 h 88"/>
                <a:gd name="T24" fmla="*/ 157 w 88"/>
                <a:gd name="T25" fmla="*/ 0 h 88"/>
                <a:gd name="T26" fmla="*/ 142 w 88"/>
                <a:gd name="T27" fmla="*/ 0 h 88"/>
                <a:gd name="T28" fmla="*/ 124 w 88"/>
                <a:gd name="T29" fmla="*/ 0 h 88"/>
                <a:gd name="T30" fmla="*/ 108 w 88"/>
                <a:gd name="T31" fmla="*/ 0 h 88"/>
                <a:gd name="T32" fmla="*/ 108 w 88"/>
                <a:gd name="T33" fmla="*/ 7 h 88"/>
                <a:gd name="T34" fmla="*/ 95 w 88"/>
                <a:gd name="T35" fmla="*/ 7 h 88"/>
                <a:gd name="T36" fmla="*/ 36 w 88"/>
                <a:gd name="T37" fmla="*/ 13 h 88"/>
                <a:gd name="T38" fmla="*/ 0 w 88"/>
                <a:gd name="T39" fmla="*/ 18 h 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8"/>
                <a:gd name="T61" fmla="*/ 0 h 88"/>
                <a:gd name="T62" fmla="*/ 88 w 88"/>
                <a:gd name="T63" fmla="*/ 88 h 8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8" h="88">
                  <a:moveTo>
                    <a:pt x="0" y="72"/>
                  </a:moveTo>
                  <a:lnTo>
                    <a:pt x="8" y="80"/>
                  </a:lnTo>
                  <a:lnTo>
                    <a:pt x="16" y="80"/>
                  </a:lnTo>
                  <a:lnTo>
                    <a:pt x="24" y="88"/>
                  </a:lnTo>
                  <a:lnTo>
                    <a:pt x="40" y="80"/>
                  </a:lnTo>
                  <a:lnTo>
                    <a:pt x="48" y="64"/>
                  </a:lnTo>
                  <a:lnTo>
                    <a:pt x="56" y="48"/>
                  </a:lnTo>
                  <a:lnTo>
                    <a:pt x="64" y="40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8" y="24"/>
                  </a:lnTo>
                  <a:lnTo>
                    <a:pt x="16" y="48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13" name="Freeform 364"/>
            <p:cNvSpPr>
              <a:spLocks/>
            </p:cNvSpPr>
            <p:nvPr/>
          </p:nvSpPr>
          <p:spPr bwMode="auto">
            <a:xfrm>
              <a:off x="5292" y="3079"/>
              <a:ext cx="91" cy="82"/>
            </a:xfrm>
            <a:custGeom>
              <a:avLst/>
              <a:gdLst>
                <a:gd name="T0" fmla="*/ 0 w 88"/>
                <a:gd name="T1" fmla="*/ 18 h 88"/>
                <a:gd name="T2" fmla="*/ 8 w 88"/>
                <a:gd name="T3" fmla="*/ 20 h 88"/>
                <a:gd name="T4" fmla="*/ 36 w 88"/>
                <a:gd name="T5" fmla="*/ 20 h 88"/>
                <a:gd name="T6" fmla="*/ 44 w 88"/>
                <a:gd name="T7" fmla="*/ 21 h 88"/>
                <a:gd name="T8" fmla="*/ 77 w 88"/>
                <a:gd name="T9" fmla="*/ 20 h 88"/>
                <a:gd name="T10" fmla="*/ 95 w 88"/>
                <a:gd name="T11" fmla="*/ 17 h 88"/>
                <a:gd name="T12" fmla="*/ 108 w 88"/>
                <a:gd name="T13" fmla="*/ 13 h 88"/>
                <a:gd name="T14" fmla="*/ 124 w 88"/>
                <a:gd name="T15" fmla="*/ 10 h 88"/>
                <a:gd name="T16" fmla="*/ 142 w 88"/>
                <a:gd name="T17" fmla="*/ 10 h 88"/>
                <a:gd name="T18" fmla="*/ 124 w 88"/>
                <a:gd name="T19" fmla="*/ 7 h 88"/>
                <a:gd name="T20" fmla="*/ 171 w 88"/>
                <a:gd name="T21" fmla="*/ 7 h 88"/>
                <a:gd name="T22" fmla="*/ 171 w 88"/>
                <a:gd name="T23" fmla="*/ 0 h 88"/>
                <a:gd name="T24" fmla="*/ 157 w 88"/>
                <a:gd name="T25" fmla="*/ 0 h 88"/>
                <a:gd name="T26" fmla="*/ 142 w 88"/>
                <a:gd name="T27" fmla="*/ 0 h 88"/>
                <a:gd name="T28" fmla="*/ 124 w 88"/>
                <a:gd name="T29" fmla="*/ 0 h 88"/>
                <a:gd name="T30" fmla="*/ 108 w 88"/>
                <a:gd name="T31" fmla="*/ 0 h 88"/>
                <a:gd name="T32" fmla="*/ 108 w 88"/>
                <a:gd name="T33" fmla="*/ 7 h 88"/>
                <a:gd name="T34" fmla="*/ 95 w 88"/>
                <a:gd name="T35" fmla="*/ 7 h 88"/>
                <a:gd name="T36" fmla="*/ 36 w 88"/>
                <a:gd name="T37" fmla="*/ 13 h 88"/>
                <a:gd name="T38" fmla="*/ 0 w 88"/>
                <a:gd name="T39" fmla="*/ 18 h 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8"/>
                <a:gd name="T61" fmla="*/ 0 h 88"/>
                <a:gd name="T62" fmla="*/ 88 w 88"/>
                <a:gd name="T63" fmla="*/ 88 h 8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8" h="88">
                  <a:moveTo>
                    <a:pt x="0" y="72"/>
                  </a:moveTo>
                  <a:lnTo>
                    <a:pt x="8" y="80"/>
                  </a:lnTo>
                  <a:lnTo>
                    <a:pt x="16" y="80"/>
                  </a:lnTo>
                  <a:lnTo>
                    <a:pt x="24" y="88"/>
                  </a:lnTo>
                  <a:lnTo>
                    <a:pt x="40" y="80"/>
                  </a:lnTo>
                  <a:lnTo>
                    <a:pt x="48" y="64"/>
                  </a:lnTo>
                  <a:lnTo>
                    <a:pt x="56" y="48"/>
                  </a:lnTo>
                  <a:lnTo>
                    <a:pt x="64" y="40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8" y="24"/>
                  </a:lnTo>
                  <a:lnTo>
                    <a:pt x="16" y="48"/>
                  </a:lnTo>
                  <a:lnTo>
                    <a:pt x="0" y="72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14" name="Freeform 365"/>
            <p:cNvSpPr>
              <a:spLocks/>
            </p:cNvSpPr>
            <p:nvPr/>
          </p:nvSpPr>
          <p:spPr bwMode="auto">
            <a:xfrm>
              <a:off x="4524" y="2575"/>
              <a:ext cx="115" cy="111"/>
            </a:xfrm>
            <a:custGeom>
              <a:avLst/>
              <a:gdLst>
                <a:gd name="T0" fmla="*/ 0 w 112"/>
                <a:gd name="T1" fmla="*/ 0 h 120"/>
                <a:gd name="T2" fmla="*/ 0 w 112"/>
                <a:gd name="T3" fmla="*/ 6 h 120"/>
                <a:gd name="T4" fmla="*/ 8 w 112"/>
                <a:gd name="T5" fmla="*/ 6 h 120"/>
                <a:gd name="T6" fmla="*/ 44 w 112"/>
                <a:gd name="T7" fmla="*/ 6 h 120"/>
                <a:gd name="T8" fmla="*/ 52 w 112"/>
                <a:gd name="T9" fmla="*/ 8 h 120"/>
                <a:gd name="T10" fmla="*/ 64 w 112"/>
                <a:gd name="T11" fmla="*/ 13 h 120"/>
                <a:gd name="T12" fmla="*/ 80 w 112"/>
                <a:gd name="T13" fmla="*/ 16 h 120"/>
                <a:gd name="T14" fmla="*/ 109 w 112"/>
                <a:gd name="T15" fmla="*/ 20 h 120"/>
                <a:gd name="T16" fmla="*/ 149 w 112"/>
                <a:gd name="T17" fmla="*/ 25 h 120"/>
                <a:gd name="T18" fmla="*/ 176 w 112"/>
                <a:gd name="T19" fmla="*/ 25 h 120"/>
                <a:gd name="T20" fmla="*/ 189 w 112"/>
                <a:gd name="T21" fmla="*/ 20 h 120"/>
                <a:gd name="T22" fmla="*/ 176 w 112"/>
                <a:gd name="T23" fmla="*/ 17 h 120"/>
                <a:gd name="T24" fmla="*/ 164 w 112"/>
                <a:gd name="T25" fmla="*/ 17 h 120"/>
                <a:gd name="T26" fmla="*/ 149 w 112"/>
                <a:gd name="T27" fmla="*/ 16 h 120"/>
                <a:gd name="T28" fmla="*/ 149 w 112"/>
                <a:gd name="T29" fmla="*/ 14 h 120"/>
                <a:gd name="T30" fmla="*/ 133 w 112"/>
                <a:gd name="T31" fmla="*/ 13 h 120"/>
                <a:gd name="T32" fmla="*/ 133 w 112"/>
                <a:gd name="T33" fmla="*/ 11 h 120"/>
                <a:gd name="T34" fmla="*/ 97 w 112"/>
                <a:gd name="T35" fmla="*/ 6 h 120"/>
                <a:gd name="T36" fmla="*/ 80 w 112"/>
                <a:gd name="T37" fmla="*/ 6 h 120"/>
                <a:gd name="T38" fmla="*/ 16 w 112"/>
                <a:gd name="T39" fmla="*/ 6 h 120"/>
                <a:gd name="T40" fmla="*/ 0 w 112"/>
                <a:gd name="T41" fmla="*/ 0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0"/>
                <a:gd name="T65" fmla="*/ 112 w 112"/>
                <a:gd name="T66" fmla="*/ 120 h 1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0">
                  <a:moveTo>
                    <a:pt x="0" y="0"/>
                  </a:moveTo>
                  <a:lnTo>
                    <a:pt x="0" y="8"/>
                  </a:lnTo>
                  <a:lnTo>
                    <a:pt x="8" y="24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40" y="56"/>
                  </a:lnTo>
                  <a:lnTo>
                    <a:pt x="48" y="72"/>
                  </a:lnTo>
                  <a:lnTo>
                    <a:pt x="64" y="96"/>
                  </a:lnTo>
                  <a:lnTo>
                    <a:pt x="88" y="120"/>
                  </a:lnTo>
                  <a:lnTo>
                    <a:pt x="104" y="120"/>
                  </a:lnTo>
                  <a:lnTo>
                    <a:pt x="112" y="96"/>
                  </a:lnTo>
                  <a:lnTo>
                    <a:pt x="104" y="80"/>
                  </a:lnTo>
                  <a:lnTo>
                    <a:pt x="96" y="80"/>
                  </a:lnTo>
                  <a:lnTo>
                    <a:pt x="88" y="72"/>
                  </a:lnTo>
                  <a:lnTo>
                    <a:pt x="88" y="64"/>
                  </a:lnTo>
                  <a:lnTo>
                    <a:pt x="80" y="56"/>
                  </a:lnTo>
                  <a:lnTo>
                    <a:pt x="80" y="48"/>
                  </a:lnTo>
                  <a:lnTo>
                    <a:pt x="56" y="32"/>
                  </a:lnTo>
                  <a:lnTo>
                    <a:pt x="48" y="32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15" name="Freeform 366"/>
            <p:cNvSpPr>
              <a:spLocks/>
            </p:cNvSpPr>
            <p:nvPr/>
          </p:nvSpPr>
          <p:spPr bwMode="auto">
            <a:xfrm>
              <a:off x="4524" y="2575"/>
              <a:ext cx="115" cy="111"/>
            </a:xfrm>
            <a:custGeom>
              <a:avLst/>
              <a:gdLst>
                <a:gd name="T0" fmla="*/ 0 w 112"/>
                <a:gd name="T1" fmla="*/ 0 h 120"/>
                <a:gd name="T2" fmla="*/ 0 w 112"/>
                <a:gd name="T3" fmla="*/ 6 h 120"/>
                <a:gd name="T4" fmla="*/ 8 w 112"/>
                <a:gd name="T5" fmla="*/ 6 h 120"/>
                <a:gd name="T6" fmla="*/ 44 w 112"/>
                <a:gd name="T7" fmla="*/ 6 h 120"/>
                <a:gd name="T8" fmla="*/ 52 w 112"/>
                <a:gd name="T9" fmla="*/ 8 h 120"/>
                <a:gd name="T10" fmla="*/ 64 w 112"/>
                <a:gd name="T11" fmla="*/ 13 h 120"/>
                <a:gd name="T12" fmla="*/ 80 w 112"/>
                <a:gd name="T13" fmla="*/ 16 h 120"/>
                <a:gd name="T14" fmla="*/ 109 w 112"/>
                <a:gd name="T15" fmla="*/ 20 h 120"/>
                <a:gd name="T16" fmla="*/ 149 w 112"/>
                <a:gd name="T17" fmla="*/ 25 h 120"/>
                <a:gd name="T18" fmla="*/ 176 w 112"/>
                <a:gd name="T19" fmla="*/ 25 h 120"/>
                <a:gd name="T20" fmla="*/ 189 w 112"/>
                <a:gd name="T21" fmla="*/ 20 h 120"/>
                <a:gd name="T22" fmla="*/ 176 w 112"/>
                <a:gd name="T23" fmla="*/ 17 h 120"/>
                <a:gd name="T24" fmla="*/ 164 w 112"/>
                <a:gd name="T25" fmla="*/ 17 h 120"/>
                <a:gd name="T26" fmla="*/ 149 w 112"/>
                <a:gd name="T27" fmla="*/ 16 h 120"/>
                <a:gd name="T28" fmla="*/ 149 w 112"/>
                <a:gd name="T29" fmla="*/ 14 h 120"/>
                <a:gd name="T30" fmla="*/ 133 w 112"/>
                <a:gd name="T31" fmla="*/ 13 h 120"/>
                <a:gd name="T32" fmla="*/ 133 w 112"/>
                <a:gd name="T33" fmla="*/ 11 h 120"/>
                <a:gd name="T34" fmla="*/ 97 w 112"/>
                <a:gd name="T35" fmla="*/ 6 h 120"/>
                <a:gd name="T36" fmla="*/ 80 w 112"/>
                <a:gd name="T37" fmla="*/ 6 h 120"/>
                <a:gd name="T38" fmla="*/ 16 w 112"/>
                <a:gd name="T39" fmla="*/ 6 h 120"/>
                <a:gd name="T40" fmla="*/ 0 w 112"/>
                <a:gd name="T41" fmla="*/ 0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0"/>
                <a:gd name="T65" fmla="*/ 112 w 112"/>
                <a:gd name="T66" fmla="*/ 120 h 1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0">
                  <a:moveTo>
                    <a:pt x="0" y="0"/>
                  </a:moveTo>
                  <a:lnTo>
                    <a:pt x="0" y="8"/>
                  </a:lnTo>
                  <a:lnTo>
                    <a:pt x="8" y="24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40" y="56"/>
                  </a:lnTo>
                  <a:lnTo>
                    <a:pt x="48" y="72"/>
                  </a:lnTo>
                  <a:lnTo>
                    <a:pt x="64" y="96"/>
                  </a:lnTo>
                  <a:lnTo>
                    <a:pt x="88" y="120"/>
                  </a:lnTo>
                  <a:lnTo>
                    <a:pt x="104" y="120"/>
                  </a:lnTo>
                  <a:lnTo>
                    <a:pt x="112" y="96"/>
                  </a:lnTo>
                  <a:lnTo>
                    <a:pt x="104" y="80"/>
                  </a:lnTo>
                  <a:lnTo>
                    <a:pt x="96" y="80"/>
                  </a:lnTo>
                  <a:lnTo>
                    <a:pt x="88" y="72"/>
                  </a:lnTo>
                  <a:lnTo>
                    <a:pt x="88" y="64"/>
                  </a:lnTo>
                  <a:lnTo>
                    <a:pt x="80" y="56"/>
                  </a:lnTo>
                  <a:lnTo>
                    <a:pt x="80" y="48"/>
                  </a:lnTo>
                  <a:lnTo>
                    <a:pt x="56" y="32"/>
                  </a:lnTo>
                  <a:lnTo>
                    <a:pt x="48" y="32"/>
                  </a:lnTo>
                  <a:lnTo>
                    <a:pt x="16" y="8"/>
                  </a:lnTo>
                  <a:lnTo>
                    <a:pt x="0" y="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16" name="Freeform 367"/>
            <p:cNvSpPr>
              <a:spLocks/>
            </p:cNvSpPr>
            <p:nvPr/>
          </p:nvSpPr>
          <p:spPr bwMode="auto">
            <a:xfrm>
              <a:off x="4632" y="2686"/>
              <a:ext cx="98" cy="30"/>
            </a:xfrm>
            <a:custGeom>
              <a:avLst/>
              <a:gdLst>
                <a:gd name="T0" fmla="*/ 0 w 96"/>
                <a:gd name="T1" fmla="*/ 8 h 32"/>
                <a:gd name="T2" fmla="*/ 26 w 96"/>
                <a:gd name="T3" fmla="*/ 8 h 32"/>
                <a:gd name="T4" fmla="*/ 143 w 96"/>
                <a:gd name="T5" fmla="*/ 8 h 32"/>
                <a:gd name="T6" fmla="*/ 143 w 96"/>
                <a:gd name="T7" fmla="*/ 8 h 32"/>
                <a:gd name="T8" fmla="*/ 120 w 96"/>
                <a:gd name="T9" fmla="*/ 8 h 32"/>
                <a:gd name="T10" fmla="*/ 112 w 96"/>
                <a:gd name="T11" fmla="*/ 8 h 32"/>
                <a:gd name="T12" fmla="*/ 80 w 96"/>
                <a:gd name="T13" fmla="*/ 8 h 32"/>
                <a:gd name="T14" fmla="*/ 80 w 96"/>
                <a:gd name="T15" fmla="*/ 8 h 32"/>
                <a:gd name="T16" fmla="*/ 60 w 96"/>
                <a:gd name="T17" fmla="*/ 8 h 32"/>
                <a:gd name="T18" fmla="*/ 26 w 96"/>
                <a:gd name="T19" fmla="*/ 0 h 32"/>
                <a:gd name="T20" fmla="*/ 8 w 96"/>
                <a:gd name="T21" fmla="*/ 0 h 32"/>
                <a:gd name="T22" fmla="*/ 0 w 96"/>
                <a:gd name="T23" fmla="*/ 8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6"/>
                <a:gd name="T37" fmla="*/ 0 h 32"/>
                <a:gd name="T38" fmla="*/ 96 w 96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6" h="32">
                  <a:moveTo>
                    <a:pt x="0" y="8"/>
                  </a:moveTo>
                  <a:lnTo>
                    <a:pt x="24" y="24"/>
                  </a:lnTo>
                  <a:lnTo>
                    <a:pt x="96" y="32"/>
                  </a:lnTo>
                  <a:lnTo>
                    <a:pt x="96" y="24"/>
                  </a:lnTo>
                  <a:lnTo>
                    <a:pt x="80" y="24"/>
                  </a:lnTo>
                  <a:lnTo>
                    <a:pt x="72" y="16"/>
                  </a:lnTo>
                  <a:lnTo>
                    <a:pt x="56" y="8"/>
                  </a:lnTo>
                  <a:lnTo>
                    <a:pt x="56" y="16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17" name="Freeform 368"/>
            <p:cNvSpPr>
              <a:spLocks/>
            </p:cNvSpPr>
            <p:nvPr/>
          </p:nvSpPr>
          <p:spPr bwMode="auto">
            <a:xfrm>
              <a:off x="4632" y="2686"/>
              <a:ext cx="98" cy="30"/>
            </a:xfrm>
            <a:custGeom>
              <a:avLst/>
              <a:gdLst>
                <a:gd name="T0" fmla="*/ 0 w 96"/>
                <a:gd name="T1" fmla="*/ 8 h 32"/>
                <a:gd name="T2" fmla="*/ 26 w 96"/>
                <a:gd name="T3" fmla="*/ 8 h 32"/>
                <a:gd name="T4" fmla="*/ 143 w 96"/>
                <a:gd name="T5" fmla="*/ 8 h 32"/>
                <a:gd name="T6" fmla="*/ 143 w 96"/>
                <a:gd name="T7" fmla="*/ 8 h 32"/>
                <a:gd name="T8" fmla="*/ 120 w 96"/>
                <a:gd name="T9" fmla="*/ 8 h 32"/>
                <a:gd name="T10" fmla="*/ 112 w 96"/>
                <a:gd name="T11" fmla="*/ 8 h 32"/>
                <a:gd name="T12" fmla="*/ 80 w 96"/>
                <a:gd name="T13" fmla="*/ 8 h 32"/>
                <a:gd name="T14" fmla="*/ 80 w 96"/>
                <a:gd name="T15" fmla="*/ 8 h 32"/>
                <a:gd name="T16" fmla="*/ 60 w 96"/>
                <a:gd name="T17" fmla="*/ 8 h 32"/>
                <a:gd name="T18" fmla="*/ 26 w 96"/>
                <a:gd name="T19" fmla="*/ 0 h 32"/>
                <a:gd name="T20" fmla="*/ 8 w 96"/>
                <a:gd name="T21" fmla="*/ 0 h 32"/>
                <a:gd name="T22" fmla="*/ 0 w 96"/>
                <a:gd name="T23" fmla="*/ 8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6"/>
                <a:gd name="T37" fmla="*/ 0 h 32"/>
                <a:gd name="T38" fmla="*/ 96 w 96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6" h="32">
                  <a:moveTo>
                    <a:pt x="0" y="8"/>
                  </a:moveTo>
                  <a:lnTo>
                    <a:pt x="24" y="24"/>
                  </a:lnTo>
                  <a:lnTo>
                    <a:pt x="96" y="32"/>
                  </a:lnTo>
                  <a:lnTo>
                    <a:pt x="96" y="24"/>
                  </a:lnTo>
                  <a:lnTo>
                    <a:pt x="80" y="24"/>
                  </a:lnTo>
                  <a:lnTo>
                    <a:pt x="72" y="16"/>
                  </a:lnTo>
                  <a:lnTo>
                    <a:pt x="56" y="8"/>
                  </a:lnTo>
                  <a:lnTo>
                    <a:pt x="56" y="16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18" name="Freeform 369"/>
            <p:cNvSpPr>
              <a:spLocks/>
            </p:cNvSpPr>
            <p:nvPr/>
          </p:nvSpPr>
          <p:spPr bwMode="auto">
            <a:xfrm>
              <a:off x="4730" y="2716"/>
              <a:ext cx="9" cy="0"/>
            </a:xfrm>
            <a:custGeom>
              <a:avLst/>
              <a:gdLst>
                <a:gd name="T0" fmla="*/ 0 w 8"/>
                <a:gd name="T1" fmla="*/ 78 w 8"/>
                <a:gd name="T2" fmla="*/ 0 w 8"/>
                <a:gd name="T3" fmla="*/ 0 60000 65536"/>
                <a:gd name="T4" fmla="*/ 0 60000 65536"/>
                <a:gd name="T5" fmla="*/ 0 60000 65536"/>
                <a:gd name="T6" fmla="*/ 0 w 8"/>
                <a:gd name="T7" fmla="*/ 8 w 8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8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19" name="Freeform 370"/>
            <p:cNvSpPr>
              <a:spLocks/>
            </p:cNvSpPr>
            <p:nvPr/>
          </p:nvSpPr>
          <p:spPr bwMode="auto">
            <a:xfrm>
              <a:off x="4730" y="2716"/>
              <a:ext cx="9" cy="0"/>
            </a:xfrm>
            <a:custGeom>
              <a:avLst/>
              <a:gdLst>
                <a:gd name="T0" fmla="*/ 0 w 8"/>
                <a:gd name="T1" fmla="*/ 78 w 8"/>
                <a:gd name="T2" fmla="*/ 0 w 8"/>
                <a:gd name="T3" fmla="*/ 0 60000 65536"/>
                <a:gd name="T4" fmla="*/ 0 60000 65536"/>
                <a:gd name="T5" fmla="*/ 0 60000 65536"/>
                <a:gd name="T6" fmla="*/ 0 w 8"/>
                <a:gd name="T7" fmla="*/ 8 w 8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8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20" name="Freeform 371"/>
            <p:cNvSpPr>
              <a:spLocks/>
            </p:cNvSpPr>
            <p:nvPr/>
          </p:nvSpPr>
          <p:spPr bwMode="auto">
            <a:xfrm>
              <a:off x="4945" y="2686"/>
              <a:ext cx="1" cy="14"/>
            </a:xfrm>
            <a:custGeom>
              <a:avLst/>
              <a:gdLst>
                <a:gd name="T0" fmla="*/ 0 w 1"/>
                <a:gd name="T1" fmla="*/ 4 h 16"/>
                <a:gd name="T2" fmla="*/ 0 w 1"/>
                <a:gd name="T3" fmla="*/ 0 h 16"/>
                <a:gd name="T4" fmla="*/ 0 w 1"/>
                <a:gd name="T5" fmla="*/ 4 h 16"/>
                <a:gd name="T6" fmla="*/ 0 60000 65536"/>
                <a:gd name="T7" fmla="*/ 0 60000 65536"/>
                <a:gd name="T8" fmla="*/ 0 60000 65536"/>
                <a:gd name="T9" fmla="*/ 0 w 1"/>
                <a:gd name="T10" fmla="*/ 0 h 16"/>
                <a:gd name="T11" fmla="*/ 1 w 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6">
                  <a:moveTo>
                    <a:pt x="0" y="16"/>
                  </a:move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21" name="Freeform 372"/>
            <p:cNvSpPr>
              <a:spLocks/>
            </p:cNvSpPr>
            <p:nvPr/>
          </p:nvSpPr>
          <p:spPr bwMode="auto">
            <a:xfrm>
              <a:off x="4945" y="2686"/>
              <a:ext cx="1" cy="14"/>
            </a:xfrm>
            <a:custGeom>
              <a:avLst/>
              <a:gdLst>
                <a:gd name="T0" fmla="*/ 0 w 1"/>
                <a:gd name="T1" fmla="*/ 4 h 16"/>
                <a:gd name="T2" fmla="*/ 0 w 1"/>
                <a:gd name="T3" fmla="*/ 0 h 16"/>
                <a:gd name="T4" fmla="*/ 0 w 1"/>
                <a:gd name="T5" fmla="*/ 4 h 16"/>
                <a:gd name="T6" fmla="*/ 0 60000 65536"/>
                <a:gd name="T7" fmla="*/ 0 60000 65536"/>
                <a:gd name="T8" fmla="*/ 0 60000 65536"/>
                <a:gd name="T9" fmla="*/ 0 w 1"/>
                <a:gd name="T10" fmla="*/ 0 h 16"/>
                <a:gd name="T11" fmla="*/ 1 w 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6">
                  <a:moveTo>
                    <a:pt x="0" y="16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22" name="Freeform 373"/>
            <p:cNvSpPr>
              <a:spLocks/>
            </p:cNvSpPr>
            <p:nvPr/>
          </p:nvSpPr>
          <p:spPr bwMode="auto">
            <a:xfrm>
              <a:off x="4632" y="2649"/>
              <a:ext cx="16" cy="14"/>
            </a:xfrm>
            <a:custGeom>
              <a:avLst/>
              <a:gdLst>
                <a:gd name="T0" fmla="*/ 0 w 16"/>
                <a:gd name="T1" fmla="*/ 0 h 16"/>
                <a:gd name="T2" fmla="*/ 8 w 16"/>
                <a:gd name="T3" fmla="*/ 4 h 16"/>
                <a:gd name="T4" fmla="*/ 16 w 16"/>
                <a:gd name="T5" fmla="*/ 4 h 16"/>
                <a:gd name="T6" fmla="*/ 16 w 16"/>
                <a:gd name="T7" fmla="*/ 4 h 16"/>
                <a:gd name="T8" fmla="*/ 8 w 16"/>
                <a:gd name="T9" fmla="*/ 0 h 16"/>
                <a:gd name="T10" fmla="*/ 0 w 16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6"/>
                <a:gd name="T20" fmla="*/ 16 w 1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6">
                  <a:moveTo>
                    <a:pt x="0" y="0"/>
                  </a:moveTo>
                  <a:lnTo>
                    <a:pt x="8" y="8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23" name="Freeform 374"/>
            <p:cNvSpPr>
              <a:spLocks/>
            </p:cNvSpPr>
            <p:nvPr/>
          </p:nvSpPr>
          <p:spPr bwMode="auto">
            <a:xfrm>
              <a:off x="4632" y="2649"/>
              <a:ext cx="16" cy="14"/>
            </a:xfrm>
            <a:custGeom>
              <a:avLst/>
              <a:gdLst>
                <a:gd name="T0" fmla="*/ 0 w 16"/>
                <a:gd name="T1" fmla="*/ 0 h 16"/>
                <a:gd name="T2" fmla="*/ 8 w 16"/>
                <a:gd name="T3" fmla="*/ 4 h 16"/>
                <a:gd name="T4" fmla="*/ 16 w 16"/>
                <a:gd name="T5" fmla="*/ 4 h 16"/>
                <a:gd name="T6" fmla="*/ 16 w 16"/>
                <a:gd name="T7" fmla="*/ 4 h 16"/>
                <a:gd name="T8" fmla="*/ 8 w 16"/>
                <a:gd name="T9" fmla="*/ 0 h 16"/>
                <a:gd name="T10" fmla="*/ 0 w 16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6"/>
                <a:gd name="T20" fmla="*/ 16 w 1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6">
                  <a:moveTo>
                    <a:pt x="0" y="0"/>
                  </a:moveTo>
                  <a:lnTo>
                    <a:pt x="8" y="8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24" name="Freeform 375"/>
            <p:cNvSpPr>
              <a:spLocks/>
            </p:cNvSpPr>
            <p:nvPr/>
          </p:nvSpPr>
          <p:spPr bwMode="auto">
            <a:xfrm>
              <a:off x="4656" y="2657"/>
              <a:ext cx="2" cy="6"/>
            </a:xfrm>
            <a:custGeom>
              <a:avLst/>
              <a:gdLst>
                <a:gd name="T0" fmla="*/ 0 w 2"/>
                <a:gd name="T1" fmla="*/ 2 h 8"/>
                <a:gd name="T2" fmla="*/ 0 w 2"/>
                <a:gd name="T3" fmla="*/ 0 h 8"/>
                <a:gd name="T4" fmla="*/ 0 w 2"/>
                <a:gd name="T5" fmla="*/ 2 h 8"/>
                <a:gd name="T6" fmla="*/ 0 60000 65536"/>
                <a:gd name="T7" fmla="*/ 0 60000 65536"/>
                <a:gd name="T8" fmla="*/ 0 60000 65536"/>
                <a:gd name="T9" fmla="*/ 0 w 2"/>
                <a:gd name="T10" fmla="*/ 0 h 8"/>
                <a:gd name="T11" fmla="*/ 2 w 2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25" name="Freeform 376"/>
            <p:cNvSpPr>
              <a:spLocks/>
            </p:cNvSpPr>
            <p:nvPr/>
          </p:nvSpPr>
          <p:spPr bwMode="auto">
            <a:xfrm>
              <a:off x="4656" y="2657"/>
              <a:ext cx="2" cy="6"/>
            </a:xfrm>
            <a:custGeom>
              <a:avLst/>
              <a:gdLst>
                <a:gd name="T0" fmla="*/ 0 w 2"/>
                <a:gd name="T1" fmla="*/ 2 h 8"/>
                <a:gd name="T2" fmla="*/ 0 w 2"/>
                <a:gd name="T3" fmla="*/ 0 h 8"/>
                <a:gd name="T4" fmla="*/ 0 w 2"/>
                <a:gd name="T5" fmla="*/ 2 h 8"/>
                <a:gd name="T6" fmla="*/ 0 60000 65536"/>
                <a:gd name="T7" fmla="*/ 0 60000 65536"/>
                <a:gd name="T8" fmla="*/ 0 60000 65536"/>
                <a:gd name="T9" fmla="*/ 0 w 2"/>
                <a:gd name="T10" fmla="*/ 0 h 8"/>
                <a:gd name="T11" fmla="*/ 2 w 2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26" name="Freeform 377"/>
            <p:cNvSpPr>
              <a:spLocks/>
            </p:cNvSpPr>
            <p:nvPr/>
          </p:nvSpPr>
          <p:spPr bwMode="auto">
            <a:xfrm>
              <a:off x="5095" y="2672"/>
              <a:ext cx="48" cy="22"/>
            </a:xfrm>
            <a:custGeom>
              <a:avLst/>
              <a:gdLst>
                <a:gd name="T0" fmla="*/ 0 w 48"/>
                <a:gd name="T1" fmla="*/ 6 h 24"/>
                <a:gd name="T2" fmla="*/ 16 w 48"/>
                <a:gd name="T3" fmla="*/ 6 h 24"/>
                <a:gd name="T4" fmla="*/ 24 w 48"/>
                <a:gd name="T5" fmla="*/ 6 h 24"/>
                <a:gd name="T6" fmla="*/ 40 w 48"/>
                <a:gd name="T7" fmla="*/ 6 h 24"/>
                <a:gd name="T8" fmla="*/ 48 w 48"/>
                <a:gd name="T9" fmla="*/ 6 h 24"/>
                <a:gd name="T10" fmla="*/ 48 w 48"/>
                <a:gd name="T11" fmla="*/ 0 h 24"/>
                <a:gd name="T12" fmla="*/ 40 w 48"/>
                <a:gd name="T13" fmla="*/ 0 h 24"/>
                <a:gd name="T14" fmla="*/ 40 w 48"/>
                <a:gd name="T15" fmla="*/ 6 h 24"/>
                <a:gd name="T16" fmla="*/ 32 w 48"/>
                <a:gd name="T17" fmla="*/ 6 h 24"/>
                <a:gd name="T18" fmla="*/ 24 w 48"/>
                <a:gd name="T19" fmla="*/ 6 h 24"/>
                <a:gd name="T20" fmla="*/ 0 w 48"/>
                <a:gd name="T21" fmla="*/ 6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"/>
                <a:gd name="T34" fmla="*/ 0 h 24"/>
                <a:gd name="T35" fmla="*/ 48 w 48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" h="24">
                  <a:moveTo>
                    <a:pt x="0" y="16"/>
                  </a:moveTo>
                  <a:lnTo>
                    <a:pt x="16" y="24"/>
                  </a:lnTo>
                  <a:lnTo>
                    <a:pt x="24" y="24"/>
                  </a:lnTo>
                  <a:lnTo>
                    <a:pt x="40" y="16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27" name="Freeform 378"/>
            <p:cNvSpPr>
              <a:spLocks/>
            </p:cNvSpPr>
            <p:nvPr/>
          </p:nvSpPr>
          <p:spPr bwMode="auto">
            <a:xfrm>
              <a:off x="5095" y="2672"/>
              <a:ext cx="48" cy="22"/>
            </a:xfrm>
            <a:custGeom>
              <a:avLst/>
              <a:gdLst>
                <a:gd name="T0" fmla="*/ 0 w 48"/>
                <a:gd name="T1" fmla="*/ 6 h 24"/>
                <a:gd name="T2" fmla="*/ 16 w 48"/>
                <a:gd name="T3" fmla="*/ 6 h 24"/>
                <a:gd name="T4" fmla="*/ 24 w 48"/>
                <a:gd name="T5" fmla="*/ 6 h 24"/>
                <a:gd name="T6" fmla="*/ 40 w 48"/>
                <a:gd name="T7" fmla="*/ 6 h 24"/>
                <a:gd name="T8" fmla="*/ 48 w 48"/>
                <a:gd name="T9" fmla="*/ 6 h 24"/>
                <a:gd name="T10" fmla="*/ 48 w 48"/>
                <a:gd name="T11" fmla="*/ 0 h 24"/>
                <a:gd name="T12" fmla="*/ 40 w 48"/>
                <a:gd name="T13" fmla="*/ 0 h 24"/>
                <a:gd name="T14" fmla="*/ 40 w 48"/>
                <a:gd name="T15" fmla="*/ 6 h 24"/>
                <a:gd name="T16" fmla="*/ 32 w 48"/>
                <a:gd name="T17" fmla="*/ 6 h 24"/>
                <a:gd name="T18" fmla="*/ 24 w 48"/>
                <a:gd name="T19" fmla="*/ 6 h 24"/>
                <a:gd name="T20" fmla="*/ 0 w 48"/>
                <a:gd name="T21" fmla="*/ 6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"/>
                <a:gd name="T34" fmla="*/ 0 h 24"/>
                <a:gd name="T35" fmla="*/ 48 w 48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" h="24">
                  <a:moveTo>
                    <a:pt x="0" y="16"/>
                  </a:moveTo>
                  <a:lnTo>
                    <a:pt x="16" y="24"/>
                  </a:lnTo>
                  <a:lnTo>
                    <a:pt x="24" y="24"/>
                  </a:lnTo>
                  <a:lnTo>
                    <a:pt x="40" y="16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0" y="16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28" name="Freeform 379"/>
            <p:cNvSpPr>
              <a:spLocks/>
            </p:cNvSpPr>
            <p:nvPr/>
          </p:nvSpPr>
          <p:spPr bwMode="auto">
            <a:xfrm>
              <a:off x="3732" y="2137"/>
              <a:ext cx="66" cy="44"/>
            </a:xfrm>
            <a:custGeom>
              <a:avLst/>
              <a:gdLst>
                <a:gd name="T0" fmla="*/ 116 w 64"/>
                <a:gd name="T1" fmla="*/ 6 h 48"/>
                <a:gd name="T2" fmla="*/ 116 w 64"/>
                <a:gd name="T3" fmla="*/ 6 h 48"/>
                <a:gd name="T4" fmla="*/ 103 w 64"/>
                <a:gd name="T5" fmla="*/ 6 h 48"/>
                <a:gd name="T6" fmla="*/ 116 w 64"/>
                <a:gd name="T7" fmla="*/ 7 h 48"/>
                <a:gd name="T8" fmla="*/ 90 w 64"/>
                <a:gd name="T9" fmla="*/ 7 h 48"/>
                <a:gd name="T10" fmla="*/ 71 w 64"/>
                <a:gd name="T11" fmla="*/ 7 h 48"/>
                <a:gd name="T12" fmla="*/ 55 w 64"/>
                <a:gd name="T13" fmla="*/ 9 h 48"/>
                <a:gd name="T14" fmla="*/ 44 w 64"/>
                <a:gd name="T15" fmla="*/ 7 h 48"/>
                <a:gd name="T16" fmla="*/ 8 w 64"/>
                <a:gd name="T17" fmla="*/ 7 h 48"/>
                <a:gd name="T18" fmla="*/ 0 w 64"/>
                <a:gd name="T19" fmla="*/ 6 h 48"/>
                <a:gd name="T20" fmla="*/ 8 w 64"/>
                <a:gd name="T21" fmla="*/ 6 h 48"/>
                <a:gd name="T22" fmla="*/ 0 w 64"/>
                <a:gd name="T23" fmla="*/ 6 h 48"/>
                <a:gd name="T24" fmla="*/ 0 w 64"/>
                <a:gd name="T25" fmla="*/ 0 h 48"/>
                <a:gd name="T26" fmla="*/ 8 w 64"/>
                <a:gd name="T27" fmla="*/ 6 h 48"/>
                <a:gd name="T28" fmla="*/ 36 w 64"/>
                <a:gd name="T29" fmla="*/ 6 h 48"/>
                <a:gd name="T30" fmla="*/ 55 w 64"/>
                <a:gd name="T31" fmla="*/ 6 h 48"/>
                <a:gd name="T32" fmla="*/ 90 w 64"/>
                <a:gd name="T33" fmla="*/ 0 h 48"/>
                <a:gd name="T34" fmla="*/ 116 w 64"/>
                <a:gd name="T35" fmla="*/ 6 h 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4"/>
                <a:gd name="T55" fmla="*/ 0 h 48"/>
                <a:gd name="T56" fmla="*/ 64 w 64"/>
                <a:gd name="T57" fmla="*/ 48 h 4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4" h="48">
                  <a:moveTo>
                    <a:pt x="64" y="8"/>
                  </a:moveTo>
                  <a:lnTo>
                    <a:pt x="64" y="16"/>
                  </a:lnTo>
                  <a:lnTo>
                    <a:pt x="56" y="32"/>
                  </a:lnTo>
                  <a:lnTo>
                    <a:pt x="64" y="40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24" y="40"/>
                  </a:lnTo>
                  <a:lnTo>
                    <a:pt x="8" y="40"/>
                  </a:lnTo>
                  <a:lnTo>
                    <a:pt x="0" y="32"/>
                  </a:lnTo>
                  <a:lnTo>
                    <a:pt x="8" y="24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8"/>
                  </a:lnTo>
                  <a:lnTo>
                    <a:pt x="16" y="8"/>
                  </a:lnTo>
                  <a:lnTo>
                    <a:pt x="32" y="16"/>
                  </a:lnTo>
                  <a:lnTo>
                    <a:pt x="48" y="0"/>
                  </a:lnTo>
                  <a:lnTo>
                    <a:pt x="64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29" name="Freeform 380"/>
            <p:cNvSpPr>
              <a:spLocks/>
            </p:cNvSpPr>
            <p:nvPr/>
          </p:nvSpPr>
          <p:spPr bwMode="auto">
            <a:xfrm>
              <a:off x="3732" y="2137"/>
              <a:ext cx="66" cy="44"/>
            </a:xfrm>
            <a:custGeom>
              <a:avLst/>
              <a:gdLst>
                <a:gd name="T0" fmla="*/ 116 w 64"/>
                <a:gd name="T1" fmla="*/ 6 h 48"/>
                <a:gd name="T2" fmla="*/ 116 w 64"/>
                <a:gd name="T3" fmla="*/ 6 h 48"/>
                <a:gd name="T4" fmla="*/ 103 w 64"/>
                <a:gd name="T5" fmla="*/ 6 h 48"/>
                <a:gd name="T6" fmla="*/ 116 w 64"/>
                <a:gd name="T7" fmla="*/ 7 h 48"/>
                <a:gd name="T8" fmla="*/ 90 w 64"/>
                <a:gd name="T9" fmla="*/ 7 h 48"/>
                <a:gd name="T10" fmla="*/ 71 w 64"/>
                <a:gd name="T11" fmla="*/ 7 h 48"/>
                <a:gd name="T12" fmla="*/ 55 w 64"/>
                <a:gd name="T13" fmla="*/ 9 h 48"/>
                <a:gd name="T14" fmla="*/ 44 w 64"/>
                <a:gd name="T15" fmla="*/ 7 h 48"/>
                <a:gd name="T16" fmla="*/ 8 w 64"/>
                <a:gd name="T17" fmla="*/ 7 h 48"/>
                <a:gd name="T18" fmla="*/ 0 w 64"/>
                <a:gd name="T19" fmla="*/ 6 h 48"/>
                <a:gd name="T20" fmla="*/ 8 w 64"/>
                <a:gd name="T21" fmla="*/ 6 h 48"/>
                <a:gd name="T22" fmla="*/ 0 w 64"/>
                <a:gd name="T23" fmla="*/ 6 h 48"/>
                <a:gd name="T24" fmla="*/ 0 w 64"/>
                <a:gd name="T25" fmla="*/ 0 h 48"/>
                <a:gd name="T26" fmla="*/ 8 w 64"/>
                <a:gd name="T27" fmla="*/ 6 h 48"/>
                <a:gd name="T28" fmla="*/ 36 w 64"/>
                <a:gd name="T29" fmla="*/ 6 h 48"/>
                <a:gd name="T30" fmla="*/ 55 w 64"/>
                <a:gd name="T31" fmla="*/ 6 h 48"/>
                <a:gd name="T32" fmla="*/ 90 w 64"/>
                <a:gd name="T33" fmla="*/ 0 h 48"/>
                <a:gd name="T34" fmla="*/ 116 w 64"/>
                <a:gd name="T35" fmla="*/ 6 h 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4"/>
                <a:gd name="T55" fmla="*/ 0 h 48"/>
                <a:gd name="T56" fmla="*/ 64 w 64"/>
                <a:gd name="T57" fmla="*/ 48 h 4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4" h="48">
                  <a:moveTo>
                    <a:pt x="64" y="8"/>
                  </a:moveTo>
                  <a:lnTo>
                    <a:pt x="64" y="16"/>
                  </a:lnTo>
                  <a:lnTo>
                    <a:pt x="56" y="32"/>
                  </a:lnTo>
                  <a:lnTo>
                    <a:pt x="64" y="40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24" y="40"/>
                  </a:lnTo>
                  <a:lnTo>
                    <a:pt x="8" y="40"/>
                  </a:lnTo>
                  <a:lnTo>
                    <a:pt x="0" y="32"/>
                  </a:lnTo>
                  <a:lnTo>
                    <a:pt x="8" y="24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8"/>
                  </a:lnTo>
                  <a:lnTo>
                    <a:pt x="16" y="8"/>
                  </a:lnTo>
                  <a:lnTo>
                    <a:pt x="32" y="16"/>
                  </a:lnTo>
                  <a:lnTo>
                    <a:pt x="48" y="0"/>
                  </a:lnTo>
                  <a:lnTo>
                    <a:pt x="64" y="8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30" name="Freeform 381"/>
            <p:cNvSpPr>
              <a:spLocks/>
            </p:cNvSpPr>
            <p:nvPr/>
          </p:nvSpPr>
          <p:spPr bwMode="auto">
            <a:xfrm>
              <a:off x="3666" y="2077"/>
              <a:ext cx="66" cy="45"/>
            </a:xfrm>
            <a:custGeom>
              <a:avLst/>
              <a:gdLst>
                <a:gd name="T0" fmla="*/ 57 w 63"/>
                <a:gd name="T1" fmla="*/ 14 h 48"/>
                <a:gd name="T2" fmla="*/ 98 w 63"/>
                <a:gd name="T3" fmla="*/ 12 h 48"/>
                <a:gd name="T4" fmla="*/ 140 w 63"/>
                <a:gd name="T5" fmla="*/ 12 h 48"/>
                <a:gd name="T6" fmla="*/ 140 w 63"/>
                <a:gd name="T7" fmla="*/ 8 h 48"/>
                <a:gd name="T8" fmla="*/ 159 w 63"/>
                <a:gd name="T9" fmla="*/ 8 h 48"/>
                <a:gd name="T10" fmla="*/ 140 w 63"/>
                <a:gd name="T11" fmla="*/ 8 h 48"/>
                <a:gd name="T12" fmla="*/ 118 w 63"/>
                <a:gd name="T13" fmla="*/ 0 h 48"/>
                <a:gd name="T14" fmla="*/ 40 w 63"/>
                <a:gd name="T15" fmla="*/ 8 h 48"/>
                <a:gd name="T16" fmla="*/ 8 w 63"/>
                <a:gd name="T17" fmla="*/ 8 h 48"/>
                <a:gd name="T18" fmla="*/ 0 w 63"/>
                <a:gd name="T19" fmla="*/ 8 h 48"/>
                <a:gd name="T20" fmla="*/ 0 w 63"/>
                <a:gd name="T21" fmla="*/ 8 h 48"/>
                <a:gd name="T22" fmla="*/ 40 w 63"/>
                <a:gd name="T23" fmla="*/ 14 h 48"/>
                <a:gd name="T24" fmla="*/ 57 w 63"/>
                <a:gd name="T25" fmla="*/ 14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"/>
                <a:gd name="T40" fmla="*/ 0 h 48"/>
                <a:gd name="T41" fmla="*/ 63 w 63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" h="48">
                  <a:moveTo>
                    <a:pt x="24" y="48"/>
                  </a:moveTo>
                  <a:lnTo>
                    <a:pt x="39" y="40"/>
                  </a:lnTo>
                  <a:lnTo>
                    <a:pt x="55" y="40"/>
                  </a:lnTo>
                  <a:lnTo>
                    <a:pt x="55" y="8"/>
                  </a:lnTo>
                  <a:lnTo>
                    <a:pt x="63" y="8"/>
                  </a:lnTo>
                  <a:lnTo>
                    <a:pt x="55" y="8"/>
                  </a:lnTo>
                  <a:lnTo>
                    <a:pt x="47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16" y="48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31" name="Freeform 382"/>
            <p:cNvSpPr>
              <a:spLocks/>
            </p:cNvSpPr>
            <p:nvPr/>
          </p:nvSpPr>
          <p:spPr bwMode="auto">
            <a:xfrm>
              <a:off x="3666" y="2077"/>
              <a:ext cx="66" cy="45"/>
            </a:xfrm>
            <a:custGeom>
              <a:avLst/>
              <a:gdLst>
                <a:gd name="T0" fmla="*/ 57 w 63"/>
                <a:gd name="T1" fmla="*/ 14 h 48"/>
                <a:gd name="T2" fmla="*/ 98 w 63"/>
                <a:gd name="T3" fmla="*/ 12 h 48"/>
                <a:gd name="T4" fmla="*/ 140 w 63"/>
                <a:gd name="T5" fmla="*/ 12 h 48"/>
                <a:gd name="T6" fmla="*/ 140 w 63"/>
                <a:gd name="T7" fmla="*/ 8 h 48"/>
                <a:gd name="T8" fmla="*/ 159 w 63"/>
                <a:gd name="T9" fmla="*/ 8 h 48"/>
                <a:gd name="T10" fmla="*/ 140 w 63"/>
                <a:gd name="T11" fmla="*/ 8 h 48"/>
                <a:gd name="T12" fmla="*/ 118 w 63"/>
                <a:gd name="T13" fmla="*/ 0 h 48"/>
                <a:gd name="T14" fmla="*/ 40 w 63"/>
                <a:gd name="T15" fmla="*/ 8 h 48"/>
                <a:gd name="T16" fmla="*/ 8 w 63"/>
                <a:gd name="T17" fmla="*/ 8 h 48"/>
                <a:gd name="T18" fmla="*/ 0 w 63"/>
                <a:gd name="T19" fmla="*/ 8 h 48"/>
                <a:gd name="T20" fmla="*/ 0 w 63"/>
                <a:gd name="T21" fmla="*/ 8 h 48"/>
                <a:gd name="T22" fmla="*/ 40 w 63"/>
                <a:gd name="T23" fmla="*/ 14 h 48"/>
                <a:gd name="T24" fmla="*/ 57 w 63"/>
                <a:gd name="T25" fmla="*/ 14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"/>
                <a:gd name="T40" fmla="*/ 0 h 48"/>
                <a:gd name="T41" fmla="*/ 63 w 63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" h="48">
                  <a:moveTo>
                    <a:pt x="24" y="48"/>
                  </a:moveTo>
                  <a:lnTo>
                    <a:pt x="39" y="40"/>
                  </a:lnTo>
                  <a:lnTo>
                    <a:pt x="55" y="40"/>
                  </a:lnTo>
                  <a:lnTo>
                    <a:pt x="55" y="8"/>
                  </a:lnTo>
                  <a:lnTo>
                    <a:pt x="63" y="8"/>
                  </a:lnTo>
                  <a:lnTo>
                    <a:pt x="55" y="8"/>
                  </a:lnTo>
                  <a:lnTo>
                    <a:pt x="47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16" y="48"/>
                  </a:lnTo>
                  <a:lnTo>
                    <a:pt x="24" y="48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32" name="Freeform 383"/>
            <p:cNvSpPr>
              <a:spLocks/>
            </p:cNvSpPr>
            <p:nvPr/>
          </p:nvSpPr>
          <p:spPr bwMode="auto">
            <a:xfrm>
              <a:off x="3642" y="2100"/>
              <a:ext cx="24" cy="22"/>
            </a:xfrm>
            <a:custGeom>
              <a:avLst/>
              <a:gdLst>
                <a:gd name="T0" fmla="*/ 24 w 24"/>
                <a:gd name="T1" fmla="*/ 6 h 24"/>
                <a:gd name="T2" fmla="*/ 16 w 24"/>
                <a:gd name="T3" fmla="*/ 6 h 24"/>
                <a:gd name="T4" fmla="*/ 8 w 24"/>
                <a:gd name="T5" fmla="*/ 6 h 24"/>
                <a:gd name="T6" fmla="*/ 0 w 24"/>
                <a:gd name="T7" fmla="*/ 6 h 24"/>
                <a:gd name="T8" fmla="*/ 0 w 24"/>
                <a:gd name="T9" fmla="*/ 6 h 24"/>
                <a:gd name="T10" fmla="*/ 0 w 24"/>
                <a:gd name="T11" fmla="*/ 6 h 24"/>
                <a:gd name="T12" fmla="*/ 24 w 24"/>
                <a:gd name="T13" fmla="*/ 0 h 24"/>
                <a:gd name="T14" fmla="*/ 24 w 24"/>
                <a:gd name="T15" fmla="*/ 6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24"/>
                <a:gd name="T26" fmla="*/ 24 w 24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24">
                  <a:moveTo>
                    <a:pt x="24" y="8"/>
                  </a:moveTo>
                  <a:lnTo>
                    <a:pt x="16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33" name="Freeform 384"/>
            <p:cNvSpPr>
              <a:spLocks/>
            </p:cNvSpPr>
            <p:nvPr/>
          </p:nvSpPr>
          <p:spPr bwMode="auto">
            <a:xfrm>
              <a:off x="3700" y="2144"/>
              <a:ext cx="40" cy="31"/>
            </a:xfrm>
            <a:custGeom>
              <a:avLst/>
              <a:gdLst>
                <a:gd name="T0" fmla="*/ 2 w 51"/>
                <a:gd name="T1" fmla="*/ 0 h 41"/>
                <a:gd name="T2" fmla="*/ 2 w 51"/>
                <a:gd name="T3" fmla="*/ 2 h 41"/>
                <a:gd name="T4" fmla="*/ 2 w 51"/>
                <a:gd name="T5" fmla="*/ 2 h 41"/>
                <a:gd name="T6" fmla="*/ 2 w 51"/>
                <a:gd name="T7" fmla="*/ 2 h 41"/>
                <a:gd name="T8" fmla="*/ 2 w 51"/>
                <a:gd name="T9" fmla="*/ 2 h 41"/>
                <a:gd name="T10" fmla="*/ 2 w 51"/>
                <a:gd name="T11" fmla="*/ 2 h 41"/>
                <a:gd name="T12" fmla="*/ 2 w 51"/>
                <a:gd name="T13" fmla="*/ 2 h 41"/>
                <a:gd name="T14" fmla="*/ 0 w 51"/>
                <a:gd name="T15" fmla="*/ 2 h 41"/>
                <a:gd name="T16" fmla="*/ 2 w 51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41"/>
                <a:gd name="T29" fmla="*/ 51 w 51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41">
                  <a:moveTo>
                    <a:pt x="41" y="0"/>
                  </a:moveTo>
                  <a:lnTo>
                    <a:pt x="51" y="21"/>
                  </a:lnTo>
                  <a:lnTo>
                    <a:pt x="41" y="31"/>
                  </a:lnTo>
                  <a:lnTo>
                    <a:pt x="31" y="31"/>
                  </a:lnTo>
                  <a:lnTo>
                    <a:pt x="20" y="41"/>
                  </a:lnTo>
                  <a:lnTo>
                    <a:pt x="10" y="31"/>
                  </a:lnTo>
                  <a:lnTo>
                    <a:pt x="10" y="21"/>
                  </a:lnTo>
                  <a:lnTo>
                    <a:pt x="0" y="1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34" name="Freeform 385"/>
            <p:cNvSpPr>
              <a:spLocks/>
            </p:cNvSpPr>
            <p:nvPr/>
          </p:nvSpPr>
          <p:spPr bwMode="auto">
            <a:xfrm>
              <a:off x="3692" y="2116"/>
              <a:ext cx="40" cy="38"/>
            </a:xfrm>
            <a:custGeom>
              <a:avLst/>
              <a:gdLst>
                <a:gd name="T0" fmla="*/ 2 w 50"/>
                <a:gd name="T1" fmla="*/ 1 h 51"/>
                <a:gd name="T2" fmla="*/ 0 w 50"/>
                <a:gd name="T3" fmla="*/ 1 h 51"/>
                <a:gd name="T4" fmla="*/ 2 w 50"/>
                <a:gd name="T5" fmla="*/ 0 h 51"/>
                <a:gd name="T6" fmla="*/ 2 w 50"/>
                <a:gd name="T7" fmla="*/ 1 h 51"/>
                <a:gd name="T8" fmla="*/ 2 w 50"/>
                <a:gd name="T9" fmla="*/ 1 h 51"/>
                <a:gd name="T10" fmla="*/ 2 w 50"/>
                <a:gd name="T11" fmla="*/ 1 h 51"/>
                <a:gd name="T12" fmla="*/ 2 w 50"/>
                <a:gd name="T13" fmla="*/ 1 h 51"/>
                <a:gd name="T14" fmla="*/ 2 w 50"/>
                <a:gd name="T15" fmla="*/ 1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"/>
                <a:gd name="T25" fmla="*/ 0 h 51"/>
                <a:gd name="T26" fmla="*/ 50 w 50"/>
                <a:gd name="T27" fmla="*/ 51 h 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" h="51">
                  <a:moveTo>
                    <a:pt x="3" y="23"/>
                  </a:moveTo>
                  <a:lnTo>
                    <a:pt x="0" y="10"/>
                  </a:lnTo>
                  <a:lnTo>
                    <a:pt x="19" y="0"/>
                  </a:lnTo>
                  <a:lnTo>
                    <a:pt x="40" y="21"/>
                  </a:lnTo>
                  <a:lnTo>
                    <a:pt x="50" y="21"/>
                  </a:lnTo>
                  <a:lnTo>
                    <a:pt x="50" y="31"/>
                  </a:lnTo>
                  <a:lnTo>
                    <a:pt x="50" y="41"/>
                  </a:lnTo>
                  <a:lnTo>
                    <a:pt x="9" y="51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35" name="Freeform 386"/>
            <p:cNvSpPr>
              <a:spLocks/>
            </p:cNvSpPr>
            <p:nvPr/>
          </p:nvSpPr>
          <p:spPr bwMode="auto">
            <a:xfrm>
              <a:off x="3113" y="1144"/>
              <a:ext cx="58" cy="82"/>
            </a:xfrm>
            <a:custGeom>
              <a:avLst/>
              <a:gdLst>
                <a:gd name="T0" fmla="*/ 8 w 56"/>
                <a:gd name="T1" fmla="*/ 17 h 88"/>
                <a:gd name="T2" fmla="*/ 46 w 56"/>
                <a:gd name="T3" fmla="*/ 17 h 88"/>
                <a:gd name="T4" fmla="*/ 46 w 56"/>
                <a:gd name="T5" fmla="*/ 21 h 88"/>
                <a:gd name="T6" fmla="*/ 62 w 56"/>
                <a:gd name="T7" fmla="*/ 21 h 88"/>
                <a:gd name="T8" fmla="*/ 82 w 56"/>
                <a:gd name="T9" fmla="*/ 15 h 88"/>
                <a:gd name="T10" fmla="*/ 112 w 56"/>
                <a:gd name="T11" fmla="*/ 13 h 88"/>
                <a:gd name="T12" fmla="*/ 112 w 56"/>
                <a:gd name="T13" fmla="*/ 7 h 88"/>
                <a:gd name="T14" fmla="*/ 97 w 56"/>
                <a:gd name="T15" fmla="*/ 10 h 88"/>
                <a:gd name="T16" fmla="*/ 62 w 56"/>
                <a:gd name="T17" fmla="*/ 7 h 88"/>
                <a:gd name="T18" fmla="*/ 62 w 56"/>
                <a:gd name="T19" fmla="*/ 7 h 88"/>
                <a:gd name="T20" fmla="*/ 46 w 56"/>
                <a:gd name="T21" fmla="*/ 7 h 88"/>
                <a:gd name="T22" fmla="*/ 46 w 56"/>
                <a:gd name="T23" fmla="*/ 7 h 88"/>
                <a:gd name="T24" fmla="*/ 36 w 56"/>
                <a:gd name="T25" fmla="*/ 7 h 88"/>
                <a:gd name="T26" fmla="*/ 0 w 56"/>
                <a:gd name="T27" fmla="*/ 0 h 88"/>
                <a:gd name="T28" fmla="*/ 46 w 56"/>
                <a:gd name="T29" fmla="*/ 7 h 88"/>
                <a:gd name="T30" fmla="*/ 36 w 56"/>
                <a:gd name="T31" fmla="*/ 15 h 88"/>
                <a:gd name="T32" fmla="*/ 8 w 56"/>
                <a:gd name="T33" fmla="*/ 17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88"/>
                <a:gd name="T53" fmla="*/ 56 w 56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88">
                  <a:moveTo>
                    <a:pt x="8" y="64"/>
                  </a:moveTo>
                  <a:lnTo>
                    <a:pt x="24" y="64"/>
                  </a:lnTo>
                  <a:lnTo>
                    <a:pt x="24" y="88"/>
                  </a:lnTo>
                  <a:lnTo>
                    <a:pt x="32" y="88"/>
                  </a:lnTo>
                  <a:lnTo>
                    <a:pt x="40" y="56"/>
                  </a:lnTo>
                  <a:lnTo>
                    <a:pt x="56" y="48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16" y="8"/>
                  </a:lnTo>
                  <a:lnTo>
                    <a:pt x="0" y="0"/>
                  </a:lnTo>
                  <a:lnTo>
                    <a:pt x="24" y="32"/>
                  </a:lnTo>
                  <a:lnTo>
                    <a:pt x="16" y="56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36" name="Freeform 387"/>
            <p:cNvSpPr>
              <a:spLocks/>
            </p:cNvSpPr>
            <p:nvPr/>
          </p:nvSpPr>
          <p:spPr bwMode="auto">
            <a:xfrm>
              <a:off x="3113" y="1144"/>
              <a:ext cx="58" cy="82"/>
            </a:xfrm>
            <a:custGeom>
              <a:avLst/>
              <a:gdLst>
                <a:gd name="T0" fmla="*/ 8 w 56"/>
                <a:gd name="T1" fmla="*/ 17 h 88"/>
                <a:gd name="T2" fmla="*/ 46 w 56"/>
                <a:gd name="T3" fmla="*/ 17 h 88"/>
                <a:gd name="T4" fmla="*/ 46 w 56"/>
                <a:gd name="T5" fmla="*/ 21 h 88"/>
                <a:gd name="T6" fmla="*/ 62 w 56"/>
                <a:gd name="T7" fmla="*/ 21 h 88"/>
                <a:gd name="T8" fmla="*/ 82 w 56"/>
                <a:gd name="T9" fmla="*/ 15 h 88"/>
                <a:gd name="T10" fmla="*/ 112 w 56"/>
                <a:gd name="T11" fmla="*/ 13 h 88"/>
                <a:gd name="T12" fmla="*/ 112 w 56"/>
                <a:gd name="T13" fmla="*/ 7 h 88"/>
                <a:gd name="T14" fmla="*/ 97 w 56"/>
                <a:gd name="T15" fmla="*/ 10 h 88"/>
                <a:gd name="T16" fmla="*/ 62 w 56"/>
                <a:gd name="T17" fmla="*/ 7 h 88"/>
                <a:gd name="T18" fmla="*/ 62 w 56"/>
                <a:gd name="T19" fmla="*/ 7 h 88"/>
                <a:gd name="T20" fmla="*/ 46 w 56"/>
                <a:gd name="T21" fmla="*/ 7 h 88"/>
                <a:gd name="T22" fmla="*/ 46 w 56"/>
                <a:gd name="T23" fmla="*/ 7 h 88"/>
                <a:gd name="T24" fmla="*/ 36 w 56"/>
                <a:gd name="T25" fmla="*/ 7 h 88"/>
                <a:gd name="T26" fmla="*/ 0 w 56"/>
                <a:gd name="T27" fmla="*/ 0 h 88"/>
                <a:gd name="T28" fmla="*/ 46 w 56"/>
                <a:gd name="T29" fmla="*/ 7 h 88"/>
                <a:gd name="T30" fmla="*/ 36 w 56"/>
                <a:gd name="T31" fmla="*/ 15 h 88"/>
                <a:gd name="T32" fmla="*/ 8 w 56"/>
                <a:gd name="T33" fmla="*/ 17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88"/>
                <a:gd name="T53" fmla="*/ 56 w 56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88">
                  <a:moveTo>
                    <a:pt x="8" y="64"/>
                  </a:moveTo>
                  <a:lnTo>
                    <a:pt x="24" y="64"/>
                  </a:lnTo>
                  <a:lnTo>
                    <a:pt x="24" y="88"/>
                  </a:lnTo>
                  <a:lnTo>
                    <a:pt x="32" y="88"/>
                  </a:lnTo>
                  <a:lnTo>
                    <a:pt x="40" y="56"/>
                  </a:lnTo>
                  <a:lnTo>
                    <a:pt x="56" y="48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16" y="8"/>
                  </a:lnTo>
                  <a:lnTo>
                    <a:pt x="0" y="0"/>
                  </a:lnTo>
                  <a:lnTo>
                    <a:pt x="24" y="32"/>
                  </a:lnTo>
                  <a:lnTo>
                    <a:pt x="16" y="56"/>
                  </a:lnTo>
                  <a:lnTo>
                    <a:pt x="8" y="64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37" name="Freeform 388"/>
            <p:cNvSpPr>
              <a:spLocks/>
            </p:cNvSpPr>
            <p:nvPr/>
          </p:nvSpPr>
          <p:spPr bwMode="auto">
            <a:xfrm>
              <a:off x="3056" y="1212"/>
              <a:ext cx="73" cy="80"/>
            </a:xfrm>
            <a:custGeom>
              <a:avLst/>
              <a:gdLst>
                <a:gd name="T0" fmla="*/ 0 w 72"/>
                <a:gd name="T1" fmla="*/ 11 h 88"/>
                <a:gd name="T2" fmla="*/ 16 w 72"/>
                <a:gd name="T3" fmla="*/ 13 h 88"/>
                <a:gd name="T4" fmla="*/ 32 w 72"/>
                <a:gd name="T5" fmla="*/ 12 h 88"/>
                <a:gd name="T6" fmla="*/ 60 w 72"/>
                <a:gd name="T7" fmla="*/ 9 h 88"/>
                <a:gd name="T8" fmla="*/ 84 w 72"/>
                <a:gd name="T9" fmla="*/ 7 h 88"/>
                <a:gd name="T10" fmla="*/ 76 w 72"/>
                <a:gd name="T11" fmla="*/ 5 h 88"/>
                <a:gd name="T12" fmla="*/ 92 w 72"/>
                <a:gd name="T13" fmla="*/ 5 h 88"/>
                <a:gd name="T14" fmla="*/ 84 w 72"/>
                <a:gd name="T15" fmla="*/ 5 h 88"/>
                <a:gd name="T16" fmla="*/ 84 w 72"/>
                <a:gd name="T17" fmla="*/ 5 h 88"/>
                <a:gd name="T18" fmla="*/ 76 w 72"/>
                <a:gd name="T19" fmla="*/ 0 h 88"/>
                <a:gd name="T20" fmla="*/ 76 w 72"/>
                <a:gd name="T21" fmla="*/ 5 h 88"/>
                <a:gd name="T22" fmla="*/ 60 w 72"/>
                <a:gd name="T23" fmla="*/ 5 h 88"/>
                <a:gd name="T24" fmla="*/ 8 w 72"/>
                <a:gd name="T25" fmla="*/ 7 h 88"/>
                <a:gd name="T26" fmla="*/ 0 w 72"/>
                <a:gd name="T27" fmla="*/ 11 h 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"/>
                <a:gd name="T43" fmla="*/ 0 h 88"/>
                <a:gd name="T44" fmla="*/ 72 w 72"/>
                <a:gd name="T45" fmla="*/ 88 h 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" h="88">
                  <a:moveTo>
                    <a:pt x="0" y="72"/>
                  </a:moveTo>
                  <a:lnTo>
                    <a:pt x="16" y="88"/>
                  </a:lnTo>
                  <a:lnTo>
                    <a:pt x="32" y="80"/>
                  </a:lnTo>
                  <a:lnTo>
                    <a:pt x="40" y="56"/>
                  </a:lnTo>
                  <a:lnTo>
                    <a:pt x="64" y="48"/>
                  </a:lnTo>
                  <a:lnTo>
                    <a:pt x="56" y="40"/>
                  </a:lnTo>
                  <a:lnTo>
                    <a:pt x="72" y="16"/>
                  </a:lnTo>
                  <a:lnTo>
                    <a:pt x="64" y="8"/>
                  </a:lnTo>
                  <a:lnTo>
                    <a:pt x="64" y="16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32"/>
                  </a:lnTo>
                  <a:lnTo>
                    <a:pt x="8" y="48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38" name="Freeform 389"/>
            <p:cNvSpPr>
              <a:spLocks/>
            </p:cNvSpPr>
            <p:nvPr/>
          </p:nvSpPr>
          <p:spPr bwMode="auto">
            <a:xfrm>
              <a:off x="3056" y="1212"/>
              <a:ext cx="73" cy="80"/>
            </a:xfrm>
            <a:custGeom>
              <a:avLst/>
              <a:gdLst>
                <a:gd name="T0" fmla="*/ 0 w 72"/>
                <a:gd name="T1" fmla="*/ 11 h 88"/>
                <a:gd name="T2" fmla="*/ 16 w 72"/>
                <a:gd name="T3" fmla="*/ 13 h 88"/>
                <a:gd name="T4" fmla="*/ 32 w 72"/>
                <a:gd name="T5" fmla="*/ 12 h 88"/>
                <a:gd name="T6" fmla="*/ 60 w 72"/>
                <a:gd name="T7" fmla="*/ 9 h 88"/>
                <a:gd name="T8" fmla="*/ 84 w 72"/>
                <a:gd name="T9" fmla="*/ 7 h 88"/>
                <a:gd name="T10" fmla="*/ 76 w 72"/>
                <a:gd name="T11" fmla="*/ 5 h 88"/>
                <a:gd name="T12" fmla="*/ 92 w 72"/>
                <a:gd name="T13" fmla="*/ 5 h 88"/>
                <a:gd name="T14" fmla="*/ 84 w 72"/>
                <a:gd name="T15" fmla="*/ 5 h 88"/>
                <a:gd name="T16" fmla="*/ 84 w 72"/>
                <a:gd name="T17" fmla="*/ 5 h 88"/>
                <a:gd name="T18" fmla="*/ 76 w 72"/>
                <a:gd name="T19" fmla="*/ 0 h 88"/>
                <a:gd name="T20" fmla="*/ 76 w 72"/>
                <a:gd name="T21" fmla="*/ 5 h 88"/>
                <a:gd name="T22" fmla="*/ 60 w 72"/>
                <a:gd name="T23" fmla="*/ 5 h 88"/>
                <a:gd name="T24" fmla="*/ 8 w 72"/>
                <a:gd name="T25" fmla="*/ 7 h 88"/>
                <a:gd name="T26" fmla="*/ 0 w 72"/>
                <a:gd name="T27" fmla="*/ 11 h 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"/>
                <a:gd name="T43" fmla="*/ 0 h 88"/>
                <a:gd name="T44" fmla="*/ 72 w 72"/>
                <a:gd name="T45" fmla="*/ 88 h 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" h="88">
                  <a:moveTo>
                    <a:pt x="0" y="72"/>
                  </a:moveTo>
                  <a:lnTo>
                    <a:pt x="16" y="88"/>
                  </a:lnTo>
                  <a:lnTo>
                    <a:pt x="32" y="80"/>
                  </a:lnTo>
                  <a:lnTo>
                    <a:pt x="40" y="56"/>
                  </a:lnTo>
                  <a:lnTo>
                    <a:pt x="64" y="48"/>
                  </a:lnTo>
                  <a:lnTo>
                    <a:pt x="56" y="40"/>
                  </a:lnTo>
                  <a:lnTo>
                    <a:pt x="72" y="16"/>
                  </a:lnTo>
                  <a:lnTo>
                    <a:pt x="64" y="8"/>
                  </a:lnTo>
                  <a:lnTo>
                    <a:pt x="64" y="16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32"/>
                  </a:lnTo>
                  <a:lnTo>
                    <a:pt x="8" y="48"/>
                  </a:lnTo>
                  <a:lnTo>
                    <a:pt x="0" y="72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39" name="Freeform 390"/>
            <p:cNvSpPr>
              <a:spLocks/>
            </p:cNvSpPr>
            <p:nvPr/>
          </p:nvSpPr>
          <p:spPr bwMode="auto">
            <a:xfrm>
              <a:off x="3065" y="1292"/>
              <a:ext cx="1" cy="8"/>
            </a:xfrm>
            <a:custGeom>
              <a:avLst/>
              <a:gdLst>
                <a:gd name="T0" fmla="*/ 0 w 1"/>
                <a:gd name="T1" fmla="*/ 8 h 8"/>
                <a:gd name="T2" fmla="*/ 0 w 1"/>
                <a:gd name="T3" fmla="*/ 0 h 8"/>
                <a:gd name="T4" fmla="*/ 0 w 1"/>
                <a:gd name="T5" fmla="*/ 8 h 8"/>
                <a:gd name="T6" fmla="*/ 0 60000 65536"/>
                <a:gd name="T7" fmla="*/ 0 60000 65536"/>
                <a:gd name="T8" fmla="*/ 0 60000 65536"/>
                <a:gd name="T9" fmla="*/ 0 w 1"/>
                <a:gd name="T10" fmla="*/ 0 h 8"/>
                <a:gd name="T11" fmla="*/ 1 w 1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40" name="Freeform 391"/>
            <p:cNvSpPr>
              <a:spLocks/>
            </p:cNvSpPr>
            <p:nvPr/>
          </p:nvSpPr>
          <p:spPr bwMode="auto">
            <a:xfrm>
              <a:off x="3065" y="1292"/>
              <a:ext cx="1" cy="8"/>
            </a:xfrm>
            <a:custGeom>
              <a:avLst/>
              <a:gdLst>
                <a:gd name="T0" fmla="*/ 0 w 1"/>
                <a:gd name="T1" fmla="*/ 8 h 8"/>
                <a:gd name="T2" fmla="*/ 0 w 1"/>
                <a:gd name="T3" fmla="*/ 0 h 8"/>
                <a:gd name="T4" fmla="*/ 0 w 1"/>
                <a:gd name="T5" fmla="*/ 8 h 8"/>
                <a:gd name="T6" fmla="*/ 0 60000 65536"/>
                <a:gd name="T7" fmla="*/ 0 60000 65536"/>
                <a:gd name="T8" fmla="*/ 0 60000 65536"/>
                <a:gd name="T9" fmla="*/ 0 w 1"/>
                <a:gd name="T10" fmla="*/ 0 h 8"/>
                <a:gd name="T11" fmla="*/ 1 w 1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41" name="Freeform 392"/>
            <p:cNvSpPr>
              <a:spLocks/>
            </p:cNvSpPr>
            <p:nvPr/>
          </p:nvSpPr>
          <p:spPr bwMode="auto">
            <a:xfrm>
              <a:off x="3679" y="2064"/>
              <a:ext cx="56" cy="22"/>
            </a:xfrm>
            <a:custGeom>
              <a:avLst/>
              <a:gdLst>
                <a:gd name="T0" fmla="*/ 2 w 70"/>
                <a:gd name="T1" fmla="*/ 1 h 32"/>
                <a:gd name="T2" fmla="*/ 2 w 70"/>
                <a:gd name="T3" fmla="*/ 0 h 32"/>
                <a:gd name="T4" fmla="*/ 2 w 70"/>
                <a:gd name="T5" fmla="*/ 1 h 32"/>
                <a:gd name="T6" fmla="*/ 2 w 70"/>
                <a:gd name="T7" fmla="*/ 1 h 32"/>
                <a:gd name="T8" fmla="*/ 2 w 70"/>
                <a:gd name="T9" fmla="*/ 1 h 32"/>
                <a:gd name="T10" fmla="*/ 0 w 70"/>
                <a:gd name="T11" fmla="*/ 1 h 32"/>
                <a:gd name="T12" fmla="*/ 0 w 70"/>
                <a:gd name="T13" fmla="*/ 1 h 32"/>
                <a:gd name="T14" fmla="*/ 2 w 70"/>
                <a:gd name="T15" fmla="*/ 1 h 32"/>
                <a:gd name="T16" fmla="*/ 2 w 70"/>
                <a:gd name="T17" fmla="*/ 1 h 32"/>
                <a:gd name="T18" fmla="*/ 2 w 70"/>
                <a:gd name="T19" fmla="*/ 1 h 32"/>
                <a:gd name="T20" fmla="*/ 2 w 70"/>
                <a:gd name="T21" fmla="*/ 1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32"/>
                <a:gd name="T35" fmla="*/ 70 w 70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32">
                  <a:moveTo>
                    <a:pt x="69" y="10"/>
                  </a:moveTo>
                  <a:lnTo>
                    <a:pt x="57" y="0"/>
                  </a:lnTo>
                  <a:lnTo>
                    <a:pt x="40" y="10"/>
                  </a:lnTo>
                  <a:lnTo>
                    <a:pt x="29" y="1"/>
                  </a:lnTo>
                  <a:lnTo>
                    <a:pt x="20" y="1"/>
                  </a:lnTo>
                  <a:lnTo>
                    <a:pt x="0" y="22"/>
                  </a:lnTo>
                  <a:lnTo>
                    <a:pt x="0" y="32"/>
                  </a:lnTo>
                  <a:lnTo>
                    <a:pt x="12" y="31"/>
                  </a:lnTo>
                  <a:lnTo>
                    <a:pt x="50" y="22"/>
                  </a:lnTo>
                  <a:lnTo>
                    <a:pt x="60" y="32"/>
                  </a:lnTo>
                  <a:lnTo>
                    <a:pt x="70" y="12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42" name="Freeform 393"/>
            <p:cNvSpPr>
              <a:spLocks/>
            </p:cNvSpPr>
            <p:nvPr/>
          </p:nvSpPr>
          <p:spPr bwMode="auto">
            <a:xfrm>
              <a:off x="4813" y="2332"/>
              <a:ext cx="25" cy="43"/>
            </a:xfrm>
            <a:custGeom>
              <a:avLst/>
              <a:gdLst>
                <a:gd name="T0" fmla="*/ 0 w 30"/>
                <a:gd name="T1" fmla="*/ 1 h 58"/>
                <a:gd name="T2" fmla="*/ 3 w 30"/>
                <a:gd name="T3" fmla="*/ 1 h 58"/>
                <a:gd name="T4" fmla="*/ 3 w 30"/>
                <a:gd name="T5" fmla="*/ 1 h 58"/>
                <a:gd name="T6" fmla="*/ 3 w 30"/>
                <a:gd name="T7" fmla="*/ 1 h 58"/>
                <a:gd name="T8" fmla="*/ 3 w 30"/>
                <a:gd name="T9" fmla="*/ 0 h 58"/>
                <a:gd name="T10" fmla="*/ 1 w 30"/>
                <a:gd name="T11" fmla="*/ 1 h 58"/>
                <a:gd name="T12" fmla="*/ 3 w 30"/>
                <a:gd name="T13" fmla="*/ 1 h 58"/>
                <a:gd name="T14" fmla="*/ 0 w 30"/>
                <a:gd name="T15" fmla="*/ 1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58"/>
                <a:gd name="T26" fmla="*/ 30 w 30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58">
                  <a:moveTo>
                    <a:pt x="0" y="41"/>
                  </a:moveTo>
                  <a:lnTo>
                    <a:pt x="25" y="58"/>
                  </a:lnTo>
                  <a:cubicBezTo>
                    <a:pt x="30" y="56"/>
                    <a:pt x="29" y="39"/>
                    <a:pt x="28" y="31"/>
                  </a:cubicBezTo>
                  <a:cubicBezTo>
                    <a:pt x="28" y="23"/>
                    <a:pt x="24" y="15"/>
                    <a:pt x="21" y="10"/>
                  </a:cubicBezTo>
                  <a:lnTo>
                    <a:pt x="9" y="0"/>
                  </a:lnTo>
                  <a:lnTo>
                    <a:pt x="1" y="16"/>
                  </a:lnTo>
                  <a:lnTo>
                    <a:pt x="4" y="32"/>
                  </a:lnTo>
                  <a:lnTo>
                    <a:pt x="0" y="41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43" name="Freeform 394"/>
            <p:cNvSpPr>
              <a:spLocks/>
            </p:cNvSpPr>
            <p:nvPr/>
          </p:nvSpPr>
          <p:spPr bwMode="auto">
            <a:xfrm>
              <a:off x="3645" y="2103"/>
              <a:ext cx="53" cy="52"/>
            </a:xfrm>
            <a:custGeom>
              <a:avLst/>
              <a:gdLst>
                <a:gd name="T0" fmla="*/ 0 w 66"/>
                <a:gd name="T1" fmla="*/ 1 h 72"/>
                <a:gd name="T2" fmla="*/ 2 w 66"/>
                <a:gd name="T3" fmla="*/ 1 h 72"/>
                <a:gd name="T4" fmla="*/ 2 w 66"/>
                <a:gd name="T5" fmla="*/ 1 h 72"/>
                <a:gd name="T6" fmla="*/ 2 w 66"/>
                <a:gd name="T7" fmla="*/ 1 h 72"/>
                <a:gd name="T8" fmla="*/ 2 w 66"/>
                <a:gd name="T9" fmla="*/ 1 h 72"/>
                <a:gd name="T10" fmla="*/ 2 w 66"/>
                <a:gd name="T11" fmla="*/ 1 h 72"/>
                <a:gd name="T12" fmla="*/ 2 w 66"/>
                <a:gd name="T13" fmla="*/ 1 h 72"/>
                <a:gd name="T14" fmla="*/ 2 w 66"/>
                <a:gd name="T15" fmla="*/ 1 h 72"/>
                <a:gd name="T16" fmla="*/ 2 w 66"/>
                <a:gd name="T17" fmla="*/ 1 h 72"/>
                <a:gd name="T18" fmla="*/ 2 w 66"/>
                <a:gd name="T19" fmla="*/ 0 h 72"/>
                <a:gd name="T20" fmla="*/ 0 w 66"/>
                <a:gd name="T21" fmla="*/ 1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"/>
                <a:gd name="T34" fmla="*/ 0 h 72"/>
                <a:gd name="T35" fmla="*/ 66 w 66"/>
                <a:gd name="T36" fmla="*/ 72 h 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" h="72">
                  <a:moveTo>
                    <a:pt x="0" y="6"/>
                  </a:moveTo>
                  <a:lnTo>
                    <a:pt x="4" y="24"/>
                  </a:lnTo>
                  <a:lnTo>
                    <a:pt x="26" y="30"/>
                  </a:lnTo>
                  <a:lnTo>
                    <a:pt x="38" y="48"/>
                  </a:lnTo>
                  <a:lnTo>
                    <a:pt x="36" y="66"/>
                  </a:lnTo>
                  <a:lnTo>
                    <a:pt x="54" y="72"/>
                  </a:lnTo>
                  <a:lnTo>
                    <a:pt x="66" y="64"/>
                  </a:lnTo>
                  <a:lnTo>
                    <a:pt x="64" y="54"/>
                  </a:lnTo>
                  <a:lnTo>
                    <a:pt x="62" y="36"/>
                  </a:lnTo>
                  <a:lnTo>
                    <a:pt x="2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44" name="Freeform 395"/>
            <p:cNvSpPr>
              <a:spLocks/>
            </p:cNvSpPr>
            <p:nvPr/>
          </p:nvSpPr>
          <p:spPr bwMode="auto">
            <a:xfrm>
              <a:off x="3720" y="2163"/>
              <a:ext cx="54" cy="34"/>
            </a:xfrm>
            <a:custGeom>
              <a:avLst/>
              <a:gdLst>
                <a:gd name="T0" fmla="*/ 2 w 67"/>
                <a:gd name="T1" fmla="*/ 1 h 47"/>
                <a:gd name="T2" fmla="*/ 2 w 67"/>
                <a:gd name="T3" fmla="*/ 0 h 47"/>
                <a:gd name="T4" fmla="*/ 2 w 67"/>
                <a:gd name="T5" fmla="*/ 1 h 47"/>
                <a:gd name="T6" fmla="*/ 2 w 67"/>
                <a:gd name="T7" fmla="*/ 1 h 47"/>
                <a:gd name="T8" fmla="*/ 2 w 67"/>
                <a:gd name="T9" fmla="*/ 1 h 47"/>
                <a:gd name="T10" fmla="*/ 2 w 67"/>
                <a:gd name="T11" fmla="*/ 1 h 47"/>
                <a:gd name="T12" fmla="*/ 2 w 67"/>
                <a:gd name="T13" fmla="*/ 1 h 47"/>
                <a:gd name="T14" fmla="*/ 2 w 67"/>
                <a:gd name="T15" fmla="*/ 1 h 47"/>
                <a:gd name="T16" fmla="*/ 2 w 67"/>
                <a:gd name="T17" fmla="*/ 1 h 47"/>
                <a:gd name="T18" fmla="*/ 2 w 67"/>
                <a:gd name="T19" fmla="*/ 1 h 47"/>
                <a:gd name="T20" fmla="*/ 2 w 67"/>
                <a:gd name="T21" fmla="*/ 1 h 47"/>
                <a:gd name="T22" fmla="*/ 2 w 67"/>
                <a:gd name="T23" fmla="*/ 1 h 47"/>
                <a:gd name="T24" fmla="*/ 2 w 67"/>
                <a:gd name="T25" fmla="*/ 1 h 47"/>
                <a:gd name="T26" fmla="*/ 0 w 67"/>
                <a:gd name="T27" fmla="*/ 1 h 47"/>
                <a:gd name="T28" fmla="*/ 2 w 67"/>
                <a:gd name="T29" fmla="*/ 1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"/>
                <a:gd name="T46" fmla="*/ 0 h 47"/>
                <a:gd name="T47" fmla="*/ 67 w 67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" h="47">
                  <a:moveTo>
                    <a:pt x="6" y="6"/>
                  </a:moveTo>
                  <a:lnTo>
                    <a:pt x="28" y="0"/>
                  </a:lnTo>
                  <a:lnTo>
                    <a:pt x="31" y="3"/>
                  </a:lnTo>
                  <a:lnTo>
                    <a:pt x="57" y="27"/>
                  </a:lnTo>
                  <a:lnTo>
                    <a:pt x="67" y="17"/>
                  </a:lnTo>
                  <a:lnTo>
                    <a:pt x="57" y="37"/>
                  </a:lnTo>
                  <a:lnTo>
                    <a:pt x="47" y="27"/>
                  </a:lnTo>
                  <a:lnTo>
                    <a:pt x="36" y="37"/>
                  </a:lnTo>
                  <a:lnTo>
                    <a:pt x="29" y="38"/>
                  </a:lnTo>
                  <a:lnTo>
                    <a:pt x="26" y="47"/>
                  </a:lnTo>
                  <a:lnTo>
                    <a:pt x="16" y="37"/>
                  </a:lnTo>
                  <a:lnTo>
                    <a:pt x="16" y="47"/>
                  </a:lnTo>
                  <a:lnTo>
                    <a:pt x="6" y="37"/>
                  </a:lnTo>
                  <a:lnTo>
                    <a:pt x="0" y="14"/>
                  </a:lnTo>
                  <a:lnTo>
                    <a:pt x="6" y="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45" name="Freeform 396"/>
            <p:cNvSpPr>
              <a:spLocks/>
            </p:cNvSpPr>
            <p:nvPr/>
          </p:nvSpPr>
          <p:spPr bwMode="auto">
            <a:xfrm>
              <a:off x="4844" y="2549"/>
              <a:ext cx="18" cy="38"/>
            </a:xfrm>
            <a:custGeom>
              <a:avLst/>
              <a:gdLst>
                <a:gd name="T0" fmla="*/ 0 w 30"/>
                <a:gd name="T1" fmla="*/ 1 h 58"/>
                <a:gd name="T2" fmla="*/ 1 w 30"/>
                <a:gd name="T3" fmla="*/ 1 h 58"/>
                <a:gd name="T4" fmla="*/ 1 w 30"/>
                <a:gd name="T5" fmla="*/ 1 h 58"/>
                <a:gd name="T6" fmla="*/ 1 w 30"/>
                <a:gd name="T7" fmla="*/ 1 h 58"/>
                <a:gd name="T8" fmla="*/ 1 w 30"/>
                <a:gd name="T9" fmla="*/ 0 h 58"/>
                <a:gd name="T10" fmla="*/ 1 w 30"/>
                <a:gd name="T11" fmla="*/ 1 h 58"/>
                <a:gd name="T12" fmla="*/ 1 w 30"/>
                <a:gd name="T13" fmla="*/ 1 h 58"/>
                <a:gd name="T14" fmla="*/ 0 w 30"/>
                <a:gd name="T15" fmla="*/ 1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58"/>
                <a:gd name="T26" fmla="*/ 30 w 30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58">
                  <a:moveTo>
                    <a:pt x="0" y="41"/>
                  </a:moveTo>
                  <a:lnTo>
                    <a:pt x="25" y="58"/>
                  </a:lnTo>
                  <a:cubicBezTo>
                    <a:pt x="30" y="56"/>
                    <a:pt x="29" y="39"/>
                    <a:pt x="28" y="31"/>
                  </a:cubicBezTo>
                  <a:cubicBezTo>
                    <a:pt x="28" y="23"/>
                    <a:pt x="24" y="15"/>
                    <a:pt x="21" y="10"/>
                  </a:cubicBezTo>
                  <a:lnTo>
                    <a:pt x="9" y="0"/>
                  </a:lnTo>
                  <a:lnTo>
                    <a:pt x="1" y="16"/>
                  </a:lnTo>
                  <a:lnTo>
                    <a:pt x="4" y="32"/>
                  </a:lnTo>
                  <a:lnTo>
                    <a:pt x="0" y="41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46" name="Freeform 397"/>
            <p:cNvSpPr>
              <a:spLocks/>
            </p:cNvSpPr>
            <p:nvPr/>
          </p:nvSpPr>
          <p:spPr bwMode="auto">
            <a:xfrm>
              <a:off x="4820" y="2514"/>
              <a:ext cx="20" cy="38"/>
            </a:xfrm>
            <a:custGeom>
              <a:avLst/>
              <a:gdLst>
                <a:gd name="T0" fmla="*/ 0 w 30"/>
                <a:gd name="T1" fmla="*/ 1 h 58"/>
                <a:gd name="T2" fmla="*/ 1 w 30"/>
                <a:gd name="T3" fmla="*/ 1 h 58"/>
                <a:gd name="T4" fmla="*/ 1 w 30"/>
                <a:gd name="T5" fmla="*/ 1 h 58"/>
                <a:gd name="T6" fmla="*/ 1 w 30"/>
                <a:gd name="T7" fmla="*/ 1 h 58"/>
                <a:gd name="T8" fmla="*/ 1 w 30"/>
                <a:gd name="T9" fmla="*/ 0 h 58"/>
                <a:gd name="T10" fmla="*/ 1 w 30"/>
                <a:gd name="T11" fmla="*/ 1 h 58"/>
                <a:gd name="T12" fmla="*/ 1 w 30"/>
                <a:gd name="T13" fmla="*/ 1 h 58"/>
                <a:gd name="T14" fmla="*/ 0 w 30"/>
                <a:gd name="T15" fmla="*/ 1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58"/>
                <a:gd name="T26" fmla="*/ 30 w 30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58">
                  <a:moveTo>
                    <a:pt x="0" y="41"/>
                  </a:moveTo>
                  <a:lnTo>
                    <a:pt x="25" y="58"/>
                  </a:lnTo>
                  <a:cubicBezTo>
                    <a:pt x="30" y="56"/>
                    <a:pt x="29" y="39"/>
                    <a:pt x="28" y="31"/>
                  </a:cubicBezTo>
                  <a:cubicBezTo>
                    <a:pt x="28" y="23"/>
                    <a:pt x="24" y="15"/>
                    <a:pt x="21" y="10"/>
                  </a:cubicBezTo>
                  <a:lnTo>
                    <a:pt x="9" y="0"/>
                  </a:lnTo>
                  <a:lnTo>
                    <a:pt x="1" y="16"/>
                  </a:lnTo>
                  <a:lnTo>
                    <a:pt x="4" y="32"/>
                  </a:lnTo>
                  <a:lnTo>
                    <a:pt x="0" y="41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47" name="Freeform 398"/>
            <p:cNvSpPr>
              <a:spLocks/>
            </p:cNvSpPr>
            <p:nvPr/>
          </p:nvSpPr>
          <p:spPr bwMode="auto">
            <a:xfrm>
              <a:off x="5012" y="2559"/>
              <a:ext cx="26" cy="16"/>
            </a:xfrm>
            <a:custGeom>
              <a:avLst/>
              <a:gdLst>
                <a:gd name="T0" fmla="*/ 0 w 30"/>
                <a:gd name="T1" fmla="*/ 2 h 20"/>
                <a:gd name="T2" fmla="*/ 0 w 30"/>
                <a:gd name="T3" fmla="*/ 0 h 20"/>
                <a:gd name="T4" fmla="*/ 3 w 30"/>
                <a:gd name="T5" fmla="*/ 2 h 20"/>
                <a:gd name="T6" fmla="*/ 3 w 30"/>
                <a:gd name="T7" fmla="*/ 2 h 20"/>
                <a:gd name="T8" fmla="*/ 3 w 30"/>
                <a:gd name="T9" fmla="*/ 2 h 20"/>
                <a:gd name="T10" fmla="*/ 3 w 30"/>
                <a:gd name="T11" fmla="*/ 0 h 20"/>
                <a:gd name="T12" fmla="*/ 0 w 30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20"/>
                <a:gd name="T23" fmla="*/ 30 w 30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20">
                  <a:moveTo>
                    <a:pt x="0" y="1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20" y="20"/>
                  </a:lnTo>
                  <a:lnTo>
                    <a:pt x="30" y="10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48" name="Freeform 399"/>
            <p:cNvSpPr>
              <a:spLocks/>
            </p:cNvSpPr>
            <p:nvPr/>
          </p:nvSpPr>
          <p:spPr bwMode="auto">
            <a:xfrm>
              <a:off x="4573" y="2559"/>
              <a:ext cx="26" cy="16"/>
            </a:xfrm>
            <a:custGeom>
              <a:avLst/>
              <a:gdLst>
                <a:gd name="T0" fmla="*/ 0 w 30"/>
                <a:gd name="T1" fmla="*/ 2 h 20"/>
                <a:gd name="T2" fmla="*/ 0 w 30"/>
                <a:gd name="T3" fmla="*/ 0 h 20"/>
                <a:gd name="T4" fmla="*/ 3 w 30"/>
                <a:gd name="T5" fmla="*/ 2 h 20"/>
                <a:gd name="T6" fmla="*/ 3 w 30"/>
                <a:gd name="T7" fmla="*/ 2 h 20"/>
                <a:gd name="T8" fmla="*/ 3 w 30"/>
                <a:gd name="T9" fmla="*/ 2 h 20"/>
                <a:gd name="T10" fmla="*/ 3 w 30"/>
                <a:gd name="T11" fmla="*/ 0 h 20"/>
                <a:gd name="T12" fmla="*/ 0 w 30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20"/>
                <a:gd name="T23" fmla="*/ 30 w 30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20">
                  <a:moveTo>
                    <a:pt x="0" y="1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20" y="20"/>
                  </a:lnTo>
                  <a:lnTo>
                    <a:pt x="30" y="10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49" name="Freeform 400"/>
            <p:cNvSpPr>
              <a:spLocks/>
            </p:cNvSpPr>
            <p:nvPr/>
          </p:nvSpPr>
          <p:spPr bwMode="auto">
            <a:xfrm>
              <a:off x="3722" y="1955"/>
              <a:ext cx="57" cy="42"/>
            </a:xfrm>
            <a:custGeom>
              <a:avLst/>
              <a:gdLst>
                <a:gd name="T0" fmla="*/ 0 w 71"/>
                <a:gd name="T1" fmla="*/ 1 h 58"/>
                <a:gd name="T2" fmla="*/ 0 w 71"/>
                <a:gd name="T3" fmla="*/ 1 h 58"/>
                <a:gd name="T4" fmla="*/ 2 w 71"/>
                <a:gd name="T5" fmla="*/ 0 h 58"/>
                <a:gd name="T6" fmla="*/ 2 w 71"/>
                <a:gd name="T7" fmla="*/ 1 h 58"/>
                <a:gd name="T8" fmla="*/ 2 w 71"/>
                <a:gd name="T9" fmla="*/ 1 h 58"/>
                <a:gd name="T10" fmla="*/ 2 w 71"/>
                <a:gd name="T11" fmla="*/ 1 h 58"/>
                <a:gd name="T12" fmla="*/ 2 w 71"/>
                <a:gd name="T13" fmla="*/ 1 h 58"/>
                <a:gd name="T14" fmla="*/ 2 w 71"/>
                <a:gd name="T15" fmla="*/ 1 h 58"/>
                <a:gd name="T16" fmla="*/ 2 w 71"/>
                <a:gd name="T17" fmla="*/ 1 h 58"/>
                <a:gd name="T18" fmla="*/ 2 w 71"/>
                <a:gd name="T19" fmla="*/ 1 h 58"/>
                <a:gd name="T20" fmla="*/ 2 w 71"/>
                <a:gd name="T21" fmla="*/ 1 h 58"/>
                <a:gd name="T22" fmla="*/ 0 w 71"/>
                <a:gd name="T23" fmla="*/ 1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1"/>
                <a:gd name="T37" fmla="*/ 0 h 58"/>
                <a:gd name="T38" fmla="*/ 71 w 71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1" h="58">
                  <a:moveTo>
                    <a:pt x="0" y="17"/>
                  </a:moveTo>
                  <a:lnTo>
                    <a:pt x="0" y="6"/>
                  </a:lnTo>
                  <a:lnTo>
                    <a:pt x="37" y="0"/>
                  </a:lnTo>
                  <a:lnTo>
                    <a:pt x="71" y="17"/>
                  </a:lnTo>
                  <a:lnTo>
                    <a:pt x="51" y="27"/>
                  </a:lnTo>
                  <a:lnTo>
                    <a:pt x="51" y="48"/>
                  </a:lnTo>
                  <a:lnTo>
                    <a:pt x="41" y="48"/>
                  </a:lnTo>
                  <a:lnTo>
                    <a:pt x="30" y="58"/>
                  </a:lnTo>
                  <a:lnTo>
                    <a:pt x="20" y="58"/>
                  </a:lnTo>
                  <a:lnTo>
                    <a:pt x="10" y="48"/>
                  </a:lnTo>
                  <a:lnTo>
                    <a:pt x="10" y="17"/>
                  </a:lnTo>
                  <a:lnTo>
                    <a:pt x="0" y="17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50" name="Freeform 401"/>
            <p:cNvSpPr>
              <a:spLocks/>
            </p:cNvSpPr>
            <p:nvPr/>
          </p:nvSpPr>
          <p:spPr bwMode="auto">
            <a:xfrm>
              <a:off x="3728" y="1915"/>
              <a:ext cx="31" cy="30"/>
            </a:xfrm>
            <a:custGeom>
              <a:avLst/>
              <a:gdLst>
                <a:gd name="T0" fmla="*/ 2 w 39"/>
                <a:gd name="T1" fmla="*/ 0 h 41"/>
                <a:gd name="T2" fmla="*/ 2 w 39"/>
                <a:gd name="T3" fmla="*/ 1 h 41"/>
                <a:gd name="T4" fmla="*/ 2 w 39"/>
                <a:gd name="T5" fmla="*/ 1 h 41"/>
                <a:gd name="T6" fmla="*/ 2 w 39"/>
                <a:gd name="T7" fmla="*/ 1 h 41"/>
                <a:gd name="T8" fmla="*/ 0 w 39"/>
                <a:gd name="T9" fmla="*/ 1 h 41"/>
                <a:gd name="T10" fmla="*/ 0 w 39"/>
                <a:gd name="T11" fmla="*/ 1 h 41"/>
                <a:gd name="T12" fmla="*/ 2 w 39"/>
                <a:gd name="T13" fmla="*/ 1 h 41"/>
                <a:gd name="T14" fmla="*/ 2 w 39"/>
                <a:gd name="T15" fmla="*/ 1 h 41"/>
                <a:gd name="T16" fmla="*/ 2 w 39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"/>
                <a:gd name="T28" fmla="*/ 0 h 41"/>
                <a:gd name="T29" fmla="*/ 39 w 39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" h="41">
                  <a:moveTo>
                    <a:pt x="39" y="0"/>
                  </a:moveTo>
                  <a:lnTo>
                    <a:pt x="28" y="3"/>
                  </a:lnTo>
                  <a:lnTo>
                    <a:pt x="22" y="15"/>
                  </a:lnTo>
                  <a:lnTo>
                    <a:pt x="7" y="11"/>
                  </a:lnTo>
                  <a:lnTo>
                    <a:pt x="0" y="20"/>
                  </a:lnTo>
                  <a:lnTo>
                    <a:pt x="0" y="41"/>
                  </a:lnTo>
                  <a:lnTo>
                    <a:pt x="21" y="30"/>
                  </a:lnTo>
                  <a:lnTo>
                    <a:pt x="34" y="36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51" name="Freeform 402"/>
            <p:cNvSpPr>
              <a:spLocks/>
            </p:cNvSpPr>
            <p:nvPr/>
          </p:nvSpPr>
          <p:spPr bwMode="auto">
            <a:xfrm>
              <a:off x="3754" y="1914"/>
              <a:ext cx="44" cy="54"/>
            </a:xfrm>
            <a:custGeom>
              <a:avLst/>
              <a:gdLst>
                <a:gd name="T0" fmla="*/ 2 w 55"/>
                <a:gd name="T1" fmla="*/ 0 h 73"/>
                <a:gd name="T2" fmla="*/ 2 w 55"/>
                <a:gd name="T3" fmla="*/ 1 h 73"/>
                <a:gd name="T4" fmla="*/ 0 w 55"/>
                <a:gd name="T5" fmla="*/ 1 h 73"/>
                <a:gd name="T6" fmla="*/ 2 w 55"/>
                <a:gd name="T7" fmla="*/ 1 h 73"/>
                <a:gd name="T8" fmla="*/ 2 w 55"/>
                <a:gd name="T9" fmla="*/ 1 h 73"/>
                <a:gd name="T10" fmla="*/ 2 w 55"/>
                <a:gd name="T11" fmla="*/ 1 h 73"/>
                <a:gd name="T12" fmla="*/ 2 w 55"/>
                <a:gd name="T13" fmla="*/ 1 h 73"/>
                <a:gd name="T14" fmla="*/ 2 w 55"/>
                <a:gd name="T15" fmla="*/ 1 h 73"/>
                <a:gd name="T16" fmla="*/ 2 w 55"/>
                <a:gd name="T17" fmla="*/ 0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"/>
                <a:gd name="T28" fmla="*/ 0 h 73"/>
                <a:gd name="T29" fmla="*/ 55 w 55"/>
                <a:gd name="T30" fmla="*/ 73 h 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" h="73">
                  <a:moveTo>
                    <a:pt x="4" y="0"/>
                  </a:moveTo>
                  <a:lnTo>
                    <a:pt x="4" y="31"/>
                  </a:lnTo>
                  <a:lnTo>
                    <a:pt x="0" y="54"/>
                  </a:lnTo>
                  <a:lnTo>
                    <a:pt x="33" y="73"/>
                  </a:lnTo>
                  <a:lnTo>
                    <a:pt x="55" y="51"/>
                  </a:lnTo>
                  <a:lnTo>
                    <a:pt x="45" y="31"/>
                  </a:lnTo>
                  <a:lnTo>
                    <a:pt x="45" y="10"/>
                  </a:lnTo>
                  <a:lnTo>
                    <a:pt x="24" y="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52" name="Freeform 403"/>
            <p:cNvSpPr>
              <a:spLocks/>
            </p:cNvSpPr>
            <p:nvPr/>
          </p:nvSpPr>
          <p:spPr bwMode="auto">
            <a:xfrm>
              <a:off x="3733" y="1912"/>
              <a:ext cx="17" cy="14"/>
            </a:xfrm>
            <a:custGeom>
              <a:avLst/>
              <a:gdLst>
                <a:gd name="T0" fmla="*/ 3 w 20"/>
                <a:gd name="T1" fmla="*/ 2 h 18"/>
                <a:gd name="T2" fmla="*/ 3 w 20"/>
                <a:gd name="T3" fmla="*/ 2 h 18"/>
                <a:gd name="T4" fmla="*/ 3 w 20"/>
                <a:gd name="T5" fmla="*/ 0 h 18"/>
                <a:gd name="T6" fmla="*/ 0 w 20"/>
                <a:gd name="T7" fmla="*/ 2 h 18"/>
                <a:gd name="T8" fmla="*/ 3 w 20"/>
                <a:gd name="T9" fmla="*/ 2 h 18"/>
                <a:gd name="T10" fmla="*/ 3 w 20"/>
                <a:gd name="T11" fmla="*/ 2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18"/>
                <a:gd name="T20" fmla="*/ 20 w 20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18">
                  <a:moveTo>
                    <a:pt x="15" y="18"/>
                  </a:moveTo>
                  <a:lnTo>
                    <a:pt x="20" y="6"/>
                  </a:lnTo>
                  <a:lnTo>
                    <a:pt x="9" y="0"/>
                  </a:lnTo>
                  <a:lnTo>
                    <a:pt x="0" y="16"/>
                  </a:lnTo>
                  <a:lnTo>
                    <a:pt x="11" y="16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53" name="Freeform 404"/>
            <p:cNvSpPr>
              <a:spLocks/>
            </p:cNvSpPr>
            <p:nvPr/>
          </p:nvSpPr>
          <p:spPr bwMode="auto">
            <a:xfrm>
              <a:off x="3593" y="2071"/>
              <a:ext cx="83" cy="36"/>
            </a:xfrm>
            <a:custGeom>
              <a:avLst/>
              <a:gdLst>
                <a:gd name="T0" fmla="*/ 0 w 80"/>
                <a:gd name="T1" fmla="*/ 5 h 40"/>
                <a:gd name="T2" fmla="*/ 8 w 80"/>
                <a:gd name="T3" fmla="*/ 5 h 40"/>
                <a:gd name="T4" fmla="*/ 86 w 80"/>
                <a:gd name="T5" fmla="*/ 5 h 40"/>
                <a:gd name="T6" fmla="*/ 99 w 80"/>
                <a:gd name="T7" fmla="*/ 5 h 40"/>
                <a:gd name="T8" fmla="*/ 115 w 80"/>
                <a:gd name="T9" fmla="*/ 5 h 40"/>
                <a:gd name="T10" fmla="*/ 115 w 80"/>
                <a:gd name="T11" fmla="*/ 0 h 40"/>
                <a:gd name="T12" fmla="*/ 166 w 80"/>
                <a:gd name="T13" fmla="*/ 5 h 40"/>
                <a:gd name="T14" fmla="*/ 166 w 80"/>
                <a:gd name="T15" fmla="*/ 5 h 40"/>
                <a:gd name="T16" fmla="*/ 149 w 80"/>
                <a:gd name="T17" fmla="*/ 5 h 40"/>
                <a:gd name="T18" fmla="*/ 99 w 80"/>
                <a:gd name="T19" fmla="*/ 5 h 40"/>
                <a:gd name="T20" fmla="*/ 64 w 80"/>
                <a:gd name="T21" fmla="*/ 5 h 40"/>
                <a:gd name="T22" fmla="*/ 8 w 80"/>
                <a:gd name="T23" fmla="*/ 5 h 40"/>
                <a:gd name="T24" fmla="*/ 0 w 80"/>
                <a:gd name="T25" fmla="*/ 5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"/>
                <a:gd name="T40" fmla="*/ 0 h 40"/>
                <a:gd name="T41" fmla="*/ 80 w 80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" h="40">
                  <a:moveTo>
                    <a:pt x="0" y="24"/>
                  </a:moveTo>
                  <a:lnTo>
                    <a:pt x="8" y="24"/>
                  </a:lnTo>
                  <a:lnTo>
                    <a:pt x="40" y="16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80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48" y="40"/>
                  </a:lnTo>
                  <a:lnTo>
                    <a:pt x="32" y="32"/>
                  </a:lnTo>
                  <a:lnTo>
                    <a:pt x="8" y="32"/>
                  </a:lnTo>
                  <a:lnTo>
                    <a:pt x="0" y="24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54" name="Freeform 405"/>
            <p:cNvSpPr>
              <a:spLocks/>
            </p:cNvSpPr>
            <p:nvPr/>
          </p:nvSpPr>
          <p:spPr bwMode="auto">
            <a:xfrm>
              <a:off x="3434" y="2041"/>
              <a:ext cx="143" cy="127"/>
            </a:xfrm>
            <a:custGeom>
              <a:avLst/>
              <a:gdLst>
                <a:gd name="T0" fmla="*/ 219 w 136"/>
                <a:gd name="T1" fmla="*/ 0 h 135"/>
                <a:gd name="T2" fmla="*/ 198 w 136"/>
                <a:gd name="T3" fmla="*/ 0 h 135"/>
                <a:gd name="T4" fmla="*/ 198 w 136"/>
                <a:gd name="T5" fmla="*/ 8 h 135"/>
                <a:gd name="T6" fmla="*/ 154 w 136"/>
                <a:gd name="T7" fmla="*/ 8 h 135"/>
                <a:gd name="T8" fmla="*/ 132 w 136"/>
                <a:gd name="T9" fmla="*/ 8 h 135"/>
                <a:gd name="T10" fmla="*/ 108 w 136"/>
                <a:gd name="T11" fmla="*/ 8 h 135"/>
                <a:gd name="T12" fmla="*/ 108 w 136"/>
                <a:gd name="T13" fmla="*/ 8 h 135"/>
                <a:gd name="T14" fmla="*/ 88 w 136"/>
                <a:gd name="T15" fmla="*/ 8 h 135"/>
                <a:gd name="T16" fmla="*/ 108 w 136"/>
                <a:gd name="T17" fmla="*/ 12 h 135"/>
                <a:gd name="T18" fmla="*/ 62 w 136"/>
                <a:gd name="T19" fmla="*/ 15 h 135"/>
                <a:gd name="T20" fmla="*/ 62 w 136"/>
                <a:gd name="T21" fmla="*/ 12 h 135"/>
                <a:gd name="T22" fmla="*/ 0 w 136"/>
                <a:gd name="T23" fmla="*/ 15 h 135"/>
                <a:gd name="T24" fmla="*/ 88 w 136"/>
                <a:gd name="T25" fmla="*/ 17 h 135"/>
                <a:gd name="T26" fmla="*/ 108 w 136"/>
                <a:gd name="T27" fmla="*/ 23 h 135"/>
                <a:gd name="T28" fmla="*/ 108 w 136"/>
                <a:gd name="T29" fmla="*/ 25 h 135"/>
                <a:gd name="T30" fmla="*/ 108 w 136"/>
                <a:gd name="T31" fmla="*/ 35 h 135"/>
                <a:gd name="T32" fmla="*/ 132 w 136"/>
                <a:gd name="T33" fmla="*/ 37 h 135"/>
                <a:gd name="T34" fmla="*/ 219 w 136"/>
                <a:gd name="T35" fmla="*/ 39 h 135"/>
                <a:gd name="T36" fmla="*/ 219 w 136"/>
                <a:gd name="T37" fmla="*/ 37 h 135"/>
                <a:gd name="T38" fmla="*/ 261 w 136"/>
                <a:gd name="T39" fmla="*/ 35 h 135"/>
                <a:gd name="T40" fmla="*/ 326 w 136"/>
                <a:gd name="T41" fmla="*/ 37 h 135"/>
                <a:gd name="T42" fmla="*/ 348 w 136"/>
                <a:gd name="T43" fmla="*/ 33 h 135"/>
                <a:gd name="T44" fmla="*/ 326 w 136"/>
                <a:gd name="T45" fmla="*/ 28 h 135"/>
                <a:gd name="T46" fmla="*/ 326 w 136"/>
                <a:gd name="T47" fmla="*/ 25 h 135"/>
                <a:gd name="T48" fmla="*/ 326 w 136"/>
                <a:gd name="T49" fmla="*/ 22 h 135"/>
                <a:gd name="T50" fmla="*/ 326 w 136"/>
                <a:gd name="T51" fmla="*/ 23 h 135"/>
                <a:gd name="T52" fmla="*/ 326 w 136"/>
                <a:gd name="T53" fmla="*/ 22 h 135"/>
                <a:gd name="T54" fmla="*/ 326 w 136"/>
                <a:gd name="T55" fmla="*/ 17 h 135"/>
                <a:gd name="T56" fmla="*/ 348 w 136"/>
                <a:gd name="T57" fmla="*/ 17 h 135"/>
                <a:gd name="T58" fmla="*/ 370 w 136"/>
                <a:gd name="T59" fmla="*/ 12 h 135"/>
                <a:gd name="T60" fmla="*/ 326 w 136"/>
                <a:gd name="T61" fmla="*/ 8 h 135"/>
                <a:gd name="T62" fmla="*/ 307 w 136"/>
                <a:gd name="T63" fmla="*/ 8 h 135"/>
                <a:gd name="T64" fmla="*/ 284 w 136"/>
                <a:gd name="T65" fmla="*/ 8 h 135"/>
                <a:gd name="T66" fmla="*/ 284 w 136"/>
                <a:gd name="T67" fmla="*/ 8 h 135"/>
                <a:gd name="T68" fmla="*/ 261 w 136"/>
                <a:gd name="T69" fmla="*/ 8 h 135"/>
                <a:gd name="T70" fmla="*/ 261 w 136"/>
                <a:gd name="T71" fmla="*/ 7 h 135"/>
                <a:gd name="T72" fmla="*/ 219 w 136"/>
                <a:gd name="T73" fmla="*/ 0 h 1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6"/>
                <a:gd name="T112" fmla="*/ 0 h 135"/>
                <a:gd name="T113" fmla="*/ 136 w 136"/>
                <a:gd name="T114" fmla="*/ 135 h 13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6" h="135">
                  <a:moveTo>
                    <a:pt x="80" y="0"/>
                  </a:moveTo>
                  <a:lnTo>
                    <a:pt x="72" y="0"/>
                  </a:lnTo>
                  <a:lnTo>
                    <a:pt x="72" y="15"/>
                  </a:lnTo>
                  <a:lnTo>
                    <a:pt x="56" y="23"/>
                  </a:lnTo>
                  <a:lnTo>
                    <a:pt x="48" y="31"/>
                  </a:lnTo>
                  <a:lnTo>
                    <a:pt x="40" y="31"/>
                  </a:lnTo>
                  <a:lnTo>
                    <a:pt x="40" y="23"/>
                  </a:lnTo>
                  <a:lnTo>
                    <a:pt x="32" y="23"/>
                  </a:lnTo>
                  <a:lnTo>
                    <a:pt x="40" y="39"/>
                  </a:lnTo>
                  <a:lnTo>
                    <a:pt x="24" y="47"/>
                  </a:lnTo>
                  <a:lnTo>
                    <a:pt x="24" y="39"/>
                  </a:lnTo>
                  <a:lnTo>
                    <a:pt x="0" y="47"/>
                  </a:lnTo>
                  <a:lnTo>
                    <a:pt x="32" y="55"/>
                  </a:lnTo>
                  <a:lnTo>
                    <a:pt x="40" y="79"/>
                  </a:lnTo>
                  <a:lnTo>
                    <a:pt x="40" y="87"/>
                  </a:lnTo>
                  <a:lnTo>
                    <a:pt x="40" y="119"/>
                  </a:lnTo>
                  <a:lnTo>
                    <a:pt x="48" y="127"/>
                  </a:lnTo>
                  <a:lnTo>
                    <a:pt x="80" y="135"/>
                  </a:lnTo>
                  <a:lnTo>
                    <a:pt x="80" y="127"/>
                  </a:lnTo>
                  <a:lnTo>
                    <a:pt x="96" y="119"/>
                  </a:lnTo>
                  <a:lnTo>
                    <a:pt x="120" y="127"/>
                  </a:lnTo>
                  <a:lnTo>
                    <a:pt x="128" y="111"/>
                  </a:lnTo>
                  <a:lnTo>
                    <a:pt x="120" y="95"/>
                  </a:lnTo>
                  <a:lnTo>
                    <a:pt x="120" y="87"/>
                  </a:lnTo>
                  <a:lnTo>
                    <a:pt x="120" y="71"/>
                  </a:lnTo>
                  <a:lnTo>
                    <a:pt x="120" y="79"/>
                  </a:lnTo>
                  <a:lnTo>
                    <a:pt x="120" y="71"/>
                  </a:lnTo>
                  <a:lnTo>
                    <a:pt x="120" y="55"/>
                  </a:lnTo>
                  <a:lnTo>
                    <a:pt x="128" y="55"/>
                  </a:lnTo>
                  <a:lnTo>
                    <a:pt x="136" y="39"/>
                  </a:lnTo>
                  <a:lnTo>
                    <a:pt x="120" y="23"/>
                  </a:lnTo>
                  <a:lnTo>
                    <a:pt x="112" y="23"/>
                  </a:lnTo>
                  <a:lnTo>
                    <a:pt x="104" y="23"/>
                  </a:lnTo>
                  <a:lnTo>
                    <a:pt x="104" y="15"/>
                  </a:lnTo>
                  <a:lnTo>
                    <a:pt x="96" y="15"/>
                  </a:lnTo>
                  <a:lnTo>
                    <a:pt x="96" y="7"/>
                  </a:lnTo>
                  <a:lnTo>
                    <a:pt x="80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55" name="Freeform 406"/>
            <p:cNvSpPr>
              <a:spLocks/>
            </p:cNvSpPr>
            <p:nvPr/>
          </p:nvSpPr>
          <p:spPr bwMode="auto">
            <a:xfrm>
              <a:off x="3394" y="2144"/>
              <a:ext cx="126" cy="106"/>
            </a:xfrm>
            <a:custGeom>
              <a:avLst/>
              <a:gdLst>
                <a:gd name="T0" fmla="*/ 0 w 120"/>
                <a:gd name="T1" fmla="*/ 10 h 112"/>
                <a:gd name="T2" fmla="*/ 87 w 120"/>
                <a:gd name="T3" fmla="*/ 10 h 112"/>
                <a:gd name="T4" fmla="*/ 60 w 120"/>
                <a:gd name="T5" fmla="*/ 14 h 112"/>
                <a:gd name="T6" fmla="*/ 60 w 120"/>
                <a:gd name="T7" fmla="*/ 20 h 112"/>
                <a:gd name="T8" fmla="*/ 41 w 120"/>
                <a:gd name="T9" fmla="*/ 23 h 112"/>
                <a:gd name="T10" fmla="*/ 60 w 120"/>
                <a:gd name="T11" fmla="*/ 27 h 112"/>
                <a:gd name="T12" fmla="*/ 41 w 120"/>
                <a:gd name="T13" fmla="*/ 32 h 112"/>
                <a:gd name="T14" fmla="*/ 106 w 120"/>
                <a:gd name="T15" fmla="*/ 38 h 112"/>
                <a:gd name="T16" fmla="*/ 106 w 120"/>
                <a:gd name="T17" fmla="*/ 35 h 112"/>
                <a:gd name="T18" fmla="*/ 193 w 120"/>
                <a:gd name="T19" fmla="*/ 35 h 112"/>
                <a:gd name="T20" fmla="*/ 256 w 120"/>
                <a:gd name="T21" fmla="*/ 27 h 112"/>
                <a:gd name="T22" fmla="*/ 235 w 120"/>
                <a:gd name="T23" fmla="*/ 23 h 112"/>
                <a:gd name="T24" fmla="*/ 274 w 120"/>
                <a:gd name="T25" fmla="*/ 14 h 112"/>
                <a:gd name="T26" fmla="*/ 317 w 120"/>
                <a:gd name="T27" fmla="*/ 10 h 112"/>
                <a:gd name="T28" fmla="*/ 317 w 120"/>
                <a:gd name="T29" fmla="*/ 9 h 112"/>
                <a:gd name="T30" fmla="*/ 235 w 120"/>
                <a:gd name="T31" fmla="*/ 9 h 112"/>
                <a:gd name="T32" fmla="*/ 213 w 120"/>
                <a:gd name="T33" fmla="*/ 8 h 112"/>
                <a:gd name="T34" fmla="*/ 193 w 120"/>
                <a:gd name="T35" fmla="*/ 8 h 112"/>
                <a:gd name="T36" fmla="*/ 149 w 120"/>
                <a:gd name="T37" fmla="*/ 8 h 112"/>
                <a:gd name="T38" fmla="*/ 129 w 120"/>
                <a:gd name="T39" fmla="*/ 8 h 112"/>
                <a:gd name="T40" fmla="*/ 8 w 120"/>
                <a:gd name="T41" fmla="*/ 0 h 112"/>
                <a:gd name="T42" fmla="*/ 0 w 120"/>
                <a:gd name="T43" fmla="*/ 8 h 112"/>
                <a:gd name="T44" fmla="*/ 0 w 120"/>
                <a:gd name="T45" fmla="*/ 9 h 112"/>
                <a:gd name="T46" fmla="*/ 0 w 120"/>
                <a:gd name="T47" fmla="*/ 10 h 1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0"/>
                <a:gd name="T73" fmla="*/ 0 h 112"/>
                <a:gd name="T74" fmla="*/ 120 w 120"/>
                <a:gd name="T75" fmla="*/ 112 h 11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0" h="112">
                  <a:moveTo>
                    <a:pt x="0" y="32"/>
                  </a:moveTo>
                  <a:lnTo>
                    <a:pt x="32" y="32"/>
                  </a:lnTo>
                  <a:lnTo>
                    <a:pt x="24" y="40"/>
                  </a:lnTo>
                  <a:lnTo>
                    <a:pt x="24" y="56"/>
                  </a:lnTo>
                  <a:lnTo>
                    <a:pt x="16" y="64"/>
                  </a:lnTo>
                  <a:lnTo>
                    <a:pt x="24" y="80"/>
                  </a:lnTo>
                  <a:lnTo>
                    <a:pt x="16" y="96"/>
                  </a:lnTo>
                  <a:lnTo>
                    <a:pt x="40" y="112"/>
                  </a:lnTo>
                  <a:lnTo>
                    <a:pt x="40" y="104"/>
                  </a:lnTo>
                  <a:lnTo>
                    <a:pt x="72" y="104"/>
                  </a:lnTo>
                  <a:lnTo>
                    <a:pt x="96" y="80"/>
                  </a:lnTo>
                  <a:lnTo>
                    <a:pt x="88" y="64"/>
                  </a:lnTo>
                  <a:lnTo>
                    <a:pt x="104" y="40"/>
                  </a:lnTo>
                  <a:lnTo>
                    <a:pt x="120" y="32"/>
                  </a:lnTo>
                  <a:lnTo>
                    <a:pt x="120" y="24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32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56" name="Freeform 407"/>
            <p:cNvSpPr>
              <a:spLocks/>
            </p:cNvSpPr>
            <p:nvPr/>
          </p:nvSpPr>
          <p:spPr bwMode="auto">
            <a:xfrm>
              <a:off x="3560" y="2100"/>
              <a:ext cx="132" cy="119"/>
            </a:xfrm>
            <a:custGeom>
              <a:avLst/>
              <a:gdLst>
                <a:gd name="T0" fmla="*/ 8 w 128"/>
                <a:gd name="T1" fmla="*/ 12 h 128"/>
                <a:gd name="T2" fmla="*/ 44 w 128"/>
                <a:gd name="T3" fmla="*/ 9 h 128"/>
                <a:gd name="T4" fmla="*/ 71 w 128"/>
                <a:gd name="T5" fmla="*/ 12 h 128"/>
                <a:gd name="T6" fmla="*/ 90 w 128"/>
                <a:gd name="T7" fmla="*/ 17 h 128"/>
                <a:gd name="T8" fmla="*/ 103 w 128"/>
                <a:gd name="T9" fmla="*/ 17 h 128"/>
                <a:gd name="T10" fmla="*/ 116 w 128"/>
                <a:gd name="T11" fmla="*/ 19 h 128"/>
                <a:gd name="T12" fmla="*/ 147 w 128"/>
                <a:gd name="T13" fmla="*/ 20 h 128"/>
                <a:gd name="T14" fmla="*/ 162 w 128"/>
                <a:gd name="T15" fmla="*/ 25 h 128"/>
                <a:gd name="T16" fmla="*/ 176 w 128"/>
                <a:gd name="T17" fmla="*/ 25 h 128"/>
                <a:gd name="T18" fmla="*/ 192 w 128"/>
                <a:gd name="T19" fmla="*/ 30 h 128"/>
                <a:gd name="T20" fmla="*/ 176 w 128"/>
                <a:gd name="T21" fmla="*/ 30 h 128"/>
                <a:gd name="T22" fmla="*/ 192 w 128"/>
                <a:gd name="T23" fmla="*/ 30 h 128"/>
                <a:gd name="T24" fmla="*/ 207 w 128"/>
                <a:gd name="T25" fmla="*/ 30 h 128"/>
                <a:gd name="T26" fmla="*/ 207 w 128"/>
                <a:gd name="T27" fmla="*/ 29 h 128"/>
                <a:gd name="T28" fmla="*/ 207 w 128"/>
                <a:gd name="T29" fmla="*/ 27 h 128"/>
                <a:gd name="T30" fmla="*/ 207 w 128"/>
                <a:gd name="T31" fmla="*/ 22 h 128"/>
                <a:gd name="T32" fmla="*/ 222 w 128"/>
                <a:gd name="T33" fmla="*/ 27 h 128"/>
                <a:gd name="T34" fmla="*/ 235 w 128"/>
                <a:gd name="T35" fmla="*/ 25 h 128"/>
                <a:gd name="T36" fmla="*/ 176 w 128"/>
                <a:gd name="T37" fmla="*/ 19 h 128"/>
                <a:gd name="T38" fmla="*/ 192 w 128"/>
                <a:gd name="T39" fmla="*/ 19 h 128"/>
                <a:gd name="T40" fmla="*/ 176 w 128"/>
                <a:gd name="T41" fmla="*/ 19 h 128"/>
                <a:gd name="T42" fmla="*/ 147 w 128"/>
                <a:gd name="T43" fmla="*/ 17 h 128"/>
                <a:gd name="T44" fmla="*/ 147 w 128"/>
                <a:gd name="T45" fmla="*/ 14 h 128"/>
                <a:gd name="T46" fmla="*/ 116 w 128"/>
                <a:gd name="T47" fmla="*/ 9 h 128"/>
                <a:gd name="T48" fmla="*/ 116 w 128"/>
                <a:gd name="T49" fmla="*/ 7 h 128"/>
                <a:gd name="T50" fmla="*/ 147 w 128"/>
                <a:gd name="T51" fmla="*/ 7 h 128"/>
                <a:gd name="T52" fmla="*/ 147 w 128"/>
                <a:gd name="T53" fmla="*/ 7 h 128"/>
                <a:gd name="T54" fmla="*/ 147 w 128"/>
                <a:gd name="T55" fmla="*/ 7 h 128"/>
                <a:gd name="T56" fmla="*/ 116 w 128"/>
                <a:gd name="T57" fmla="*/ 0 h 128"/>
                <a:gd name="T58" fmla="*/ 71 w 128"/>
                <a:gd name="T59" fmla="*/ 0 h 128"/>
                <a:gd name="T60" fmla="*/ 71 w 128"/>
                <a:gd name="T61" fmla="*/ 7 h 128"/>
                <a:gd name="T62" fmla="*/ 55 w 128"/>
                <a:gd name="T63" fmla="*/ 7 h 128"/>
                <a:gd name="T64" fmla="*/ 55 w 128"/>
                <a:gd name="T65" fmla="*/ 7 h 128"/>
                <a:gd name="T66" fmla="*/ 44 w 128"/>
                <a:gd name="T67" fmla="*/ 7 h 128"/>
                <a:gd name="T68" fmla="*/ 8 w 128"/>
                <a:gd name="T69" fmla="*/ 7 h 128"/>
                <a:gd name="T70" fmla="*/ 0 w 128"/>
                <a:gd name="T71" fmla="*/ 7 h 128"/>
                <a:gd name="T72" fmla="*/ 0 w 128"/>
                <a:gd name="T73" fmla="*/ 7 h 128"/>
                <a:gd name="T74" fmla="*/ 8 w 128"/>
                <a:gd name="T75" fmla="*/ 1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8"/>
                <a:gd name="T115" fmla="*/ 0 h 128"/>
                <a:gd name="T116" fmla="*/ 128 w 128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8" h="128">
                  <a:moveTo>
                    <a:pt x="8" y="48"/>
                  </a:moveTo>
                  <a:lnTo>
                    <a:pt x="24" y="40"/>
                  </a:lnTo>
                  <a:lnTo>
                    <a:pt x="40" y="48"/>
                  </a:lnTo>
                  <a:lnTo>
                    <a:pt x="48" y="72"/>
                  </a:lnTo>
                  <a:lnTo>
                    <a:pt x="56" y="72"/>
                  </a:lnTo>
                  <a:lnTo>
                    <a:pt x="64" y="80"/>
                  </a:lnTo>
                  <a:lnTo>
                    <a:pt x="80" y="88"/>
                  </a:lnTo>
                  <a:lnTo>
                    <a:pt x="88" y="104"/>
                  </a:lnTo>
                  <a:lnTo>
                    <a:pt x="96" y="104"/>
                  </a:lnTo>
                  <a:lnTo>
                    <a:pt x="104" y="128"/>
                  </a:lnTo>
                  <a:lnTo>
                    <a:pt x="96" y="128"/>
                  </a:lnTo>
                  <a:lnTo>
                    <a:pt x="104" y="128"/>
                  </a:lnTo>
                  <a:lnTo>
                    <a:pt x="112" y="128"/>
                  </a:lnTo>
                  <a:lnTo>
                    <a:pt x="112" y="120"/>
                  </a:lnTo>
                  <a:lnTo>
                    <a:pt x="112" y="112"/>
                  </a:lnTo>
                  <a:lnTo>
                    <a:pt x="112" y="96"/>
                  </a:lnTo>
                  <a:lnTo>
                    <a:pt x="120" y="112"/>
                  </a:lnTo>
                  <a:lnTo>
                    <a:pt x="128" y="104"/>
                  </a:lnTo>
                  <a:lnTo>
                    <a:pt x="96" y="80"/>
                  </a:lnTo>
                  <a:lnTo>
                    <a:pt x="104" y="80"/>
                  </a:lnTo>
                  <a:lnTo>
                    <a:pt x="96" y="80"/>
                  </a:lnTo>
                  <a:lnTo>
                    <a:pt x="80" y="72"/>
                  </a:lnTo>
                  <a:lnTo>
                    <a:pt x="80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80" y="24"/>
                  </a:lnTo>
                  <a:lnTo>
                    <a:pt x="80" y="16"/>
                  </a:lnTo>
                  <a:lnTo>
                    <a:pt x="80" y="8"/>
                  </a:lnTo>
                  <a:lnTo>
                    <a:pt x="64" y="0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48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57" name="Freeform 408"/>
            <p:cNvSpPr>
              <a:spLocks/>
            </p:cNvSpPr>
            <p:nvPr/>
          </p:nvSpPr>
          <p:spPr bwMode="auto">
            <a:xfrm>
              <a:off x="3707" y="2085"/>
              <a:ext cx="99" cy="69"/>
            </a:xfrm>
            <a:custGeom>
              <a:avLst/>
              <a:gdLst>
                <a:gd name="T0" fmla="*/ 36 w 96"/>
                <a:gd name="T1" fmla="*/ 22 h 72"/>
                <a:gd name="T2" fmla="*/ 44 w 96"/>
                <a:gd name="T3" fmla="*/ 22 h 72"/>
                <a:gd name="T4" fmla="*/ 44 w 96"/>
                <a:gd name="T5" fmla="*/ 26 h 72"/>
                <a:gd name="T6" fmla="*/ 56 w 96"/>
                <a:gd name="T7" fmla="*/ 29 h 72"/>
                <a:gd name="T8" fmla="*/ 72 w 96"/>
                <a:gd name="T9" fmla="*/ 29 h 72"/>
                <a:gd name="T10" fmla="*/ 104 w 96"/>
                <a:gd name="T11" fmla="*/ 31 h 72"/>
                <a:gd name="T12" fmla="*/ 133 w 96"/>
                <a:gd name="T13" fmla="*/ 26 h 72"/>
                <a:gd name="T14" fmla="*/ 162 w 96"/>
                <a:gd name="T15" fmla="*/ 29 h 72"/>
                <a:gd name="T16" fmla="*/ 162 w 96"/>
                <a:gd name="T17" fmla="*/ 26 h 72"/>
                <a:gd name="T18" fmla="*/ 176 w 96"/>
                <a:gd name="T19" fmla="*/ 22 h 72"/>
                <a:gd name="T20" fmla="*/ 162 w 96"/>
                <a:gd name="T21" fmla="*/ 22 h 72"/>
                <a:gd name="T22" fmla="*/ 162 w 96"/>
                <a:gd name="T23" fmla="*/ 18 h 72"/>
                <a:gd name="T24" fmla="*/ 162 w 96"/>
                <a:gd name="T25" fmla="*/ 11 h 72"/>
                <a:gd name="T26" fmla="*/ 133 w 96"/>
                <a:gd name="T27" fmla="*/ 0 h 72"/>
                <a:gd name="T28" fmla="*/ 117 w 96"/>
                <a:gd name="T29" fmla="*/ 0 h 72"/>
                <a:gd name="T30" fmla="*/ 92 w 96"/>
                <a:gd name="T31" fmla="*/ 0 h 72"/>
                <a:gd name="T32" fmla="*/ 44 w 96"/>
                <a:gd name="T33" fmla="*/ 0 h 72"/>
                <a:gd name="T34" fmla="*/ 36 w 96"/>
                <a:gd name="T35" fmla="*/ 0 h 72"/>
                <a:gd name="T36" fmla="*/ 36 w 96"/>
                <a:gd name="T37" fmla="*/ 12 h 72"/>
                <a:gd name="T38" fmla="*/ 0 w 96"/>
                <a:gd name="T39" fmla="*/ 12 h 72"/>
                <a:gd name="T40" fmla="*/ 36 w 96"/>
                <a:gd name="T41" fmla="*/ 22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72"/>
                <a:gd name="T65" fmla="*/ 96 w 96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72">
                  <a:moveTo>
                    <a:pt x="16" y="48"/>
                  </a:moveTo>
                  <a:lnTo>
                    <a:pt x="24" y="48"/>
                  </a:lnTo>
                  <a:lnTo>
                    <a:pt x="24" y="56"/>
                  </a:lnTo>
                  <a:lnTo>
                    <a:pt x="32" y="64"/>
                  </a:lnTo>
                  <a:lnTo>
                    <a:pt x="40" y="64"/>
                  </a:lnTo>
                  <a:lnTo>
                    <a:pt x="56" y="72"/>
                  </a:lnTo>
                  <a:lnTo>
                    <a:pt x="72" y="56"/>
                  </a:lnTo>
                  <a:lnTo>
                    <a:pt x="88" y="64"/>
                  </a:lnTo>
                  <a:lnTo>
                    <a:pt x="88" y="56"/>
                  </a:lnTo>
                  <a:lnTo>
                    <a:pt x="96" y="48"/>
                  </a:lnTo>
                  <a:lnTo>
                    <a:pt x="88" y="48"/>
                  </a:lnTo>
                  <a:lnTo>
                    <a:pt x="88" y="40"/>
                  </a:lnTo>
                  <a:lnTo>
                    <a:pt x="88" y="16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16" y="4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58" name="Freeform 409"/>
            <p:cNvSpPr>
              <a:spLocks/>
            </p:cNvSpPr>
            <p:nvPr/>
          </p:nvSpPr>
          <p:spPr bwMode="auto">
            <a:xfrm>
              <a:off x="3645" y="1974"/>
              <a:ext cx="106" cy="94"/>
            </a:xfrm>
            <a:custGeom>
              <a:avLst/>
              <a:gdLst>
                <a:gd name="T0" fmla="*/ 155 w 103"/>
                <a:gd name="T1" fmla="*/ 16 h 103"/>
                <a:gd name="T2" fmla="*/ 168 w 103"/>
                <a:gd name="T3" fmla="*/ 14 h 103"/>
                <a:gd name="T4" fmla="*/ 182 w 103"/>
                <a:gd name="T5" fmla="*/ 13 h 103"/>
                <a:gd name="T6" fmla="*/ 168 w 103"/>
                <a:gd name="T7" fmla="*/ 8 h 103"/>
                <a:gd name="T8" fmla="*/ 182 w 103"/>
                <a:gd name="T9" fmla="*/ 5 h 103"/>
                <a:gd name="T10" fmla="*/ 168 w 103"/>
                <a:gd name="T11" fmla="*/ 5 h 103"/>
                <a:gd name="T12" fmla="*/ 155 w 103"/>
                <a:gd name="T13" fmla="*/ 5 h 103"/>
                <a:gd name="T14" fmla="*/ 139 w 103"/>
                <a:gd name="T15" fmla="*/ 5 h 103"/>
                <a:gd name="T16" fmla="*/ 99 w 103"/>
                <a:gd name="T17" fmla="*/ 5 h 103"/>
                <a:gd name="T18" fmla="*/ 99 w 103"/>
                <a:gd name="T19" fmla="*/ 5 h 103"/>
                <a:gd name="T20" fmla="*/ 84 w 103"/>
                <a:gd name="T21" fmla="*/ 5 h 103"/>
                <a:gd name="T22" fmla="*/ 68 w 103"/>
                <a:gd name="T23" fmla="*/ 0 h 103"/>
                <a:gd name="T24" fmla="*/ 0 w 103"/>
                <a:gd name="T25" fmla="*/ 5 h 103"/>
                <a:gd name="T26" fmla="*/ 8 w 103"/>
                <a:gd name="T27" fmla="*/ 12 h 103"/>
                <a:gd name="T28" fmla="*/ 16 w 103"/>
                <a:gd name="T29" fmla="*/ 12 h 103"/>
                <a:gd name="T30" fmla="*/ 52 w 103"/>
                <a:gd name="T31" fmla="*/ 13 h 103"/>
                <a:gd name="T32" fmla="*/ 68 w 103"/>
                <a:gd name="T33" fmla="*/ 13 h 103"/>
                <a:gd name="T34" fmla="*/ 84 w 103"/>
                <a:gd name="T35" fmla="*/ 15 h 103"/>
                <a:gd name="T36" fmla="*/ 99 w 103"/>
                <a:gd name="T37" fmla="*/ 15 h 103"/>
                <a:gd name="T38" fmla="*/ 111 w 103"/>
                <a:gd name="T39" fmla="*/ 16 h 103"/>
                <a:gd name="T40" fmla="*/ 139 w 103"/>
                <a:gd name="T41" fmla="*/ 15 h 103"/>
                <a:gd name="T42" fmla="*/ 155 w 103"/>
                <a:gd name="T43" fmla="*/ 16 h 10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3"/>
                <a:gd name="T67" fmla="*/ 0 h 103"/>
                <a:gd name="T68" fmla="*/ 103 w 103"/>
                <a:gd name="T69" fmla="*/ 103 h 10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3" h="103">
                  <a:moveTo>
                    <a:pt x="87" y="103"/>
                  </a:moveTo>
                  <a:lnTo>
                    <a:pt x="95" y="87"/>
                  </a:lnTo>
                  <a:lnTo>
                    <a:pt x="103" y="79"/>
                  </a:lnTo>
                  <a:lnTo>
                    <a:pt x="95" y="48"/>
                  </a:lnTo>
                  <a:lnTo>
                    <a:pt x="103" y="32"/>
                  </a:lnTo>
                  <a:lnTo>
                    <a:pt x="95" y="24"/>
                  </a:lnTo>
                  <a:lnTo>
                    <a:pt x="87" y="16"/>
                  </a:lnTo>
                  <a:lnTo>
                    <a:pt x="79" y="16"/>
                  </a:lnTo>
                  <a:lnTo>
                    <a:pt x="55" y="8"/>
                  </a:lnTo>
                  <a:lnTo>
                    <a:pt x="55" y="16"/>
                  </a:lnTo>
                  <a:lnTo>
                    <a:pt x="48" y="16"/>
                  </a:lnTo>
                  <a:lnTo>
                    <a:pt x="40" y="0"/>
                  </a:lnTo>
                  <a:lnTo>
                    <a:pt x="0" y="24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32" y="79"/>
                  </a:lnTo>
                  <a:lnTo>
                    <a:pt x="40" y="79"/>
                  </a:lnTo>
                  <a:lnTo>
                    <a:pt x="48" y="95"/>
                  </a:lnTo>
                  <a:lnTo>
                    <a:pt x="55" y="95"/>
                  </a:lnTo>
                  <a:lnTo>
                    <a:pt x="63" y="103"/>
                  </a:lnTo>
                  <a:lnTo>
                    <a:pt x="79" y="95"/>
                  </a:lnTo>
                  <a:lnTo>
                    <a:pt x="87" y="103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59" name="Freeform 410"/>
            <p:cNvSpPr>
              <a:spLocks/>
            </p:cNvSpPr>
            <p:nvPr/>
          </p:nvSpPr>
          <p:spPr bwMode="auto">
            <a:xfrm>
              <a:off x="3562" y="1974"/>
              <a:ext cx="90" cy="117"/>
            </a:xfrm>
            <a:custGeom>
              <a:avLst/>
              <a:gdLst>
                <a:gd name="T0" fmla="*/ 70 w 88"/>
                <a:gd name="T1" fmla="*/ 6 h 127"/>
                <a:gd name="T2" fmla="*/ 124 w 88"/>
                <a:gd name="T3" fmla="*/ 6 h 127"/>
                <a:gd name="T4" fmla="*/ 124 w 88"/>
                <a:gd name="T5" fmla="*/ 6 h 127"/>
                <a:gd name="T6" fmla="*/ 113 w 88"/>
                <a:gd name="T7" fmla="*/ 6 h 127"/>
                <a:gd name="T8" fmla="*/ 124 w 88"/>
                <a:gd name="T9" fmla="*/ 6 h 127"/>
                <a:gd name="T10" fmla="*/ 136 w 88"/>
                <a:gd name="T11" fmla="*/ 15 h 127"/>
                <a:gd name="T12" fmla="*/ 124 w 88"/>
                <a:gd name="T13" fmla="*/ 15 h 127"/>
                <a:gd name="T14" fmla="*/ 113 w 88"/>
                <a:gd name="T15" fmla="*/ 15 h 127"/>
                <a:gd name="T16" fmla="*/ 86 w 88"/>
                <a:gd name="T17" fmla="*/ 16 h 127"/>
                <a:gd name="T18" fmla="*/ 102 w 88"/>
                <a:gd name="T19" fmla="*/ 18 h 127"/>
                <a:gd name="T20" fmla="*/ 124 w 88"/>
                <a:gd name="T21" fmla="*/ 21 h 127"/>
                <a:gd name="T22" fmla="*/ 113 w 88"/>
                <a:gd name="T23" fmla="*/ 23 h 127"/>
                <a:gd name="T24" fmla="*/ 60 w 88"/>
                <a:gd name="T25" fmla="*/ 25 h 127"/>
                <a:gd name="T26" fmla="*/ 52 w 88"/>
                <a:gd name="T27" fmla="*/ 25 h 127"/>
                <a:gd name="T28" fmla="*/ 8 w 88"/>
                <a:gd name="T29" fmla="*/ 25 h 127"/>
                <a:gd name="T30" fmla="*/ 16 w 88"/>
                <a:gd name="T31" fmla="*/ 21 h 127"/>
                <a:gd name="T32" fmla="*/ 0 w 88"/>
                <a:gd name="T33" fmla="*/ 18 h 127"/>
                <a:gd name="T34" fmla="*/ 0 w 88"/>
                <a:gd name="T35" fmla="*/ 17 h 127"/>
                <a:gd name="T36" fmla="*/ 0 w 88"/>
                <a:gd name="T37" fmla="*/ 15 h 127"/>
                <a:gd name="T38" fmla="*/ 0 w 88"/>
                <a:gd name="T39" fmla="*/ 12 h 127"/>
                <a:gd name="T40" fmla="*/ 0 w 88"/>
                <a:gd name="T41" fmla="*/ 10 h 127"/>
                <a:gd name="T42" fmla="*/ 8 w 88"/>
                <a:gd name="T43" fmla="*/ 6 h 127"/>
                <a:gd name="T44" fmla="*/ 44 w 88"/>
                <a:gd name="T45" fmla="*/ 6 h 127"/>
                <a:gd name="T46" fmla="*/ 52 w 88"/>
                <a:gd name="T47" fmla="*/ 6 h 127"/>
                <a:gd name="T48" fmla="*/ 44 w 88"/>
                <a:gd name="T49" fmla="*/ 6 h 127"/>
                <a:gd name="T50" fmla="*/ 52 w 88"/>
                <a:gd name="T51" fmla="*/ 6 h 127"/>
                <a:gd name="T52" fmla="*/ 44 w 88"/>
                <a:gd name="T53" fmla="*/ 0 h 127"/>
                <a:gd name="T54" fmla="*/ 52 w 88"/>
                <a:gd name="T55" fmla="*/ 0 h 127"/>
                <a:gd name="T56" fmla="*/ 60 w 88"/>
                <a:gd name="T57" fmla="*/ 0 h 127"/>
                <a:gd name="T58" fmla="*/ 60 w 88"/>
                <a:gd name="T59" fmla="*/ 6 h 127"/>
                <a:gd name="T60" fmla="*/ 70 w 88"/>
                <a:gd name="T61" fmla="*/ 6 h 127"/>
                <a:gd name="T62" fmla="*/ 60 w 88"/>
                <a:gd name="T63" fmla="*/ 6 h 127"/>
                <a:gd name="T64" fmla="*/ 70 w 88"/>
                <a:gd name="T65" fmla="*/ 6 h 1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8"/>
                <a:gd name="T100" fmla="*/ 0 h 127"/>
                <a:gd name="T101" fmla="*/ 88 w 88"/>
                <a:gd name="T102" fmla="*/ 127 h 12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8" h="127">
                  <a:moveTo>
                    <a:pt x="48" y="24"/>
                  </a:moveTo>
                  <a:lnTo>
                    <a:pt x="80" y="8"/>
                  </a:lnTo>
                  <a:lnTo>
                    <a:pt x="80" y="16"/>
                  </a:lnTo>
                  <a:lnTo>
                    <a:pt x="72" y="16"/>
                  </a:lnTo>
                  <a:lnTo>
                    <a:pt x="80" y="24"/>
                  </a:lnTo>
                  <a:lnTo>
                    <a:pt x="88" y="72"/>
                  </a:lnTo>
                  <a:lnTo>
                    <a:pt x="80" y="72"/>
                  </a:lnTo>
                  <a:lnTo>
                    <a:pt x="72" y="72"/>
                  </a:lnTo>
                  <a:lnTo>
                    <a:pt x="56" y="79"/>
                  </a:lnTo>
                  <a:lnTo>
                    <a:pt x="64" y="95"/>
                  </a:lnTo>
                  <a:lnTo>
                    <a:pt x="80" y="111"/>
                  </a:lnTo>
                  <a:lnTo>
                    <a:pt x="72" y="119"/>
                  </a:lnTo>
                  <a:lnTo>
                    <a:pt x="40" y="127"/>
                  </a:lnTo>
                  <a:lnTo>
                    <a:pt x="32" y="127"/>
                  </a:lnTo>
                  <a:lnTo>
                    <a:pt x="8" y="127"/>
                  </a:lnTo>
                  <a:lnTo>
                    <a:pt x="16" y="111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2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48" y="16"/>
                  </a:lnTo>
                  <a:lnTo>
                    <a:pt x="40" y="24"/>
                  </a:lnTo>
                  <a:lnTo>
                    <a:pt x="48" y="24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60" name="Freeform 411"/>
            <p:cNvSpPr>
              <a:spLocks/>
            </p:cNvSpPr>
            <p:nvPr/>
          </p:nvSpPr>
          <p:spPr bwMode="auto">
            <a:xfrm>
              <a:off x="3667" y="2858"/>
              <a:ext cx="173" cy="141"/>
            </a:xfrm>
            <a:custGeom>
              <a:avLst/>
              <a:gdLst>
                <a:gd name="T0" fmla="*/ 322 w 167"/>
                <a:gd name="T1" fmla="*/ 6 h 152"/>
                <a:gd name="T2" fmla="*/ 338 w 167"/>
                <a:gd name="T3" fmla="*/ 11 h 152"/>
                <a:gd name="T4" fmla="*/ 322 w 167"/>
                <a:gd name="T5" fmla="*/ 11 h 152"/>
                <a:gd name="T6" fmla="*/ 306 w 167"/>
                <a:gd name="T7" fmla="*/ 13 h 152"/>
                <a:gd name="T8" fmla="*/ 322 w 167"/>
                <a:gd name="T9" fmla="*/ 13 h 152"/>
                <a:gd name="T10" fmla="*/ 338 w 167"/>
                <a:gd name="T11" fmla="*/ 13 h 152"/>
                <a:gd name="T12" fmla="*/ 338 w 167"/>
                <a:gd name="T13" fmla="*/ 18 h 152"/>
                <a:gd name="T14" fmla="*/ 322 w 167"/>
                <a:gd name="T15" fmla="*/ 19 h 152"/>
                <a:gd name="T16" fmla="*/ 289 w 167"/>
                <a:gd name="T17" fmla="*/ 23 h 152"/>
                <a:gd name="T18" fmla="*/ 259 w 167"/>
                <a:gd name="T19" fmla="*/ 29 h 152"/>
                <a:gd name="T20" fmla="*/ 225 w 167"/>
                <a:gd name="T21" fmla="*/ 32 h 152"/>
                <a:gd name="T22" fmla="*/ 175 w 167"/>
                <a:gd name="T23" fmla="*/ 32 h 152"/>
                <a:gd name="T24" fmla="*/ 158 w 167"/>
                <a:gd name="T25" fmla="*/ 32 h 152"/>
                <a:gd name="T26" fmla="*/ 110 w 167"/>
                <a:gd name="T27" fmla="*/ 32 h 152"/>
                <a:gd name="T28" fmla="*/ 79 w 167"/>
                <a:gd name="T29" fmla="*/ 33 h 152"/>
                <a:gd name="T30" fmla="*/ 60 w 167"/>
                <a:gd name="T31" fmla="*/ 33 h 152"/>
                <a:gd name="T32" fmla="*/ 46 w 167"/>
                <a:gd name="T33" fmla="*/ 32 h 152"/>
                <a:gd name="T34" fmla="*/ 36 w 167"/>
                <a:gd name="T35" fmla="*/ 29 h 152"/>
                <a:gd name="T36" fmla="*/ 36 w 167"/>
                <a:gd name="T37" fmla="*/ 27 h 152"/>
                <a:gd name="T38" fmla="*/ 8 w 167"/>
                <a:gd name="T39" fmla="*/ 18 h 152"/>
                <a:gd name="T40" fmla="*/ 0 w 167"/>
                <a:gd name="T41" fmla="*/ 18 h 152"/>
                <a:gd name="T42" fmla="*/ 8 w 167"/>
                <a:gd name="T43" fmla="*/ 17 h 152"/>
                <a:gd name="T44" fmla="*/ 36 w 167"/>
                <a:gd name="T45" fmla="*/ 18 h 152"/>
                <a:gd name="T46" fmla="*/ 46 w 167"/>
                <a:gd name="T47" fmla="*/ 18 h 152"/>
                <a:gd name="T48" fmla="*/ 79 w 167"/>
                <a:gd name="T49" fmla="*/ 17 h 152"/>
                <a:gd name="T50" fmla="*/ 79 w 167"/>
                <a:gd name="T51" fmla="*/ 6 h 152"/>
                <a:gd name="T52" fmla="*/ 95 w 167"/>
                <a:gd name="T53" fmla="*/ 9 h 152"/>
                <a:gd name="T54" fmla="*/ 95 w 167"/>
                <a:gd name="T55" fmla="*/ 13 h 152"/>
                <a:gd name="T56" fmla="*/ 110 w 167"/>
                <a:gd name="T57" fmla="*/ 13 h 152"/>
                <a:gd name="T58" fmla="*/ 158 w 167"/>
                <a:gd name="T59" fmla="*/ 9 h 152"/>
                <a:gd name="T60" fmla="*/ 175 w 167"/>
                <a:gd name="T61" fmla="*/ 11 h 152"/>
                <a:gd name="T62" fmla="*/ 175 w 167"/>
                <a:gd name="T63" fmla="*/ 9 h 152"/>
                <a:gd name="T64" fmla="*/ 241 w 167"/>
                <a:gd name="T65" fmla="*/ 6 h 152"/>
                <a:gd name="T66" fmla="*/ 273 w 167"/>
                <a:gd name="T67" fmla="*/ 0 h 152"/>
                <a:gd name="T68" fmla="*/ 306 w 167"/>
                <a:gd name="T69" fmla="*/ 6 h 152"/>
                <a:gd name="T70" fmla="*/ 322 w 167"/>
                <a:gd name="T71" fmla="*/ 6 h 1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7"/>
                <a:gd name="T109" fmla="*/ 0 h 152"/>
                <a:gd name="T110" fmla="*/ 167 w 167"/>
                <a:gd name="T111" fmla="*/ 152 h 1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7" h="152">
                  <a:moveTo>
                    <a:pt x="159" y="8"/>
                  </a:moveTo>
                  <a:lnTo>
                    <a:pt x="167" y="48"/>
                  </a:lnTo>
                  <a:lnTo>
                    <a:pt x="159" y="48"/>
                  </a:lnTo>
                  <a:lnTo>
                    <a:pt x="151" y="56"/>
                  </a:lnTo>
                  <a:lnTo>
                    <a:pt x="159" y="56"/>
                  </a:lnTo>
                  <a:lnTo>
                    <a:pt x="167" y="56"/>
                  </a:lnTo>
                  <a:lnTo>
                    <a:pt x="167" y="80"/>
                  </a:lnTo>
                  <a:lnTo>
                    <a:pt x="159" y="88"/>
                  </a:lnTo>
                  <a:lnTo>
                    <a:pt x="143" y="104"/>
                  </a:lnTo>
                  <a:lnTo>
                    <a:pt x="127" y="128"/>
                  </a:lnTo>
                  <a:lnTo>
                    <a:pt x="111" y="144"/>
                  </a:lnTo>
                  <a:lnTo>
                    <a:pt x="87" y="144"/>
                  </a:lnTo>
                  <a:lnTo>
                    <a:pt x="79" y="144"/>
                  </a:lnTo>
                  <a:lnTo>
                    <a:pt x="55" y="144"/>
                  </a:lnTo>
                  <a:lnTo>
                    <a:pt x="39" y="152"/>
                  </a:lnTo>
                  <a:lnTo>
                    <a:pt x="31" y="152"/>
                  </a:lnTo>
                  <a:lnTo>
                    <a:pt x="24" y="144"/>
                  </a:lnTo>
                  <a:lnTo>
                    <a:pt x="16" y="128"/>
                  </a:lnTo>
                  <a:lnTo>
                    <a:pt x="16" y="120"/>
                  </a:lnTo>
                  <a:lnTo>
                    <a:pt x="8" y="80"/>
                  </a:lnTo>
                  <a:lnTo>
                    <a:pt x="0" y="80"/>
                  </a:lnTo>
                  <a:lnTo>
                    <a:pt x="8" y="72"/>
                  </a:lnTo>
                  <a:lnTo>
                    <a:pt x="16" y="80"/>
                  </a:lnTo>
                  <a:lnTo>
                    <a:pt x="24" y="80"/>
                  </a:lnTo>
                  <a:lnTo>
                    <a:pt x="39" y="72"/>
                  </a:lnTo>
                  <a:lnTo>
                    <a:pt x="39" y="32"/>
                  </a:lnTo>
                  <a:lnTo>
                    <a:pt x="47" y="40"/>
                  </a:lnTo>
                  <a:lnTo>
                    <a:pt x="47" y="56"/>
                  </a:lnTo>
                  <a:lnTo>
                    <a:pt x="55" y="56"/>
                  </a:lnTo>
                  <a:lnTo>
                    <a:pt x="79" y="40"/>
                  </a:lnTo>
                  <a:lnTo>
                    <a:pt x="87" y="48"/>
                  </a:lnTo>
                  <a:lnTo>
                    <a:pt x="87" y="40"/>
                  </a:lnTo>
                  <a:lnTo>
                    <a:pt x="119" y="8"/>
                  </a:lnTo>
                  <a:lnTo>
                    <a:pt x="135" y="0"/>
                  </a:lnTo>
                  <a:lnTo>
                    <a:pt x="151" y="8"/>
                  </a:lnTo>
                  <a:lnTo>
                    <a:pt x="159" y="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61" name="Freeform 412"/>
            <p:cNvSpPr>
              <a:spLocks/>
            </p:cNvSpPr>
            <p:nvPr/>
          </p:nvSpPr>
          <p:spPr bwMode="auto">
            <a:xfrm>
              <a:off x="3766" y="2175"/>
              <a:ext cx="205" cy="75"/>
            </a:xfrm>
            <a:custGeom>
              <a:avLst/>
              <a:gdLst>
                <a:gd name="T0" fmla="*/ 327 w 200"/>
                <a:gd name="T1" fmla="*/ 8 h 80"/>
                <a:gd name="T2" fmla="*/ 314 w 200"/>
                <a:gd name="T3" fmla="*/ 8 h 80"/>
                <a:gd name="T4" fmla="*/ 314 w 200"/>
                <a:gd name="T5" fmla="*/ 0 h 80"/>
                <a:gd name="T6" fmla="*/ 275 w 200"/>
                <a:gd name="T7" fmla="*/ 0 h 80"/>
                <a:gd name="T8" fmla="*/ 249 w 200"/>
                <a:gd name="T9" fmla="*/ 8 h 80"/>
                <a:gd name="T10" fmla="*/ 196 w 200"/>
                <a:gd name="T11" fmla="*/ 8 h 80"/>
                <a:gd name="T12" fmla="*/ 172 w 200"/>
                <a:gd name="T13" fmla="*/ 0 h 80"/>
                <a:gd name="T14" fmla="*/ 130 w 200"/>
                <a:gd name="T15" fmla="*/ 0 h 80"/>
                <a:gd name="T16" fmla="*/ 106 w 200"/>
                <a:gd name="T17" fmla="*/ 8 h 80"/>
                <a:gd name="T18" fmla="*/ 75 w 200"/>
                <a:gd name="T19" fmla="*/ 8 h 80"/>
                <a:gd name="T20" fmla="*/ 52 w 200"/>
                <a:gd name="T21" fmla="*/ 8 h 80"/>
                <a:gd name="T22" fmla="*/ 52 w 200"/>
                <a:gd name="T23" fmla="*/ 0 h 80"/>
                <a:gd name="T24" fmla="*/ 16 w 200"/>
                <a:gd name="T25" fmla="*/ 0 h 80"/>
                <a:gd name="T26" fmla="*/ 8 w 200"/>
                <a:gd name="T27" fmla="*/ 0 h 80"/>
                <a:gd name="T28" fmla="*/ 0 w 200"/>
                <a:gd name="T29" fmla="*/ 8 h 80"/>
                <a:gd name="T30" fmla="*/ 8 w 200"/>
                <a:gd name="T31" fmla="*/ 8 h 80"/>
                <a:gd name="T32" fmla="*/ 8 w 200"/>
                <a:gd name="T33" fmla="*/ 8 h 80"/>
                <a:gd name="T34" fmla="*/ 44 w 200"/>
                <a:gd name="T35" fmla="*/ 8 h 80"/>
                <a:gd name="T36" fmla="*/ 52 w 200"/>
                <a:gd name="T37" fmla="*/ 8 h 80"/>
                <a:gd name="T38" fmla="*/ 60 w 200"/>
                <a:gd name="T39" fmla="*/ 8 h 80"/>
                <a:gd name="T40" fmla="*/ 52 w 200"/>
                <a:gd name="T41" fmla="*/ 8 h 80"/>
                <a:gd name="T42" fmla="*/ 52 w 200"/>
                <a:gd name="T43" fmla="*/ 8 h 80"/>
                <a:gd name="T44" fmla="*/ 16 w 200"/>
                <a:gd name="T45" fmla="*/ 8 h 80"/>
                <a:gd name="T46" fmla="*/ 8 w 200"/>
                <a:gd name="T47" fmla="*/ 8 h 80"/>
                <a:gd name="T48" fmla="*/ 8 w 200"/>
                <a:gd name="T49" fmla="*/ 11 h 80"/>
                <a:gd name="T50" fmla="*/ 16 w 200"/>
                <a:gd name="T51" fmla="*/ 8 h 80"/>
                <a:gd name="T52" fmla="*/ 16 w 200"/>
                <a:gd name="T53" fmla="*/ 11 h 80"/>
                <a:gd name="T54" fmla="*/ 8 w 200"/>
                <a:gd name="T55" fmla="*/ 14 h 80"/>
                <a:gd name="T56" fmla="*/ 16 w 200"/>
                <a:gd name="T57" fmla="*/ 16 h 80"/>
                <a:gd name="T58" fmla="*/ 44 w 200"/>
                <a:gd name="T59" fmla="*/ 18 h 80"/>
                <a:gd name="T60" fmla="*/ 52 w 200"/>
                <a:gd name="T61" fmla="*/ 18 h 80"/>
                <a:gd name="T62" fmla="*/ 52 w 200"/>
                <a:gd name="T63" fmla="*/ 20 h 80"/>
                <a:gd name="T64" fmla="*/ 60 w 200"/>
                <a:gd name="T65" fmla="*/ 22 h 80"/>
                <a:gd name="T66" fmla="*/ 91 w 200"/>
                <a:gd name="T67" fmla="*/ 20 h 80"/>
                <a:gd name="T68" fmla="*/ 106 w 200"/>
                <a:gd name="T69" fmla="*/ 20 h 80"/>
                <a:gd name="T70" fmla="*/ 118 w 200"/>
                <a:gd name="T71" fmla="*/ 22 h 80"/>
                <a:gd name="T72" fmla="*/ 130 w 200"/>
                <a:gd name="T73" fmla="*/ 22 h 80"/>
                <a:gd name="T74" fmla="*/ 158 w 200"/>
                <a:gd name="T75" fmla="*/ 20 h 80"/>
                <a:gd name="T76" fmla="*/ 182 w 200"/>
                <a:gd name="T77" fmla="*/ 20 h 80"/>
                <a:gd name="T78" fmla="*/ 182 w 200"/>
                <a:gd name="T79" fmla="*/ 22 h 80"/>
                <a:gd name="T80" fmla="*/ 182 w 200"/>
                <a:gd name="T81" fmla="*/ 20 h 80"/>
                <a:gd name="T82" fmla="*/ 222 w 200"/>
                <a:gd name="T83" fmla="*/ 18 h 80"/>
                <a:gd name="T84" fmla="*/ 237 w 200"/>
                <a:gd name="T85" fmla="*/ 20 h 80"/>
                <a:gd name="T86" fmla="*/ 261 w 200"/>
                <a:gd name="T87" fmla="*/ 18 h 80"/>
                <a:gd name="T88" fmla="*/ 302 w 200"/>
                <a:gd name="T89" fmla="*/ 18 h 80"/>
                <a:gd name="T90" fmla="*/ 302 w 200"/>
                <a:gd name="T91" fmla="*/ 16 h 80"/>
                <a:gd name="T92" fmla="*/ 327 w 200"/>
                <a:gd name="T93" fmla="*/ 18 h 80"/>
                <a:gd name="T94" fmla="*/ 314 w 200"/>
                <a:gd name="T95" fmla="*/ 8 h 80"/>
                <a:gd name="T96" fmla="*/ 327 w 200"/>
                <a:gd name="T97" fmla="*/ 8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0"/>
                <a:gd name="T148" fmla="*/ 0 h 80"/>
                <a:gd name="T149" fmla="*/ 200 w 200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0" h="80">
                  <a:moveTo>
                    <a:pt x="200" y="24"/>
                  </a:moveTo>
                  <a:lnTo>
                    <a:pt x="192" y="24"/>
                  </a:lnTo>
                  <a:lnTo>
                    <a:pt x="192" y="0"/>
                  </a:lnTo>
                  <a:lnTo>
                    <a:pt x="168" y="0"/>
                  </a:lnTo>
                  <a:lnTo>
                    <a:pt x="152" y="8"/>
                  </a:lnTo>
                  <a:lnTo>
                    <a:pt x="120" y="8"/>
                  </a:lnTo>
                  <a:lnTo>
                    <a:pt x="104" y="0"/>
                  </a:lnTo>
                  <a:lnTo>
                    <a:pt x="80" y="0"/>
                  </a:lnTo>
                  <a:lnTo>
                    <a:pt x="64" y="8"/>
                  </a:lnTo>
                  <a:lnTo>
                    <a:pt x="48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32" y="24"/>
                  </a:lnTo>
                  <a:lnTo>
                    <a:pt x="16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8" y="48"/>
                  </a:lnTo>
                  <a:lnTo>
                    <a:pt x="16" y="56"/>
                  </a:lnTo>
                  <a:lnTo>
                    <a:pt x="24" y="64"/>
                  </a:lnTo>
                  <a:lnTo>
                    <a:pt x="32" y="64"/>
                  </a:lnTo>
                  <a:lnTo>
                    <a:pt x="32" y="72"/>
                  </a:lnTo>
                  <a:lnTo>
                    <a:pt x="40" y="80"/>
                  </a:lnTo>
                  <a:lnTo>
                    <a:pt x="56" y="72"/>
                  </a:lnTo>
                  <a:lnTo>
                    <a:pt x="64" y="72"/>
                  </a:lnTo>
                  <a:lnTo>
                    <a:pt x="72" y="80"/>
                  </a:lnTo>
                  <a:lnTo>
                    <a:pt x="80" y="80"/>
                  </a:lnTo>
                  <a:lnTo>
                    <a:pt x="96" y="72"/>
                  </a:lnTo>
                  <a:lnTo>
                    <a:pt x="112" y="72"/>
                  </a:lnTo>
                  <a:lnTo>
                    <a:pt x="112" y="80"/>
                  </a:lnTo>
                  <a:lnTo>
                    <a:pt x="112" y="72"/>
                  </a:lnTo>
                  <a:lnTo>
                    <a:pt x="136" y="64"/>
                  </a:lnTo>
                  <a:lnTo>
                    <a:pt x="144" y="72"/>
                  </a:lnTo>
                  <a:lnTo>
                    <a:pt x="160" y="64"/>
                  </a:lnTo>
                  <a:lnTo>
                    <a:pt x="184" y="64"/>
                  </a:lnTo>
                  <a:lnTo>
                    <a:pt x="184" y="56"/>
                  </a:lnTo>
                  <a:lnTo>
                    <a:pt x="200" y="64"/>
                  </a:lnTo>
                  <a:lnTo>
                    <a:pt x="192" y="32"/>
                  </a:lnTo>
                  <a:lnTo>
                    <a:pt x="200" y="24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62" name="Freeform 413"/>
            <p:cNvSpPr>
              <a:spLocks/>
            </p:cNvSpPr>
            <p:nvPr/>
          </p:nvSpPr>
          <p:spPr bwMode="auto">
            <a:xfrm>
              <a:off x="3782" y="1360"/>
              <a:ext cx="1774" cy="815"/>
            </a:xfrm>
            <a:custGeom>
              <a:avLst/>
              <a:gdLst>
                <a:gd name="T0" fmla="*/ 1609 w 1718"/>
                <a:gd name="T1" fmla="*/ 42 h 878"/>
                <a:gd name="T2" fmla="*/ 1579 w 1718"/>
                <a:gd name="T3" fmla="*/ 15 h 878"/>
                <a:gd name="T4" fmla="*/ 1475 w 1718"/>
                <a:gd name="T5" fmla="*/ 15 h 878"/>
                <a:gd name="T6" fmla="*/ 1066 w 1718"/>
                <a:gd name="T7" fmla="*/ 42 h 878"/>
                <a:gd name="T8" fmla="*/ 1005 w 1718"/>
                <a:gd name="T9" fmla="*/ 53 h 878"/>
                <a:gd name="T10" fmla="*/ 943 w 1718"/>
                <a:gd name="T11" fmla="*/ 66 h 878"/>
                <a:gd name="T12" fmla="*/ 865 w 1718"/>
                <a:gd name="T13" fmla="*/ 92 h 878"/>
                <a:gd name="T14" fmla="*/ 913 w 1718"/>
                <a:gd name="T15" fmla="*/ 49 h 878"/>
                <a:gd name="T16" fmla="*/ 790 w 1718"/>
                <a:gd name="T17" fmla="*/ 71 h 878"/>
                <a:gd name="T18" fmla="*/ 685 w 1718"/>
                <a:gd name="T19" fmla="*/ 76 h 878"/>
                <a:gd name="T20" fmla="*/ 547 w 1718"/>
                <a:gd name="T21" fmla="*/ 76 h 878"/>
                <a:gd name="T22" fmla="*/ 381 w 1718"/>
                <a:gd name="T23" fmla="*/ 79 h 878"/>
                <a:gd name="T24" fmla="*/ 304 w 1718"/>
                <a:gd name="T25" fmla="*/ 94 h 878"/>
                <a:gd name="T26" fmla="*/ 182 w 1718"/>
                <a:gd name="T27" fmla="*/ 106 h 878"/>
                <a:gd name="T28" fmla="*/ 228 w 1718"/>
                <a:gd name="T29" fmla="*/ 94 h 878"/>
                <a:gd name="T30" fmla="*/ 73 w 1718"/>
                <a:gd name="T31" fmla="*/ 71 h 878"/>
                <a:gd name="T32" fmla="*/ 44 w 1718"/>
                <a:gd name="T33" fmla="*/ 101 h 878"/>
                <a:gd name="T34" fmla="*/ 8 w 1718"/>
                <a:gd name="T35" fmla="*/ 125 h 878"/>
                <a:gd name="T36" fmla="*/ 8 w 1718"/>
                <a:gd name="T37" fmla="*/ 136 h 878"/>
                <a:gd name="T38" fmla="*/ 73 w 1718"/>
                <a:gd name="T39" fmla="*/ 150 h 878"/>
                <a:gd name="T40" fmla="*/ 152 w 1718"/>
                <a:gd name="T41" fmla="*/ 162 h 878"/>
                <a:gd name="T42" fmla="*/ 196 w 1718"/>
                <a:gd name="T43" fmla="*/ 166 h 878"/>
                <a:gd name="T44" fmla="*/ 243 w 1718"/>
                <a:gd name="T45" fmla="*/ 177 h 878"/>
                <a:gd name="T46" fmla="*/ 196 w 1718"/>
                <a:gd name="T47" fmla="*/ 188 h 878"/>
                <a:gd name="T48" fmla="*/ 410 w 1718"/>
                <a:gd name="T49" fmla="*/ 198 h 878"/>
                <a:gd name="T50" fmla="*/ 425 w 1718"/>
                <a:gd name="T51" fmla="*/ 186 h 878"/>
                <a:gd name="T52" fmla="*/ 410 w 1718"/>
                <a:gd name="T53" fmla="*/ 175 h 878"/>
                <a:gd name="T54" fmla="*/ 469 w 1718"/>
                <a:gd name="T55" fmla="*/ 162 h 878"/>
                <a:gd name="T56" fmla="*/ 623 w 1718"/>
                <a:gd name="T57" fmla="*/ 166 h 878"/>
                <a:gd name="T58" fmla="*/ 667 w 1718"/>
                <a:gd name="T59" fmla="*/ 159 h 878"/>
                <a:gd name="T60" fmla="*/ 835 w 1718"/>
                <a:gd name="T61" fmla="*/ 149 h 878"/>
                <a:gd name="T62" fmla="*/ 927 w 1718"/>
                <a:gd name="T63" fmla="*/ 157 h 878"/>
                <a:gd name="T64" fmla="*/ 1079 w 1718"/>
                <a:gd name="T65" fmla="*/ 163 h 878"/>
                <a:gd name="T66" fmla="*/ 1218 w 1718"/>
                <a:gd name="T67" fmla="*/ 174 h 878"/>
                <a:gd name="T68" fmla="*/ 1409 w 1718"/>
                <a:gd name="T69" fmla="*/ 163 h 878"/>
                <a:gd name="T70" fmla="*/ 1626 w 1718"/>
                <a:gd name="T71" fmla="*/ 171 h 878"/>
                <a:gd name="T72" fmla="*/ 1839 w 1718"/>
                <a:gd name="T73" fmla="*/ 169 h 878"/>
                <a:gd name="T74" fmla="*/ 1912 w 1718"/>
                <a:gd name="T75" fmla="*/ 157 h 878"/>
                <a:gd name="T76" fmla="*/ 2064 w 1718"/>
                <a:gd name="T77" fmla="*/ 175 h 878"/>
                <a:gd name="T78" fmla="*/ 2064 w 1718"/>
                <a:gd name="T79" fmla="*/ 188 h 878"/>
                <a:gd name="T80" fmla="*/ 2140 w 1718"/>
                <a:gd name="T81" fmla="*/ 194 h 878"/>
                <a:gd name="T82" fmla="*/ 2232 w 1718"/>
                <a:gd name="T83" fmla="*/ 152 h 878"/>
                <a:gd name="T84" fmla="*/ 2155 w 1718"/>
                <a:gd name="T85" fmla="*/ 150 h 878"/>
                <a:gd name="T86" fmla="*/ 2428 w 1718"/>
                <a:gd name="T87" fmla="*/ 131 h 878"/>
                <a:gd name="T88" fmla="*/ 2549 w 1718"/>
                <a:gd name="T89" fmla="*/ 131 h 878"/>
                <a:gd name="T90" fmla="*/ 2715 w 1718"/>
                <a:gd name="T91" fmla="*/ 120 h 878"/>
                <a:gd name="T92" fmla="*/ 2610 w 1718"/>
                <a:gd name="T93" fmla="*/ 136 h 878"/>
                <a:gd name="T94" fmla="*/ 2657 w 1718"/>
                <a:gd name="T95" fmla="*/ 152 h 878"/>
                <a:gd name="T96" fmla="*/ 2715 w 1718"/>
                <a:gd name="T97" fmla="*/ 139 h 878"/>
                <a:gd name="T98" fmla="*/ 2779 w 1718"/>
                <a:gd name="T99" fmla="*/ 128 h 878"/>
                <a:gd name="T100" fmla="*/ 3035 w 1718"/>
                <a:gd name="T101" fmla="*/ 116 h 878"/>
                <a:gd name="T102" fmla="*/ 3035 w 1718"/>
                <a:gd name="T103" fmla="*/ 101 h 878"/>
                <a:gd name="T104" fmla="*/ 3127 w 1718"/>
                <a:gd name="T105" fmla="*/ 101 h 878"/>
                <a:gd name="T106" fmla="*/ 3218 w 1718"/>
                <a:gd name="T107" fmla="*/ 89 h 878"/>
                <a:gd name="T108" fmla="*/ 2838 w 1718"/>
                <a:gd name="T109" fmla="*/ 77 h 878"/>
                <a:gd name="T110" fmla="*/ 2790 w 1718"/>
                <a:gd name="T111" fmla="*/ 71 h 878"/>
                <a:gd name="T112" fmla="*/ 2579 w 1718"/>
                <a:gd name="T113" fmla="*/ 61 h 878"/>
                <a:gd name="T114" fmla="*/ 2370 w 1718"/>
                <a:gd name="T115" fmla="*/ 50 h 878"/>
                <a:gd name="T116" fmla="*/ 2113 w 1718"/>
                <a:gd name="T117" fmla="*/ 54 h 878"/>
                <a:gd name="T118" fmla="*/ 1941 w 1718"/>
                <a:gd name="T119" fmla="*/ 42 h 878"/>
                <a:gd name="T120" fmla="*/ 1759 w 1718"/>
                <a:gd name="T121" fmla="*/ 40 h 8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18"/>
                <a:gd name="T184" fmla="*/ 0 h 878"/>
                <a:gd name="T185" fmla="*/ 1718 w 1718"/>
                <a:gd name="T186" fmla="*/ 878 h 87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18" h="878">
                  <a:moveTo>
                    <a:pt x="871" y="168"/>
                  </a:moveTo>
                  <a:lnTo>
                    <a:pt x="863" y="176"/>
                  </a:lnTo>
                  <a:lnTo>
                    <a:pt x="871" y="184"/>
                  </a:lnTo>
                  <a:lnTo>
                    <a:pt x="847" y="199"/>
                  </a:lnTo>
                  <a:lnTo>
                    <a:pt x="839" y="199"/>
                  </a:lnTo>
                  <a:lnTo>
                    <a:pt x="847" y="184"/>
                  </a:lnTo>
                  <a:lnTo>
                    <a:pt x="911" y="120"/>
                  </a:lnTo>
                  <a:lnTo>
                    <a:pt x="911" y="80"/>
                  </a:lnTo>
                  <a:lnTo>
                    <a:pt x="887" y="48"/>
                  </a:lnTo>
                  <a:lnTo>
                    <a:pt x="847" y="48"/>
                  </a:lnTo>
                  <a:lnTo>
                    <a:pt x="847" y="64"/>
                  </a:lnTo>
                  <a:lnTo>
                    <a:pt x="831" y="64"/>
                  </a:lnTo>
                  <a:lnTo>
                    <a:pt x="847" y="40"/>
                  </a:lnTo>
                  <a:lnTo>
                    <a:pt x="807" y="32"/>
                  </a:lnTo>
                  <a:lnTo>
                    <a:pt x="831" y="16"/>
                  </a:lnTo>
                  <a:lnTo>
                    <a:pt x="807" y="0"/>
                  </a:lnTo>
                  <a:lnTo>
                    <a:pt x="775" y="40"/>
                  </a:lnTo>
                  <a:lnTo>
                    <a:pt x="775" y="64"/>
                  </a:lnTo>
                  <a:lnTo>
                    <a:pt x="759" y="64"/>
                  </a:lnTo>
                  <a:lnTo>
                    <a:pt x="695" y="80"/>
                  </a:lnTo>
                  <a:lnTo>
                    <a:pt x="647" y="112"/>
                  </a:lnTo>
                  <a:lnTo>
                    <a:pt x="624" y="136"/>
                  </a:lnTo>
                  <a:lnTo>
                    <a:pt x="632" y="176"/>
                  </a:lnTo>
                  <a:lnTo>
                    <a:pt x="560" y="184"/>
                  </a:lnTo>
                  <a:lnTo>
                    <a:pt x="568" y="231"/>
                  </a:lnTo>
                  <a:lnTo>
                    <a:pt x="584" y="247"/>
                  </a:lnTo>
                  <a:lnTo>
                    <a:pt x="576" y="255"/>
                  </a:lnTo>
                  <a:lnTo>
                    <a:pt x="552" y="231"/>
                  </a:lnTo>
                  <a:lnTo>
                    <a:pt x="536" y="223"/>
                  </a:lnTo>
                  <a:lnTo>
                    <a:pt x="528" y="231"/>
                  </a:lnTo>
                  <a:lnTo>
                    <a:pt x="512" y="215"/>
                  </a:lnTo>
                  <a:lnTo>
                    <a:pt x="496" y="199"/>
                  </a:lnTo>
                  <a:lnTo>
                    <a:pt x="496" y="207"/>
                  </a:lnTo>
                  <a:lnTo>
                    <a:pt x="504" y="231"/>
                  </a:lnTo>
                  <a:lnTo>
                    <a:pt x="488" y="263"/>
                  </a:lnTo>
                  <a:lnTo>
                    <a:pt x="496" y="287"/>
                  </a:lnTo>
                  <a:lnTo>
                    <a:pt x="496" y="319"/>
                  </a:lnTo>
                  <a:lnTo>
                    <a:pt x="496" y="335"/>
                  </a:lnTo>
                  <a:lnTo>
                    <a:pt x="496" y="343"/>
                  </a:lnTo>
                  <a:lnTo>
                    <a:pt x="504" y="375"/>
                  </a:lnTo>
                  <a:lnTo>
                    <a:pt x="464" y="415"/>
                  </a:lnTo>
                  <a:lnTo>
                    <a:pt x="456" y="407"/>
                  </a:lnTo>
                  <a:lnTo>
                    <a:pt x="488" y="367"/>
                  </a:lnTo>
                  <a:lnTo>
                    <a:pt x="496" y="351"/>
                  </a:lnTo>
                  <a:lnTo>
                    <a:pt x="480" y="335"/>
                  </a:lnTo>
                  <a:lnTo>
                    <a:pt x="480" y="271"/>
                  </a:lnTo>
                  <a:lnTo>
                    <a:pt x="472" y="255"/>
                  </a:lnTo>
                  <a:lnTo>
                    <a:pt x="480" y="215"/>
                  </a:lnTo>
                  <a:lnTo>
                    <a:pt x="464" y="207"/>
                  </a:lnTo>
                  <a:lnTo>
                    <a:pt x="472" y="199"/>
                  </a:lnTo>
                  <a:lnTo>
                    <a:pt x="464" y="184"/>
                  </a:lnTo>
                  <a:lnTo>
                    <a:pt x="456" y="192"/>
                  </a:lnTo>
                  <a:lnTo>
                    <a:pt x="416" y="279"/>
                  </a:lnTo>
                  <a:lnTo>
                    <a:pt x="416" y="319"/>
                  </a:lnTo>
                  <a:lnTo>
                    <a:pt x="440" y="343"/>
                  </a:lnTo>
                  <a:lnTo>
                    <a:pt x="440" y="359"/>
                  </a:lnTo>
                  <a:lnTo>
                    <a:pt x="416" y="343"/>
                  </a:lnTo>
                  <a:lnTo>
                    <a:pt x="336" y="287"/>
                  </a:lnTo>
                  <a:lnTo>
                    <a:pt x="336" y="303"/>
                  </a:lnTo>
                  <a:lnTo>
                    <a:pt x="360" y="335"/>
                  </a:lnTo>
                  <a:lnTo>
                    <a:pt x="344" y="343"/>
                  </a:lnTo>
                  <a:lnTo>
                    <a:pt x="336" y="335"/>
                  </a:lnTo>
                  <a:lnTo>
                    <a:pt x="296" y="351"/>
                  </a:lnTo>
                  <a:lnTo>
                    <a:pt x="296" y="367"/>
                  </a:lnTo>
                  <a:lnTo>
                    <a:pt x="288" y="351"/>
                  </a:lnTo>
                  <a:lnTo>
                    <a:pt x="288" y="335"/>
                  </a:lnTo>
                  <a:lnTo>
                    <a:pt x="216" y="375"/>
                  </a:lnTo>
                  <a:lnTo>
                    <a:pt x="216" y="391"/>
                  </a:lnTo>
                  <a:lnTo>
                    <a:pt x="208" y="399"/>
                  </a:lnTo>
                  <a:lnTo>
                    <a:pt x="184" y="383"/>
                  </a:lnTo>
                  <a:lnTo>
                    <a:pt x="208" y="367"/>
                  </a:lnTo>
                  <a:lnTo>
                    <a:pt x="200" y="351"/>
                  </a:lnTo>
                  <a:lnTo>
                    <a:pt x="176" y="343"/>
                  </a:lnTo>
                  <a:lnTo>
                    <a:pt x="176" y="359"/>
                  </a:lnTo>
                  <a:lnTo>
                    <a:pt x="176" y="391"/>
                  </a:lnTo>
                  <a:lnTo>
                    <a:pt x="184" y="407"/>
                  </a:lnTo>
                  <a:lnTo>
                    <a:pt x="176" y="415"/>
                  </a:lnTo>
                  <a:lnTo>
                    <a:pt x="160" y="415"/>
                  </a:lnTo>
                  <a:lnTo>
                    <a:pt x="136" y="431"/>
                  </a:lnTo>
                  <a:lnTo>
                    <a:pt x="144" y="463"/>
                  </a:lnTo>
                  <a:lnTo>
                    <a:pt x="104" y="447"/>
                  </a:lnTo>
                  <a:lnTo>
                    <a:pt x="96" y="455"/>
                  </a:lnTo>
                  <a:lnTo>
                    <a:pt x="112" y="471"/>
                  </a:lnTo>
                  <a:lnTo>
                    <a:pt x="96" y="471"/>
                  </a:lnTo>
                  <a:lnTo>
                    <a:pt x="80" y="463"/>
                  </a:lnTo>
                  <a:lnTo>
                    <a:pt x="80" y="415"/>
                  </a:lnTo>
                  <a:lnTo>
                    <a:pt x="56" y="407"/>
                  </a:lnTo>
                  <a:lnTo>
                    <a:pt x="56" y="391"/>
                  </a:lnTo>
                  <a:lnTo>
                    <a:pt x="64" y="399"/>
                  </a:lnTo>
                  <a:lnTo>
                    <a:pt x="120" y="415"/>
                  </a:lnTo>
                  <a:lnTo>
                    <a:pt x="152" y="399"/>
                  </a:lnTo>
                  <a:lnTo>
                    <a:pt x="144" y="375"/>
                  </a:lnTo>
                  <a:lnTo>
                    <a:pt x="104" y="335"/>
                  </a:lnTo>
                  <a:lnTo>
                    <a:pt x="64" y="319"/>
                  </a:lnTo>
                  <a:lnTo>
                    <a:pt x="56" y="311"/>
                  </a:lnTo>
                  <a:lnTo>
                    <a:pt x="40" y="319"/>
                  </a:lnTo>
                  <a:lnTo>
                    <a:pt x="16" y="335"/>
                  </a:lnTo>
                  <a:lnTo>
                    <a:pt x="16" y="359"/>
                  </a:lnTo>
                  <a:lnTo>
                    <a:pt x="32" y="367"/>
                  </a:lnTo>
                  <a:lnTo>
                    <a:pt x="24" y="391"/>
                  </a:lnTo>
                  <a:lnTo>
                    <a:pt x="32" y="423"/>
                  </a:lnTo>
                  <a:lnTo>
                    <a:pt x="24" y="447"/>
                  </a:lnTo>
                  <a:lnTo>
                    <a:pt x="40" y="463"/>
                  </a:lnTo>
                  <a:lnTo>
                    <a:pt x="32" y="479"/>
                  </a:lnTo>
                  <a:lnTo>
                    <a:pt x="48" y="495"/>
                  </a:lnTo>
                  <a:lnTo>
                    <a:pt x="48" y="503"/>
                  </a:lnTo>
                  <a:lnTo>
                    <a:pt x="24" y="535"/>
                  </a:lnTo>
                  <a:lnTo>
                    <a:pt x="8" y="551"/>
                  </a:lnTo>
                  <a:lnTo>
                    <a:pt x="16" y="551"/>
                  </a:lnTo>
                  <a:lnTo>
                    <a:pt x="24" y="559"/>
                  </a:lnTo>
                  <a:lnTo>
                    <a:pt x="16" y="575"/>
                  </a:lnTo>
                  <a:lnTo>
                    <a:pt x="8" y="583"/>
                  </a:lnTo>
                  <a:lnTo>
                    <a:pt x="0" y="583"/>
                  </a:lnTo>
                  <a:lnTo>
                    <a:pt x="8" y="599"/>
                  </a:lnTo>
                  <a:lnTo>
                    <a:pt x="8" y="607"/>
                  </a:lnTo>
                  <a:lnTo>
                    <a:pt x="8" y="623"/>
                  </a:lnTo>
                  <a:lnTo>
                    <a:pt x="16" y="639"/>
                  </a:lnTo>
                  <a:lnTo>
                    <a:pt x="32" y="647"/>
                  </a:lnTo>
                  <a:lnTo>
                    <a:pt x="40" y="647"/>
                  </a:lnTo>
                  <a:lnTo>
                    <a:pt x="40" y="663"/>
                  </a:lnTo>
                  <a:lnTo>
                    <a:pt x="56" y="687"/>
                  </a:lnTo>
                  <a:lnTo>
                    <a:pt x="56" y="695"/>
                  </a:lnTo>
                  <a:lnTo>
                    <a:pt x="48" y="695"/>
                  </a:lnTo>
                  <a:lnTo>
                    <a:pt x="56" y="711"/>
                  </a:lnTo>
                  <a:lnTo>
                    <a:pt x="72" y="711"/>
                  </a:lnTo>
                  <a:lnTo>
                    <a:pt x="80" y="719"/>
                  </a:lnTo>
                  <a:lnTo>
                    <a:pt x="72" y="719"/>
                  </a:lnTo>
                  <a:lnTo>
                    <a:pt x="80" y="727"/>
                  </a:lnTo>
                  <a:lnTo>
                    <a:pt x="88" y="727"/>
                  </a:lnTo>
                  <a:lnTo>
                    <a:pt x="96" y="735"/>
                  </a:lnTo>
                  <a:lnTo>
                    <a:pt x="96" y="742"/>
                  </a:lnTo>
                  <a:lnTo>
                    <a:pt x="104" y="735"/>
                  </a:lnTo>
                  <a:lnTo>
                    <a:pt x="136" y="758"/>
                  </a:lnTo>
                  <a:lnTo>
                    <a:pt x="136" y="782"/>
                  </a:lnTo>
                  <a:lnTo>
                    <a:pt x="128" y="782"/>
                  </a:lnTo>
                  <a:lnTo>
                    <a:pt x="120" y="782"/>
                  </a:lnTo>
                  <a:lnTo>
                    <a:pt x="120" y="798"/>
                  </a:lnTo>
                  <a:lnTo>
                    <a:pt x="128" y="790"/>
                  </a:lnTo>
                  <a:lnTo>
                    <a:pt x="136" y="798"/>
                  </a:lnTo>
                  <a:lnTo>
                    <a:pt x="112" y="806"/>
                  </a:lnTo>
                  <a:lnTo>
                    <a:pt x="120" y="814"/>
                  </a:lnTo>
                  <a:lnTo>
                    <a:pt x="104" y="830"/>
                  </a:lnTo>
                  <a:lnTo>
                    <a:pt x="96" y="830"/>
                  </a:lnTo>
                  <a:lnTo>
                    <a:pt x="104" y="830"/>
                  </a:lnTo>
                  <a:lnTo>
                    <a:pt x="136" y="854"/>
                  </a:lnTo>
                  <a:lnTo>
                    <a:pt x="168" y="854"/>
                  </a:lnTo>
                  <a:lnTo>
                    <a:pt x="176" y="862"/>
                  </a:lnTo>
                  <a:lnTo>
                    <a:pt x="192" y="862"/>
                  </a:lnTo>
                  <a:lnTo>
                    <a:pt x="208" y="878"/>
                  </a:lnTo>
                  <a:lnTo>
                    <a:pt x="216" y="878"/>
                  </a:lnTo>
                  <a:lnTo>
                    <a:pt x="224" y="878"/>
                  </a:lnTo>
                  <a:lnTo>
                    <a:pt x="216" y="862"/>
                  </a:lnTo>
                  <a:lnTo>
                    <a:pt x="216" y="846"/>
                  </a:lnTo>
                  <a:lnTo>
                    <a:pt x="208" y="830"/>
                  </a:lnTo>
                  <a:lnTo>
                    <a:pt x="216" y="814"/>
                  </a:lnTo>
                  <a:lnTo>
                    <a:pt x="224" y="822"/>
                  </a:lnTo>
                  <a:lnTo>
                    <a:pt x="232" y="814"/>
                  </a:lnTo>
                  <a:lnTo>
                    <a:pt x="232" y="806"/>
                  </a:lnTo>
                  <a:lnTo>
                    <a:pt x="224" y="806"/>
                  </a:lnTo>
                  <a:lnTo>
                    <a:pt x="232" y="798"/>
                  </a:lnTo>
                  <a:lnTo>
                    <a:pt x="224" y="782"/>
                  </a:lnTo>
                  <a:lnTo>
                    <a:pt x="216" y="782"/>
                  </a:lnTo>
                  <a:lnTo>
                    <a:pt x="208" y="774"/>
                  </a:lnTo>
                  <a:lnTo>
                    <a:pt x="216" y="735"/>
                  </a:lnTo>
                  <a:lnTo>
                    <a:pt x="224" y="750"/>
                  </a:lnTo>
                  <a:lnTo>
                    <a:pt x="232" y="750"/>
                  </a:lnTo>
                  <a:lnTo>
                    <a:pt x="224" y="735"/>
                  </a:lnTo>
                  <a:lnTo>
                    <a:pt x="248" y="719"/>
                  </a:lnTo>
                  <a:lnTo>
                    <a:pt x="256" y="727"/>
                  </a:lnTo>
                  <a:lnTo>
                    <a:pt x="264" y="719"/>
                  </a:lnTo>
                  <a:lnTo>
                    <a:pt x="280" y="727"/>
                  </a:lnTo>
                  <a:lnTo>
                    <a:pt x="296" y="735"/>
                  </a:lnTo>
                  <a:lnTo>
                    <a:pt x="312" y="735"/>
                  </a:lnTo>
                  <a:lnTo>
                    <a:pt x="328" y="735"/>
                  </a:lnTo>
                  <a:lnTo>
                    <a:pt x="336" y="735"/>
                  </a:lnTo>
                  <a:lnTo>
                    <a:pt x="360" y="735"/>
                  </a:lnTo>
                  <a:lnTo>
                    <a:pt x="368" y="727"/>
                  </a:lnTo>
                  <a:lnTo>
                    <a:pt x="344" y="719"/>
                  </a:lnTo>
                  <a:lnTo>
                    <a:pt x="360" y="711"/>
                  </a:lnTo>
                  <a:lnTo>
                    <a:pt x="352" y="703"/>
                  </a:lnTo>
                  <a:lnTo>
                    <a:pt x="360" y="695"/>
                  </a:lnTo>
                  <a:lnTo>
                    <a:pt x="360" y="679"/>
                  </a:lnTo>
                  <a:lnTo>
                    <a:pt x="376" y="687"/>
                  </a:lnTo>
                  <a:lnTo>
                    <a:pt x="432" y="663"/>
                  </a:lnTo>
                  <a:lnTo>
                    <a:pt x="432" y="655"/>
                  </a:lnTo>
                  <a:lnTo>
                    <a:pt x="440" y="655"/>
                  </a:lnTo>
                  <a:lnTo>
                    <a:pt x="456" y="655"/>
                  </a:lnTo>
                  <a:lnTo>
                    <a:pt x="464" y="671"/>
                  </a:lnTo>
                  <a:lnTo>
                    <a:pt x="464" y="679"/>
                  </a:lnTo>
                  <a:lnTo>
                    <a:pt x="472" y="679"/>
                  </a:lnTo>
                  <a:lnTo>
                    <a:pt x="488" y="687"/>
                  </a:lnTo>
                  <a:lnTo>
                    <a:pt x="488" y="695"/>
                  </a:lnTo>
                  <a:lnTo>
                    <a:pt x="496" y="695"/>
                  </a:lnTo>
                  <a:lnTo>
                    <a:pt x="512" y="679"/>
                  </a:lnTo>
                  <a:lnTo>
                    <a:pt x="528" y="671"/>
                  </a:lnTo>
                  <a:lnTo>
                    <a:pt x="536" y="695"/>
                  </a:lnTo>
                  <a:lnTo>
                    <a:pt x="560" y="735"/>
                  </a:lnTo>
                  <a:lnTo>
                    <a:pt x="568" y="727"/>
                  </a:lnTo>
                  <a:lnTo>
                    <a:pt x="576" y="735"/>
                  </a:lnTo>
                  <a:lnTo>
                    <a:pt x="592" y="735"/>
                  </a:lnTo>
                  <a:lnTo>
                    <a:pt x="616" y="750"/>
                  </a:lnTo>
                  <a:lnTo>
                    <a:pt x="624" y="758"/>
                  </a:lnTo>
                  <a:lnTo>
                    <a:pt x="624" y="750"/>
                  </a:lnTo>
                  <a:lnTo>
                    <a:pt x="640" y="766"/>
                  </a:lnTo>
                  <a:lnTo>
                    <a:pt x="647" y="758"/>
                  </a:lnTo>
                  <a:lnTo>
                    <a:pt x="679" y="735"/>
                  </a:lnTo>
                  <a:lnTo>
                    <a:pt x="703" y="742"/>
                  </a:lnTo>
                  <a:lnTo>
                    <a:pt x="719" y="750"/>
                  </a:lnTo>
                  <a:lnTo>
                    <a:pt x="743" y="750"/>
                  </a:lnTo>
                  <a:lnTo>
                    <a:pt x="743" y="727"/>
                  </a:lnTo>
                  <a:lnTo>
                    <a:pt x="759" y="719"/>
                  </a:lnTo>
                  <a:lnTo>
                    <a:pt x="783" y="727"/>
                  </a:lnTo>
                  <a:lnTo>
                    <a:pt x="799" y="742"/>
                  </a:lnTo>
                  <a:lnTo>
                    <a:pt x="807" y="742"/>
                  </a:lnTo>
                  <a:lnTo>
                    <a:pt x="815" y="735"/>
                  </a:lnTo>
                  <a:lnTo>
                    <a:pt x="855" y="758"/>
                  </a:lnTo>
                  <a:lnTo>
                    <a:pt x="879" y="766"/>
                  </a:lnTo>
                  <a:lnTo>
                    <a:pt x="903" y="758"/>
                  </a:lnTo>
                  <a:lnTo>
                    <a:pt x="919" y="742"/>
                  </a:lnTo>
                  <a:lnTo>
                    <a:pt x="935" y="750"/>
                  </a:lnTo>
                  <a:lnTo>
                    <a:pt x="951" y="758"/>
                  </a:lnTo>
                  <a:lnTo>
                    <a:pt x="967" y="750"/>
                  </a:lnTo>
                  <a:lnTo>
                    <a:pt x="975" y="727"/>
                  </a:lnTo>
                  <a:lnTo>
                    <a:pt x="983" y="719"/>
                  </a:lnTo>
                  <a:lnTo>
                    <a:pt x="983" y="711"/>
                  </a:lnTo>
                  <a:lnTo>
                    <a:pt x="975" y="711"/>
                  </a:lnTo>
                  <a:lnTo>
                    <a:pt x="983" y="695"/>
                  </a:lnTo>
                  <a:lnTo>
                    <a:pt x="1007" y="695"/>
                  </a:lnTo>
                  <a:lnTo>
                    <a:pt x="1031" y="695"/>
                  </a:lnTo>
                  <a:lnTo>
                    <a:pt x="1047" y="711"/>
                  </a:lnTo>
                  <a:lnTo>
                    <a:pt x="1055" y="758"/>
                  </a:lnTo>
                  <a:lnTo>
                    <a:pt x="1071" y="758"/>
                  </a:lnTo>
                  <a:lnTo>
                    <a:pt x="1087" y="774"/>
                  </a:lnTo>
                  <a:lnTo>
                    <a:pt x="1087" y="782"/>
                  </a:lnTo>
                  <a:lnTo>
                    <a:pt x="1103" y="782"/>
                  </a:lnTo>
                  <a:lnTo>
                    <a:pt x="1127" y="782"/>
                  </a:lnTo>
                  <a:lnTo>
                    <a:pt x="1127" y="790"/>
                  </a:lnTo>
                  <a:lnTo>
                    <a:pt x="1111" y="830"/>
                  </a:lnTo>
                  <a:lnTo>
                    <a:pt x="1103" y="830"/>
                  </a:lnTo>
                  <a:lnTo>
                    <a:pt x="1087" y="830"/>
                  </a:lnTo>
                  <a:lnTo>
                    <a:pt x="1087" y="870"/>
                  </a:lnTo>
                  <a:lnTo>
                    <a:pt x="1095" y="854"/>
                  </a:lnTo>
                  <a:lnTo>
                    <a:pt x="1103" y="854"/>
                  </a:lnTo>
                  <a:lnTo>
                    <a:pt x="1103" y="862"/>
                  </a:lnTo>
                  <a:lnTo>
                    <a:pt x="1111" y="870"/>
                  </a:lnTo>
                  <a:lnTo>
                    <a:pt x="1127" y="854"/>
                  </a:lnTo>
                  <a:lnTo>
                    <a:pt x="1191" y="782"/>
                  </a:lnTo>
                  <a:lnTo>
                    <a:pt x="1191" y="735"/>
                  </a:lnTo>
                  <a:lnTo>
                    <a:pt x="1199" y="719"/>
                  </a:lnTo>
                  <a:lnTo>
                    <a:pt x="1199" y="695"/>
                  </a:lnTo>
                  <a:lnTo>
                    <a:pt x="1183" y="679"/>
                  </a:lnTo>
                  <a:lnTo>
                    <a:pt x="1175" y="679"/>
                  </a:lnTo>
                  <a:lnTo>
                    <a:pt x="1167" y="695"/>
                  </a:lnTo>
                  <a:lnTo>
                    <a:pt x="1159" y="695"/>
                  </a:lnTo>
                  <a:lnTo>
                    <a:pt x="1167" y="679"/>
                  </a:lnTo>
                  <a:lnTo>
                    <a:pt x="1159" y="679"/>
                  </a:lnTo>
                  <a:lnTo>
                    <a:pt x="1151" y="671"/>
                  </a:lnTo>
                  <a:lnTo>
                    <a:pt x="1135" y="671"/>
                  </a:lnTo>
                  <a:lnTo>
                    <a:pt x="1135" y="663"/>
                  </a:lnTo>
                  <a:lnTo>
                    <a:pt x="1215" y="583"/>
                  </a:lnTo>
                  <a:lnTo>
                    <a:pt x="1247" y="575"/>
                  </a:lnTo>
                  <a:lnTo>
                    <a:pt x="1247" y="583"/>
                  </a:lnTo>
                  <a:lnTo>
                    <a:pt x="1255" y="575"/>
                  </a:lnTo>
                  <a:lnTo>
                    <a:pt x="1279" y="583"/>
                  </a:lnTo>
                  <a:lnTo>
                    <a:pt x="1287" y="567"/>
                  </a:lnTo>
                  <a:lnTo>
                    <a:pt x="1303" y="575"/>
                  </a:lnTo>
                  <a:lnTo>
                    <a:pt x="1311" y="575"/>
                  </a:lnTo>
                  <a:lnTo>
                    <a:pt x="1303" y="583"/>
                  </a:lnTo>
                  <a:lnTo>
                    <a:pt x="1303" y="591"/>
                  </a:lnTo>
                  <a:lnTo>
                    <a:pt x="1343" y="583"/>
                  </a:lnTo>
                  <a:lnTo>
                    <a:pt x="1335" y="575"/>
                  </a:lnTo>
                  <a:lnTo>
                    <a:pt x="1367" y="527"/>
                  </a:lnTo>
                  <a:lnTo>
                    <a:pt x="1398" y="519"/>
                  </a:lnTo>
                  <a:lnTo>
                    <a:pt x="1398" y="535"/>
                  </a:lnTo>
                  <a:lnTo>
                    <a:pt x="1398" y="551"/>
                  </a:lnTo>
                  <a:lnTo>
                    <a:pt x="1430" y="527"/>
                  </a:lnTo>
                  <a:lnTo>
                    <a:pt x="1430" y="503"/>
                  </a:lnTo>
                  <a:lnTo>
                    <a:pt x="1438" y="503"/>
                  </a:lnTo>
                  <a:lnTo>
                    <a:pt x="1438" y="511"/>
                  </a:lnTo>
                  <a:lnTo>
                    <a:pt x="1430" y="551"/>
                  </a:lnTo>
                  <a:lnTo>
                    <a:pt x="1414" y="551"/>
                  </a:lnTo>
                  <a:lnTo>
                    <a:pt x="1374" y="599"/>
                  </a:lnTo>
                  <a:lnTo>
                    <a:pt x="1367" y="607"/>
                  </a:lnTo>
                  <a:lnTo>
                    <a:pt x="1351" y="655"/>
                  </a:lnTo>
                  <a:lnTo>
                    <a:pt x="1367" y="735"/>
                  </a:lnTo>
                  <a:lnTo>
                    <a:pt x="1374" y="727"/>
                  </a:lnTo>
                  <a:lnTo>
                    <a:pt x="1398" y="695"/>
                  </a:lnTo>
                  <a:lnTo>
                    <a:pt x="1398" y="679"/>
                  </a:lnTo>
                  <a:lnTo>
                    <a:pt x="1414" y="671"/>
                  </a:lnTo>
                  <a:lnTo>
                    <a:pt x="1414" y="647"/>
                  </a:lnTo>
                  <a:lnTo>
                    <a:pt x="1422" y="647"/>
                  </a:lnTo>
                  <a:lnTo>
                    <a:pt x="1430" y="647"/>
                  </a:lnTo>
                  <a:lnTo>
                    <a:pt x="1430" y="631"/>
                  </a:lnTo>
                  <a:lnTo>
                    <a:pt x="1430" y="615"/>
                  </a:lnTo>
                  <a:lnTo>
                    <a:pt x="1414" y="599"/>
                  </a:lnTo>
                  <a:lnTo>
                    <a:pt x="1430" y="583"/>
                  </a:lnTo>
                  <a:lnTo>
                    <a:pt x="1430" y="567"/>
                  </a:lnTo>
                  <a:lnTo>
                    <a:pt x="1438" y="567"/>
                  </a:lnTo>
                  <a:lnTo>
                    <a:pt x="1462" y="551"/>
                  </a:lnTo>
                  <a:lnTo>
                    <a:pt x="1462" y="567"/>
                  </a:lnTo>
                  <a:lnTo>
                    <a:pt x="1470" y="559"/>
                  </a:lnTo>
                  <a:lnTo>
                    <a:pt x="1486" y="551"/>
                  </a:lnTo>
                  <a:lnTo>
                    <a:pt x="1502" y="567"/>
                  </a:lnTo>
                  <a:lnTo>
                    <a:pt x="1510" y="551"/>
                  </a:lnTo>
                  <a:lnTo>
                    <a:pt x="1574" y="503"/>
                  </a:lnTo>
                  <a:lnTo>
                    <a:pt x="1598" y="511"/>
                  </a:lnTo>
                  <a:lnTo>
                    <a:pt x="1598" y="503"/>
                  </a:lnTo>
                  <a:lnTo>
                    <a:pt x="1590" y="463"/>
                  </a:lnTo>
                  <a:lnTo>
                    <a:pt x="1582" y="463"/>
                  </a:lnTo>
                  <a:lnTo>
                    <a:pt x="1582" y="455"/>
                  </a:lnTo>
                  <a:lnTo>
                    <a:pt x="1590" y="455"/>
                  </a:lnTo>
                  <a:lnTo>
                    <a:pt x="1598" y="447"/>
                  </a:lnTo>
                  <a:lnTo>
                    <a:pt x="1614" y="431"/>
                  </a:lnTo>
                  <a:lnTo>
                    <a:pt x="1606" y="415"/>
                  </a:lnTo>
                  <a:lnTo>
                    <a:pt x="1614" y="415"/>
                  </a:lnTo>
                  <a:lnTo>
                    <a:pt x="1622" y="431"/>
                  </a:lnTo>
                  <a:lnTo>
                    <a:pt x="1638" y="431"/>
                  </a:lnTo>
                  <a:lnTo>
                    <a:pt x="1646" y="447"/>
                  </a:lnTo>
                  <a:lnTo>
                    <a:pt x="1678" y="463"/>
                  </a:lnTo>
                  <a:lnTo>
                    <a:pt x="1686" y="447"/>
                  </a:lnTo>
                  <a:lnTo>
                    <a:pt x="1686" y="431"/>
                  </a:lnTo>
                  <a:lnTo>
                    <a:pt x="1702" y="431"/>
                  </a:lnTo>
                  <a:lnTo>
                    <a:pt x="1718" y="415"/>
                  </a:lnTo>
                  <a:lnTo>
                    <a:pt x="1694" y="399"/>
                  </a:lnTo>
                  <a:lnTo>
                    <a:pt x="1662" y="391"/>
                  </a:lnTo>
                  <a:lnTo>
                    <a:pt x="1598" y="335"/>
                  </a:lnTo>
                  <a:lnTo>
                    <a:pt x="1558" y="311"/>
                  </a:lnTo>
                  <a:lnTo>
                    <a:pt x="1510" y="303"/>
                  </a:lnTo>
                  <a:lnTo>
                    <a:pt x="1510" y="335"/>
                  </a:lnTo>
                  <a:lnTo>
                    <a:pt x="1494" y="343"/>
                  </a:lnTo>
                  <a:lnTo>
                    <a:pt x="1478" y="327"/>
                  </a:lnTo>
                  <a:lnTo>
                    <a:pt x="1478" y="319"/>
                  </a:lnTo>
                  <a:lnTo>
                    <a:pt x="1486" y="319"/>
                  </a:lnTo>
                  <a:lnTo>
                    <a:pt x="1494" y="311"/>
                  </a:lnTo>
                  <a:lnTo>
                    <a:pt x="1478" y="311"/>
                  </a:lnTo>
                  <a:lnTo>
                    <a:pt x="1470" y="319"/>
                  </a:lnTo>
                  <a:lnTo>
                    <a:pt x="1438" y="319"/>
                  </a:lnTo>
                  <a:lnTo>
                    <a:pt x="1398" y="319"/>
                  </a:lnTo>
                  <a:lnTo>
                    <a:pt x="1390" y="311"/>
                  </a:lnTo>
                  <a:lnTo>
                    <a:pt x="1398" y="295"/>
                  </a:lnTo>
                  <a:lnTo>
                    <a:pt x="1382" y="271"/>
                  </a:lnTo>
                  <a:lnTo>
                    <a:pt x="1359" y="271"/>
                  </a:lnTo>
                  <a:lnTo>
                    <a:pt x="1319" y="279"/>
                  </a:lnTo>
                  <a:lnTo>
                    <a:pt x="1311" y="263"/>
                  </a:lnTo>
                  <a:lnTo>
                    <a:pt x="1295" y="263"/>
                  </a:lnTo>
                  <a:lnTo>
                    <a:pt x="1287" y="255"/>
                  </a:lnTo>
                  <a:lnTo>
                    <a:pt x="1287" y="231"/>
                  </a:lnTo>
                  <a:lnTo>
                    <a:pt x="1247" y="223"/>
                  </a:lnTo>
                  <a:lnTo>
                    <a:pt x="1191" y="207"/>
                  </a:lnTo>
                  <a:lnTo>
                    <a:pt x="1175" y="231"/>
                  </a:lnTo>
                  <a:lnTo>
                    <a:pt x="1191" y="255"/>
                  </a:lnTo>
                  <a:lnTo>
                    <a:pt x="1143" y="255"/>
                  </a:lnTo>
                  <a:lnTo>
                    <a:pt x="1127" y="263"/>
                  </a:lnTo>
                  <a:lnTo>
                    <a:pt x="1111" y="239"/>
                  </a:lnTo>
                  <a:lnTo>
                    <a:pt x="1095" y="279"/>
                  </a:lnTo>
                  <a:lnTo>
                    <a:pt x="1087" y="271"/>
                  </a:lnTo>
                  <a:lnTo>
                    <a:pt x="1071" y="247"/>
                  </a:lnTo>
                  <a:lnTo>
                    <a:pt x="1079" y="215"/>
                  </a:lnTo>
                  <a:lnTo>
                    <a:pt x="1063" y="192"/>
                  </a:lnTo>
                  <a:lnTo>
                    <a:pt x="1023" y="184"/>
                  </a:lnTo>
                  <a:lnTo>
                    <a:pt x="1007" y="184"/>
                  </a:lnTo>
                  <a:lnTo>
                    <a:pt x="1007" y="192"/>
                  </a:lnTo>
                  <a:lnTo>
                    <a:pt x="1007" y="207"/>
                  </a:lnTo>
                  <a:lnTo>
                    <a:pt x="959" y="199"/>
                  </a:lnTo>
                  <a:lnTo>
                    <a:pt x="967" y="184"/>
                  </a:lnTo>
                  <a:lnTo>
                    <a:pt x="927" y="176"/>
                  </a:lnTo>
                  <a:lnTo>
                    <a:pt x="911" y="184"/>
                  </a:lnTo>
                  <a:lnTo>
                    <a:pt x="871" y="168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63" name="Freeform 414"/>
            <p:cNvSpPr>
              <a:spLocks/>
            </p:cNvSpPr>
            <p:nvPr/>
          </p:nvSpPr>
          <p:spPr bwMode="auto">
            <a:xfrm>
              <a:off x="4294" y="2004"/>
              <a:ext cx="651" cy="423"/>
            </a:xfrm>
            <a:custGeom>
              <a:avLst/>
              <a:gdLst>
                <a:gd name="T0" fmla="*/ 297 w 631"/>
                <a:gd name="T1" fmla="*/ 20 h 455"/>
                <a:gd name="T2" fmla="*/ 327 w 631"/>
                <a:gd name="T3" fmla="*/ 31 h 455"/>
                <a:gd name="T4" fmla="*/ 506 w 631"/>
                <a:gd name="T5" fmla="*/ 38 h 455"/>
                <a:gd name="T6" fmla="*/ 654 w 631"/>
                <a:gd name="T7" fmla="*/ 41 h 455"/>
                <a:gd name="T8" fmla="*/ 728 w 631"/>
                <a:gd name="T9" fmla="*/ 33 h 455"/>
                <a:gd name="T10" fmla="*/ 806 w 631"/>
                <a:gd name="T11" fmla="*/ 30 h 455"/>
                <a:gd name="T12" fmla="*/ 878 w 631"/>
                <a:gd name="T13" fmla="*/ 22 h 455"/>
                <a:gd name="T14" fmla="*/ 806 w 631"/>
                <a:gd name="T15" fmla="*/ 22 h 455"/>
                <a:gd name="T16" fmla="*/ 847 w 631"/>
                <a:gd name="T17" fmla="*/ 16 h 455"/>
                <a:gd name="T18" fmla="*/ 907 w 631"/>
                <a:gd name="T19" fmla="*/ 7 h 455"/>
                <a:gd name="T20" fmla="*/ 907 w 631"/>
                <a:gd name="T21" fmla="*/ 0 h 455"/>
                <a:gd name="T22" fmla="*/ 1029 w 631"/>
                <a:gd name="T23" fmla="*/ 7 h 455"/>
                <a:gd name="T24" fmla="*/ 1104 w 631"/>
                <a:gd name="T25" fmla="*/ 19 h 455"/>
                <a:gd name="T26" fmla="*/ 1177 w 631"/>
                <a:gd name="T27" fmla="*/ 20 h 455"/>
                <a:gd name="T28" fmla="*/ 1133 w 631"/>
                <a:gd name="T29" fmla="*/ 31 h 455"/>
                <a:gd name="T30" fmla="*/ 1104 w 631"/>
                <a:gd name="T31" fmla="*/ 41 h 455"/>
                <a:gd name="T32" fmla="*/ 1042 w 631"/>
                <a:gd name="T33" fmla="*/ 43 h 455"/>
                <a:gd name="T34" fmla="*/ 984 w 631"/>
                <a:gd name="T35" fmla="*/ 51 h 455"/>
                <a:gd name="T36" fmla="*/ 925 w 631"/>
                <a:gd name="T37" fmla="*/ 51 h 455"/>
                <a:gd name="T38" fmla="*/ 925 w 631"/>
                <a:gd name="T39" fmla="*/ 44 h 455"/>
                <a:gd name="T40" fmla="*/ 865 w 631"/>
                <a:gd name="T41" fmla="*/ 51 h 455"/>
                <a:gd name="T42" fmla="*/ 907 w 631"/>
                <a:gd name="T43" fmla="*/ 55 h 455"/>
                <a:gd name="T44" fmla="*/ 937 w 631"/>
                <a:gd name="T45" fmla="*/ 59 h 455"/>
                <a:gd name="T46" fmla="*/ 893 w 631"/>
                <a:gd name="T47" fmla="*/ 64 h 455"/>
                <a:gd name="T48" fmla="*/ 925 w 631"/>
                <a:gd name="T49" fmla="*/ 74 h 455"/>
                <a:gd name="T50" fmla="*/ 937 w 631"/>
                <a:gd name="T51" fmla="*/ 78 h 455"/>
                <a:gd name="T52" fmla="*/ 878 w 631"/>
                <a:gd name="T53" fmla="*/ 86 h 455"/>
                <a:gd name="T54" fmla="*/ 865 w 631"/>
                <a:gd name="T55" fmla="*/ 94 h 455"/>
                <a:gd name="T56" fmla="*/ 788 w 631"/>
                <a:gd name="T57" fmla="*/ 98 h 455"/>
                <a:gd name="T58" fmla="*/ 774 w 631"/>
                <a:gd name="T59" fmla="*/ 99 h 455"/>
                <a:gd name="T60" fmla="*/ 699 w 631"/>
                <a:gd name="T61" fmla="*/ 105 h 455"/>
                <a:gd name="T62" fmla="*/ 654 w 631"/>
                <a:gd name="T63" fmla="*/ 102 h 455"/>
                <a:gd name="T64" fmla="*/ 611 w 631"/>
                <a:gd name="T65" fmla="*/ 98 h 455"/>
                <a:gd name="T66" fmla="*/ 550 w 631"/>
                <a:gd name="T67" fmla="*/ 99 h 455"/>
                <a:gd name="T68" fmla="*/ 520 w 631"/>
                <a:gd name="T69" fmla="*/ 104 h 455"/>
                <a:gd name="T70" fmla="*/ 490 w 631"/>
                <a:gd name="T71" fmla="*/ 99 h 455"/>
                <a:gd name="T72" fmla="*/ 475 w 631"/>
                <a:gd name="T73" fmla="*/ 97 h 455"/>
                <a:gd name="T74" fmla="*/ 460 w 631"/>
                <a:gd name="T75" fmla="*/ 86 h 455"/>
                <a:gd name="T76" fmla="*/ 401 w 631"/>
                <a:gd name="T77" fmla="*/ 81 h 455"/>
                <a:gd name="T78" fmla="*/ 282 w 631"/>
                <a:gd name="T79" fmla="*/ 86 h 455"/>
                <a:gd name="T80" fmla="*/ 210 w 631"/>
                <a:gd name="T81" fmla="*/ 84 h 455"/>
                <a:gd name="T82" fmla="*/ 150 w 631"/>
                <a:gd name="T83" fmla="*/ 78 h 455"/>
                <a:gd name="T84" fmla="*/ 72 w 631"/>
                <a:gd name="T85" fmla="*/ 73 h 455"/>
                <a:gd name="T86" fmla="*/ 117 w 631"/>
                <a:gd name="T87" fmla="*/ 64 h 455"/>
                <a:gd name="T88" fmla="*/ 72 w 631"/>
                <a:gd name="T89" fmla="*/ 63 h 455"/>
                <a:gd name="T90" fmla="*/ 0 w 631"/>
                <a:gd name="T91" fmla="*/ 59 h 455"/>
                <a:gd name="T92" fmla="*/ 0 w 631"/>
                <a:gd name="T93" fmla="*/ 55 h 455"/>
                <a:gd name="T94" fmla="*/ 44 w 631"/>
                <a:gd name="T95" fmla="*/ 47 h 455"/>
                <a:gd name="T96" fmla="*/ 117 w 631"/>
                <a:gd name="T97" fmla="*/ 43 h 455"/>
                <a:gd name="T98" fmla="*/ 150 w 631"/>
                <a:gd name="T99" fmla="*/ 31 h 455"/>
                <a:gd name="T100" fmla="*/ 224 w 631"/>
                <a:gd name="T101" fmla="*/ 24 h 4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31"/>
                <a:gd name="T154" fmla="*/ 0 h 455"/>
                <a:gd name="T155" fmla="*/ 631 w 631"/>
                <a:gd name="T156" fmla="*/ 455 h 4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31" h="455">
                  <a:moveTo>
                    <a:pt x="128" y="79"/>
                  </a:moveTo>
                  <a:lnTo>
                    <a:pt x="144" y="71"/>
                  </a:lnTo>
                  <a:lnTo>
                    <a:pt x="159" y="87"/>
                  </a:lnTo>
                  <a:lnTo>
                    <a:pt x="167" y="87"/>
                  </a:lnTo>
                  <a:lnTo>
                    <a:pt x="175" y="103"/>
                  </a:lnTo>
                  <a:lnTo>
                    <a:pt x="175" y="135"/>
                  </a:lnTo>
                  <a:lnTo>
                    <a:pt x="215" y="143"/>
                  </a:lnTo>
                  <a:lnTo>
                    <a:pt x="231" y="167"/>
                  </a:lnTo>
                  <a:lnTo>
                    <a:pt x="271" y="167"/>
                  </a:lnTo>
                  <a:lnTo>
                    <a:pt x="295" y="183"/>
                  </a:lnTo>
                  <a:lnTo>
                    <a:pt x="319" y="183"/>
                  </a:lnTo>
                  <a:lnTo>
                    <a:pt x="351" y="175"/>
                  </a:lnTo>
                  <a:lnTo>
                    <a:pt x="375" y="175"/>
                  </a:lnTo>
                  <a:lnTo>
                    <a:pt x="391" y="151"/>
                  </a:lnTo>
                  <a:lnTo>
                    <a:pt x="391" y="143"/>
                  </a:lnTo>
                  <a:lnTo>
                    <a:pt x="399" y="135"/>
                  </a:lnTo>
                  <a:lnTo>
                    <a:pt x="415" y="135"/>
                  </a:lnTo>
                  <a:lnTo>
                    <a:pt x="431" y="127"/>
                  </a:lnTo>
                  <a:lnTo>
                    <a:pt x="447" y="111"/>
                  </a:lnTo>
                  <a:lnTo>
                    <a:pt x="471" y="111"/>
                  </a:lnTo>
                  <a:lnTo>
                    <a:pt x="471" y="95"/>
                  </a:lnTo>
                  <a:lnTo>
                    <a:pt x="463" y="87"/>
                  </a:lnTo>
                  <a:lnTo>
                    <a:pt x="447" y="95"/>
                  </a:lnTo>
                  <a:lnTo>
                    <a:pt x="431" y="95"/>
                  </a:lnTo>
                  <a:lnTo>
                    <a:pt x="431" y="71"/>
                  </a:lnTo>
                  <a:lnTo>
                    <a:pt x="439" y="55"/>
                  </a:lnTo>
                  <a:lnTo>
                    <a:pt x="455" y="63"/>
                  </a:lnTo>
                  <a:lnTo>
                    <a:pt x="471" y="55"/>
                  </a:lnTo>
                  <a:lnTo>
                    <a:pt x="479" y="32"/>
                  </a:lnTo>
                  <a:lnTo>
                    <a:pt x="487" y="24"/>
                  </a:lnTo>
                  <a:lnTo>
                    <a:pt x="487" y="16"/>
                  </a:lnTo>
                  <a:lnTo>
                    <a:pt x="479" y="16"/>
                  </a:lnTo>
                  <a:lnTo>
                    <a:pt x="487" y="0"/>
                  </a:lnTo>
                  <a:lnTo>
                    <a:pt x="511" y="0"/>
                  </a:lnTo>
                  <a:lnTo>
                    <a:pt x="535" y="0"/>
                  </a:lnTo>
                  <a:lnTo>
                    <a:pt x="551" y="16"/>
                  </a:lnTo>
                  <a:lnTo>
                    <a:pt x="559" y="63"/>
                  </a:lnTo>
                  <a:lnTo>
                    <a:pt x="575" y="63"/>
                  </a:lnTo>
                  <a:lnTo>
                    <a:pt x="591" y="79"/>
                  </a:lnTo>
                  <a:lnTo>
                    <a:pt x="591" y="87"/>
                  </a:lnTo>
                  <a:lnTo>
                    <a:pt x="607" y="87"/>
                  </a:lnTo>
                  <a:lnTo>
                    <a:pt x="631" y="87"/>
                  </a:lnTo>
                  <a:lnTo>
                    <a:pt x="631" y="95"/>
                  </a:lnTo>
                  <a:lnTo>
                    <a:pt x="615" y="135"/>
                  </a:lnTo>
                  <a:lnTo>
                    <a:pt x="607" y="135"/>
                  </a:lnTo>
                  <a:lnTo>
                    <a:pt x="591" y="135"/>
                  </a:lnTo>
                  <a:lnTo>
                    <a:pt x="599" y="159"/>
                  </a:lnTo>
                  <a:lnTo>
                    <a:pt x="591" y="175"/>
                  </a:lnTo>
                  <a:lnTo>
                    <a:pt x="575" y="183"/>
                  </a:lnTo>
                  <a:lnTo>
                    <a:pt x="567" y="183"/>
                  </a:lnTo>
                  <a:lnTo>
                    <a:pt x="559" y="183"/>
                  </a:lnTo>
                  <a:lnTo>
                    <a:pt x="551" y="183"/>
                  </a:lnTo>
                  <a:lnTo>
                    <a:pt x="527" y="207"/>
                  </a:lnTo>
                  <a:lnTo>
                    <a:pt x="527" y="215"/>
                  </a:lnTo>
                  <a:lnTo>
                    <a:pt x="511" y="215"/>
                  </a:lnTo>
                  <a:lnTo>
                    <a:pt x="495" y="231"/>
                  </a:lnTo>
                  <a:lnTo>
                    <a:pt x="495" y="223"/>
                  </a:lnTo>
                  <a:lnTo>
                    <a:pt x="495" y="215"/>
                  </a:lnTo>
                  <a:lnTo>
                    <a:pt x="503" y="199"/>
                  </a:lnTo>
                  <a:lnTo>
                    <a:pt x="495" y="191"/>
                  </a:lnTo>
                  <a:lnTo>
                    <a:pt x="471" y="215"/>
                  </a:lnTo>
                  <a:lnTo>
                    <a:pt x="471" y="223"/>
                  </a:lnTo>
                  <a:lnTo>
                    <a:pt x="463" y="223"/>
                  </a:lnTo>
                  <a:lnTo>
                    <a:pt x="455" y="231"/>
                  </a:lnTo>
                  <a:lnTo>
                    <a:pt x="471" y="247"/>
                  </a:lnTo>
                  <a:lnTo>
                    <a:pt x="487" y="239"/>
                  </a:lnTo>
                  <a:lnTo>
                    <a:pt x="511" y="247"/>
                  </a:lnTo>
                  <a:lnTo>
                    <a:pt x="511" y="255"/>
                  </a:lnTo>
                  <a:lnTo>
                    <a:pt x="503" y="247"/>
                  </a:lnTo>
                  <a:lnTo>
                    <a:pt x="487" y="255"/>
                  </a:lnTo>
                  <a:lnTo>
                    <a:pt x="471" y="271"/>
                  </a:lnTo>
                  <a:lnTo>
                    <a:pt x="479" y="279"/>
                  </a:lnTo>
                  <a:lnTo>
                    <a:pt x="487" y="311"/>
                  </a:lnTo>
                  <a:lnTo>
                    <a:pt x="503" y="319"/>
                  </a:lnTo>
                  <a:lnTo>
                    <a:pt x="495" y="319"/>
                  </a:lnTo>
                  <a:lnTo>
                    <a:pt x="503" y="327"/>
                  </a:lnTo>
                  <a:lnTo>
                    <a:pt x="479" y="335"/>
                  </a:lnTo>
                  <a:lnTo>
                    <a:pt x="503" y="335"/>
                  </a:lnTo>
                  <a:lnTo>
                    <a:pt x="495" y="367"/>
                  </a:lnTo>
                  <a:lnTo>
                    <a:pt x="479" y="375"/>
                  </a:lnTo>
                  <a:lnTo>
                    <a:pt x="471" y="375"/>
                  </a:lnTo>
                  <a:lnTo>
                    <a:pt x="471" y="391"/>
                  </a:lnTo>
                  <a:lnTo>
                    <a:pt x="471" y="407"/>
                  </a:lnTo>
                  <a:lnTo>
                    <a:pt x="463" y="407"/>
                  </a:lnTo>
                  <a:lnTo>
                    <a:pt x="463" y="415"/>
                  </a:lnTo>
                  <a:lnTo>
                    <a:pt x="439" y="423"/>
                  </a:lnTo>
                  <a:lnTo>
                    <a:pt x="423" y="423"/>
                  </a:lnTo>
                  <a:lnTo>
                    <a:pt x="423" y="431"/>
                  </a:lnTo>
                  <a:lnTo>
                    <a:pt x="415" y="423"/>
                  </a:lnTo>
                  <a:lnTo>
                    <a:pt x="415" y="431"/>
                  </a:lnTo>
                  <a:lnTo>
                    <a:pt x="407" y="431"/>
                  </a:lnTo>
                  <a:lnTo>
                    <a:pt x="383" y="447"/>
                  </a:lnTo>
                  <a:lnTo>
                    <a:pt x="375" y="455"/>
                  </a:lnTo>
                  <a:lnTo>
                    <a:pt x="375" y="439"/>
                  </a:lnTo>
                  <a:lnTo>
                    <a:pt x="359" y="439"/>
                  </a:lnTo>
                  <a:lnTo>
                    <a:pt x="351" y="439"/>
                  </a:lnTo>
                  <a:lnTo>
                    <a:pt x="343" y="439"/>
                  </a:lnTo>
                  <a:lnTo>
                    <a:pt x="343" y="423"/>
                  </a:lnTo>
                  <a:lnTo>
                    <a:pt x="327" y="423"/>
                  </a:lnTo>
                  <a:lnTo>
                    <a:pt x="303" y="431"/>
                  </a:lnTo>
                  <a:lnTo>
                    <a:pt x="295" y="423"/>
                  </a:lnTo>
                  <a:lnTo>
                    <a:pt x="295" y="431"/>
                  </a:lnTo>
                  <a:lnTo>
                    <a:pt x="287" y="431"/>
                  </a:lnTo>
                  <a:lnTo>
                    <a:pt x="287" y="447"/>
                  </a:lnTo>
                  <a:lnTo>
                    <a:pt x="279" y="447"/>
                  </a:lnTo>
                  <a:lnTo>
                    <a:pt x="279" y="439"/>
                  </a:lnTo>
                  <a:lnTo>
                    <a:pt x="271" y="439"/>
                  </a:lnTo>
                  <a:lnTo>
                    <a:pt x="263" y="431"/>
                  </a:lnTo>
                  <a:lnTo>
                    <a:pt x="263" y="423"/>
                  </a:lnTo>
                  <a:lnTo>
                    <a:pt x="263" y="415"/>
                  </a:lnTo>
                  <a:lnTo>
                    <a:pt x="255" y="415"/>
                  </a:lnTo>
                  <a:lnTo>
                    <a:pt x="247" y="415"/>
                  </a:lnTo>
                  <a:lnTo>
                    <a:pt x="255" y="375"/>
                  </a:lnTo>
                  <a:lnTo>
                    <a:pt x="247" y="367"/>
                  </a:lnTo>
                  <a:lnTo>
                    <a:pt x="239" y="367"/>
                  </a:lnTo>
                  <a:lnTo>
                    <a:pt x="231" y="351"/>
                  </a:lnTo>
                  <a:lnTo>
                    <a:pt x="215" y="351"/>
                  </a:lnTo>
                  <a:lnTo>
                    <a:pt x="183" y="367"/>
                  </a:lnTo>
                  <a:lnTo>
                    <a:pt x="159" y="367"/>
                  </a:lnTo>
                  <a:lnTo>
                    <a:pt x="151" y="367"/>
                  </a:lnTo>
                  <a:lnTo>
                    <a:pt x="144" y="367"/>
                  </a:lnTo>
                  <a:lnTo>
                    <a:pt x="120" y="367"/>
                  </a:lnTo>
                  <a:lnTo>
                    <a:pt x="112" y="359"/>
                  </a:lnTo>
                  <a:lnTo>
                    <a:pt x="104" y="351"/>
                  </a:lnTo>
                  <a:lnTo>
                    <a:pt x="96" y="351"/>
                  </a:lnTo>
                  <a:lnTo>
                    <a:pt x="80" y="335"/>
                  </a:lnTo>
                  <a:lnTo>
                    <a:pt x="72" y="335"/>
                  </a:lnTo>
                  <a:lnTo>
                    <a:pt x="48" y="327"/>
                  </a:lnTo>
                  <a:lnTo>
                    <a:pt x="40" y="311"/>
                  </a:lnTo>
                  <a:lnTo>
                    <a:pt x="56" y="311"/>
                  </a:lnTo>
                  <a:lnTo>
                    <a:pt x="48" y="295"/>
                  </a:lnTo>
                  <a:lnTo>
                    <a:pt x="64" y="279"/>
                  </a:lnTo>
                  <a:lnTo>
                    <a:pt x="64" y="271"/>
                  </a:lnTo>
                  <a:lnTo>
                    <a:pt x="56" y="263"/>
                  </a:lnTo>
                  <a:lnTo>
                    <a:pt x="40" y="271"/>
                  </a:lnTo>
                  <a:lnTo>
                    <a:pt x="24" y="263"/>
                  </a:lnTo>
                  <a:lnTo>
                    <a:pt x="16" y="255"/>
                  </a:lnTo>
                  <a:lnTo>
                    <a:pt x="0" y="247"/>
                  </a:lnTo>
                  <a:lnTo>
                    <a:pt x="8" y="247"/>
                  </a:lnTo>
                  <a:lnTo>
                    <a:pt x="8" y="231"/>
                  </a:lnTo>
                  <a:lnTo>
                    <a:pt x="0" y="231"/>
                  </a:lnTo>
                  <a:lnTo>
                    <a:pt x="0" y="207"/>
                  </a:lnTo>
                  <a:lnTo>
                    <a:pt x="8" y="199"/>
                  </a:lnTo>
                  <a:lnTo>
                    <a:pt x="24" y="199"/>
                  </a:lnTo>
                  <a:lnTo>
                    <a:pt x="32" y="191"/>
                  </a:lnTo>
                  <a:lnTo>
                    <a:pt x="40" y="191"/>
                  </a:lnTo>
                  <a:lnTo>
                    <a:pt x="64" y="183"/>
                  </a:lnTo>
                  <a:lnTo>
                    <a:pt x="72" y="167"/>
                  </a:lnTo>
                  <a:lnTo>
                    <a:pt x="64" y="135"/>
                  </a:lnTo>
                  <a:lnTo>
                    <a:pt x="80" y="135"/>
                  </a:lnTo>
                  <a:lnTo>
                    <a:pt x="88" y="103"/>
                  </a:lnTo>
                  <a:lnTo>
                    <a:pt x="112" y="103"/>
                  </a:lnTo>
                  <a:lnTo>
                    <a:pt x="120" y="103"/>
                  </a:lnTo>
                  <a:lnTo>
                    <a:pt x="120" y="87"/>
                  </a:lnTo>
                  <a:lnTo>
                    <a:pt x="128" y="79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64" name="Freeform 415"/>
            <p:cNvSpPr>
              <a:spLocks/>
            </p:cNvSpPr>
            <p:nvPr/>
          </p:nvSpPr>
          <p:spPr bwMode="auto">
            <a:xfrm>
              <a:off x="2222" y="2292"/>
              <a:ext cx="321" cy="196"/>
            </a:xfrm>
            <a:custGeom>
              <a:avLst/>
              <a:gdLst>
                <a:gd name="T0" fmla="*/ 353 w 312"/>
                <a:gd name="T1" fmla="*/ 29 h 208"/>
                <a:gd name="T2" fmla="*/ 367 w 312"/>
                <a:gd name="T3" fmla="*/ 39 h 208"/>
                <a:gd name="T4" fmla="*/ 395 w 312"/>
                <a:gd name="T5" fmla="*/ 49 h 208"/>
                <a:gd name="T6" fmla="*/ 467 w 312"/>
                <a:gd name="T7" fmla="*/ 49 h 208"/>
                <a:gd name="T8" fmla="*/ 467 w 312"/>
                <a:gd name="T9" fmla="*/ 49 h 208"/>
                <a:gd name="T10" fmla="*/ 494 w 312"/>
                <a:gd name="T11" fmla="*/ 41 h 208"/>
                <a:gd name="T12" fmla="*/ 537 w 312"/>
                <a:gd name="T13" fmla="*/ 39 h 208"/>
                <a:gd name="T14" fmla="*/ 537 w 312"/>
                <a:gd name="T15" fmla="*/ 49 h 208"/>
                <a:gd name="T16" fmla="*/ 537 w 312"/>
                <a:gd name="T17" fmla="*/ 49 h 208"/>
                <a:gd name="T18" fmla="*/ 480 w 312"/>
                <a:gd name="T19" fmla="*/ 51 h 208"/>
                <a:gd name="T20" fmla="*/ 494 w 312"/>
                <a:gd name="T21" fmla="*/ 58 h 208"/>
                <a:gd name="T22" fmla="*/ 467 w 312"/>
                <a:gd name="T23" fmla="*/ 64 h 208"/>
                <a:gd name="T24" fmla="*/ 395 w 312"/>
                <a:gd name="T25" fmla="*/ 58 h 208"/>
                <a:gd name="T26" fmla="*/ 296 w 312"/>
                <a:gd name="T27" fmla="*/ 54 h 208"/>
                <a:gd name="T28" fmla="*/ 255 w 312"/>
                <a:gd name="T29" fmla="*/ 51 h 208"/>
                <a:gd name="T30" fmla="*/ 212 w 312"/>
                <a:gd name="T31" fmla="*/ 44 h 208"/>
                <a:gd name="T32" fmla="*/ 212 w 312"/>
                <a:gd name="T33" fmla="*/ 37 h 208"/>
                <a:gd name="T34" fmla="*/ 140 w 312"/>
                <a:gd name="T35" fmla="*/ 24 h 208"/>
                <a:gd name="T36" fmla="*/ 112 w 312"/>
                <a:gd name="T37" fmla="*/ 18 h 208"/>
                <a:gd name="T38" fmla="*/ 67 w 312"/>
                <a:gd name="T39" fmla="*/ 8 h 208"/>
                <a:gd name="T40" fmla="*/ 44 w 312"/>
                <a:gd name="T41" fmla="*/ 8 h 208"/>
                <a:gd name="T42" fmla="*/ 112 w 312"/>
                <a:gd name="T43" fmla="*/ 23 h 208"/>
                <a:gd name="T44" fmla="*/ 124 w 312"/>
                <a:gd name="T45" fmla="*/ 32 h 208"/>
                <a:gd name="T46" fmla="*/ 124 w 312"/>
                <a:gd name="T47" fmla="*/ 35 h 208"/>
                <a:gd name="T48" fmla="*/ 83 w 312"/>
                <a:gd name="T49" fmla="*/ 29 h 208"/>
                <a:gd name="T50" fmla="*/ 83 w 312"/>
                <a:gd name="T51" fmla="*/ 23 h 208"/>
                <a:gd name="T52" fmla="*/ 44 w 312"/>
                <a:gd name="T53" fmla="*/ 18 h 208"/>
                <a:gd name="T54" fmla="*/ 52 w 312"/>
                <a:gd name="T55" fmla="*/ 16 h 208"/>
                <a:gd name="T56" fmla="*/ 0 w 312"/>
                <a:gd name="T57" fmla="*/ 0 h 208"/>
                <a:gd name="T58" fmla="*/ 112 w 312"/>
                <a:gd name="T59" fmla="*/ 8 h 208"/>
                <a:gd name="T60" fmla="*/ 227 w 312"/>
                <a:gd name="T61" fmla="*/ 8 h 208"/>
                <a:gd name="T62" fmla="*/ 255 w 312"/>
                <a:gd name="T63" fmla="*/ 13 h 208"/>
                <a:gd name="T64" fmla="*/ 282 w 312"/>
                <a:gd name="T65" fmla="*/ 9 h 208"/>
                <a:gd name="T66" fmla="*/ 367 w 312"/>
                <a:gd name="T67" fmla="*/ 24 h 2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2"/>
                <a:gd name="T103" fmla="*/ 0 h 208"/>
                <a:gd name="T104" fmla="*/ 312 w 312"/>
                <a:gd name="T105" fmla="*/ 208 h 2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2" h="208">
                  <a:moveTo>
                    <a:pt x="208" y="80"/>
                  </a:moveTo>
                  <a:lnTo>
                    <a:pt x="200" y="96"/>
                  </a:lnTo>
                  <a:lnTo>
                    <a:pt x="200" y="120"/>
                  </a:lnTo>
                  <a:lnTo>
                    <a:pt x="208" y="128"/>
                  </a:lnTo>
                  <a:lnTo>
                    <a:pt x="208" y="136"/>
                  </a:lnTo>
                  <a:lnTo>
                    <a:pt x="224" y="160"/>
                  </a:lnTo>
                  <a:lnTo>
                    <a:pt x="240" y="168"/>
                  </a:lnTo>
                  <a:lnTo>
                    <a:pt x="264" y="160"/>
                  </a:lnTo>
                  <a:lnTo>
                    <a:pt x="272" y="160"/>
                  </a:lnTo>
                  <a:lnTo>
                    <a:pt x="264" y="160"/>
                  </a:lnTo>
                  <a:lnTo>
                    <a:pt x="272" y="152"/>
                  </a:lnTo>
                  <a:lnTo>
                    <a:pt x="280" y="136"/>
                  </a:lnTo>
                  <a:lnTo>
                    <a:pt x="288" y="136"/>
                  </a:lnTo>
                  <a:lnTo>
                    <a:pt x="304" y="128"/>
                  </a:lnTo>
                  <a:lnTo>
                    <a:pt x="312" y="136"/>
                  </a:lnTo>
                  <a:lnTo>
                    <a:pt x="304" y="160"/>
                  </a:lnTo>
                  <a:lnTo>
                    <a:pt x="304" y="168"/>
                  </a:lnTo>
                  <a:lnTo>
                    <a:pt x="304" y="160"/>
                  </a:lnTo>
                  <a:lnTo>
                    <a:pt x="296" y="168"/>
                  </a:lnTo>
                  <a:lnTo>
                    <a:pt x="272" y="168"/>
                  </a:lnTo>
                  <a:lnTo>
                    <a:pt x="264" y="176"/>
                  </a:lnTo>
                  <a:lnTo>
                    <a:pt x="280" y="192"/>
                  </a:lnTo>
                  <a:lnTo>
                    <a:pt x="264" y="192"/>
                  </a:lnTo>
                  <a:lnTo>
                    <a:pt x="264" y="208"/>
                  </a:lnTo>
                  <a:lnTo>
                    <a:pt x="240" y="192"/>
                  </a:lnTo>
                  <a:lnTo>
                    <a:pt x="224" y="192"/>
                  </a:lnTo>
                  <a:lnTo>
                    <a:pt x="200" y="192"/>
                  </a:lnTo>
                  <a:lnTo>
                    <a:pt x="168" y="176"/>
                  </a:lnTo>
                  <a:lnTo>
                    <a:pt x="160" y="168"/>
                  </a:lnTo>
                  <a:lnTo>
                    <a:pt x="144" y="168"/>
                  </a:lnTo>
                  <a:lnTo>
                    <a:pt x="128" y="152"/>
                  </a:lnTo>
                  <a:lnTo>
                    <a:pt x="120" y="144"/>
                  </a:lnTo>
                  <a:lnTo>
                    <a:pt x="128" y="136"/>
                  </a:lnTo>
                  <a:lnTo>
                    <a:pt x="120" y="120"/>
                  </a:lnTo>
                  <a:lnTo>
                    <a:pt x="96" y="88"/>
                  </a:lnTo>
                  <a:lnTo>
                    <a:pt x="80" y="80"/>
                  </a:lnTo>
                  <a:lnTo>
                    <a:pt x="80" y="72"/>
                  </a:lnTo>
                  <a:lnTo>
                    <a:pt x="64" y="56"/>
                  </a:lnTo>
                  <a:lnTo>
                    <a:pt x="56" y="40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32" y="24"/>
                  </a:lnTo>
                  <a:lnTo>
                    <a:pt x="64" y="72"/>
                  </a:lnTo>
                  <a:lnTo>
                    <a:pt x="64" y="104"/>
                  </a:lnTo>
                  <a:lnTo>
                    <a:pt x="72" y="104"/>
                  </a:lnTo>
                  <a:lnTo>
                    <a:pt x="80" y="104"/>
                  </a:lnTo>
                  <a:lnTo>
                    <a:pt x="72" y="112"/>
                  </a:lnTo>
                  <a:lnTo>
                    <a:pt x="64" y="104"/>
                  </a:lnTo>
                  <a:lnTo>
                    <a:pt x="48" y="96"/>
                  </a:lnTo>
                  <a:lnTo>
                    <a:pt x="56" y="88"/>
                  </a:lnTo>
                  <a:lnTo>
                    <a:pt x="48" y="72"/>
                  </a:lnTo>
                  <a:lnTo>
                    <a:pt x="32" y="64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32" y="48"/>
                  </a:lnTo>
                  <a:lnTo>
                    <a:pt x="16" y="3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4" y="8"/>
                  </a:lnTo>
                  <a:lnTo>
                    <a:pt x="112" y="8"/>
                  </a:lnTo>
                  <a:lnTo>
                    <a:pt x="128" y="16"/>
                  </a:lnTo>
                  <a:lnTo>
                    <a:pt x="128" y="32"/>
                  </a:lnTo>
                  <a:lnTo>
                    <a:pt x="144" y="40"/>
                  </a:lnTo>
                  <a:lnTo>
                    <a:pt x="152" y="32"/>
                  </a:lnTo>
                  <a:lnTo>
                    <a:pt x="160" y="32"/>
                  </a:lnTo>
                  <a:lnTo>
                    <a:pt x="184" y="72"/>
                  </a:lnTo>
                  <a:lnTo>
                    <a:pt x="208" y="80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265" name="Freeform 416"/>
            <p:cNvSpPr>
              <a:spLocks/>
            </p:cNvSpPr>
            <p:nvPr/>
          </p:nvSpPr>
          <p:spPr bwMode="auto">
            <a:xfrm>
              <a:off x="4673" y="2559"/>
              <a:ext cx="107" cy="59"/>
            </a:xfrm>
            <a:custGeom>
              <a:avLst/>
              <a:gdLst>
                <a:gd name="T0" fmla="*/ 112 w 104"/>
                <a:gd name="T1" fmla="*/ 6 h 64"/>
                <a:gd name="T2" fmla="*/ 112 w 104"/>
                <a:gd name="T3" fmla="*/ 6 h 64"/>
                <a:gd name="T4" fmla="*/ 100 w 104"/>
                <a:gd name="T5" fmla="*/ 6 h 64"/>
                <a:gd name="T6" fmla="*/ 84 w 104"/>
                <a:gd name="T7" fmla="*/ 6 h 64"/>
                <a:gd name="T8" fmla="*/ 52 w 104"/>
                <a:gd name="T9" fmla="*/ 10 h 64"/>
                <a:gd name="T10" fmla="*/ 44 w 104"/>
                <a:gd name="T11" fmla="*/ 10 h 64"/>
                <a:gd name="T12" fmla="*/ 44 w 104"/>
                <a:gd name="T13" fmla="*/ 12 h 64"/>
                <a:gd name="T14" fmla="*/ 0 w 104"/>
                <a:gd name="T15" fmla="*/ 12 h 64"/>
                <a:gd name="T16" fmla="*/ 16 w 104"/>
                <a:gd name="T17" fmla="*/ 13 h 64"/>
                <a:gd name="T18" fmla="*/ 44 w 104"/>
                <a:gd name="T19" fmla="*/ 13 h 64"/>
                <a:gd name="T20" fmla="*/ 52 w 104"/>
                <a:gd name="T21" fmla="*/ 12 h 64"/>
                <a:gd name="T22" fmla="*/ 84 w 104"/>
                <a:gd name="T23" fmla="*/ 13 h 64"/>
                <a:gd name="T24" fmla="*/ 100 w 104"/>
                <a:gd name="T25" fmla="*/ 12 h 64"/>
                <a:gd name="T26" fmla="*/ 124 w 104"/>
                <a:gd name="T27" fmla="*/ 6 h 64"/>
                <a:gd name="T28" fmla="*/ 169 w 104"/>
                <a:gd name="T29" fmla="*/ 6 h 64"/>
                <a:gd name="T30" fmla="*/ 183 w 104"/>
                <a:gd name="T31" fmla="*/ 6 h 64"/>
                <a:gd name="T32" fmla="*/ 169 w 104"/>
                <a:gd name="T33" fmla="*/ 6 h 64"/>
                <a:gd name="T34" fmla="*/ 183 w 104"/>
                <a:gd name="T35" fmla="*/ 6 h 64"/>
                <a:gd name="T36" fmla="*/ 156 w 104"/>
                <a:gd name="T37" fmla="*/ 6 h 64"/>
                <a:gd name="T38" fmla="*/ 156 w 104"/>
                <a:gd name="T39" fmla="*/ 6 h 64"/>
                <a:gd name="T40" fmla="*/ 140 w 104"/>
                <a:gd name="T41" fmla="*/ 0 h 64"/>
                <a:gd name="T42" fmla="*/ 112 w 104"/>
                <a:gd name="T43" fmla="*/ 6 h 64"/>
                <a:gd name="T44" fmla="*/ 112 w 104"/>
                <a:gd name="T45" fmla="*/ 6 h 6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4"/>
                <a:gd name="T70" fmla="*/ 0 h 64"/>
                <a:gd name="T71" fmla="*/ 104 w 104"/>
                <a:gd name="T72" fmla="*/ 64 h 6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4" h="64">
                  <a:moveTo>
                    <a:pt x="64" y="24"/>
                  </a:moveTo>
                  <a:lnTo>
                    <a:pt x="64" y="32"/>
                  </a:lnTo>
                  <a:lnTo>
                    <a:pt x="56" y="32"/>
                  </a:lnTo>
                  <a:lnTo>
                    <a:pt x="48" y="32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24" y="56"/>
                  </a:lnTo>
                  <a:lnTo>
                    <a:pt x="0" y="56"/>
                  </a:lnTo>
                  <a:lnTo>
                    <a:pt x="16" y="64"/>
                  </a:lnTo>
                  <a:lnTo>
                    <a:pt x="24" y="64"/>
                  </a:lnTo>
                  <a:lnTo>
                    <a:pt x="32" y="56"/>
                  </a:lnTo>
                  <a:lnTo>
                    <a:pt x="48" y="64"/>
                  </a:lnTo>
                  <a:lnTo>
                    <a:pt x="56" y="56"/>
                  </a:lnTo>
                  <a:lnTo>
                    <a:pt x="72" y="32"/>
                  </a:lnTo>
                  <a:lnTo>
                    <a:pt x="96" y="32"/>
                  </a:lnTo>
                  <a:lnTo>
                    <a:pt x="104" y="32"/>
                  </a:lnTo>
                  <a:lnTo>
                    <a:pt x="96" y="24"/>
                  </a:lnTo>
                  <a:lnTo>
                    <a:pt x="104" y="24"/>
                  </a:lnTo>
                  <a:lnTo>
                    <a:pt x="88" y="16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64" y="16"/>
                  </a:lnTo>
                  <a:lnTo>
                    <a:pt x="64" y="24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266" name="Oval 456"/>
          <p:cNvSpPr>
            <a:spLocks noChangeArrowheads="1"/>
          </p:cNvSpPr>
          <p:nvPr/>
        </p:nvSpPr>
        <p:spPr bwMode="auto">
          <a:xfrm>
            <a:off x="3318951" y="2811615"/>
            <a:ext cx="312152" cy="407931"/>
          </a:xfrm>
          <a:prstGeom prst="ellipse">
            <a:avLst/>
          </a:prstGeom>
          <a:noFill/>
          <a:ln w="9525">
            <a:solidFill>
              <a:srgbClr val="1533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6444" tIns="58221" rIns="116444" bIns="58221" anchor="ctr"/>
          <a:lstStyle/>
          <a:p>
            <a:pPr algn="ctr"/>
            <a:r>
              <a:rPr lang="es-MX" sz="1351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269" name="Oval 456"/>
          <p:cNvSpPr>
            <a:spLocks noChangeArrowheads="1"/>
          </p:cNvSpPr>
          <p:nvPr/>
        </p:nvSpPr>
        <p:spPr bwMode="auto">
          <a:xfrm>
            <a:off x="8716956" y="3433793"/>
            <a:ext cx="312152" cy="407931"/>
          </a:xfrm>
          <a:prstGeom prst="ellipse">
            <a:avLst/>
          </a:prstGeom>
          <a:noFill/>
          <a:ln w="9525">
            <a:solidFill>
              <a:srgbClr val="1533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6444" tIns="58221" rIns="116444" bIns="58221" anchor="ctr"/>
          <a:lstStyle/>
          <a:p>
            <a:pPr algn="ctr"/>
            <a:r>
              <a:rPr lang="es-MX" sz="1351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271" name="Oval 456"/>
          <p:cNvSpPr>
            <a:spLocks noChangeArrowheads="1"/>
          </p:cNvSpPr>
          <p:nvPr/>
        </p:nvSpPr>
        <p:spPr bwMode="auto">
          <a:xfrm>
            <a:off x="5725205" y="2942191"/>
            <a:ext cx="312152" cy="407931"/>
          </a:xfrm>
          <a:prstGeom prst="ellipse">
            <a:avLst/>
          </a:prstGeom>
          <a:noFill/>
          <a:ln w="9525">
            <a:solidFill>
              <a:srgbClr val="1533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6444" tIns="58221" rIns="116444" bIns="58221" anchor="ctr"/>
          <a:lstStyle/>
          <a:p>
            <a:pPr algn="ctr"/>
            <a:r>
              <a:rPr lang="es-MX" sz="1351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272" name="Oval 456"/>
          <p:cNvSpPr>
            <a:spLocks noChangeArrowheads="1"/>
          </p:cNvSpPr>
          <p:nvPr/>
        </p:nvSpPr>
        <p:spPr bwMode="auto">
          <a:xfrm>
            <a:off x="3891871" y="4974343"/>
            <a:ext cx="312152" cy="407928"/>
          </a:xfrm>
          <a:prstGeom prst="ellipse">
            <a:avLst/>
          </a:prstGeom>
          <a:noFill/>
          <a:ln w="9525">
            <a:solidFill>
              <a:srgbClr val="1533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6444" tIns="58221" rIns="116444" bIns="58221" anchor="ctr"/>
          <a:lstStyle/>
          <a:p>
            <a:pPr algn="ctr"/>
            <a:r>
              <a:rPr lang="es-MX" sz="1351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274" name="Oval 456"/>
          <p:cNvSpPr>
            <a:spLocks noChangeArrowheads="1"/>
          </p:cNvSpPr>
          <p:nvPr/>
        </p:nvSpPr>
        <p:spPr bwMode="auto">
          <a:xfrm>
            <a:off x="8666639" y="5147892"/>
            <a:ext cx="312152" cy="407928"/>
          </a:xfrm>
          <a:prstGeom prst="ellipse">
            <a:avLst/>
          </a:prstGeom>
          <a:noFill/>
          <a:ln w="9525">
            <a:solidFill>
              <a:srgbClr val="1533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6444" tIns="58221" rIns="116444" bIns="58221" anchor="ctr"/>
          <a:lstStyle/>
          <a:p>
            <a:pPr algn="ctr"/>
            <a:r>
              <a:rPr lang="es-MX" sz="1351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1276" name="Oval 456"/>
          <p:cNvSpPr>
            <a:spLocks noChangeArrowheads="1"/>
          </p:cNvSpPr>
          <p:nvPr/>
        </p:nvSpPr>
        <p:spPr bwMode="auto">
          <a:xfrm>
            <a:off x="6093467" y="4938115"/>
            <a:ext cx="312152" cy="407931"/>
          </a:xfrm>
          <a:prstGeom prst="ellipse">
            <a:avLst/>
          </a:prstGeom>
          <a:noFill/>
          <a:ln w="9525">
            <a:solidFill>
              <a:srgbClr val="1533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6444" tIns="58221" rIns="116444" bIns="58221" anchor="ctr"/>
          <a:lstStyle/>
          <a:p>
            <a:pPr algn="ctr"/>
            <a:r>
              <a:rPr lang="es-MX" sz="135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1277" name="439 CuadroTexto"/>
          <p:cNvSpPr txBox="1"/>
          <p:nvPr/>
        </p:nvSpPr>
        <p:spPr>
          <a:xfrm>
            <a:off x="953063" y="1229795"/>
            <a:ext cx="1042949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s-MX"/>
            </a:defPPr>
            <a:lvl1pPr>
              <a:defRPr sz="1600" b="1">
                <a:solidFill>
                  <a:srgbClr val="C00000"/>
                </a:solidFill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es-MX" sz="1800" dirty="0">
                <a:solidFill>
                  <a:schemeClr val="tx1"/>
                </a:solidFill>
              </a:rPr>
              <a:t>PIB de la Construcción por región en 2022: 5 billones 733 mil millones de dólares*</a:t>
            </a:r>
          </a:p>
        </p:txBody>
      </p:sp>
      <p:sp>
        <p:nvSpPr>
          <p:cNvPr id="1293" name="Oval 456"/>
          <p:cNvSpPr>
            <a:spLocks noChangeArrowheads="1"/>
          </p:cNvSpPr>
          <p:nvPr/>
        </p:nvSpPr>
        <p:spPr bwMode="auto">
          <a:xfrm>
            <a:off x="3837122" y="4196006"/>
            <a:ext cx="351797" cy="451943"/>
          </a:xfrm>
          <a:prstGeom prst="ellipse">
            <a:avLst/>
          </a:prstGeom>
          <a:noFill/>
          <a:ln w="9525">
            <a:solidFill>
              <a:srgbClr val="1533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6444" tIns="58221" rIns="116444" bIns="58221" anchor="ctr"/>
          <a:lstStyle/>
          <a:p>
            <a:pPr algn="ctr"/>
            <a:r>
              <a:rPr lang="es-MX" sz="1351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1294" name="AutoShape 45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086421" y="2207506"/>
            <a:ext cx="1983483" cy="8666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6444" tIns="58221" rIns="116444" bIns="58221" anchor="ctr"/>
          <a:lstStyle/>
          <a:p>
            <a:pPr algn="ctr">
              <a:lnSpc>
                <a:spcPct val="85000"/>
              </a:lnSpc>
              <a:defRPr/>
            </a:pPr>
            <a:r>
              <a:rPr lang="es-MX" sz="1351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EUROPA</a:t>
            </a:r>
          </a:p>
          <a:p>
            <a:pPr algn="ctr">
              <a:lnSpc>
                <a:spcPct val="85000"/>
              </a:lnSpc>
              <a:defRPr/>
            </a:pPr>
            <a:r>
              <a:rPr lang="es-MX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USD $ 1,307 B</a:t>
            </a:r>
          </a:p>
          <a:p>
            <a:pPr algn="ctr">
              <a:lnSpc>
                <a:spcPct val="85000"/>
              </a:lnSpc>
              <a:defRPr/>
            </a:pPr>
            <a:endParaRPr lang="es-MX" sz="1351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85000"/>
              </a:lnSpc>
              <a:defRPr/>
            </a:pPr>
            <a:r>
              <a:rPr lang="es-MX" sz="1351" b="1" dirty="0">
                <a:solidFill>
                  <a:schemeClr val="tx1"/>
                </a:solidFill>
                <a:latin typeface="Century Gothic" panose="020B0502020202020204" pitchFamily="34" charset="0"/>
              </a:rPr>
              <a:t>Aporta 22.8%</a:t>
            </a:r>
          </a:p>
        </p:txBody>
      </p:sp>
      <p:sp>
        <p:nvSpPr>
          <p:cNvPr id="1295" name="AutoShape 45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171181" y="3325160"/>
            <a:ext cx="2137431" cy="96330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6444" tIns="58221" rIns="116444" bIns="58221" anchor="ctr"/>
          <a:lstStyle/>
          <a:p>
            <a:pPr algn="ctr">
              <a:lnSpc>
                <a:spcPct val="85000"/>
              </a:lnSpc>
              <a:defRPr/>
            </a:pPr>
            <a:r>
              <a:rPr lang="es-MX" sz="1351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ASIA</a:t>
            </a:r>
          </a:p>
          <a:p>
            <a:pPr algn="ctr">
              <a:lnSpc>
                <a:spcPct val="85000"/>
              </a:lnSpc>
              <a:defRPr/>
            </a:pPr>
            <a:r>
              <a:rPr lang="es-MX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USD $ 2,529 B</a:t>
            </a:r>
          </a:p>
          <a:p>
            <a:pPr algn="ctr">
              <a:lnSpc>
                <a:spcPct val="85000"/>
              </a:lnSpc>
              <a:defRPr/>
            </a:pPr>
            <a:endParaRPr lang="es-MX" sz="1351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85000"/>
              </a:lnSpc>
              <a:defRPr/>
            </a:pPr>
            <a:r>
              <a:rPr lang="es-MX" sz="1351" b="1" dirty="0">
                <a:solidFill>
                  <a:schemeClr val="tx1"/>
                </a:solidFill>
                <a:latin typeface="Century Gothic" panose="020B0502020202020204" pitchFamily="34" charset="0"/>
              </a:rPr>
              <a:t>Aporta 44.1%</a:t>
            </a:r>
          </a:p>
        </p:txBody>
      </p:sp>
      <p:sp>
        <p:nvSpPr>
          <p:cNvPr id="1296" name="AutoShape 44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050953" y="2520918"/>
            <a:ext cx="2162007" cy="89127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116444" tIns="58221" rIns="116444" bIns="58221" anchor="ctr"/>
          <a:lstStyle/>
          <a:p>
            <a:pPr algn="ctr">
              <a:lnSpc>
                <a:spcPct val="85000"/>
              </a:lnSpc>
              <a:defRPr/>
            </a:pPr>
            <a:r>
              <a:rPr lang="es-MX" sz="14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AMÉRICA DEL NORTE</a:t>
            </a:r>
          </a:p>
          <a:p>
            <a:pPr algn="ctr">
              <a:lnSpc>
                <a:spcPct val="85000"/>
              </a:lnSpc>
              <a:defRPr/>
            </a:pPr>
            <a:r>
              <a:rPr lang="es-MX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USD $ 1,560 B</a:t>
            </a:r>
          </a:p>
          <a:p>
            <a:pPr algn="ctr">
              <a:lnSpc>
                <a:spcPct val="85000"/>
              </a:lnSpc>
              <a:defRPr/>
            </a:pPr>
            <a:endParaRPr lang="es-MX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85000"/>
              </a:lnSpc>
              <a:defRPr/>
            </a:pPr>
            <a:r>
              <a:rPr lang="es-MX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Aporta 21.8%</a:t>
            </a:r>
          </a:p>
        </p:txBody>
      </p:sp>
      <p:sp>
        <p:nvSpPr>
          <p:cNvPr id="1297" name="AutoShape 44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130361" y="4978395"/>
            <a:ext cx="2234720" cy="866195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6444" tIns="58221" rIns="116444" bIns="58221" anchor="ctr"/>
          <a:lstStyle/>
          <a:p>
            <a:pPr algn="ctr">
              <a:lnSpc>
                <a:spcPct val="85000"/>
              </a:lnSpc>
              <a:defRPr/>
            </a:pPr>
            <a:r>
              <a:rPr lang="es-MX" sz="1351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OCEANÍA</a:t>
            </a:r>
          </a:p>
          <a:p>
            <a:pPr algn="ctr">
              <a:lnSpc>
                <a:spcPct val="85000"/>
              </a:lnSpc>
              <a:defRPr/>
            </a:pPr>
            <a:r>
              <a:rPr lang="es-MX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USD $ 151 mm</a:t>
            </a:r>
          </a:p>
          <a:p>
            <a:pPr algn="ctr">
              <a:lnSpc>
                <a:spcPct val="85000"/>
              </a:lnSpc>
              <a:defRPr/>
            </a:pPr>
            <a:endParaRPr lang="es-MX" sz="1351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85000"/>
              </a:lnSpc>
              <a:defRPr/>
            </a:pPr>
            <a:r>
              <a:rPr lang="es-MX" sz="1351" b="1" dirty="0">
                <a:solidFill>
                  <a:schemeClr val="tx1"/>
                </a:solidFill>
                <a:latin typeface="Century Gothic" panose="020B0502020202020204" pitchFamily="34" charset="0"/>
              </a:rPr>
              <a:t>Aporta de 2.6%</a:t>
            </a:r>
          </a:p>
        </p:txBody>
      </p:sp>
      <p:sp>
        <p:nvSpPr>
          <p:cNvPr id="1298" name="AutoShape 45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779411" y="5347904"/>
            <a:ext cx="2120016" cy="90857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6444" tIns="58221" rIns="116444" bIns="58221" anchor="ctr"/>
          <a:lstStyle/>
          <a:p>
            <a:pPr algn="ctr">
              <a:lnSpc>
                <a:spcPct val="85000"/>
              </a:lnSpc>
              <a:defRPr/>
            </a:pPr>
            <a:r>
              <a:rPr lang="es-MX" sz="1351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AFRICA</a:t>
            </a:r>
          </a:p>
          <a:p>
            <a:pPr algn="ctr">
              <a:lnSpc>
                <a:spcPct val="85000"/>
              </a:lnSpc>
              <a:defRPr/>
            </a:pPr>
            <a:r>
              <a:rPr lang="es-MX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USD $ 186 mm</a:t>
            </a:r>
          </a:p>
          <a:p>
            <a:pPr algn="ctr">
              <a:lnSpc>
                <a:spcPct val="85000"/>
              </a:lnSpc>
              <a:defRPr/>
            </a:pPr>
            <a:endParaRPr lang="es-MX" sz="1351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85000"/>
              </a:lnSpc>
              <a:defRPr/>
            </a:pPr>
            <a:r>
              <a:rPr lang="es-MX" sz="1351" b="1" dirty="0">
                <a:solidFill>
                  <a:schemeClr val="tx1"/>
                </a:solidFill>
                <a:latin typeface="Century Gothic" panose="020B0502020202020204" pitchFamily="34" charset="0"/>
              </a:rPr>
              <a:t>Aporta de 3.2%</a:t>
            </a:r>
          </a:p>
        </p:txBody>
      </p:sp>
      <p:sp>
        <p:nvSpPr>
          <p:cNvPr id="1299" name="AutoShape 45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058534" y="4719070"/>
            <a:ext cx="1715487" cy="87528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6444" tIns="58221" rIns="116444" bIns="58221" anchor="ctr"/>
          <a:lstStyle/>
          <a:p>
            <a:pPr algn="ctr">
              <a:lnSpc>
                <a:spcPct val="85000"/>
              </a:lnSpc>
              <a:defRPr/>
            </a:pPr>
            <a:r>
              <a:rPr lang="es-MX" sz="1351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FIIC</a:t>
            </a:r>
          </a:p>
          <a:p>
            <a:pPr algn="ctr">
              <a:lnSpc>
                <a:spcPct val="85000"/>
              </a:lnSpc>
              <a:defRPr/>
            </a:pPr>
            <a:r>
              <a:rPr lang="es-MX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USD $ 290 mm</a:t>
            </a:r>
          </a:p>
          <a:p>
            <a:pPr algn="ctr">
              <a:lnSpc>
                <a:spcPct val="85000"/>
              </a:lnSpc>
              <a:defRPr/>
            </a:pPr>
            <a:endParaRPr lang="es-MX" sz="1351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85000"/>
              </a:lnSpc>
              <a:defRPr/>
            </a:pPr>
            <a:r>
              <a:rPr lang="es-MX" sz="1351" b="1" dirty="0">
                <a:solidFill>
                  <a:schemeClr val="tx1"/>
                </a:solidFill>
                <a:latin typeface="Century Gothic" panose="020B0502020202020204" pitchFamily="34" charset="0"/>
              </a:rPr>
              <a:t>Aporta  5.1%</a:t>
            </a:r>
          </a:p>
        </p:txBody>
      </p:sp>
      <p:sp>
        <p:nvSpPr>
          <p:cNvPr id="1300" name="AutoShape 45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45567" y="3901653"/>
            <a:ext cx="1891791" cy="93726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6444" tIns="58221" rIns="116444" bIns="58221" anchor="ctr"/>
          <a:lstStyle/>
          <a:p>
            <a:pPr algn="ctr">
              <a:lnSpc>
                <a:spcPct val="85000"/>
              </a:lnSpc>
              <a:defRPr/>
            </a:pPr>
            <a:r>
              <a:rPr lang="es-MX" sz="14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CARIBE</a:t>
            </a:r>
          </a:p>
          <a:p>
            <a:pPr algn="ctr">
              <a:lnSpc>
                <a:spcPct val="85000"/>
              </a:lnSpc>
              <a:defRPr/>
            </a:pPr>
            <a:r>
              <a:rPr lang="es-MX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USD $ 23 mm</a:t>
            </a:r>
          </a:p>
          <a:p>
            <a:pPr algn="ctr">
              <a:lnSpc>
                <a:spcPct val="85000"/>
              </a:lnSpc>
              <a:defRPr/>
            </a:pPr>
            <a:endParaRPr lang="es-MX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85000"/>
              </a:lnSpc>
              <a:defRPr/>
            </a:pPr>
            <a:r>
              <a:rPr lang="es-MX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Aporta de 0.4%</a:t>
            </a:r>
          </a:p>
        </p:txBody>
      </p:sp>
    </p:spTree>
    <p:extLst>
      <p:ext uri="{BB962C8B-B14F-4D97-AF65-F5344CB8AC3E}">
        <p14:creationId xmlns:p14="http://schemas.microsoft.com/office/powerpoint/2010/main" val="3197189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ortar y redondear rectángulo de esquina sencilla 4"/>
          <p:cNvSpPr/>
          <p:nvPr/>
        </p:nvSpPr>
        <p:spPr>
          <a:xfrm rot="16200000">
            <a:off x="8712332" y="3222983"/>
            <a:ext cx="6726779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168933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168933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1C476E">
                  <a:shade val="30000"/>
                  <a:satMod val="115000"/>
                </a:srgbClr>
              </a:gs>
              <a:gs pos="50000">
                <a:srgbClr val="1C476E">
                  <a:shade val="67500"/>
                  <a:satMod val="115000"/>
                </a:srgbClr>
              </a:gs>
              <a:gs pos="100000">
                <a:srgbClr val="1C476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17" name="Recortar y redondear rectángulo de esquina sencilla 4"/>
          <p:cNvSpPr/>
          <p:nvPr/>
        </p:nvSpPr>
        <p:spPr>
          <a:xfrm rot="16200000">
            <a:off x="8901889" y="3683575"/>
            <a:ext cx="6120000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058147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03718B">
                  <a:shade val="30000"/>
                  <a:satMod val="115000"/>
                </a:srgbClr>
              </a:gs>
              <a:gs pos="50000">
                <a:srgbClr val="03718B">
                  <a:shade val="67500"/>
                  <a:satMod val="115000"/>
                </a:srgbClr>
              </a:gs>
              <a:gs pos="100000">
                <a:srgbClr val="03718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 dirty="0"/>
          </a:p>
        </p:txBody>
      </p:sp>
      <p:sp>
        <p:nvSpPr>
          <p:cNvPr id="14" name="Paralelogramo 13"/>
          <p:cNvSpPr/>
          <p:nvPr/>
        </p:nvSpPr>
        <p:spPr>
          <a:xfrm rot="3904185">
            <a:off x="2683130" y="-3532608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15" name="Paralelogramo 14"/>
          <p:cNvSpPr/>
          <p:nvPr/>
        </p:nvSpPr>
        <p:spPr>
          <a:xfrm rot="3904185">
            <a:off x="2406469" y="-3755053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9" name="object 10"/>
          <p:cNvSpPr txBox="1"/>
          <p:nvPr/>
        </p:nvSpPr>
        <p:spPr>
          <a:xfrm>
            <a:off x="1409" y="6338965"/>
            <a:ext cx="1180564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algn="just">
              <a:defRPr sz="1400">
                <a:latin typeface="Century Gothic" panose="020B0502020202020204" pitchFamily="34" charset="0"/>
              </a:defRPr>
            </a:lvl1pPr>
          </a:lstStyle>
          <a:p>
            <a:r>
              <a:rPr lang="es-MX" dirty="0"/>
              <a:t>Fuente: Organización de las Naciones Unidas (UNSTATS). </a:t>
            </a:r>
            <a:r>
              <a:rPr lang="es-MX" dirty="0" smtClean="0"/>
              <a:t>Valores </a:t>
            </a:r>
            <a:r>
              <a:rPr lang="es-MX" dirty="0"/>
              <a:t>corrientes.</a:t>
            </a:r>
          </a:p>
          <a:p>
            <a:r>
              <a:rPr lang="es-MX" dirty="0"/>
              <a:t>Las cifras presentadas pueden no coincidir con las del año anterior debido a actualizaciones por parte de la </a:t>
            </a:r>
            <a:r>
              <a:rPr lang="es-MX" dirty="0" smtClean="0"/>
              <a:t>fuente.</a:t>
            </a:r>
            <a:endParaRPr lang="es-MX" dirty="0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575624"/>
              </p:ext>
            </p:extLst>
          </p:nvPr>
        </p:nvGraphicFramePr>
        <p:xfrm>
          <a:off x="70966" y="1993909"/>
          <a:ext cx="12004755" cy="4122611"/>
        </p:xfrm>
        <a:graphic>
          <a:graphicData uri="http://schemas.openxmlformats.org/drawingml/2006/table">
            <a:tbl>
              <a:tblPr/>
              <a:tblGrid>
                <a:gridCol w="10619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09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794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320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100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1009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1011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3204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2910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2499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98518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9021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50928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32605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449269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601904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624357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641646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650706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633807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</a:tblGrid>
              <a:tr h="2256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Año</a:t>
                      </a:r>
                    </a:p>
                  </a:txBody>
                  <a:tcPr marL="4236" marR="4236" marT="42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19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País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(miles de millones de dólares*)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MX" sz="1800" b="1" i="0" u="none" strike="noStrike" kern="600" baseline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14300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MX" sz="1800" b="1" i="0" u="none" strike="noStrike" kern="600" baseline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14300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MX" sz="1800" b="1" i="0" u="none" strike="noStrike" kern="600" baseline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14300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MX" sz="1800" b="1" i="0" u="none" strike="noStrike" kern="600" baseline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14300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MX" sz="1800" b="1" i="0" u="none" strike="noStrike" kern="600" baseline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14300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MX" sz="1800" b="1" i="0" u="none" strike="noStrike" kern="600" baseline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14300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MX" sz="1800" b="1" i="0" u="none" strike="noStrike" kern="600" baseline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14300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MX" sz="1800" b="1" i="0" u="none" strike="noStrike" kern="600" baseline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14300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MX" sz="1800" b="1" i="0" u="none" strike="noStrike" kern="600" baseline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14300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MX" sz="1800" b="1" i="0" u="none" strike="noStrike" kern="600" baseline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14300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MX" sz="1800" b="1" i="0" u="none" strike="noStrike" kern="600" baseline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14300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MX" sz="1800" b="1" i="0" u="none" strike="noStrike" kern="600" baseline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14300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MX" sz="1800" b="1" i="0" u="none" strike="noStrike" kern="600" baseline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14300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MX" sz="1800" b="1" i="0" u="none" strike="noStrike" kern="600" baseline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14300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MX" sz="1800" b="1" i="0" u="none" strike="noStrike" kern="600" baseline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14300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MX" sz="1800" b="1" i="0" u="none" strike="noStrike" kern="600" baseline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14300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MX" sz="1800" b="1" i="0" u="none" strike="noStrike" kern="600" baseline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14300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97021">
                <a:tc vMerge="1">
                  <a:txBody>
                    <a:bodyPr/>
                    <a:lstStyle/>
                    <a:p>
                      <a:pPr algn="ctr" fontAlgn="ctr"/>
                      <a:endParaRPr lang="es-MX" sz="15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36" marR="4236" marT="42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México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Brasil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Argentina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Perú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Chile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Rep. Dominicana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Colombia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Panamá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Ecuador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Guatemala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Uruguay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Paraguay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Costa Rica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El Salvador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Honduras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Bolivia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Nicaragua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Venezuela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 Total FIIC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279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2020</a:t>
                      </a:r>
                    </a:p>
                  </a:txBody>
                  <a:tcPr marL="4236" marR="4236" marT="42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4.0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218.9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4279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2021</a:t>
                      </a:r>
                    </a:p>
                  </a:txBody>
                  <a:tcPr marL="4236" marR="4236" marT="42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65.9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283.3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27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52.6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289.6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ítulo 1"/>
          <p:cNvSpPr txBox="1">
            <a:spLocks/>
          </p:cNvSpPr>
          <p:nvPr/>
        </p:nvSpPr>
        <p:spPr>
          <a:xfrm>
            <a:off x="509480" y="1164218"/>
            <a:ext cx="11136268" cy="975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>
                <a:latin typeface="Century Gothic" panose="020B0502020202020204" pitchFamily="34" charset="0"/>
              </a:rPr>
              <a:t>Producción en la Construcción de los Países Miembros de la </a:t>
            </a:r>
            <a:r>
              <a:rPr lang="es-MX" sz="2400" b="1" dirty="0" smtClean="0">
                <a:latin typeface="Century Gothic" panose="020B0502020202020204" pitchFamily="34" charset="0"/>
              </a:rPr>
              <a:t>FIIC</a:t>
            </a:r>
            <a:endParaRPr lang="es-MX" sz="2400" b="1" dirty="0">
              <a:latin typeface="Century Gothic" panose="020B0502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9433262" y="6380882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277270A6-EDA5-8745-83DD-E594B0537B87}" type="slidenum">
              <a:rPr lang="es-MX" sz="1600" b="1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12</a:t>
            </a:fld>
            <a:endParaRPr lang="es-MX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333689" y="0"/>
            <a:ext cx="11547967" cy="1209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>
                <a:latin typeface="Century Gothic" panose="020B0502020202020204" pitchFamily="34" charset="0"/>
              </a:rPr>
              <a:t>Contribución de los Países Miembros de la FIIC </a:t>
            </a:r>
            <a:r>
              <a:rPr lang="es-MX" sz="3000" b="1" dirty="0" smtClean="0">
                <a:latin typeface="Century Gothic" panose="020B0502020202020204" pitchFamily="34" charset="0"/>
              </a:rPr>
              <a:t>al PIB</a:t>
            </a:r>
          </a:p>
          <a:p>
            <a:r>
              <a:rPr lang="es-MX" sz="3000" b="1" dirty="0">
                <a:latin typeface="Century Gothic" panose="020B0502020202020204" pitchFamily="34" charset="0"/>
              </a:rPr>
              <a:t>d</a:t>
            </a:r>
            <a:r>
              <a:rPr lang="es-MX" sz="3000" b="1" dirty="0" smtClean="0">
                <a:latin typeface="Century Gothic" panose="020B0502020202020204" pitchFamily="34" charset="0"/>
              </a:rPr>
              <a:t>e la </a:t>
            </a:r>
            <a:r>
              <a:rPr lang="es-MX" sz="3000" b="1" dirty="0">
                <a:latin typeface="Century Gothic" panose="020B0502020202020204" pitchFamily="34" charset="0"/>
              </a:rPr>
              <a:t>Industria de la Construcción a </a:t>
            </a:r>
            <a:r>
              <a:rPr lang="es-MX" sz="3000" b="1" dirty="0" smtClean="0">
                <a:latin typeface="Century Gothic" panose="020B0502020202020204" pitchFamily="34" charset="0"/>
              </a:rPr>
              <a:t>Nivel Mundial</a:t>
            </a:r>
            <a:endParaRPr lang="es-MX" sz="3000" b="1" dirty="0">
              <a:latin typeface="Century Gothic" panose="020B0502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8076" y="197459"/>
            <a:ext cx="633597" cy="56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8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ortar y redondear rectángulo de esquina sencilla 4"/>
          <p:cNvSpPr/>
          <p:nvPr/>
        </p:nvSpPr>
        <p:spPr>
          <a:xfrm rot="16200000">
            <a:off x="8712332" y="3222983"/>
            <a:ext cx="6726779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168933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168933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1C476E">
                  <a:shade val="30000"/>
                  <a:satMod val="115000"/>
                </a:srgbClr>
              </a:gs>
              <a:gs pos="50000">
                <a:srgbClr val="1C476E">
                  <a:shade val="67500"/>
                  <a:satMod val="115000"/>
                </a:srgbClr>
              </a:gs>
              <a:gs pos="100000">
                <a:srgbClr val="1C476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11" name="Recortar y redondear rectángulo de esquina sencilla 4"/>
          <p:cNvSpPr/>
          <p:nvPr/>
        </p:nvSpPr>
        <p:spPr>
          <a:xfrm rot="16200000">
            <a:off x="8901889" y="3683575"/>
            <a:ext cx="6120000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058147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03718B">
                  <a:shade val="30000"/>
                  <a:satMod val="115000"/>
                </a:srgbClr>
              </a:gs>
              <a:gs pos="50000">
                <a:srgbClr val="03718B">
                  <a:shade val="67500"/>
                  <a:satMod val="115000"/>
                </a:srgbClr>
              </a:gs>
              <a:gs pos="100000">
                <a:srgbClr val="03718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 dirty="0"/>
          </a:p>
        </p:txBody>
      </p:sp>
      <p:sp>
        <p:nvSpPr>
          <p:cNvPr id="16" name="Paralelogramo 15"/>
          <p:cNvSpPr/>
          <p:nvPr/>
        </p:nvSpPr>
        <p:spPr>
          <a:xfrm rot="3904185">
            <a:off x="2683130" y="-3532608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17" name="Paralelogramo 16"/>
          <p:cNvSpPr/>
          <p:nvPr/>
        </p:nvSpPr>
        <p:spPr>
          <a:xfrm rot="3904185">
            <a:off x="2406469" y="-3755053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41542" y="186903"/>
            <a:ext cx="10850561" cy="778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 smtClean="0">
                <a:latin typeface="Century Gothic" panose="020B0502020202020204" pitchFamily="34" charset="0"/>
              </a:rPr>
              <a:t>¿Qué afectó a la industria de la construcción en América Latina durante 2022 y el primer semestre de 2023?</a:t>
            </a:r>
            <a:endParaRPr lang="es-MX" sz="3000" b="1" dirty="0">
              <a:latin typeface="Century Gothic" panose="020B0502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453174" y="6435456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277270A6-EDA5-8745-83DD-E594B0537B87}" type="slidenum">
              <a:rPr lang="es-MX" sz="1600" b="1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13</a:t>
            </a:fld>
            <a:endParaRPr lang="es-MX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8076" y="197459"/>
            <a:ext cx="633597" cy="565881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82878034"/>
              </p:ext>
            </p:extLst>
          </p:nvPr>
        </p:nvGraphicFramePr>
        <p:xfrm>
          <a:off x="1199102" y="1360253"/>
          <a:ext cx="10260015" cy="5207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96767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ortar y redondear rectángulo de esquina sencilla 4"/>
          <p:cNvSpPr/>
          <p:nvPr/>
        </p:nvSpPr>
        <p:spPr>
          <a:xfrm rot="16200000">
            <a:off x="8712332" y="3222983"/>
            <a:ext cx="6726779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168933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168933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1C476E">
                  <a:shade val="30000"/>
                  <a:satMod val="115000"/>
                </a:srgbClr>
              </a:gs>
              <a:gs pos="50000">
                <a:srgbClr val="1C476E">
                  <a:shade val="67500"/>
                  <a:satMod val="115000"/>
                </a:srgbClr>
              </a:gs>
              <a:gs pos="100000">
                <a:srgbClr val="1C476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22" name="Recortar y redondear rectángulo de esquina sencilla 4"/>
          <p:cNvSpPr/>
          <p:nvPr/>
        </p:nvSpPr>
        <p:spPr>
          <a:xfrm rot="16200000">
            <a:off x="8901889" y="3683575"/>
            <a:ext cx="6120000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058147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03718B">
                  <a:shade val="30000"/>
                  <a:satMod val="115000"/>
                </a:srgbClr>
              </a:gs>
              <a:gs pos="50000">
                <a:srgbClr val="03718B">
                  <a:shade val="67500"/>
                  <a:satMod val="115000"/>
                </a:srgbClr>
              </a:gs>
              <a:gs pos="100000">
                <a:srgbClr val="03718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 dirty="0"/>
          </a:p>
        </p:txBody>
      </p:sp>
      <p:sp>
        <p:nvSpPr>
          <p:cNvPr id="10" name="Paralelogramo 9"/>
          <p:cNvSpPr/>
          <p:nvPr/>
        </p:nvSpPr>
        <p:spPr>
          <a:xfrm rot="3904185">
            <a:off x="2683130" y="-3532608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11" name="Paralelogramo 10"/>
          <p:cNvSpPr/>
          <p:nvPr/>
        </p:nvSpPr>
        <p:spPr>
          <a:xfrm rot="3904185">
            <a:off x="2406469" y="-3755053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010755" y="1279114"/>
            <a:ext cx="10149058" cy="4140250"/>
          </a:xfrm>
        </p:spPr>
        <p:txBody>
          <a:bodyPr>
            <a:noAutofit/>
          </a:bodyPr>
          <a:lstStyle/>
          <a:p>
            <a:pPr algn="ctr">
              <a:tabLst>
                <a:tab pos="7886503" algn="l"/>
              </a:tabLst>
            </a:pPr>
            <a:r>
              <a:rPr lang="es-MX" sz="7200" b="1" dirty="0">
                <a:latin typeface="Century Gothic" panose="020B0502020202020204" pitchFamily="34" charset="0"/>
              </a:rPr>
              <a:t>Conflicto </a:t>
            </a:r>
            <a:r>
              <a:rPr lang="es-MX" sz="7200" b="1" dirty="0" smtClean="0">
                <a:latin typeface="Century Gothic" panose="020B0502020202020204" pitchFamily="34" charset="0"/>
              </a:rPr>
              <a:t>entre</a:t>
            </a:r>
            <a:br>
              <a:rPr lang="es-MX" sz="7200" b="1" dirty="0" smtClean="0">
                <a:latin typeface="Century Gothic" panose="020B0502020202020204" pitchFamily="34" charset="0"/>
              </a:rPr>
            </a:br>
            <a:r>
              <a:rPr lang="es-MX" sz="7200" b="1" dirty="0" smtClean="0">
                <a:latin typeface="Century Gothic" panose="020B0502020202020204" pitchFamily="34" charset="0"/>
              </a:rPr>
              <a:t>Rusia </a:t>
            </a:r>
            <a:r>
              <a:rPr lang="es-MX" sz="7200" b="1" dirty="0">
                <a:latin typeface="Century Gothic" panose="020B0502020202020204" pitchFamily="34" charset="0"/>
              </a:rPr>
              <a:t>y Ucrania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416685" y="639360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277270A6-EDA5-8745-83DD-E594B0537B87}" type="slidenum">
              <a:rPr lang="es-MX" sz="1600" b="1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14</a:t>
            </a:fld>
            <a:endParaRPr lang="es-MX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8076" y="197459"/>
            <a:ext cx="633597" cy="56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2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ortar y redondear rectángulo de esquina sencilla 4"/>
          <p:cNvSpPr/>
          <p:nvPr/>
        </p:nvSpPr>
        <p:spPr>
          <a:xfrm rot="16200000">
            <a:off x="8712332" y="3222983"/>
            <a:ext cx="6726779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168933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168933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1C476E">
                  <a:shade val="30000"/>
                  <a:satMod val="115000"/>
                </a:srgbClr>
              </a:gs>
              <a:gs pos="50000">
                <a:srgbClr val="1C476E">
                  <a:shade val="67500"/>
                  <a:satMod val="115000"/>
                </a:srgbClr>
              </a:gs>
              <a:gs pos="100000">
                <a:srgbClr val="1C476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11" name="Recortar y redondear rectángulo de esquina sencilla 4"/>
          <p:cNvSpPr/>
          <p:nvPr/>
        </p:nvSpPr>
        <p:spPr>
          <a:xfrm rot="16200000">
            <a:off x="8901889" y="3683575"/>
            <a:ext cx="6120000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058147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03718B">
                  <a:shade val="30000"/>
                  <a:satMod val="115000"/>
                </a:srgbClr>
              </a:gs>
              <a:gs pos="50000">
                <a:srgbClr val="03718B">
                  <a:shade val="67500"/>
                  <a:satMod val="115000"/>
                </a:srgbClr>
              </a:gs>
              <a:gs pos="100000">
                <a:srgbClr val="03718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 dirty="0"/>
          </a:p>
        </p:txBody>
      </p:sp>
      <p:sp>
        <p:nvSpPr>
          <p:cNvPr id="16" name="Paralelogramo 15"/>
          <p:cNvSpPr/>
          <p:nvPr/>
        </p:nvSpPr>
        <p:spPr>
          <a:xfrm rot="3904185">
            <a:off x="2683130" y="-3532608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17" name="Paralelogramo 16"/>
          <p:cNvSpPr/>
          <p:nvPr/>
        </p:nvSpPr>
        <p:spPr>
          <a:xfrm rot="3904185">
            <a:off x="2406469" y="-3755053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41542" y="26472"/>
            <a:ext cx="10850561" cy="778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 smtClean="0">
                <a:latin typeface="Century Gothic" panose="020B0502020202020204" pitchFamily="34" charset="0"/>
              </a:rPr>
              <a:t>Precios de los energéticos y acero</a:t>
            </a:r>
            <a:endParaRPr lang="es-MX" sz="3000" b="1" dirty="0">
              <a:latin typeface="Century Gothic" panose="020B0502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453174" y="6435456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277270A6-EDA5-8745-83DD-E594B0537B87}" type="slidenum">
              <a:rPr lang="es-MX" sz="1600" b="1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15</a:t>
            </a:fld>
            <a:endParaRPr lang="es-MX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8076" y="197459"/>
            <a:ext cx="633597" cy="565881"/>
          </a:xfrm>
          <a:prstGeom prst="rect">
            <a:avLst/>
          </a:prstGeom>
        </p:spPr>
      </p:pic>
      <p:sp>
        <p:nvSpPr>
          <p:cNvPr id="15" name="11 Rectángulo"/>
          <p:cNvSpPr/>
          <p:nvPr/>
        </p:nvSpPr>
        <p:spPr>
          <a:xfrm>
            <a:off x="1" y="6520142"/>
            <a:ext cx="102325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 smtClean="0">
                <a:latin typeface="Century Gothic" panose="020B0502020202020204" pitchFamily="34" charset="0"/>
              </a:rPr>
              <a:t>Fuente: </a:t>
            </a:r>
            <a:r>
              <a:rPr lang="es-MX" sz="1400" dirty="0" err="1" smtClean="0">
                <a:latin typeface="Century Gothic" panose="020B0502020202020204" pitchFamily="34" charset="0"/>
              </a:rPr>
              <a:t>Investing</a:t>
            </a:r>
            <a:r>
              <a:rPr lang="es-MX" sz="1400" dirty="0">
                <a:latin typeface="Century Gothic" panose="020B0502020202020204" pitchFamily="34" charset="0"/>
              </a:rPr>
              <a:t>, datos al primer día de cada mes</a:t>
            </a:r>
          </a:p>
        </p:txBody>
      </p:sp>
      <p:graphicFrame>
        <p:nvGraphicFramePr>
          <p:cNvPr id="99" name="Gráfico 9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3754204"/>
              </p:ext>
            </p:extLst>
          </p:nvPr>
        </p:nvGraphicFramePr>
        <p:xfrm>
          <a:off x="129982" y="848560"/>
          <a:ext cx="11643307" cy="5644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1088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ortar y redondear rectángulo de esquina sencilla 4"/>
          <p:cNvSpPr/>
          <p:nvPr/>
        </p:nvSpPr>
        <p:spPr>
          <a:xfrm rot="16200000">
            <a:off x="8712332" y="3222983"/>
            <a:ext cx="6726779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168933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168933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1C476E">
                  <a:shade val="30000"/>
                  <a:satMod val="115000"/>
                </a:srgbClr>
              </a:gs>
              <a:gs pos="50000">
                <a:srgbClr val="1C476E">
                  <a:shade val="67500"/>
                  <a:satMod val="115000"/>
                </a:srgbClr>
              </a:gs>
              <a:gs pos="100000">
                <a:srgbClr val="1C476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22" name="Recortar y redondear rectángulo de esquina sencilla 4"/>
          <p:cNvSpPr/>
          <p:nvPr/>
        </p:nvSpPr>
        <p:spPr>
          <a:xfrm rot="16200000">
            <a:off x="8901889" y="3683575"/>
            <a:ext cx="6120000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058147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03718B">
                  <a:shade val="30000"/>
                  <a:satMod val="115000"/>
                </a:srgbClr>
              </a:gs>
              <a:gs pos="50000">
                <a:srgbClr val="03718B">
                  <a:shade val="67500"/>
                  <a:satMod val="115000"/>
                </a:srgbClr>
              </a:gs>
              <a:gs pos="100000">
                <a:srgbClr val="03718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 dirty="0"/>
          </a:p>
        </p:txBody>
      </p:sp>
      <p:sp>
        <p:nvSpPr>
          <p:cNvPr id="10" name="Paralelogramo 9"/>
          <p:cNvSpPr/>
          <p:nvPr/>
        </p:nvSpPr>
        <p:spPr>
          <a:xfrm rot="3904185">
            <a:off x="2683130" y="-3532608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11" name="Paralelogramo 10"/>
          <p:cNvSpPr/>
          <p:nvPr/>
        </p:nvSpPr>
        <p:spPr>
          <a:xfrm rot="3904185">
            <a:off x="2406469" y="-3755053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010755" y="1279114"/>
            <a:ext cx="10149058" cy="4140250"/>
          </a:xfrm>
        </p:spPr>
        <p:txBody>
          <a:bodyPr>
            <a:noAutofit/>
          </a:bodyPr>
          <a:lstStyle/>
          <a:p>
            <a:pPr algn="ctr">
              <a:tabLst>
                <a:tab pos="7886503" algn="l"/>
              </a:tabLst>
            </a:pPr>
            <a:r>
              <a:rPr lang="es-MX" sz="7200" b="1" dirty="0" smtClean="0">
                <a:latin typeface="Century Gothic" panose="020B0502020202020204" pitchFamily="34" charset="0"/>
              </a:rPr>
              <a:t>China</a:t>
            </a:r>
            <a:endParaRPr lang="es-MX" sz="7200" b="1" dirty="0">
              <a:latin typeface="Century Gothic" panose="020B0502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416685" y="639360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277270A6-EDA5-8745-83DD-E594B0537B87}" type="slidenum">
              <a:rPr lang="es-MX" sz="1600" b="1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16</a:t>
            </a:fld>
            <a:endParaRPr lang="es-MX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8076" y="197459"/>
            <a:ext cx="633597" cy="56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6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ortar y redondear rectángulo de esquina sencilla 4"/>
          <p:cNvSpPr/>
          <p:nvPr/>
        </p:nvSpPr>
        <p:spPr>
          <a:xfrm rot="16200000">
            <a:off x="8712332" y="3222983"/>
            <a:ext cx="6726779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168933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168933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1C476E">
                  <a:shade val="30000"/>
                  <a:satMod val="115000"/>
                </a:srgbClr>
              </a:gs>
              <a:gs pos="50000">
                <a:srgbClr val="1C476E">
                  <a:shade val="67500"/>
                  <a:satMod val="115000"/>
                </a:srgbClr>
              </a:gs>
              <a:gs pos="100000">
                <a:srgbClr val="1C476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17" name="Recortar y redondear rectángulo de esquina sencilla 4"/>
          <p:cNvSpPr/>
          <p:nvPr/>
        </p:nvSpPr>
        <p:spPr>
          <a:xfrm rot="16200000">
            <a:off x="8901889" y="3683575"/>
            <a:ext cx="6120000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058147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03718B">
                  <a:shade val="30000"/>
                  <a:satMod val="115000"/>
                </a:srgbClr>
              </a:gs>
              <a:gs pos="50000">
                <a:srgbClr val="03718B">
                  <a:shade val="67500"/>
                  <a:satMod val="115000"/>
                </a:srgbClr>
              </a:gs>
              <a:gs pos="100000">
                <a:srgbClr val="03718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 dirty="0"/>
          </a:p>
        </p:txBody>
      </p:sp>
      <p:sp>
        <p:nvSpPr>
          <p:cNvPr id="10" name="Paralelogramo 9"/>
          <p:cNvSpPr/>
          <p:nvPr/>
        </p:nvSpPr>
        <p:spPr>
          <a:xfrm rot="3904185">
            <a:off x="2683130" y="-3532608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11" name="Paralelogramo 10"/>
          <p:cNvSpPr/>
          <p:nvPr/>
        </p:nvSpPr>
        <p:spPr>
          <a:xfrm rot="3904185">
            <a:off x="2406469" y="-3755053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57727" y="31124"/>
            <a:ext cx="10515600" cy="778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smtClean="0">
                <a:latin typeface="Century Gothic" panose="020B0502020202020204" pitchFamily="34" charset="0"/>
              </a:rPr>
              <a:t>Importancia de China </a:t>
            </a:r>
            <a:r>
              <a:rPr lang="es-MX" sz="3000" b="1" dirty="0" smtClean="0">
                <a:latin typeface="Century Gothic" panose="020B0502020202020204" pitchFamily="34" charset="0"/>
              </a:rPr>
              <a:t>en el mundo</a:t>
            </a:r>
            <a:endParaRPr lang="es-MX" sz="3000" b="1" dirty="0">
              <a:latin typeface="Century Gothic" panose="020B0502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453174" y="6450609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277270A6-EDA5-8745-83DD-E594B0537B87}" type="slidenum">
              <a:rPr lang="es-MX" sz="1600" b="1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17</a:t>
            </a:fld>
            <a:endParaRPr lang="es-MX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16 Rectángulo"/>
          <p:cNvSpPr/>
          <p:nvPr/>
        </p:nvSpPr>
        <p:spPr>
          <a:xfrm>
            <a:off x="-3927" y="6342405"/>
            <a:ext cx="10232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 smtClean="0">
                <a:latin typeface="Century Gothic" panose="020B0502020202020204" pitchFamily="34" charset="0"/>
              </a:rPr>
              <a:t>Fuente</a:t>
            </a:r>
            <a:r>
              <a:rPr lang="es-MX" sz="1400" dirty="0">
                <a:latin typeface="Century Gothic" panose="020B0502020202020204" pitchFamily="34" charset="0"/>
              </a:rPr>
              <a:t>: Estimaciones y proyecciones de población, e indicadores de desarrollo, Banco Mundial.</a:t>
            </a:r>
            <a:br>
              <a:rPr lang="es-MX" sz="1400" dirty="0">
                <a:latin typeface="Century Gothic" panose="020B0502020202020204" pitchFamily="34" charset="0"/>
              </a:rPr>
            </a:br>
            <a:r>
              <a:rPr lang="es-MX" sz="1400" dirty="0">
                <a:latin typeface="Century Gothic" panose="020B0502020202020204" pitchFamily="34" charset="0"/>
              </a:rPr>
              <a:t>https://databank.worldbank.org/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8076" y="197459"/>
            <a:ext cx="633597" cy="565881"/>
          </a:xfrm>
          <a:prstGeom prst="rect">
            <a:avLst/>
          </a:prstGeom>
        </p:spPr>
      </p:pic>
      <p:sp>
        <p:nvSpPr>
          <p:cNvPr id="22" name="Subtítulo 2">
            <a:extLst>
              <a:ext uri="{FF2B5EF4-FFF2-40B4-BE49-F238E27FC236}">
                <a16:creationId xmlns:a16="http://schemas.microsoft.com/office/drawing/2014/main" xmlns="" id="{576B3224-55A3-5484-B4C3-3F2CFCA0B044}"/>
              </a:ext>
            </a:extLst>
          </p:cNvPr>
          <p:cNvSpPr txBox="1">
            <a:spLocks/>
          </p:cNvSpPr>
          <p:nvPr/>
        </p:nvSpPr>
        <p:spPr>
          <a:xfrm>
            <a:off x="70978" y="6354005"/>
            <a:ext cx="11190670" cy="546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dirty="0"/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xmlns="" id="{8C1012F3-8017-B72E-B7AB-A59819F1F476}"/>
              </a:ext>
            </a:extLst>
          </p:cNvPr>
          <p:cNvSpPr txBox="1">
            <a:spLocks/>
          </p:cNvSpPr>
          <p:nvPr/>
        </p:nvSpPr>
        <p:spPr>
          <a:xfrm>
            <a:off x="6118582" y="1330603"/>
            <a:ext cx="5052473" cy="778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000" b="1" dirty="0">
                <a:latin typeface="Century Gothic" panose="020B0502020202020204" pitchFamily="34" charset="0"/>
              </a:rPr>
              <a:t>PIB Mundial</a:t>
            </a:r>
            <a:br>
              <a:rPr lang="es-MX" sz="3000" b="1" dirty="0">
                <a:latin typeface="Century Gothic" panose="020B0502020202020204" pitchFamily="34" charset="0"/>
              </a:rPr>
            </a:br>
            <a:r>
              <a:rPr lang="es-MX" sz="2600" dirty="0">
                <a:latin typeface="Century Gothic" panose="020B0502020202020204" pitchFamily="34" charset="0"/>
              </a:rPr>
              <a:t>($100.56 billones de dólares)</a:t>
            </a:r>
            <a:br>
              <a:rPr lang="es-MX" sz="2600" dirty="0">
                <a:latin typeface="Century Gothic" panose="020B0502020202020204" pitchFamily="34" charset="0"/>
              </a:rPr>
            </a:br>
            <a:endParaRPr lang="es-MX" sz="2600" dirty="0">
              <a:latin typeface="Century Gothic" panose="020B0502020202020204" pitchFamily="34" charset="0"/>
            </a:endParaRPr>
          </a:p>
        </p:txBody>
      </p:sp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xmlns="" id="{5158297E-0722-2957-AD74-1FE1237106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512475"/>
              </p:ext>
            </p:extLst>
          </p:nvPr>
        </p:nvGraphicFramePr>
        <p:xfrm>
          <a:off x="6110499" y="2168665"/>
          <a:ext cx="5851390" cy="3530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Título 1">
            <a:extLst>
              <a:ext uri="{FF2B5EF4-FFF2-40B4-BE49-F238E27FC236}">
                <a16:creationId xmlns:a16="http://schemas.microsoft.com/office/drawing/2014/main" xmlns="" id="{F885BA6C-428D-6752-21A4-E94304D808FD}"/>
              </a:ext>
            </a:extLst>
          </p:cNvPr>
          <p:cNvSpPr txBox="1">
            <a:spLocks/>
          </p:cNvSpPr>
          <p:nvPr/>
        </p:nvSpPr>
        <p:spPr>
          <a:xfrm>
            <a:off x="357727" y="1330603"/>
            <a:ext cx="5052473" cy="778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000" b="1" dirty="0">
                <a:latin typeface="Century Gothic" panose="020B0502020202020204" pitchFamily="34" charset="0"/>
              </a:rPr>
              <a:t>Población Mundial</a:t>
            </a:r>
            <a:br>
              <a:rPr lang="es-MX" sz="3000" b="1" dirty="0">
                <a:latin typeface="Century Gothic" panose="020B0502020202020204" pitchFamily="34" charset="0"/>
              </a:rPr>
            </a:br>
            <a:r>
              <a:rPr lang="es-MX" sz="2600" dirty="0">
                <a:latin typeface="Century Gothic" panose="020B0502020202020204" pitchFamily="34" charset="0"/>
              </a:rPr>
              <a:t>(8 billones de habitantes)</a:t>
            </a:r>
            <a:br>
              <a:rPr lang="es-MX" sz="2600" dirty="0">
                <a:latin typeface="Century Gothic" panose="020B0502020202020204" pitchFamily="34" charset="0"/>
              </a:rPr>
            </a:br>
            <a:endParaRPr lang="es-MX" sz="2600" dirty="0">
              <a:latin typeface="Century Gothic" panose="020B0502020202020204" pitchFamily="34" charset="0"/>
            </a:endParaRPr>
          </a:p>
        </p:txBody>
      </p:sp>
      <p:graphicFrame>
        <p:nvGraphicFramePr>
          <p:cNvPr id="27" name="Gráfico 26">
            <a:extLst>
              <a:ext uri="{FF2B5EF4-FFF2-40B4-BE49-F238E27FC236}">
                <a16:creationId xmlns:a16="http://schemas.microsoft.com/office/drawing/2014/main" xmlns="" id="{E950C0C8-91FF-C3AB-912E-2E6CE8E8DF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4639572"/>
              </p:ext>
            </p:extLst>
          </p:nvPr>
        </p:nvGraphicFramePr>
        <p:xfrm>
          <a:off x="-3927" y="2168665"/>
          <a:ext cx="5851390" cy="3530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05592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ortar y redondear rectángulo de esquina sencilla 4"/>
          <p:cNvSpPr/>
          <p:nvPr/>
        </p:nvSpPr>
        <p:spPr>
          <a:xfrm rot="16200000">
            <a:off x="8712332" y="3222983"/>
            <a:ext cx="6726779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168933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168933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1C476E">
                  <a:shade val="30000"/>
                  <a:satMod val="115000"/>
                </a:srgbClr>
              </a:gs>
              <a:gs pos="50000">
                <a:srgbClr val="1C476E">
                  <a:shade val="67500"/>
                  <a:satMod val="115000"/>
                </a:srgbClr>
              </a:gs>
              <a:gs pos="100000">
                <a:srgbClr val="1C476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22" name="Recortar y redondear rectángulo de esquina sencilla 4"/>
          <p:cNvSpPr/>
          <p:nvPr/>
        </p:nvSpPr>
        <p:spPr>
          <a:xfrm rot="16200000">
            <a:off x="8901889" y="3683575"/>
            <a:ext cx="6120000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058147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03718B">
                  <a:shade val="30000"/>
                  <a:satMod val="115000"/>
                </a:srgbClr>
              </a:gs>
              <a:gs pos="50000">
                <a:srgbClr val="03718B">
                  <a:shade val="67500"/>
                  <a:satMod val="115000"/>
                </a:srgbClr>
              </a:gs>
              <a:gs pos="100000">
                <a:srgbClr val="03718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 dirty="0"/>
          </a:p>
        </p:txBody>
      </p:sp>
      <p:sp>
        <p:nvSpPr>
          <p:cNvPr id="10" name="Paralelogramo 9"/>
          <p:cNvSpPr/>
          <p:nvPr/>
        </p:nvSpPr>
        <p:spPr>
          <a:xfrm rot="3904185">
            <a:off x="2683130" y="-3532608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11" name="Paralelogramo 10"/>
          <p:cNvSpPr/>
          <p:nvPr/>
        </p:nvSpPr>
        <p:spPr>
          <a:xfrm rot="3904185">
            <a:off x="2406469" y="-3755053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22036" y="254229"/>
            <a:ext cx="10515600" cy="763588"/>
          </a:xfrm>
        </p:spPr>
        <p:txBody>
          <a:bodyPr>
            <a:noAutofit/>
          </a:bodyPr>
          <a:lstStyle/>
          <a:p>
            <a:pPr>
              <a:tabLst>
                <a:tab pos="7886503" algn="l"/>
              </a:tabLst>
            </a:pPr>
            <a:r>
              <a:rPr lang="es-MX" sz="3000" b="1" dirty="0">
                <a:latin typeface="Century Gothic" panose="020B0502020202020204" pitchFamily="34" charset="0"/>
              </a:rPr>
              <a:t>Inversión Extranjera </a:t>
            </a:r>
            <a:r>
              <a:rPr lang="es-MX" sz="3000" b="1" dirty="0" smtClean="0">
                <a:latin typeface="Century Gothic" panose="020B0502020202020204" pitchFamily="34" charset="0"/>
              </a:rPr>
              <a:t>Directa de China en países miembros de la FIIC</a:t>
            </a:r>
            <a:endParaRPr lang="es-MX" sz="3000" b="1" dirty="0">
              <a:latin typeface="Century Gothic" panose="020B0502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416685" y="639360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277270A6-EDA5-8745-83DD-E594B0537B87}" type="slidenum">
              <a:rPr lang="es-MX" sz="1600" b="1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18</a:t>
            </a:fld>
            <a:endParaRPr lang="es-MX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19 Rectángulo"/>
          <p:cNvSpPr/>
          <p:nvPr/>
        </p:nvSpPr>
        <p:spPr>
          <a:xfrm>
            <a:off x="-128" y="5967554"/>
            <a:ext cx="118399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>
                <a:latin typeface="Century Gothic" panose="020B0502020202020204" pitchFamily="34" charset="0"/>
              </a:rPr>
              <a:t>Fuente: Red Académica de América Latina y el Caribe sobre China y Monitor de la OFDI de China en América Latina y el Caribe (2023</a:t>
            </a:r>
            <a:r>
              <a:rPr lang="es-MX" sz="1400" dirty="0" smtClean="0">
                <a:latin typeface="Century Gothic" panose="020B0502020202020204" pitchFamily="34" charset="0"/>
              </a:rPr>
              <a:t>). Se </a:t>
            </a:r>
            <a:r>
              <a:rPr lang="es-MX" sz="1400" dirty="0">
                <a:latin typeface="Century Gothic" panose="020B0502020202020204" pitchFamily="34" charset="0"/>
              </a:rPr>
              <a:t>presentan estadísticas de diversas fuentes y niveles de agregación, metodologías de registro de la </a:t>
            </a:r>
            <a:r>
              <a:rPr lang="es-MX" sz="1400" dirty="0" smtClean="0">
                <a:latin typeface="Century Gothic" panose="020B0502020202020204" pitchFamily="34" charset="0"/>
              </a:rPr>
              <a:t>OFDI (</a:t>
            </a:r>
            <a:r>
              <a:rPr lang="es-MX" sz="1400" dirty="0" err="1" smtClean="0">
                <a:latin typeface="Century Gothic" panose="020B0502020202020204" pitchFamily="34" charset="0"/>
              </a:rPr>
              <a:t>Outward</a:t>
            </a:r>
            <a:r>
              <a:rPr lang="es-MX" sz="1400" dirty="0" smtClean="0">
                <a:latin typeface="Century Gothic" panose="020B0502020202020204" pitchFamily="34" charset="0"/>
              </a:rPr>
              <a:t> </a:t>
            </a:r>
            <a:r>
              <a:rPr lang="es-MX" sz="1400" dirty="0" err="1">
                <a:latin typeface="Century Gothic" panose="020B0502020202020204" pitchFamily="34" charset="0"/>
              </a:rPr>
              <a:t>Foreign</a:t>
            </a:r>
            <a:r>
              <a:rPr lang="es-MX" sz="1400" dirty="0">
                <a:latin typeface="Century Gothic" panose="020B0502020202020204" pitchFamily="34" charset="0"/>
              </a:rPr>
              <a:t> </a:t>
            </a:r>
            <a:r>
              <a:rPr lang="es-MX" sz="1400" dirty="0" err="1">
                <a:latin typeface="Century Gothic" panose="020B0502020202020204" pitchFamily="34" charset="0"/>
              </a:rPr>
              <a:t>Direct</a:t>
            </a:r>
            <a:r>
              <a:rPr lang="es-MX" sz="1400" dirty="0">
                <a:latin typeface="Century Gothic" panose="020B0502020202020204" pitchFamily="34" charset="0"/>
              </a:rPr>
              <a:t> </a:t>
            </a:r>
            <a:r>
              <a:rPr lang="es-MX" sz="1400" dirty="0" err="1">
                <a:latin typeface="Century Gothic" panose="020B0502020202020204" pitchFamily="34" charset="0"/>
              </a:rPr>
              <a:t>Investment</a:t>
            </a:r>
            <a:r>
              <a:rPr lang="es-MX" sz="1400" dirty="0" smtClean="0">
                <a:latin typeface="Century Gothic" panose="020B0502020202020204" pitchFamily="34" charset="0"/>
              </a:rPr>
              <a:t>) o </a:t>
            </a:r>
            <a:r>
              <a:rPr lang="es-MX" sz="1400" dirty="0">
                <a:latin typeface="Century Gothic" panose="020B0502020202020204" pitchFamily="34" charset="0"/>
              </a:rPr>
              <a:t>Inversión Extranjera Directa (IED</a:t>
            </a:r>
            <a:r>
              <a:rPr lang="es-MX" sz="1400" dirty="0" smtClean="0">
                <a:latin typeface="Century Gothic" panose="020B0502020202020204" pitchFamily="34" charset="0"/>
              </a:rPr>
              <a:t>), </a:t>
            </a:r>
            <a:r>
              <a:rPr lang="es-MX" sz="1400" dirty="0">
                <a:latin typeface="Century Gothic" panose="020B0502020202020204" pitchFamily="34" charset="0"/>
              </a:rPr>
              <a:t>publicaciones existentes en China y en América Latina y el Caribe (ALC), así como noticias vinculadas a la temática definida. </a:t>
            </a:r>
            <a:r>
              <a:rPr lang="es-MX" sz="1400" dirty="0" smtClean="0">
                <a:latin typeface="Century Gothic" panose="020B0502020202020204" pitchFamily="34" charset="0"/>
              </a:rPr>
              <a:t>No se incluyen El Salvador; Guatemala</a:t>
            </a:r>
            <a:r>
              <a:rPr lang="es-MX" sz="1400" dirty="0">
                <a:latin typeface="Century Gothic" panose="020B0502020202020204" pitchFamily="34" charset="0"/>
              </a:rPr>
              <a:t> </a:t>
            </a:r>
            <a:r>
              <a:rPr lang="es-MX" sz="1400" dirty="0" smtClean="0">
                <a:latin typeface="Century Gothic" panose="020B0502020202020204" pitchFamily="34" charset="0"/>
              </a:rPr>
              <a:t>y Paraguay al no tener datos disponibles.</a:t>
            </a:r>
            <a:endParaRPr lang="es-MX" sz="1400" dirty="0">
              <a:latin typeface="Century Gothic" panose="020B050202020202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8076" y="197459"/>
            <a:ext cx="633597" cy="565881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911112"/>
              </p:ext>
            </p:extLst>
          </p:nvPr>
        </p:nvGraphicFramePr>
        <p:xfrm>
          <a:off x="130629" y="1001631"/>
          <a:ext cx="11836271" cy="5035021"/>
        </p:xfrm>
        <a:graphic>
          <a:graphicData uri="http://schemas.openxmlformats.org/drawingml/2006/table">
            <a:tbl>
              <a:tblPr/>
              <a:tblGrid>
                <a:gridCol w="749302"/>
                <a:gridCol w="688745"/>
                <a:gridCol w="688745"/>
                <a:gridCol w="688745"/>
                <a:gridCol w="688745"/>
                <a:gridCol w="688745"/>
                <a:gridCol w="688745"/>
                <a:gridCol w="688745"/>
                <a:gridCol w="688745"/>
                <a:gridCol w="688745"/>
                <a:gridCol w="688745"/>
                <a:gridCol w="688745"/>
                <a:gridCol w="688745"/>
                <a:gridCol w="688745"/>
                <a:gridCol w="688745"/>
                <a:gridCol w="688745"/>
                <a:gridCol w="755794"/>
              </a:tblGrid>
              <a:tr h="44319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Año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País</a:t>
                      </a:r>
                    </a:p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(millones</a:t>
                      </a:r>
                      <a:r>
                        <a:rPr lang="es-MX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de dólares)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48" marR="5948" marT="5948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48" marR="5948" marT="5948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48" marR="5948" marT="5948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48" marR="5948" marT="5948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48" marR="5948" marT="5948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48" marR="5948" marT="5948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48" marR="5948" marT="5948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48" marR="5948" marT="5948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48" marR="5948" marT="5948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48" marR="5948" marT="5948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48" marR="5948" marT="5948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48" marR="5948" marT="5948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48" marR="5948" marT="5948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48" marR="5948" marT="5948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Total </a:t>
                      </a:r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general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029748">
                <a:tc vMerge="1">
                  <a:txBody>
                    <a:bodyPr/>
                    <a:lstStyle/>
                    <a:p>
                      <a:pPr algn="ctr" fontAlgn="b"/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48" marR="5948" marT="59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Brasil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Perú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México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Chile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Argentina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Colombia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Venezuela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Bolivia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Panamá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Uruguay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Rep. Dom.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Ecuador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Honduras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Nicaragua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Costa Rica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6366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2012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1,224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366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2013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3,816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3,919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9,298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366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2014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1,860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7,063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1,149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1,670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12,513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366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2015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5,319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2,500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2,275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11,293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366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2016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5,936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5,581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12,777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366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2017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5,543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1,986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2,922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1,460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12,664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366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2018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3,128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6,413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13,483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366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2019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3,502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6,849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1,591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3,314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18,446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366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2020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2,036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1,355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1,508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3,040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8,755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366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2021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6,249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1,700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1,670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10,888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366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2022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5,708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2,520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2,945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11,425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175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</a:p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2012-2022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40,575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23,558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19,358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17,227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12,220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3,267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2,498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1,268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662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504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122,766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72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ortar y redondear rectángulo de esquina sencilla 4"/>
          <p:cNvSpPr/>
          <p:nvPr/>
        </p:nvSpPr>
        <p:spPr>
          <a:xfrm rot="16200000">
            <a:off x="8712332" y="3222983"/>
            <a:ext cx="6726779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168933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168933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1C476E">
                  <a:shade val="30000"/>
                  <a:satMod val="115000"/>
                </a:srgbClr>
              </a:gs>
              <a:gs pos="50000">
                <a:srgbClr val="1C476E">
                  <a:shade val="67500"/>
                  <a:satMod val="115000"/>
                </a:srgbClr>
              </a:gs>
              <a:gs pos="100000">
                <a:srgbClr val="1C476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22" name="Recortar y redondear rectángulo de esquina sencilla 4"/>
          <p:cNvSpPr/>
          <p:nvPr/>
        </p:nvSpPr>
        <p:spPr>
          <a:xfrm rot="16200000">
            <a:off x="8901889" y="3683575"/>
            <a:ext cx="6120000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058147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03718B">
                  <a:shade val="30000"/>
                  <a:satMod val="115000"/>
                </a:srgbClr>
              </a:gs>
              <a:gs pos="50000">
                <a:srgbClr val="03718B">
                  <a:shade val="67500"/>
                  <a:satMod val="115000"/>
                </a:srgbClr>
              </a:gs>
              <a:gs pos="100000">
                <a:srgbClr val="03718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 dirty="0"/>
          </a:p>
        </p:txBody>
      </p:sp>
      <p:sp>
        <p:nvSpPr>
          <p:cNvPr id="10" name="Paralelogramo 9"/>
          <p:cNvSpPr/>
          <p:nvPr/>
        </p:nvSpPr>
        <p:spPr>
          <a:xfrm rot="3904185">
            <a:off x="2683130" y="-3532608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11" name="Paralelogramo 10"/>
          <p:cNvSpPr/>
          <p:nvPr/>
        </p:nvSpPr>
        <p:spPr>
          <a:xfrm rot="3904185">
            <a:off x="2406469" y="-3755053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010755" y="1279114"/>
            <a:ext cx="10149058" cy="4140250"/>
          </a:xfrm>
        </p:spPr>
        <p:txBody>
          <a:bodyPr>
            <a:noAutofit/>
          </a:bodyPr>
          <a:lstStyle/>
          <a:p>
            <a:pPr algn="ctr">
              <a:tabLst>
                <a:tab pos="7886503" algn="l"/>
              </a:tabLst>
            </a:pPr>
            <a:r>
              <a:rPr lang="es-MX" sz="7200" b="1" dirty="0" smtClean="0">
                <a:latin typeface="Century Gothic" panose="020B0502020202020204" pitchFamily="34" charset="0"/>
              </a:rPr>
              <a:t>Inversión</a:t>
            </a:r>
            <a:endParaRPr lang="es-MX" sz="7200" b="1" dirty="0">
              <a:latin typeface="Century Gothic" panose="020B0502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416685" y="639360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277270A6-EDA5-8745-83DD-E594B0537B87}" type="slidenum">
              <a:rPr lang="es-MX" sz="1600" b="1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19</a:t>
            </a:fld>
            <a:endParaRPr lang="es-MX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8076" y="197459"/>
            <a:ext cx="633597" cy="56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6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590936"/>
              </p:ext>
            </p:extLst>
          </p:nvPr>
        </p:nvGraphicFramePr>
        <p:xfrm>
          <a:off x="157136" y="1388357"/>
          <a:ext cx="1152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ortar y redondear rectángulo de esquina sencilla 4"/>
          <p:cNvSpPr/>
          <p:nvPr/>
        </p:nvSpPr>
        <p:spPr>
          <a:xfrm rot="16200000">
            <a:off x="8712332" y="3222983"/>
            <a:ext cx="6726779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168933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168933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1C476E">
                  <a:shade val="30000"/>
                  <a:satMod val="115000"/>
                </a:srgbClr>
              </a:gs>
              <a:gs pos="50000">
                <a:srgbClr val="1C476E">
                  <a:shade val="67500"/>
                  <a:satMod val="115000"/>
                </a:srgbClr>
              </a:gs>
              <a:gs pos="100000">
                <a:srgbClr val="1C476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15" name="Recortar y redondear rectángulo de esquina sencilla 4"/>
          <p:cNvSpPr/>
          <p:nvPr/>
        </p:nvSpPr>
        <p:spPr>
          <a:xfrm rot="16200000">
            <a:off x="8901889" y="3683575"/>
            <a:ext cx="6120000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058147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03718B">
                  <a:shade val="30000"/>
                  <a:satMod val="115000"/>
                </a:srgbClr>
              </a:gs>
              <a:gs pos="50000">
                <a:srgbClr val="03718B">
                  <a:shade val="67500"/>
                  <a:satMod val="115000"/>
                </a:srgbClr>
              </a:gs>
              <a:gs pos="100000">
                <a:srgbClr val="03718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 dirty="0"/>
          </a:p>
        </p:txBody>
      </p:sp>
      <p:sp>
        <p:nvSpPr>
          <p:cNvPr id="16" name="Paralelogramo 15"/>
          <p:cNvSpPr/>
          <p:nvPr/>
        </p:nvSpPr>
        <p:spPr>
          <a:xfrm rot="3904185">
            <a:off x="2683130" y="-3639287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17" name="Paralelogramo 16"/>
          <p:cNvSpPr/>
          <p:nvPr/>
        </p:nvSpPr>
        <p:spPr>
          <a:xfrm rot="3904185">
            <a:off x="2406469" y="-3755053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446353" y="6393605"/>
            <a:ext cx="2743200" cy="365125"/>
          </a:xfrm>
        </p:spPr>
        <p:txBody>
          <a:bodyPr/>
          <a:lstStyle/>
          <a:p>
            <a:fld id="{277270A6-EDA5-8745-83DD-E594B0537B87}" type="slidenum">
              <a:rPr lang="es-MX" sz="1600" b="1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fld>
            <a:endParaRPr lang="es-MX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8076" y="197459"/>
            <a:ext cx="633597" cy="565881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399412" y="7937"/>
            <a:ext cx="10515600" cy="778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 smtClean="0">
                <a:latin typeface="Century Gothic" panose="020B0502020202020204" pitchFamily="34" charset="0"/>
              </a:rPr>
              <a:t>Evolución </a:t>
            </a:r>
            <a:r>
              <a:rPr lang="es-MX" sz="3000" b="1" dirty="0">
                <a:latin typeface="Century Gothic" panose="020B0502020202020204" pitchFamily="34" charset="0"/>
              </a:rPr>
              <a:t>de la </a:t>
            </a:r>
            <a:r>
              <a:rPr lang="es-MX" sz="3000" b="1" dirty="0" smtClean="0">
                <a:latin typeface="Century Gothic" panose="020B0502020202020204" pitchFamily="34" charset="0"/>
              </a:rPr>
              <a:t>economía del mundo</a:t>
            </a:r>
            <a:endParaRPr lang="es-MX" sz="3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1728421"/>
              </p:ext>
            </p:extLst>
          </p:nvPr>
        </p:nvGraphicFramePr>
        <p:xfrm>
          <a:off x="1018903" y="3082834"/>
          <a:ext cx="10658232" cy="2699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16 Rectángulo"/>
          <p:cNvSpPr/>
          <p:nvPr/>
        </p:nvSpPr>
        <p:spPr>
          <a:xfrm>
            <a:off x="0" y="6554408"/>
            <a:ext cx="115797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>
                <a:latin typeface="Century Gothic" panose="020B0502020202020204" pitchFamily="34" charset="0"/>
              </a:rPr>
              <a:t>Fuente: </a:t>
            </a:r>
            <a:r>
              <a:rPr lang="es-MX" sz="1400" dirty="0" smtClean="0">
                <a:latin typeface="Century Gothic" panose="020B0502020202020204" pitchFamily="34" charset="0"/>
              </a:rPr>
              <a:t>WEO 2022, *estimaciones a precios 2021</a:t>
            </a:r>
            <a:endParaRPr lang="es-MX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618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/>
          <p:cNvSpPr/>
          <p:nvPr/>
        </p:nvSpPr>
        <p:spPr>
          <a:xfrm>
            <a:off x="6712475" y="1490907"/>
            <a:ext cx="590400" cy="3960000"/>
          </a:xfrm>
          <a:prstGeom prst="rect">
            <a:avLst/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21" name="Rectángulo 20"/>
          <p:cNvSpPr/>
          <p:nvPr/>
        </p:nvSpPr>
        <p:spPr>
          <a:xfrm>
            <a:off x="7318252" y="1490907"/>
            <a:ext cx="590400" cy="3960000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22" name="Rectángulo 21"/>
          <p:cNvSpPr/>
          <p:nvPr/>
        </p:nvSpPr>
        <p:spPr>
          <a:xfrm>
            <a:off x="6106698" y="1490907"/>
            <a:ext cx="590400" cy="3960000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23" name="Rectángulo 22"/>
          <p:cNvSpPr/>
          <p:nvPr/>
        </p:nvSpPr>
        <p:spPr>
          <a:xfrm>
            <a:off x="9135583" y="1490907"/>
            <a:ext cx="590400" cy="3960000"/>
          </a:xfrm>
          <a:prstGeom prst="rect">
            <a:avLst/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24" name="Rectángulo 23"/>
          <p:cNvSpPr/>
          <p:nvPr/>
        </p:nvSpPr>
        <p:spPr>
          <a:xfrm>
            <a:off x="9741360" y="1490907"/>
            <a:ext cx="590400" cy="3960000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25" name="Rectángulo 24"/>
          <p:cNvSpPr/>
          <p:nvPr/>
        </p:nvSpPr>
        <p:spPr>
          <a:xfrm>
            <a:off x="7924029" y="1490907"/>
            <a:ext cx="590400" cy="3960000"/>
          </a:xfrm>
          <a:prstGeom prst="rect">
            <a:avLst/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26" name="Rectángulo 25"/>
          <p:cNvSpPr/>
          <p:nvPr/>
        </p:nvSpPr>
        <p:spPr>
          <a:xfrm>
            <a:off x="8529806" y="1490907"/>
            <a:ext cx="590400" cy="3960000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27" name="Rectángulo 26"/>
          <p:cNvSpPr/>
          <p:nvPr/>
        </p:nvSpPr>
        <p:spPr>
          <a:xfrm>
            <a:off x="1260482" y="1490907"/>
            <a:ext cx="590400" cy="3960000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28" name="Rectángulo 27"/>
          <p:cNvSpPr/>
          <p:nvPr/>
        </p:nvSpPr>
        <p:spPr>
          <a:xfrm>
            <a:off x="1866259" y="1490907"/>
            <a:ext cx="590400" cy="3960000"/>
          </a:xfrm>
          <a:prstGeom prst="rect">
            <a:avLst/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29" name="Rectángulo 28"/>
          <p:cNvSpPr/>
          <p:nvPr/>
        </p:nvSpPr>
        <p:spPr>
          <a:xfrm>
            <a:off x="2472036" y="1490907"/>
            <a:ext cx="590400" cy="3960000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30" name="Rectángulo 29"/>
          <p:cNvSpPr/>
          <p:nvPr/>
        </p:nvSpPr>
        <p:spPr>
          <a:xfrm>
            <a:off x="3077813" y="1490907"/>
            <a:ext cx="590400" cy="3960000"/>
          </a:xfrm>
          <a:prstGeom prst="rect">
            <a:avLst/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31" name="Rectángulo 30"/>
          <p:cNvSpPr/>
          <p:nvPr/>
        </p:nvSpPr>
        <p:spPr>
          <a:xfrm>
            <a:off x="3683590" y="1490907"/>
            <a:ext cx="590400" cy="3960000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32" name="Rectángulo 31"/>
          <p:cNvSpPr/>
          <p:nvPr/>
        </p:nvSpPr>
        <p:spPr>
          <a:xfrm>
            <a:off x="5500921" y="1490907"/>
            <a:ext cx="590400" cy="3960000"/>
          </a:xfrm>
          <a:prstGeom prst="rect">
            <a:avLst/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33" name="Rectángulo 32"/>
          <p:cNvSpPr/>
          <p:nvPr/>
        </p:nvSpPr>
        <p:spPr>
          <a:xfrm>
            <a:off x="4289367" y="1490907"/>
            <a:ext cx="590400" cy="3960000"/>
          </a:xfrm>
          <a:prstGeom prst="rect">
            <a:avLst/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34" name="Rectángulo 33"/>
          <p:cNvSpPr/>
          <p:nvPr/>
        </p:nvSpPr>
        <p:spPr>
          <a:xfrm>
            <a:off x="4895144" y="1490907"/>
            <a:ext cx="590400" cy="3960000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35" name="Rectángulo 34"/>
          <p:cNvSpPr/>
          <p:nvPr/>
        </p:nvSpPr>
        <p:spPr>
          <a:xfrm>
            <a:off x="10347137" y="1490907"/>
            <a:ext cx="590400" cy="3960000"/>
          </a:xfrm>
          <a:prstGeom prst="rect">
            <a:avLst/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36" name="Rectángulo 35"/>
          <p:cNvSpPr/>
          <p:nvPr/>
        </p:nvSpPr>
        <p:spPr>
          <a:xfrm>
            <a:off x="10952915" y="1476822"/>
            <a:ext cx="590400" cy="3960000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12" name="Recortar y redondear rectángulo de esquina sencilla 4"/>
          <p:cNvSpPr/>
          <p:nvPr/>
        </p:nvSpPr>
        <p:spPr>
          <a:xfrm rot="16200000">
            <a:off x="8712332" y="3222983"/>
            <a:ext cx="6726779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168933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168933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1C476E">
                  <a:shade val="30000"/>
                  <a:satMod val="115000"/>
                </a:srgbClr>
              </a:gs>
              <a:gs pos="50000">
                <a:srgbClr val="1C476E">
                  <a:shade val="67500"/>
                  <a:satMod val="115000"/>
                </a:srgbClr>
              </a:gs>
              <a:gs pos="100000">
                <a:srgbClr val="1C476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19" name="Recortar y redondear rectángulo de esquina sencilla 4"/>
          <p:cNvSpPr/>
          <p:nvPr/>
        </p:nvSpPr>
        <p:spPr>
          <a:xfrm rot="16200000">
            <a:off x="8901889" y="3683575"/>
            <a:ext cx="6120000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058147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03718B">
                  <a:shade val="30000"/>
                  <a:satMod val="115000"/>
                </a:srgbClr>
              </a:gs>
              <a:gs pos="50000">
                <a:srgbClr val="03718B">
                  <a:shade val="67500"/>
                  <a:satMod val="115000"/>
                </a:srgbClr>
              </a:gs>
              <a:gs pos="100000">
                <a:srgbClr val="03718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 dirty="0"/>
          </a:p>
        </p:txBody>
      </p:sp>
      <p:sp>
        <p:nvSpPr>
          <p:cNvPr id="15" name="Paralelogramo 14"/>
          <p:cNvSpPr/>
          <p:nvPr/>
        </p:nvSpPr>
        <p:spPr>
          <a:xfrm rot="3904185">
            <a:off x="2683130" y="-3532608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16" name="Paralelogramo 15"/>
          <p:cNvSpPr/>
          <p:nvPr/>
        </p:nvSpPr>
        <p:spPr>
          <a:xfrm rot="3904185">
            <a:off x="2406469" y="-3755053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8" name="7 Rectángulo"/>
          <p:cNvSpPr/>
          <p:nvPr/>
        </p:nvSpPr>
        <p:spPr>
          <a:xfrm>
            <a:off x="369774" y="112421"/>
            <a:ext cx="10432111" cy="996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tabLst>
                <a:tab pos="7886503" algn="l"/>
              </a:tabLst>
            </a:pPr>
            <a:r>
              <a:rPr lang="es-MX" sz="3000" b="1" dirty="0">
                <a:latin typeface="Century Gothic" panose="020B0502020202020204" pitchFamily="34" charset="0"/>
                <a:ea typeface="+mj-ea"/>
                <a:cs typeface="+mj-cs"/>
              </a:rPr>
              <a:t>Inversión Extranjera Directa (IED) de los países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7886503" algn="l"/>
              </a:tabLst>
            </a:pPr>
            <a:r>
              <a:rPr lang="es-MX" sz="3000" b="1" dirty="0">
                <a:latin typeface="Century Gothic" panose="020B0502020202020204" pitchFamily="34" charset="0"/>
                <a:ea typeface="+mj-ea"/>
                <a:cs typeface="+mj-cs"/>
              </a:rPr>
              <a:t>miembros de la </a:t>
            </a:r>
            <a:r>
              <a:rPr lang="es-MX" sz="3000" b="1" dirty="0" smtClean="0">
                <a:latin typeface="Century Gothic" panose="020B0502020202020204" pitchFamily="34" charset="0"/>
                <a:ea typeface="+mj-ea"/>
                <a:cs typeface="+mj-cs"/>
              </a:rPr>
              <a:t>FIIC   2021 –   2022 </a:t>
            </a:r>
            <a:endParaRPr lang="es-MX" sz="3000" b="1" dirty="0"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3" name="4 Rectángulo"/>
          <p:cNvSpPr/>
          <p:nvPr/>
        </p:nvSpPr>
        <p:spPr>
          <a:xfrm>
            <a:off x="528" y="6338596"/>
            <a:ext cx="11839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>
                <a:latin typeface="Century Gothic" panose="020B0502020202020204" pitchFamily="34" charset="0"/>
              </a:rPr>
              <a:t>Fuente: UNCTAD, FDI/MNE. Valores corrientes</a:t>
            </a:r>
          </a:p>
          <a:p>
            <a:pPr algn="just"/>
            <a:r>
              <a:rPr lang="es-MX" sz="1400" dirty="0">
                <a:latin typeface="Century Gothic" panose="020B0502020202020204" pitchFamily="34" charset="0"/>
              </a:rPr>
              <a:t>Las cifras presentadas pueden no coincidir con las del año anterior debido a actualizaciones en las cifras por parte de la fuente.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436990" y="6379056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277270A6-EDA5-8745-83DD-E594B0537B87}" type="slidenum">
              <a:rPr lang="es-MX" sz="1600" b="1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20</a:t>
            </a:fld>
            <a:endParaRPr lang="es-MX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8076" y="197459"/>
            <a:ext cx="633597" cy="565881"/>
          </a:xfrm>
          <a:prstGeom prst="rect">
            <a:avLst/>
          </a:prstGeom>
        </p:spPr>
      </p:pic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5779567"/>
              </p:ext>
            </p:extLst>
          </p:nvPr>
        </p:nvGraphicFramePr>
        <p:xfrm>
          <a:off x="174874" y="1447124"/>
          <a:ext cx="11520000" cy="5007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ángulo 13"/>
          <p:cNvSpPr/>
          <p:nvPr/>
        </p:nvSpPr>
        <p:spPr>
          <a:xfrm>
            <a:off x="4299769" y="730759"/>
            <a:ext cx="108000" cy="108000"/>
          </a:xfrm>
          <a:prstGeom prst="rect">
            <a:avLst/>
          </a:prstGeom>
          <a:solidFill>
            <a:srgbClr val="0099CC"/>
          </a:solidFill>
          <a:ln>
            <a:solidFill>
              <a:srgbClr val="0099CC"/>
            </a:solidFill>
          </a:ln>
          <a:scene3d>
            <a:camera prst="orthographicFront"/>
            <a:lightRig rig="threePt" dir="t"/>
          </a:scene3d>
          <a:sp3d>
            <a:bevelT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Rectángulo 17"/>
          <p:cNvSpPr/>
          <p:nvPr/>
        </p:nvSpPr>
        <p:spPr>
          <a:xfrm>
            <a:off x="5736102" y="730759"/>
            <a:ext cx="108000" cy="108000"/>
          </a:xfrm>
          <a:prstGeom prst="rect">
            <a:avLst/>
          </a:prstGeom>
          <a:solidFill>
            <a:srgbClr val="FF505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6761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ortar y redondear rectángulo de esquina sencilla 4"/>
          <p:cNvSpPr/>
          <p:nvPr/>
        </p:nvSpPr>
        <p:spPr>
          <a:xfrm rot="16200000">
            <a:off x="8712332" y="3222983"/>
            <a:ext cx="6726779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168933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168933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1C476E">
                  <a:shade val="30000"/>
                  <a:satMod val="115000"/>
                </a:srgbClr>
              </a:gs>
              <a:gs pos="50000">
                <a:srgbClr val="1C476E">
                  <a:shade val="67500"/>
                  <a:satMod val="115000"/>
                </a:srgbClr>
              </a:gs>
              <a:gs pos="100000">
                <a:srgbClr val="1C476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18" name="Recortar y redondear rectángulo de esquina sencilla 4"/>
          <p:cNvSpPr/>
          <p:nvPr/>
        </p:nvSpPr>
        <p:spPr>
          <a:xfrm rot="16200000">
            <a:off x="8901889" y="3683575"/>
            <a:ext cx="6120000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058147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03718B">
                  <a:shade val="30000"/>
                  <a:satMod val="115000"/>
                </a:srgbClr>
              </a:gs>
              <a:gs pos="50000">
                <a:srgbClr val="03718B">
                  <a:shade val="67500"/>
                  <a:satMod val="115000"/>
                </a:srgbClr>
              </a:gs>
              <a:gs pos="100000">
                <a:srgbClr val="03718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 dirty="0"/>
          </a:p>
        </p:txBody>
      </p:sp>
      <p:sp>
        <p:nvSpPr>
          <p:cNvPr id="12" name="Paralelogramo 11"/>
          <p:cNvSpPr/>
          <p:nvPr/>
        </p:nvSpPr>
        <p:spPr>
          <a:xfrm rot="3904185">
            <a:off x="2683130" y="-3532608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13" name="Paralelogramo 12"/>
          <p:cNvSpPr/>
          <p:nvPr/>
        </p:nvSpPr>
        <p:spPr>
          <a:xfrm rot="3904185">
            <a:off x="2406469" y="-3755053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7" name="4 Rectángulo"/>
          <p:cNvSpPr/>
          <p:nvPr/>
        </p:nvSpPr>
        <p:spPr>
          <a:xfrm>
            <a:off x="7244" y="6355149"/>
            <a:ext cx="1182437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350" dirty="0">
                <a:latin typeface="Century Gothic" panose="020B0502020202020204" pitchFamily="34" charset="0"/>
              </a:rPr>
              <a:t>Fuente: UNCTAD, FDI/MNE. Valores corrientes. Latinoamérica se considera por separado, de las economías </a:t>
            </a:r>
            <a:r>
              <a:rPr lang="es-MX" sz="1350" dirty="0" smtClean="0">
                <a:latin typeface="Century Gothic" panose="020B0502020202020204" pitchFamily="34" charset="0"/>
              </a:rPr>
              <a:t>en desarrollo, </a:t>
            </a:r>
            <a:r>
              <a:rPr lang="es-MX" sz="1350" dirty="0">
                <a:latin typeface="Century Gothic" panose="020B0502020202020204" pitchFamily="34" charset="0"/>
              </a:rPr>
              <a:t>para evitar duplicar las cuentas. Las cifras presentadas pueden no coincidir con las del año anterior debido a </a:t>
            </a:r>
            <a:r>
              <a:rPr lang="es-MX" sz="1350" dirty="0" smtClean="0">
                <a:latin typeface="Century Gothic" panose="020B0502020202020204" pitchFamily="34" charset="0"/>
              </a:rPr>
              <a:t>actualizaciones por </a:t>
            </a:r>
            <a:r>
              <a:rPr lang="es-MX" sz="1350" dirty="0">
                <a:latin typeface="Century Gothic" panose="020B0502020202020204" pitchFamily="34" charset="0"/>
              </a:rPr>
              <a:t>parte de la fuente.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66369" y="33576"/>
            <a:ext cx="10515600" cy="765037"/>
          </a:xfrm>
        </p:spPr>
        <p:txBody>
          <a:bodyPr>
            <a:normAutofit/>
          </a:bodyPr>
          <a:lstStyle/>
          <a:p>
            <a:pPr>
              <a:tabLst>
                <a:tab pos="7886503" algn="l"/>
              </a:tabLst>
            </a:pPr>
            <a:r>
              <a:rPr lang="es-MX" sz="3000" b="1" dirty="0">
                <a:latin typeface="Century Gothic" panose="020B0502020202020204" pitchFamily="34" charset="0"/>
              </a:rPr>
              <a:t>Inversión Extranjera Directa (IED) por grupo de países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446103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277270A6-EDA5-8745-83DD-E594B0537B87}" type="slidenum">
              <a:rPr lang="es-MX" sz="1600" b="1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21</a:t>
            </a:fld>
            <a:endParaRPr lang="es-MX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8076" y="197459"/>
            <a:ext cx="633597" cy="565881"/>
          </a:xfrm>
          <a:prstGeom prst="rect">
            <a:avLst/>
          </a:prstGeom>
        </p:spPr>
      </p:pic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2360840"/>
              </p:ext>
            </p:extLst>
          </p:nvPr>
        </p:nvGraphicFramePr>
        <p:xfrm>
          <a:off x="464148" y="1308462"/>
          <a:ext cx="10937681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2749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ortar y redondear rectángulo de esquina sencilla 4"/>
          <p:cNvSpPr/>
          <p:nvPr/>
        </p:nvSpPr>
        <p:spPr>
          <a:xfrm rot="16200000">
            <a:off x="8712332" y="3222983"/>
            <a:ext cx="6726779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168933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168933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1C476E">
                  <a:shade val="30000"/>
                  <a:satMod val="115000"/>
                </a:srgbClr>
              </a:gs>
              <a:gs pos="50000">
                <a:srgbClr val="1C476E">
                  <a:shade val="67500"/>
                  <a:satMod val="115000"/>
                </a:srgbClr>
              </a:gs>
              <a:gs pos="100000">
                <a:srgbClr val="1C476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22" name="Recortar y redondear rectángulo de esquina sencilla 4"/>
          <p:cNvSpPr/>
          <p:nvPr/>
        </p:nvSpPr>
        <p:spPr>
          <a:xfrm rot="16200000">
            <a:off x="8901889" y="3683575"/>
            <a:ext cx="6120000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058147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03718B">
                  <a:shade val="30000"/>
                  <a:satMod val="115000"/>
                </a:srgbClr>
              </a:gs>
              <a:gs pos="50000">
                <a:srgbClr val="03718B">
                  <a:shade val="67500"/>
                  <a:satMod val="115000"/>
                </a:srgbClr>
              </a:gs>
              <a:gs pos="100000">
                <a:srgbClr val="03718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 dirty="0"/>
          </a:p>
        </p:txBody>
      </p:sp>
      <p:sp>
        <p:nvSpPr>
          <p:cNvPr id="10" name="Paralelogramo 9"/>
          <p:cNvSpPr/>
          <p:nvPr/>
        </p:nvSpPr>
        <p:spPr>
          <a:xfrm rot="3904185">
            <a:off x="2683130" y="-3532608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11" name="Paralelogramo 10"/>
          <p:cNvSpPr/>
          <p:nvPr/>
        </p:nvSpPr>
        <p:spPr>
          <a:xfrm rot="3904185">
            <a:off x="2406469" y="-3755053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010755" y="1279114"/>
            <a:ext cx="10149058" cy="4140250"/>
          </a:xfrm>
        </p:spPr>
        <p:txBody>
          <a:bodyPr>
            <a:noAutofit/>
          </a:bodyPr>
          <a:lstStyle/>
          <a:p>
            <a:pPr algn="ctr">
              <a:tabLst>
                <a:tab pos="7886503" algn="l"/>
              </a:tabLst>
            </a:pPr>
            <a:r>
              <a:rPr lang="es-MX" sz="7200" b="1" dirty="0" smtClean="0">
                <a:latin typeface="Century Gothic" panose="020B0502020202020204" pitchFamily="34" charset="0"/>
              </a:rPr>
              <a:t>Cadenas de suministro en el mundo</a:t>
            </a:r>
            <a:endParaRPr lang="es-MX" sz="7200" b="1" dirty="0">
              <a:latin typeface="Century Gothic" panose="020B0502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416685" y="639360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277270A6-EDA5-8745-83DD-E594B0537B87}" type="slidenum">
              <a:rPr lang="es-MX" sz="1600" b="1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22</a:t>
            </a:fld>
            <a:endParaRPr lang="es-MX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8076" y="197459"/>
            <a:ext cx="633597" cy="56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3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/>
          <p:cNvSpPr/>
          <p:nvPr/>
        </p:nvSpPr>
        <p:spPr>
          <a:xfrm>
            <a:off x="241362" y="1744339"/>
            <a:ext cx="3106208" cy="3038486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Recortar y redondear rectángulo de esquina sencilla 4"/>
          <p:cNvSpPr/>
          <p:nvPr/>
        </p:nvSpPr>
        <p:spPr>
          <a:xfrm rot="16200000">
            <a:off x="8712332" y="3222983"/>
            <a:ext cx="6726779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168933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168933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1C476E">
                  <a:shade val="30000"/>
                  <a:satMod val="115000"/>
                </a:srgbClr>
              </a:gs>
              <a:gs pos="50000">
                <a:srgbClr val="1C476E">
                  <a:shade val="67500"/>
                  <a:satMod val="115000"/>
                </a:srgbClr>
              </a:gs>
              <a:gs pos="100000">
                <a:srgbClr val="1C476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17" name="Recortar y redondear rectángulo de esquina sencilla 4"/>
          <p:cNvSpPr/>
          <p:nvPr/>
        </p:nvSpPr>
        <p:spPr>
          <a:xfrm rot="16200000">
            <a:off x="8901889" y="3683575"/>
            <a:ext cx="6120000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058147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03718B">
                  <a:shade val="30000"/>
                  <a:satMod val="115000"/>
                </a:srgbClr>
              </a:gs>
              <a:gs pos="50000">
                <a:srgbClr val="03718B">
                  <a:shade val="67500"/>
                  <a:satMod val="115000"/>
                </a:srgbClr>
              </a:gs>
              <a:gs pos="100000">
                <a:srgbClr val="03718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 dirty="0"/>
          </a:p>
        </p:txBody>
      </p:sp>
      <p:sp>
        <p:nvSpPr>
          <p:cNvPr id="10" name="Paralelogramo 9"/>
          <p:cNvSpPr/>
          <p:nvPr/>
        </p:nvSpPr>
        <p:spPr>
          <a:xfrm rot="3904185">
            <a:off x="2683130" y="-3532608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11" name="Paralelogramo 10"/>
          <p:cNvSpPr/>
          <p:nvPr/>
        </p:nvSpPr>
        <p:spPr>
          <a:xfrm rot="3904185">
            <a:off x="2406469" y="-3755053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57727" y="31124"/>
            <a:ext cx="10515600" cy="778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 err="1">
                <a:latin typeface="Century Gothic" panose="020B0502020202020204" pitchFamily="34" charset="0"/>
              </a:rPr>
              <a:t>Nearshoring</a:t>
            </a:r>
            <a:r>
              <a:rPr lang="es-MX" sz="3000" b="1" dirty="0">
                <a:latin typeface="Century Gothic" panose="020B0502020202020204" pitchFamily="34" charset="0"/>
              </a:rPr>
              <a:t> en </a:t>
            </a:r>
            <a:r>
              <a:rPr lang="es-MX" sz="3000" b="1" dirty="0" smtClean="0">
                <a:latin typeface="Century Gothic" panose="020B0502020202020204" pitchFamily="34" charset="0"/>
              </a:rPr>
              <a:t>México </a:t>
            </a:r>
            <a:endParaRPr lang="es-MX" sz="3000" b="1" dirty="0">
              <a:latin typeface="Century Gothic" panose="020B0502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453174" y="6450609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277270A6-EDA5-8745-83DD-E594B0537B87}" type="slidenum">
              <a:rPr lang="es-MX" sz="1600" b="1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23</a:t>
            </a:fld>
            <a:endParaRPr lang="es-MX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16 Rectángulo"/>
          <p:cNvSpPr/>
          <p:nvPr/>
        </p:nvSpPr>
        <p:spPr>
          <a:xfrm>
            <a:off x="-3927" y="6552797"/>
            <a:ext cx="102325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 smtClean="0">
                <a:latin typeface="Century Gothic" panose="020B0502020202020204" pitchFamily="34" charset="0"/>
              </a:rPr>
              <a:t>Fuente</a:t>
            </a:r>
            <a:r>
              <a:rPr lang="es-MX" sz="1400" dirty="0">
                <a:latin typeface="Century Gothic" panose="020B0502020202020204" pitchFamily="34" charset="0"/>
              </a:rPr>
              <a:t>: </a:t>
            </a:r>
            <a:r>
              <a:rPr lang="es-MX" sz="1400" dirty="0" err="1" smtClean="0">
                <a:latin typeface="Century Gothic" panose="020B0502020202020204" pitchFamily="34" charset="0"/>
              </a:rPr>
              <a:t>BizlatinHub</a:t>
            </a:r>
            <a:r>
              <a:rPr lang="es-MX" sz="1400" dirty="0" smtClean="0">
                <a:latin typeface="Century Gothic" panose="020B0502020202020204" pitchFamily="34" charset="0"/>
              </a:rPr>
              <a:t>, </a:t>
            </a:r>
            <a:r>
              <a:rPr lang="es-MX" sz="1400" dirty="0" err="1" smtClean="0">
                <a:latin typeface="Century Gothic" panose="020B0502020202020204" pitchFamily="34" charset="0"/>
              </a:rPr>
              <a:t>Deloitte</a:t>
            </a:r>
            <a:r>
              <a:rPr lang="es-MX" sz="1400" dirty="0" smtClean="0">
                <a:latin typeface="Century Gothic" panose="020B0502020202020204" pitchFamily="34" charset="0"/>
              </a:rPr>
              <a:t>, </a:t>
            </a:r>
            <a:r>
              <a:rPr lang="es-MX" sz="1400" dirty="0" err="1" smtClean="0">
                <a:latin typeface="Century Gothic" panose="020B0502020202020204" pitchFamily="34" charset="0"/>
              </a:rPr>
              <a:t>Nearshoring</a:t>
            </a:r>
            <a:r>
              <a:rPr lang="es-MX" sz="1400" dirty="0" smtClean="0">
                <a:latin typeface="Century Gothic" panose="020B0502020202020204" pitchFamily="34" charset="0"/>
              </a:rPr>
              <a:t> en México, Banxico</a:t>
            </a:r>
            <a:endParaRPr lang="es-MX" sz="1400" dirty="0">
              <a:latin typeface="Century Gothic" panose="020B0502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8076" y="197459"/>
            <a:ext cx="633597" cy="565881"/>
          </a:xfrm>
          <a:prstGeom prst="rect">
            <a:avLst/>
          </a:prstGeom>
        </p:spPr>
      </p:pic>
      <p:grpSp>
        <p:nvGrpSpPr>
          <p:cNvPr id="19" name="Grupo 18"/>
          <p:cNvGrpSpPr/>
          <p:nvPr/>
        </p:nvGrpSpPr>
        <p:grpSpPr>
          <a:xfrm>
            <a:off x="4089266" y="1417000"/>
            <a:ext cx="7557745" cy="3962076"/>
            <a:chOff x="0" y="1756163"/>
            <a:chExt cx="5426642" cy="3242065"/>
          </a:xfrm>
        </p:grpSpPr>
        <p:sp>
          <p:nvSpPr>
            <p:cNvPr id="21" name="Rectángulo 20"/>
            <p:cNvSpPr/>
            <p:nvPr/>
          </p:nvSpPr>
          <p:spPr>
            <a:xfrm>
              <a:off x="0" y="1756163"/>
              <a:ext cx="5426642" cy="3242065"/>
            </a:xfrm>
            <a:prstGeom prst="rect">
              <a:avLst/>
            </a:prstGeom>
            <a:solidFill>
              <a:srgbClr val="0099CC">
                <a:alpha val="18039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ángulo 21"/>
            <p:cNvSpPr/>
            <p:nvPr/>
          </p:nvSpPr>
          <p:spPr>
            <a:xfrm>
              <a:off x="0" y="2151131"/>
              <a:ext cx="5219985" cy="17529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es-MX" sz="2400" b="1" kern="12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Ventajas competitivas:</a:t>
              </a:r>
            </a:p>
            <a:p>
              <a:pPr>
                <a:spcBef>
                  <a:spcPct val="0"/>
                </a:spcBef>
              </a:pPr>
              <a:endParaRPr lang="es-MX" sz="2400" b="1" kern="12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marL="285750" lvl="0" indent="-285750" algn="just" defTabSz="6223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MX" sz="2400" b="1" kern="12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Fuerza laboral</a:t>
              </a:r>
            </a:p>
            <a:p>
              <a:pPr marL="285750" lvl="0" indent="-285750" algn="just" defTabSz="6223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MX" sz="24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Nivel de salarios</a:t>
              </a:r>
              <a:endParaRPr lang="es-MX" sz="2400" b="1" kern="12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marL="285750" lvl="0" indent="-285750" algn="just" defTabSz="6223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MX" sz="2400" b="1" kern="12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Clima </a:t>
              </a:r>
              <a:r>
                <a:rPr lang="es-MX" sz="2400" b="1" kern="12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empresarial </a:t>
              </a:r>
              <a:r>
                <a:rPr lang="es-MX" sz="2400" b="1" kern="12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y ubicación geográfica favorable</a:t>
              </a:r>
            </a:p>
            <a:p>
              <a:pPr marL="285750" lvl="0" indent="-285750" algn="just" defTabSz="62230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s-MX" sz="24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Incentivos fiscales</a:t>
              </a:r>
              <a:endParaRPr lang="es-MX" sz="2400" b="1" kern="1200" dirty="0" smtClean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marL="285750" lvl="0" indent="-285750" algn="just" defTabSz="6223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MX" sz="2400" b="1" kern="12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Destinos </a:t>
              </a:r>
              <a:r>
                <a:rPr lang="es-MX" sz="2400" b="1" kern="12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para el </a:t>
              </a:r>
              <a:r>
                <a:rPr lang="es-MX" sz="2400" b="1" kern="1200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nearshoring</a:t>
              </a:r>
              <a:r>
                <a:rPr lang="es-MX" sz="2400" b="1" kern="12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en los sectores manufacturero, tecnológico y de servicios.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8933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ortar y redondear rectángulo de esquina sencilla 4"/>
          <p:cNvSpPr/>
          <p:nvPr/>
        </p:nvSpPr>
        <p:spPr>
          <a:xfrm rot="16200000">
            <a:off x="8712332" y="3222983"/>
            <a:ext cx="6726779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168933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168933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1C476E">
                  <a:shade val="30000"/>
                  <a:satMod val="115000"/>
                </a:srgbClr>
              </a:gs>
              <a:gs pos="50000">
                <a:srgbClr val="1C476E">
                  <a:shade val="67500"/>
                  <a:satMod val="115000"/>
                </a:srgbClr>
              </a:gs>
              <a:gs pos="100000">
                <a:srgbClr val="1C476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17" name="Recortar y redondear rectángulo de esquina sencilla 4"/>
          <p:cNvSpPr/>
          <p:nvPr/>
        </p:nvSpPr>
        <p:spPr>
          <a:xfrm rot="16200000">
            <a:off x="8901889" y="3683575"/>
            <a:ext cx="6120000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058147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03718B">
                  <a:shade val="30000"/>
                  <a:satMod val="115000"/>
                </a:srgbClr>
              </a:gs>
              <a:gs pos="50000">
                <a:srgbClr val="03718B">
                  <a:shade val="67500"/>
                  <a:satMod val="115000"/>
                </a:srgbClr>
              </a:gs>
              <a:gs pos="100000">
                <a:srgbClr val="03718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 dirty="0"/>
          </a:p>
        </p:txBody>
      </p:sp>
      <p:sp>
        <p:nvSpPr>
          <p:cNvPr id="10" name="Paralelogramo 9"/>
          <p:cNvSpPr/>
          <p:nvPr/>
        </p:nvSpPr>
        <p:spPr>
          <a:xfrm rot="3904185">
            <a:off x="2683130" y="-3532608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11" name="Paralelogramo 10"/>
          <p:cNvSpPr/>
          <p:nvPr/>
        </p:nvSpPr>
        <p:spPr>
          <a:xfrm rot="3904185">
            <a:off x="2406469" y="-3755053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57727" y="31124"/>
            <a:ext cx="10515600" cy="778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 err="1">
                <a:latin typeface="Century Gothic" panose="020B0502020202020204" pitchFamily="34" charset="0"/>
              </a:rPr>
              <a:t>Nearshoring</a:t>
            </a:r>
            <a:r>
              <a:rPr lang="es-MX" sz="3000" b="1" dirty="0">
                <a:latin typeface="Century Gothic" panose="020B0502020202020204" pitchFamily="34" charset="0"/>
              </a:rPr>
              <a:t> en América Latina* 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453174" y="6450609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277270A6-EDA5-8745-83DD-E594B0537B87}" type="slidenum">
              <a:rPr lang="es-MX" sz="1600" b="1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24</a:t>
            </a:fld>
            <a:endParaRPr lang="es-MX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16 Rectángulo"/>
          <p:cNvSpPr/>
          <p:nvPr/>
        </p:nvSpPr>
        <p:spPr>
          <a:xfrm>
            <a:off x="-3927" y="6552797"/>
            <a:ext cx="102325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 smtClean="0">
                <a:latin typeface="Century Gothic" panose="020B0502020202020204" pitchFamily="34" charset="0"/>
              </a:rPr>
              <a:t>Fuente</a:t>
            </a:r>
            <a:r>
              <a:rPr lang="es-MX" sz="1400" dirty="0">
                <a:latin typeface="Century Gothic" panose="020B0502020202020204" pitchFamily="34" charset="0"/>
              </a:rPr>
              <a:t>: </a:t>
            </a:r>
            <a:r>
              <a:rPr lang="es-MX" sz="1400" dirty="0" err="1" smtClean="0">
                <a:latin typeface="Century Gothic" panose="020B0502020202020204" pitchFamily="34" charset="0"/>
              </a:rPr>
              <a:t>BizlatinHub</a:t>
            </a:r>
            <a:r>
              <a:rPr lang="es-MX" sz="1400" dirty="0" smtClean="0">
                <a:latin typeface="Century Gothic" panose="020B0502020202020204" pitchFamily="34" charset="0"/>
              </a:rPr>
              <a:t>, *Países seleccionados</a:t>
            </a:r>
            <a:endParaRPr lang="es-MX" sz="1400" dirty="0">
              <a:latin typeface="Century Gothic" panose="020B0502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8076" y="197459"/>
            <a:ext cx="633597" cy="565881"/>
          </a:xfrm>
          <a:prstGeom prst="rect">
            <a:avLst/>
          </a:prstGeom>
        </p:spPr>
      </p:pic>
      <p:grpSp>
        <p:nvGrpSpPr>
          <p:cNvPr id="19" name="Grupo 18"/>
          <p:cNvGrpSpPr/>
          <p:nvPr/>
        </p:nvGrpSpPr>
        <p:grpSpPr>
          <a:xfrm>
            <a:off x="704007" y="1058128"/>
            <a:ext cx="8028000" cy="1628838"/>
            <a:chOff x="2870899" y="1453498"/>
            <a:chExt cx="6088816" cy="1372789"/>
          </a:xfrm>
        </p:grpSpPr>
        <p:sp>
          <p:nvSpPr>
            <p:cNvPr id="29" name="Rectángulo 28"/>
            <p:cNvSpPr/>
            <p:nvPr/>
          </p:nvSpPr>
          <p:spPr>
            <a:xfrm>
              <a:off x="2870899" y="1453498"/>
              <a:ext cx="6088816" cy="1372789"/>
            </a:xfrm>
            <a:prstGeom prst="rect">
              <a:avLst/>
            </a:prstGeom>
            <a:solidFill>
              <a:srgbClr val="0099CC">
                <a:alpha val="2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ángulo 29"/>
            <p:cNvSpPr/>
            <p:nvPr/>
          </p:nvSpPr>
          <p:spPr>
            <a:xfrm>
              <a:off x="2870899" y="1453498"/>
              <a:ext cx="6088816" cy="13727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b="1" kern="12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Ventajas competitivas</a:t>
              </a:r>
              <a:endParaRPr lang="es-MX" b="1" kern="12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marL="285750" lvl="0" indent="-285750" algn="just" defTabSz="6223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MX" b="1" kern="12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Mano </a:t>
              </a:r>
              <a:r>
                <a:rPr lang="es-MX" b="1" kern="12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de obra,</a:t>
              </a:r>
            </a:p>
            <a:p>
              <a:pPr marL="285750" lvl="0" indent="-285750" algn="just" defTabSz="6223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MX" b="1" kern="12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Entorno </a:t>
              </a:r>
              <a:r>
                <a:rPr lang="es-MX" b="1" kern="12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empresarial </a:t>
              </a:r>
              <a:r>
                <a:rPr lang="es-MX" b="1" kern="12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favorable</a:t>
              </a:r>
              <a:endParaRPr lang="es-MX" b="1" kern="12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marL="285750" lvl="0" indent="-285750" algn="just" defTabSz="6223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MX" b="1" kern="12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Una </a:t>
              </a:r>
              <a:r>
                <a:rPr lang="es-MX" b="1" kern="12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fuerte apuesta por la innovación y la tecnología.</a:t>
              </a:r>
            </a:p>
            <a:p>
              <a:pPr marL="285750" lvl="0" indent="-285750" algn="just" defTabSz="6223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MX" b="1" kern="12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Cuenta </a:t>
              </a:r>
              <a:r>
                <a:rPr lang="es-MX" b="1" kern="12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con una próspera cultura de </a:t>
              </a:r>
              <a:r>
                <a:rPr lang="es-MX" b="1" kern="1200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startups</a:t>
              </a:r>
              <a:r>
                <a:rPr lang="es-MX" b="1" kern="12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y numerosas incubadoras y aceleradoras para apoyar a las nuevas empresas. </a:t>
              </a:r>
            </a:p>
          </p:txBody>
        </p:sp>
      </p:grpSp>
      <p:sp>
        <p:nvSpPr>
          <p:cNvPr id="20" name="Rectángulo 19"/>
          <p:cNvSpPr/>
          <p:nvPr/>
        </p:nvSpPr>
        <p:spPr>
          <a:xfrm>
            <a:off x="9093644" y="1181264"/>
            <a:ext cx="1440000" cy="144000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1" name="Grupo 20"/>
          <p:cNvGrpSpPr/>
          <p:nvPr/>
        </p:nvGrpSpPr>
        <p:grpSpPr>
          <a:xfrm>
            <a:off x="2505644" y="3130425"/>
            <a:ext cx="8028000" cy="1376470"/>
            <a:chOff x="4728078" y="3076132"/>
            <a:chExt cx="6425559" cy="1247287"/>
          </a:xfrm>
        </p:grpSpPr>
        <p:sp>
          <p:nvSpPr>
            <p:cNvPr id="27" name="Rectángulo 26"/>
            <p:cNvSpPr/>
            <p:nvPr/>
          </p:nvSpPr>
          <p:spPr>
            <a:xfrm>
              <a:off x="4728078" y="3076132"/>
              <a:ext cx="6425557" cy="1247287"/>
            </a:xfrm>
            <a:prstGeom prst="rect">
              <a:avLst/>
            </a:prstGeom>
            <a:solidFill>
              <a:srgbClr val="0099CC">
                <a:alpha val="2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ctángulo 27"/>
            <p:cNvSpPr/>
            <p:nvPr/>
          </p:nvSpPr>
          <p:spPr>
            <a:xfrm>
              <a:off x="4728080" y="3076132"/>
              <a:ext cx="6425557" cy="12472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Ventajas competitivas</a:t>
              </a:r>
            </a:p>
            <a:p>
              <a:pPr marL="285750" lvl="0" indent="-285750" algn="just" defTabSz="6223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MX" b="1" kern="12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Un </a:t>
              </a:r>
              <a:r>
                <a:rPr lang="es-MX" b="1" kern="12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entorno político y económico estable.</a:t>
              </a:r>
            </a:p>
            <a:p>
              <a:pPr marL="285750" lvl="0" indent="-285750" algn="just" defTabSz="6223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MX" b="1" kern="12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El </a:t>
              </a:r>
              <a:r>
                <a:rPr lang="es-MX" b="1" kern="12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país se ha convertido en un destino popular para el </a:t>
              </a:r>
              <a:r>
                <a:rPr lang="es-MX" b="1" kern="1200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nearshoring</a:t>
              </a:r>
              <a:r>
                <a:rPr lang="es-MX" b="1" kern="12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en los sectores tecnológico y de servicios. </a:t>
              </a:r>
            </a:p>
          </p:txBody>
        </p:sp>
      </p:grpSp>
      <p:sp>
        <p:nvSpPr>
          <p:cNvPr id="22" name="Rectángulo 21"/>
          <p:cNvSpPr/>
          <p:nvPr/>
        </p:nvSpPr>
        <p:spPr>
          <a:xfrm>
            <a:off x="705174" y="3077454"/>
            <a:ext cx="1440000" cy="1440000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3" name="Grupo 22"/>
          <p:cNvGrpSpPr/>
          <p:nvPr/>
        </p:nvGrpSpPr>
        <p:grpSpPr>
          <a:xfrm>
            <a:off x="704007" y="5026291"/>
            <a:ext cx="8028000" cy="1007110"/>
            <a:chOff x="2883667" y="4553070"/>
            <a:chExt cx="5831848" cy="1007110"/>
          </a:xfrm>
        </p:grpSpPr>
        <p:sp>
          <p:nvSpPr>
            <p:cNvPr id="25" name="Rectángulo 24"/>
            <p:cNvSpPr/>
            <p:nvPr/>
          </p:nvSpPr>
          <p:spPr>
            <a:xfrm>
              <a:off x="2883667" y="4553070"/>
              <a:ext cx="5831848" cy="1007110"/>
            </a:xfrm>
            <a:prstGeom prst="rect">
              <a:avLst/>
            </a:prstGeom>
            <a:solidFill>
              <a:srgbClr val="0099CC">
                <a:alpha val="2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ectángulo 25"/>
            <p:cNvSpPr/>
            <p:nvPr/>
          </p:nvSpPr>
          <p:spPr>
            <a:xfrm>
              <a:off x="2883667" y="4553070"/>
              <a:ext cx="5831848" cy="100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Ventajas </a:t>
              </a:r>
              <a:r>
                <a:rPr lang="es-MX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competitivas d</a:t>
              </a:r>
              <a:r>
                <a:rPr lang="es-MX" b="1" kern="12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e </a:t>
              </a:r>
              <a:r>
                <a:rPr lang="es-MX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l</a:t>
              </a:r>
              <a:r>
                <a:rPr lang="es-MX" b="1" kern="12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a </a:t>
              </a:r>
              <a:r>
                <a:rPr lang="es-MX" b="1" kern="12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mayor economía de América </a:t>
              </a:r>
              <a:r>
                <a:rPr lang="es-MX" b="1" kern="12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Latina:</a:t>
              </a:r>
            </a:p>
            <a:p>
              <a:pPr marL="285750" lvl="0" indent="-285750" algn="just" defTabSz="6223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MX" b="1" kern="12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Mano de obra numerosa y diversa,</a:t>
              </a:r>
            </a:p>
            <a:p>
              <a:pPr marL="285750" lvl="0" indent="-285750" algn="just" defTabSz="6223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MX" b="1" kern="12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Una </a:t>
              </a:r>
              <a:r>
                <a:rPr lang="es-MX" b="1" kern="12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infraestructura </a:t>
              </a:r>
              <a:r>
                <a:rPr lang="es-MX" b="1" kern="12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sólida</a:t>
              </a:r>
              <a:endParaRPr lang="es-MX" b="1" kern="12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marL="285750" lvl="0" indent="-285750" algn="just" defTabSz="6223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MX" b="1" kern="12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Un </a:t>
              </a:r>
              <a:r>
                <a:rPr lang="es-MX" b="1" kern="12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clima empresarial favorable.</a:t>
              </a:r>
            </a:p>
          </p:txBody>
        </p:sp>
      </p:grpSp>
      <p:sp>
        <p:nvSpPr>
          <p:cNvPr id="24" name="Rectángulo 23"/>
          <p:cNvSpPr/>
          <p:nvPr/>
        </p:nvSpPr>
        <p:spPr>
          <a:xfrm>
            <a:off x="9093644" y="4833630"/>
            <a:ext cx="1440000" cy="1440000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3586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ortar y redondear rectángulo de esquina sencilla 4"/>
          <p:cNvSpPr/>
          <p:nvPr/>
        </p:nvSpPr>
        <p:spPr>
          <a:xfrm rot="16200000">
            <a:off x="8712332" y="3222983"/>
            <a:ext cx="6726779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168933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168933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1C476E">
                  <a:shade val="30000"/>
                  <a:satMod val="115000"/>
                </a:srgbClr>
              </a:gs>
              <a:gs pos="50000">
                <a:srgbClr val="1C476E">
                  <a:shade val="67500"/>
                  <a:satMod val="115000"/>
                </a:srgbClr>
              </a:gs>
              <a:gs pos="100000">
                <a:srgbClr val="1C476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22" name="Recortar y redondear rectángulo de esquina sencilla 4"/>
          <p:cNvSpPr/>
          <p:nvPr/>
        </p:nvSpPr>
        <p:spPr>
          <a:xfrm rot="16200000">
            <a:off x="8901889" y="3683575"/>
            <a:ext cx="6120000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058147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03718B">
                  <a:shade val="30000"/>
                  <a:satMod val="115000"/>
                </a:srgbClr>
              </a:gs>
              <a:gs pos="50000">
                <a:srgbClr val="03718B">
                  <a:shade val="67500"/>
                  <a:satMod val="115000"/>
                </a:srgbClr>
              </a:gs>
              <a:gs pos="100000">
                <a:srgbClr val="03718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 dirty="0"/>
          </a:p>
        </p:txBody>
      </p:sp>
      <p:sp>
        <p:nvSpPr>
          <p:cNvPr id="10" name="Paralelogramo 9"/>
          <p:cNvSpPr/>
          <p:nvPr/>
        </p:nvSpPr>
        <p:spPr>
          <a:xfrm rot="3904185">
            <a:off x="2683130" y="-3532608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11" name="Paralelogramo 10"/>
          <p:cNvSpPr/>
          <p:nvPr/>
        </p:nvSpPr>
        <p:spPr>
          <a:xfrm rot="3904185">
            <a:off x="2406469" y="-3755053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010755" y="1279114"/>
            <a:ext cx="10149058" cy="4140250"/>
          </a:xfrm>
        </p:spPr>
        <p:txBody>
          <a:bodyPr>
            <a:noAutofit/>
          </a:bodyPr>
          <a:lstStyle/>
          <a:p>
            <a:pPr algn="ctr">
              <a:tabLst>
                <a:tab pos="7886503" algn="l"/>
              </a:tabLst>
            </a:pPr>
            <a:r>
              <a:rPr lang="es-MX" sz="7200" b="1" dirty="0" smtClean="0">
                <a:latin typeface="Century Gothic" panose="020B0502020202020204" pitchFamily="34" charset="0"/>
              </a:rPr>
              <a:t>Inflación</a:t>
            </a:r>
            <a:endParaRPr lang="es-MX" sz="7200" b="1" dirty="0">
              <a:latin typeface="Century Gothic" panose="020B0502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416685" y="639360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277270A6-EDA5-8745-83DD-E594B0537B87}" type="slidenum">
              <a:rPr lang="es-MX" sz="1600" b="1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25</a:t>
            </a:fld>
            <a:endParaRPr lang="es-MX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8076" y="197459"/>
            <a:ext cx="633597" cy="56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2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ortar y redondear rectángulo de esquina sencilla 4"/>
          <p:cNvSpPr/>
          <p:nvPr/>
        </p:nvSpPr>
        <p:spPr>
          <a:xfrm rot="16200000">
            <a:off x="8712332" y="3222983"/>
            <a:ext cx="6726779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168933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168933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1C476E">
                  <a:shade val="30000"/>
                  <a:satMod val="115000"/>
                </a:srgbClr>
              </a:gs>
              <a:gs pos="50000">
                <a:srgbClr val="1C476E">
                  <a:shade val="67500"/>
                  <a:satMod val="115000"/>
                </a:srgbClr>
              </a:gs>
              <a:gs pos="100000">
                <a:srgbClr val="1C476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19" name="Recortar y redondear rectángulo de esquina sencilla 4"/>
          <p:cNvSpPr/>
          <p:nvPr/>
        </p:nvSpPr>
        <p:spPr>
          <a:xfrm rot="16200000">
            <a:off x="8901889" y="3683575"/>
            <a:ext cx="6120000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058147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03718B">
                  <a:shade val="30000"/>
                  <a:satMod val="115000"/>
                </a:srgbClr>
              </a:gs>
              <a:gs pos="50000">
                <a:srgbClr val="03718B">
                  <a:shade val="67500"/>
                  <a:satMod val="115000"/>
                </a:srgbClr>
              </a:gs>
              <a:gs pos="100000">
                <a:srgbClr val="03718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 dirty="0"/>
          </a:p>
        </p:txBody>
      </p:sp>
      <p:sp>
        <p:nvSpPr>
          <p:cNvPr id="11" name="Paralelogramo 10"/>
          <p:cNvSpPr/>
          <p:nvPr/>
        </p:nvSpPr>
        <p:spPr>
          <a:xfrm rot="3904185">
            <a:off x="2683130" y="-3532608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12" name="Paralelogramo 11"/>
          <p:cNvSpPr/>
          <p:nvPr/>
        </p:nvSpPr>
        <p:spPr>
          <a:xfrm rot="3904185">
            <a:off x="2406469" y="-3755053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57727" y="31124"/>
            <a:ext cx="10515600" cy="778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>
                <a:latin typeface="Century Gothic" panose="020B0502020202020204" pitchFamily="34" charset="0"/>
              </a:rPr>
              <a:t>Inflación por grupo de países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450738" y="6392883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277270A6-EDA5-8745-83DD-E594B0537B87}" type="slidenum">
              <a:rPr lang="es-MX" sz="1600" b="1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26</a:t>
            </a:fld>
            <a:endParaRPr lang="es-MX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66272" y="795182"/>
            <a:ext cx="1108277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F0D29"/>
                </a:solidFill>
                <a:latin typeface="Century Gothic" panose="020B0502020202020204" pitchFamily="34" charset="0"/>
                <a:ea typeface="MS Mincho"/>
                <a:cs typeface="Calibri" panose="020F0502020204030204" pitchFamily="34" charset="0"/>
              </a:rPr>
              <a:t>Tanto las economías avanzadas como las en desarrollo vieron un aumento en la inflación, que alcanzó su punto máximo en el tercer trimestre de 2022 para la mayoría de ellas y estuvo por encima de la meta o rango meta de los bancos centrales.</a:t>
            </a:r>
            <a:endParaRPr lang="es-MX" sz="3600" b="1" dirty="0">
              <a:solidFill>
                <a:srgbClr val="082A75"/>
              </a:solidFill>
              <a:effectLst/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6" name="19 Rectángulo"/>
          <p:cNvSpPr/>
          <p:nvPr/>
        </p:nvSpPr>
        <p:spPr>
          <a:xfrm>
            <a:off x="1" y="6552511"/>
            <a:ext cx="102325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>
                <a:latin typeface="Century Gothic" panose="020B0502020202020204" pitchFamily="34" charset="0"/>
              </a:rPr>
              <a:t>Fuente: Banco Central del País, Instituto de Estadística del País. Cifras al cierre de cada año.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8076" y="197459"/>
            <a:ext cx="633597" cy="565881"/>
          </a:xfrm>
          <a:prstGeom prst="rect">
            <a:avLst/>
          </a:prstGeom>
        </p:spPr>
      </p:pic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452638"/>
              </p:ext>
            </p:extLst>
          </p:nvPr>
        </p:nvGraphicFramePr>
        <p:xfrm>
          <a:off x="253562" y="2015969"/>
          <a:ext cx="11423574" cy="4085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25249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ortar y redondear rectángulo de esquina sencilla 4"/>
          <p:cNvSpPr/>
          <p:nvPr/>
        </p:nvSpPr>
        <p:spPr>
          <a:xfrm rot="16200000">
            <a:off x="8712332" y="3222983"/>
            <a:ext cx="6726779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168933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168933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1C476E">
                  <a:shade val="30000"/>
                  <a:satMod val="115000"/>
                </a:srgbClr>
              </a:gs>
              <a:gs pos="50000">
                <a:srgbClr val="1C476E">
                  <a:shade val="67500"/>
                  <a:satMod val="115000"/>
                </a:srgbClr>
              </a:gs>
              <a:gs pos="100000">
                <a:srgbClr val="1C476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19" name="Recortar y redondear rectángulo de esquina sencilla 4"/>
          <p:cNvSpPr/>
          <p:nvPr/>
        </p:nvSpPr>
        <p:spPr>
          <a:xfrm rot="16200000">
            <a:off x="8901889" y="3683575"/>
            <a:ext cx="6120000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058147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03718B">
                  <a:shade val="30000"/>
                  <a:satMod val="115000"/>
                </a:srgbClr>
              </a:gs>
              <a:gs pos="50000">
                <a:srgbClr val="03718B">
                  <a:shade val="67500"/>
                  <a:satMod val="115000"/>
                </a:srgbClr>
              </a:gs>
              <a:gs pos="100000">
                <a:srgbClr val="03718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 dirty="0"/>
          </a:p>
        </p:txBody>
      </p:sp>
      <p:sp>
        <p:nvSpPr>
          <p:cNvPr id="11" name="Paralelogramo 10"/>
          <p:cNvSpPr/>
          <p:nvPr/>
        </p:nvSpPr>
        <p:spPr>
          <a:xfrm rot="3904185">
            <a:off x="2683130" y="-3532608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12" name="Paralelogramo 11"/>
          <p:cNvSpPr/>
          <p:nvPr/>
        </p:nvSpPr>
        <p:spPr>
          <a:xfrm rot="3904185">
            <a:off x="2406469" y="-3755053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57727" y="31124"/>
            <a:ext cx="10515600" cy="778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>
                <a:latin typeface="Century Gothic" panose="020B0502020202020204" pitchFamily="34" charset="0"/>
              </a:rPr>
              <a:t>Tasas de </a:t>
            </a:r>
            <a:r>
              <a:rPr lang="es-MX" sz="3000" b="1" dirty="0" smtClean="0">
                <a:latin typeface="Century Gothic" panose="020B0502020202020204" pitchFamily="34" charset="0"/>
              </a:rPr>
              <a:t>interés 2022</a:t>
            </a:r>
            <a:endParaRPr lang="es-MX" sz="3000" b="1" dirty="0">
              <a:latin typeface="Century Gothic" panose="020B0502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449032" y="6387996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277270A6-EDA5-8745-83DD-E594B0537B87}" type="slidenum">
              <a:rPr lang="es-MX" sz="1600" b="1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27</a:t>
            </a:fld>
            <a:endParaRPr lang="es-MX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19 Rectángulo"/>
          <p:cNvSpPr/>
          <p:nvPr/>
        </p:nvSpPr>
        <p:spPr>
          <a:xfrm>
            <a:off x="0" y="6552672"/>
            <a:ext cx="117261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>
                <a:latin typeface="Century Gothic" panose="020B0502020202020204" pitchFamily="34" charset="0"/>
              </a:rPr>
              <a:t>Fuente: Banco Central del País, Instituto de Estadística del País. Cifras al cierre de cada año. *Países seleccionados</a:t>
            </a: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2699905"/>
              </p:ext>
            </p:extLst>
          </p:nvPr>
        </p:nvGraphicFramePr>
        <p:xfrm>
          <a:off x="145863" y="1195175"/>
          <a:ext cx="11539833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8076" y="197459"/>
            <a:ext cx="633597" cy="56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90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ortar y redondear rectángulo de esquina sencilla 4"/>
          <p:cNvSpPr/>
          <p:nvPr/>
        </p:nvSpPr>
        <p:spPr>
          <a:xfrm rot="16200000">
            <a:off x="8712332" y="3222983"/>
            <a:ext cx="6726779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168933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168933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1C476E">
                  <a:shade val="30000"/>
                  <a:satMod val="115000"/>
                </a:srgbClr>
              </a:gs>
              <a:gs pos="50000">
                <a:srgbClr val="1C476E">
                  <a:shade val="67500"/>
                  <a:satMod val="115000"/>
                </a:srgbClr>
              </a:gs>
              <a:gs pos="100000">
                <a:srgbClr val="1C476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18" name="Recortar y redondear rectángulo de esquina sencilla 4"/>
          <p:cNvSpPr/>
          <p:nvPr/>
        </p:nvSpPr>
        <p:spPr>
          <a:xfrm rot="16200000">
            <a:off x="8901889" y="3683575"/>
            <a:ext cx="6120000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058147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03718B">
                  <a:shade val="30000"/>
                  <a:satMod val="115000"/>
                </a:srgbClr>
              </a:gs>
              <a:gs pos="50000">
                <a:srgbClr val="03718B">
                  <a:shade val="67500"/>
                  <a:satMod val="115000"/>
                </a:srgbClr>
              </a:gs>
              <a:gs pos="100000">
                <a:srgbClr val="03718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 dirty="0"/>
          </a:p>
        </p:txBody>
      </p:sp>
      <p:sp>
        <p:nvSpPr>
          <p:cNvPr id="10" name="Paralelogramo 9"/>
          <p:cNvSpPr/>
          <p:nvPr/>
        </p:nvSpPr>
        <p:spPr>
          <a:xfrm rot="3904185">
            <a:off x="2683130" y="-3532608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11" name="Paralelogramo 10"/>
          <p:cNvSpPr/>
          <p:nvPr/>
        </p:nvSpPr>
        <p:spPr>
          <a:xfrm rot="3904185">
            <a:off x="2406469" y="-3755053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7" name="19 Rectángulo"/>
          <p:cNvSpPr/>
          <p:nvPr/>
        </p:nvSpPr>
        <p:spPr>
          <a:xfrm>
            <a:off x="-1457" y="6342286"/>
            <a:ext cx="93509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>
                <a:latin typeface="Century Gothic" panose="020B0502020202020204" pitchFamily="34" charset="0"/>
              </a:rPr>
              <a:t>Fuente: Banco Central del País. El dato de inflación de Venezuela no se presentan datos de Venezuela por fines ilustrativos al contar con porcentajes de tres dígitos, 686.4 para 2021 y 234%, para 2022.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91997" y="33943"/>
            <a:ext cx="10515600" cy="763588"/>
          </a:xfrm>
        </p:spPr>
        <p:txBody>
          <a:bodyPr>
            <a:normAutofit/>
          </a:bodyPr>
          <a:lstStyle/>
          <a:p>
            <a:pPr>
              <a:tabLst>
                <a:tab pos="7886503" algn="l"/>
              </a:tabLst>
            </a:pPr>
            <a:r>
              <a:rPr lang="es-MX" sz="3000" b="1" dirty="0">
                <a:latin typeface="Century Gothic" panose="020B0502020202020204" pitchFamily="34" charset="0"/>
              </a:rPr>
              <a:t>Endurecimiento de la política </a:t>
            </a:r>
            <a:r>
              <a:rPr lang="es-MX" sz="3000" b="1" dirty="0" smtClean="0">
                <a:latin typeface="Century Gothic" panose="020B0502020202020204" pitchFamily="34" charset="0"/>
              </a:rPr>
              <a:t>monetaria   2021 –   2022 </a:t>
            </a:r>
            <a:endParaRPr lang="es-MX" sz="3000" b="1" dirty="0">
              <a:latin typeface="Century Gothic" panose="020B0502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451738" y="6372201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277270A6-EDA5-8745-83DD-E594B0537B87}" type="slidenum">
              <a:rPr lang="es-MX" sz="1600" b="1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28</a:t>
            </a:fld>
            <a:endParaRPr lang="es-MX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8076" y="197459"/>
            <a:ext cx="633597" cy="565881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6378219" y="1126767"/>
            <a:ext cx="561600" cy="4464450"/>
          </a:xfrm>
          <a:prstGeom prst="rect">
            <a:avLst/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15" name="Rectángulo 14"/>
          <p:cNvSpPr/>
          <p:nvPr/>
        </p:nvSpPr>
        <p:spPr>
          <a:xfrm>
            <a:off x="6943522" y="1126767"/>
            <a:ext cx="561600" cy="4464450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19" name="Rectángulo 18"/>
          <p:cNvSpPr/>
          <p:nvPr/>
        </p:nvSpPr>
        <p:spPr>
          <a:xfrm>
            <a:off x="5812916" y="1126767"/>
            <a:ext cx="561600" cy="4464450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20" name="Rectángulo 19"/>
          <p:cNvSpPr/>
          <p:nvPr/>
        </p:nvSpPr>
        <p:spPr>
          <a:xfrm>
            <a:off x="8639431" y="1126767"/>
            <a:ext cx="561600" cy="4464450"/>
          </a:xfrm>
          <a:prstGeom prst="rect">
            <a:avLst/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21" name="Rectángulo 20"/>
          <p:cNvSpPr/>
          <p:nvPr/>
        </p:nvSpPr>
        <p:spPr>
          <a:xfrm>
            <a:off x="9204734" y="1126767"/>
            <a:ext cx="561600" cy="4464450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22" name="Rectángulo 21"/>
          <p:cNvSpPr/>
          <p:nvPr/>
        </p:nvSpPr>
        <p:spPr>
          <a:xfrm>
            <a:off x="7508825" y="1126767"/>
            <a:ext cx="561600" cy="4464450"/>
          </a:xfrm>
          <a:prstGeom prst="rect">
            <a:avLst/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23" name="Rectángulo 22"/>
          <p:cNvSpPr/>
          <p:nvPr/>
        </p:nvSpPr>
        <p:spPr>
          <a:xfrm>
            <a:off x="8074128" y="1126767"/>
            <a:ext cx="561600" cy="4464450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24" name="Rectángulo 23"/>
          <p:cNvSpPr/>
          <p:nvPr/>
        </p:nvSpPr>
        <p:spPr>
          <a:xfrm>
            <a:off x="1315692" y="1126767"/>
            <a:ext cx="561600" cy="4464450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25" name="Rectángulo 24"/>
          <p:cNvSpPr/>
          <p:nvPr/>
        </p:nvSpPr>
        <p:spPr>
          <a:xfrm>
            <a:off x="1855795" y="1126767"/>
            <a:ext cx="561600" cy="4464450"/>
          </a:xfrm>
          <a:prstGeom prst="rect">
            <a:avLst/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26" name="Rectángulo 25"/>
          <p:cNvSpPr/>
          <p:nvPr/>
        </p:nvSpPr>
        <p:spPr>
          <a:xfrm>
            <a:off x="2421098" y="1126767"/>
            <a:ext cx="561600" cy="4464450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27" name="Rectángulo 26"/>
          <p:cNvSpPr/>
          <p:nvPr/>
        </p:nvSpPr>
        <p:spPr>
          <a:xfrm>
            <a:off x="2986401" y="1126767"/>
            <a:ext cx="561600" cy="4464450"/>
          </a:xfrm>
          <a:prstGeom prst="rect">
            <a:avLst/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28" name="Rectángulo 27"/>
          <p:cNvSpPr/>
          <p:nvPr/>
        </p:nvSpPr>
        <p:spPr>
          <a:xfrm>
            <a:off x="3551704" y="1126767"/>
            <a:ext cx="561600" cy="4464450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29" name="Rectángulo 28"/>
          <p:cNvSpPr/>
          <p:nvPr/>
        </p:nvSpPr>
        <p:spPr>
          <a:xfrm>
            <a:off x="5247613" y="1126767"/>
            <a:ext cx="561600" cy="4464450"/>
          </a:xfrm>
          <a:prstGeom prst="rect">
            <a:avLst/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30" name="Rectángulo 29"/>
          <p:cNvSpPr/>
          <p:nvPr/>
        </p:nvSpPr>
        <p:spPr>
          <a:xfrm>
            <a:off x="4117007" y="1126767"/>
            <a:ext cx="561600" cy="4464450"/>
          </a:xfrm>
          <a:prstGeom prst="rect">
            <a:avLst/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31" name="Rectángulo 30"/>
          <p:cNvSpPr/>
          <p:nvPr/>
        </p:nvSpPr>
        <p:spPr>
          <a:xfrm>
            <a:off x="4682310" y="1126767"/>
            <a:ext cx="561600" cy="4464450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32" name="Rectángulo 31"/>
          <p:cNvSpPr/>
          <p:nvPr/>
        </p:nvSpPr>
        <p:spPr>
          <a:xfrm>
            <a:off x="9770037" y="1126767"/>
            <a:ext cx="561600" cy="4464450"/>
          </a:xfrm>
          <a:prstGeom prst="rect">
            <a:avLst/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33" name="Rectángulo 32"/>
          <p:cNvSpPr/>
          <p:nvPr/>
        </p:nvSpPr>
        <p:spPr>
          <a:xfrm>
            <a:off x="10900636" y="1126767"/>
            <a:ext cx="561600" cy="4464450"/>
          </a:xfrm>
          <a:prstGeom prst="rect">
            <a:avLst/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34" name="Rectángulo 33"/>
          <p:cNvSpPr/>
          <p:nvPr/>
        </p:nvSpPr>
        <p:spPr>
          <a:xfrm>
            <a:off x="10335340" y="1126767"/>
            <a:ext cx="561600" cy="4464450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7413227"/>
              </p:ext>
            </p:extLst>
          </p:nvPr>
        </p:nvGraphicFramePr>
        <p:xfrm>
          <a:off x="525436" y="747050"/>
          <a:ext cx="104976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1753376"/>
              </p:ext>
            </p:extLst>
          </p:nvPr>
        </p:nvGraphicFramePr>
        <p:xfrm>
          <a:off x="634536" y="3624361"/>
          <a:ext cx="109656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CuadroTexto 34"/>
          <p:cNvSpPr txBox="1"/>
          <p:nvPr/>
        </p:nvSpPr>
        <p:spPr>
          <a:xfrm>
            <a:off x="229590" y="1399542"/>
            <a:ext cx="461665" cy="41916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P</a:t>
            </a:r>
            <a:r>
              <a:rPr lang="es-MX" b="1" dirty="0" smtClean="0">
                <a:latin typeface="Century Gothic" panose="020B0502020202020204" pitchFamily="34" charset="0"/>
              </a:rPr>
              <a:t>orcentaje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7970117" y="348472"/>
            <a:ext cx="108000" cy="108000"/>
          </a:xfrm>
          <a:prstGeom prst="rect">
            <a:avLst/>
          </a:prstGeom>
          <a:solidFill>
            <a:srgbClr val="0099CC"/>
          </a:solidFill>
          <a:ln>
            <a:solidFill>
              <a:srgbClr val="0099CC"/>
            </a:solidFill>
          </a:ln>
          <a:scene3d>
            <a:camera prst="orthographicFront"/>
            <a:lightRig rig="threePt" dir="t"/>
          </a:scene3d>
          <a:sp3d>
            <a:bevelT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Rectángulo 36"/>
          <p:cNvSpPr/>
          <p:nvPr/>
        </p:nvSpPr>
        <p:spPr>
          <a:xfrm>
            <a:off x="9406450" y="348472"/>
            <a:ext cx="108000" cy="108000"/>
          </a:xfrm>
          <a:prstGeom prst="rect">
            <a:avLst/>
          </a:prstGeom>
          <a:solidFill>
            <a:srgbClr val="FF505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49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ortar y redondear rectángulo de esquina sencilla 4"/>
          <p:cNvSpPr/>
          <p:nvPr/>
        </p:nvSpPr>
        <p:spPr>
          <a:xfrm rot="16200000">
            <a:off x="8712332" y="3222983"/>
            <a:ext cx="6726779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168933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168933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1C476E">
                  <a:shade val="30000"/>
                  <a:satMod val="115000"/>
                </a:srgbClr>
              </a:gs>
              <a:gs pos="50000">
                <a:srgbClr val="1C476E">
                  <a:shade val="67500"/>
                  <a:satMod val="115000"/>
                </a:srgbClr>
              </a:gs>
              <a:gs pos="100000">
                <a:srgbClr val="1C476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22" name="Recortar y redondear rectángulo de esquina sencilla 4"/>
          <p:cNvSpPr/>
          <p:nvPr/>
        </p:nvSpPr>
        <p:spPr>
          <a:xfrm rot="16200000">
            <a:off x="8901889" y="3683575"/>
            <a:ext cx="6120000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058147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03718B">
                  <a:shade val="30000"/>
                  <a:satMod val="115000"/>
                </a:srgbClr>
              </a:gs>
              <a:gs pos="50000">
                <a:srgbClr val="03718B">
                  <a:shade val="67500"/>
                  <a:satMod val="115000"/>
                </a:srgbClr>
              </a:gs>
              <a:gs pos="100000">
                <a:srgbClr val="03718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 dirty="0"/>
          </a:p>
        </p:txBody>
      </p:sp>
      <p:sp>
        <p:nvSpPr>
          <p:cNvPr id="10" name="Paralelogramo 9"/>
          <p:cNvSpPr/>
          <p:nvPr/>
        </p:nvSpPr>
        <p:spPr>
          <a:xfrm rot="3904185">
            <a:off x="2683130" y="-3532608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11" name="Paralelogramo 10"/>
          <p:cNvSpPr/>
          <p:nvPr/>
        </p:nvSpPr>
        <p:spPr>
          <a:xfrm rot="3904185">
            <a:off x="2406469" y="-3755053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010755" y="1279114"/>
            <a:ext cx="10149058" cy="4140250"/>
          </a:xfrm>
        </p:spPr>
        <p:txBody>
          <a:bodyPr>
            <a:noAutofit/>
          </a:bodyPr>
          <a:lstStyle/>
          <a:p>
            <a:pPr algn="ctr">
              <a:tabLst>
                <a:tab pos="7886503" algn="l"/>
              </a:tabLst>
            </a:pPr>
            <a:r>
              <a:rPr lang="es-MX" sz="7200" b="1" dirty="0">
                <a:latin typeface="Century Gothic" panose="020B0502020202020204" pitchFamily="34" charset="0"/>
              </a:rPr>
              <a:t>Condiciones políticas de algunos países de América Latina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416685" y="639360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277270A6-EDA5-8745-83DD-E594B0537B87}" type="slidenum">
              <a:rPr lang="es-MX" sz="1600" b="1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29</a:t>
            </a:fld>
            <a:endParaRPr lang="es-MX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8076" y="197459"/>
            <a:ext cx="633597" cy="56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ortar y redondear rectángulo de esquina sencilla 4"/>
          <p:cNvSpPr/>
          <p:nvPr/>
        </p:nvSpPr>
        <p:spPr>
          <a:xfrm rot="16200000">
            <a:off x="8712332" y="3222983"/>
            <a:ext cx="6726779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168933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168933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1C476E">
                  <a:shade val="30000"/>
                  <a:satMod val="115000"/>
                </a:srgbClr>
              </a:gs>
              <a:gs pos="50000">
                <a:srgbClr val="1C476E">
                  <a:shade val="67500"/>
                  <a:satMod val="115000"/>
                </a:srgbClr>
              </a:gs>
              <a:gs pos="100000">
                <a:srgbClr val="1C476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19" name="Recortar y redondear rectángulo de esquina sencilla 4"/>
          <p:cNvSpPr/>
          <p:nvPr/>
        </p:nvSpPr>
        <p:spPr>
          <a:xfrm rot="16200000">
            <a:off x="8901889" y="3683575"/>
            <a:ext cx="6120000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058147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03718B">
                  <a:shade val="30000"/>
                  <a:satMod val="115000"/>
                </a:srgbClr>
              </a:gs>
              <a:gs pos="50000">
                <a:srgbClr val="03718B">
                  <a:shade val="67500"/>
                  <a:satMod val="115000"/>
                </a:srgbClr>
              </a:gs>
              <a:gs pos="100000">
                <a:srgbClr val="03718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 dirty="0"/>
          </a:p>
        </p:txBody>
      </p:sp>
      <p:sp>
        <p:nvSpPr>
          <p:cNvPr id="21" name="Paralelogramo 20"/>
          <p:cNvSpPr/>
          <p:nvPr/>
        </p:nvSpPr>
        <p:spPr>
          <a:xfrm rot="3904185">
            <a:off x="2683130" y="-3532608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22" name="Paralelogramo 21"/>
          <p:cNvSpPr/>
          <p:nvPr/>
        </p:nvSpPr>
        <p:spPr>
          <a:xfrm rot="3904185">
            <a:off x="2406469" y="-3755053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45866" y="256129"/>
            <a:ext cx="10800000" cy="74453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3000" b="1" dirty="0">
                <a:latin typeface="Century Gothic" panose="020B0502020202020204" pitchFamily="34" charset="0"/>
              </a:rPr>
              <a:t>La caída y recuperación de la economía tras la pandemia ha sido diferente en cada región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447504" y="6397066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277270A6-EDA5-8745-83DD-E594B0537B87}" type="slidenum">
              <a:rPr lang="es-MX" sz="1600" b="1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3</a:t>
            </a:fld>
            <a:endParaRPr lang="es-MX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8076" y="197459"/>
            <a:ext cx="633597" cy="565881"/>
          </a:xfrm>
          <a:prstGeom prst="rect">
            <a:avLst/>
          </a:prstGeom>
        </p:spPr>
      </p:pic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092226"/>
              </p:ext>
            </p:extLst>
          </p:nvPr>
        </p:nvGraphicFramePr>
        <p:xfrm>
          <a:off x="286918" y="1063591"/>
          <a:ext cx="576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8379062"/>
              </p:ext>
            </p:extLst>
          </p:nvPr>
        </p:nvGraphicFramePr>
        <p:xfrm>
          <a:off x="6133034" y="1063591"/>
          <a:ext cx="576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8204492"/>
              </p:ext>
            </p:extLst>
          </p:nvPr>
        </p:nvGraphicFramePr>
        <p:xfrm>
          <a:off x="3147272" y="3721598"/>
          <a:ext cx="594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4" name="Conector recto 3"/>
          <p:cNvCxnSpPr/>
          <p:nvPr/>
        </p:nvCxnSpPr>
        <p:spPr>
          <a:xfrm>
            <a:off x="679731" y="3666240"/>
            <a:ext cx="10899972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6 Rectángulo"/>
          <p:cNvSpPr/>
          <p:nvPr/>
        </p:nvSpPr>
        <p:spPr>
          <a:xfrm>
            <a:off x="0" y="6554408"/>
            <a:ext cx="115797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>
                <a:latin typeface="Century Gothic" panose="020B0502020202020204" pitchFamily="34" charset="0"/>
              </a:rPr>
              <a:t>Fuente: Organización de las Naciones Unidas (UNSTATS), WEO </a:t>
            </a:r>
            <a:r>
              <a:rPr lang="es-MX" sz="1400" dirty="0" smtClean="0">
                <a:latin typeface="Century Gothic" panose="020B0502020202020204" pitchFamily="34" charset="0"/>
              </a:rPr>
              <a:t>2022 </a:t>
            </a:r>
            <a:r>
              <a:rPr lang="es-MX" sz="1400" dirty="0">
                <a:latin typeface="Century Gothic" panose="020B0502020202020204" pitchFamily="34" charset="0"/>
              </a:rPr>
              <a:t>y base 2023 *estimaciones del personal técnico</a:t>
            </a:r>
          </a:p>
        </p:txBody>
      </p:sp>
    </p:spTree>
    <p:extLst>
      <p:ext uri="{BB962C8B-B14F-4D97-AF65-F5344CB8AC3E}">
        <p14:creationId xmlns:p14="http://schemas.microsoft.com/office/powerpoint/2010/main" val="65140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ortar y redondear rectángulo de esquina sencilla 4"/>
          <p:cNvSpPr/>
          <p:nvPr/>
        </p:nvSpPr>
        <p:spPr>
          <a:xfrm rot="16200000">
            <a:off x="8712332" y="3222983"/>
            <a:ext cx="6726779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168933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168933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1C476E">
                  <a:shade val="30000"/>
                  <a:satMod val="115000"/>
                </a:srgbClr>
              </a:gs>
              <a:gs pos="50000">
                <a:srgbClr val="1C476E">
                  <a:shade val="67500"/>
                  <a:satMod val="115000"/>
                </a:srgbClr>
              </a:gs>
              <a:gs pos="100000">
                <a:srgbClr val="1C476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16" name="Recortar y redondear rectángulo de esquina sencilla 4"/>
          <p:cNvSpPr/>
          <p:nvPr/>
        </p:nvSpPr>
        <p:spPr>
          <a:xfrm rot="16200000">
            <a:off x="8901889" y="3683575"/>
            <a:ext cx="6120000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058147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03718B">
                  <a:shade val="30000"/>
                  <a:satMod val="115000"/>
                </a:srgbClr>
              </a:gs>
              <a:gs pos="50000">
                <a:srgbClr val="03718B">
                  <a:shade val="67500"/>
                  <a:satMod val="115000"/>
                </a:srgbClr>
              </a:gs>
              <a:gs pos="100000">
                <a:srgbClr val="03718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 dirty="0"/>
          </a:p>
        </p:txBody>
      </p:sp>
      <p:sp>
        <p:nvSpPr>
          <p:cNvPr id="10" name="Paralelogramo 9"/>
          <p:cNvSpPr/>
          <p:nvPr/>
        </p:nvSpPr>
        <p:spPr>
          <a:xfrm rot="3904185">
            <a:off x="2683130" y="-3532608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11" name="Paralelogramo 10"/>
          <p:cNvSpPr/>
          <p:nvPr/>
        </p:nvSpPr>
        <p:spPr>
          <a:xfrm rot="3904185">
            <a:off x="2406469" y="-3755053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38682" y="3058814"/>
            <a:ext cx="10515600" cy="763588"/>
          </a:xfrm>
        </p:spPr>
        <p:txBody>
          <a:bodyPr>
            <a:noAutofit/>
          </a:bodyPr>
          <a:lstStyle/>
          <a:p>
            <a:pPr algn="ctr">
              <a:tabLst>
                <a:tab pos="7886503" algn="l"/>
              </a:tabLst>
            </a:pPr>
            <a:r>
              <a:rPr lang="es-MX" sz="9600" b="1" dirty="0" smtClean="0">
                <a:latin typeface="Century Gothic" panose="020B0502020202020204" pitchFamily="34" charset="0"/>
              </a:rPr>
              <a:t>Gracias</a:t>
            </a:r>
            <a:endParaRPr lang="es-MX" sz="9600" b="1" dirty="0">
              <a:latin typeface="Century Gothic" panose="020B0502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416685" y="639360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277270A6-EDA5-8745-83DD-E594B0537B87}" type="slidenum">
              <a:rPr lang="es-MX" sz="1600" b="1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30</a:t>
            </a:fld>
            <a:endParaRPr lang="es-MX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2"/>
          <a:srcRect l="30713" r="28500" b="32733"/>
          <a:stretch/>
        </p:blipFill>
        <p:spPr>
          <a:xfrm>
            <a:off x="7843179" y="4352507"/>
            <a:ext cx="2141918" cy="1910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370" y="4532966"/>
            <a:ext cx="1734959" cy="1549535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3712034" y="4138865"/>
            <a:ext cx="48561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88°</a:t>
            </a:r>
          </a:p>
          <a:p>
            <a:pPr algn="ctr"/>
            <a:r>
              <a:rPr lang="es-ES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Reunión del Consejo Directivo</a:t>
            </a:r>
          </a:p>
          <a:p>
            <a:pPr algn="ctr"/>
            <a:r>
              <a:rPr lang="es-ES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la FIIC</a:t>
            </a:r>
          </a:p>
          <a:p>
            <a:pPr algn="ctr"/>
            <a:r>
              <a:rPr lang="es-ES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Rio de Janeiro, Brasil</a:t>
            </a:r>
          </a:p>
          <a:p>
            <a:pPr algn="ctr"/>
            <a:endParaRPr lang="es-ES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s-ES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MX" b="1" dirty="0">
                <a:latin typeface="Century Gothic" panose="020B0502020202020204" pitchFamily="34" charset="0"/>
              </a:rPr>
              <a:t>19 – 22</a:t>
            </a:r>
          </a:p>
          <a:p>
            <a:pPr algn="ctr"/>
            <a:r>
              <a:rPr lang="es-MX" b="1" dirty="0">
                <a:latin typeface="Century Gothic" panose="020B0502020202020204" pitchFamily="34" charset="0"/>
              </a:rPr>
              <a:t>septiembre 2023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2360825" y="1261131"/>
            <a:ext cx="6915947" cy="492333"/>
          </a:xfrm>
          <a:prstGeom prst="rect">
            <a:avLst/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CuadroTexto 23"/>
          <p:cNvSpPr txBox="1"/>
          <p:nvPr/>
        </p:nvSpPr>
        <p:spPr>
          <a:xfrm>
            <a:off x="2023008" y="1022045"/>
            <a:ext cx="7630789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33CCCC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Evolución</a:t>
            </a:r>
            <a:r>
              <a:rPr lang="es-ES" sz="40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la economía de los países </a:t>
            </a:r>
            <a:r>
              <a:rPr lang="es-ES" sz="4000" b="1" dirty="0">
                <a:solidFill>
                  <a:srgbClr val="33CCCC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miembros de la FIIC </a:t>
            </a:r>
          </a:p>
        </p:txBody>
      </p:sp>
    </p:spTree>
    <p:extLst>
      <p:ext uri="{BB962C8B-B14F-4D97-AF65-F5344CB8AC3E}">
        <p14:creationId xmlns:p14="http://schemas.microsoft.com/office/powerpoint/2010/main" val="69091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ortar y redondear rectángulo de esquina sencilla 4"/>
          <p:cNvSpPr/>
          <p:nvPr/>
        </p:nvSpPr>
        <p:spPr>
          <a:xfrm rot="16200000">
            <a:off x="8712332" y="3222983"/>
            <a:ext cx="6726779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168933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168933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1C476E">
                  <a:shade val="30000"/>
                  <a:satMod val="115000"/>
                </a:srgbClr>
              </a:gs>
              <a:gs pos="50000">
                <a:srgbClr val="1C476E">
                  <a:shade val="67500"/>
                  <a:satMod val="115000"/>
                </a:srgbClr>
              </a:gs>
              <a:gs pos="100000">
                <a:srgbClr val="1C476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20" name="Recortar y redondear rectángulo de esquina sencilla 4"/>
          <p:cNvSpPr/>
          <p:nvPr/>
        </p:nvSpPr>
        <p:spPr>
          <a:xfrm rot="16200000">
            <a:off x="8901889" y="3683575"/>
            <a:ext cx="6120000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058147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03718B">
                  <a:shade val="30000"/>
                  <a:satMod val="115000"/>
                </a:srgbClr>
              </a:gs>
              <a:gs pos="50000">
                <a:srgbClr val="03718B">
                  <a:shade val="67500"/>
                  <a:satMod val="115000"/>
                </a:srgbClr>
              </a:gs>
              <a:gs pos="100000">
                <a:srgbClr val="03718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 dirty="0"/>
          </a:p>
        </p:txBody>
      </p:sp>
      <p:sp>
        <p:nvSpPr>
          <p:cNvPr id="15" name="Paralelogramo 14"/>
          <p:cNvSpPr/>
          <p:nvPr/>
        </p:nvSpPr>
        <p:spPr>
          <a:xfrm rot="3904185">
            <a:off x="2683130" y="-3532608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16" name="Paralelogramo 15"/>
          <p:cNvSpPr/>
          <p:nvPr/>
        </p:nvSpPr>
        <p:spPr>
          <a:xfrm rot="3904185">
            <a:off x="2406469" y="-3755053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2" name="AutoShape 2" descr="Construcción imágenes de stock de arte vectorial | Depositphotos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1351"/>
          </a:p>
        </p:txBody>
      </p:sp>
      <p:sp>
        <p:nvSpPr>
          <p:cNvPr id="11" name="19 Rectángulo"/>
          <p:cNvSpPr/>
          <p:nvPr/>
        </p:nvSpPr>
        <p:spPr>
          <a:xfrm>
            <a:off x="1826" y="6341394"/>
            <a:ext cx="10232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>
                <a:latin typeface="Century Gothic" panose="020B0502020202020204" pitchFamily="34" charset="0"/>
              </a:rPr>
              <a:t>Fuente: Banco Central del País, Instituto de Estadística del </a:t>
            </a:r>
            <a:r>
              <a:rPr lang="es-MX" sz="1400" dirty="0" smtClean="0">
                <a:latin typeface="Century Gothic" panose="020B0502020202020204" pitchFamily="34" charset="0"/>
              </a:rPr>
              <a:t>País. Las </a:t>
            </a:r>
            <a:r>
              <a:rPr lang="es-MX" sz="1400" dirty="0">
                <a:latin typeface="Century Gothic" panose="020B0502020202020204" pitchFamily="34" charset="0"/>
              </a:rPr>
              <a:t>cifras presentadas pueden no coincidir con las del año anterior debido a actualizaciones en las cifras por parte de la fuente.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9440236" y="6382508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277270A6-EDA5-8745-83DD-E594B0537B87}" type="slidenum">
              <a:rPr lang="es-MX" sz="1600" b="1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4</a:t>
            </a:fld>
            <a:endParaRPr lang="es-MX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4"/>
          <p:cNvSpPr txBox="1"/>
          <p:nvPr/>
        </p:nvSpPr>
        <p:spPr>
          <a:xfrm>
            <a:off x="344677" y="232677"/>
            <a:ext cx="10725139" cy="782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3200" b="1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MX" sz="3000" dirty="0" smtClean="0"/>
              <a:t>Evolución de la economía</a:t>
            </a:r>
            <a:r>
              <a:rPr lang="es-MX" sz="3000" dirty="0"/>
              <a:t> </a:t>
            </a:r>
            <a:r>
              <a:rPr lang="es-MX" sz="3000" dirty="0" smtClean="0"/>
              <a:t>de los países de la FIIC</a:t>
            </a:r>
          </a:p>
          <a:p>
            <a:r>
              <a:rPr lang="es-MX" sz="3000" dirty="0" smtClean="0"/>
              <a:t>  2021 –   2022 </a:t>
            </a:r>
            <a:endParaRPr lang="es-MX" sz="3000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8076" y="197459"/>
            <a:ext cx="633597" cy="565881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6540518" y="1812779"/>
            <a:ext cx="561600" cy="2791752"/>
          </a:xfrm>
          <a:prstGeom prst="rect">
            <a:avLst/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27" name="Rectángulo 26"/>
          <p:cNvSpPr/>
          <p:nvPr/>
        </p:nvSpPr>
        <p:spPr>
          <a:xfrm>
            <a:off x="7101918" y="1812779"/>
            <a:ext cx="561600" cy="2791752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28" name="Rectángulo 27"/>
          <p:cNvSpPr/>
          <p:nvPr/>
        </p:nvSpPr>
        <p:spPr>
          <a:xfrm>
            <a:off x="5972768" y="1812779"/>
            <a:ext cx="561600" cy="2791752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29" name="Rectángulo 28"/>
          <p:cNvSpPr/>
          <p:nvPr/>
        </p:nvSpPr>
        <p:spPr>
          <a:xfrm>
            <a:off x="8805168" y="1812779"/>
            <a:ext cx="561600" cy="2791752"/>
          </a:xfrm>
          <a:prstGeom prst="rect">
            <a:avLst/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30" name="Rectángulo 29"/>
          <p:cNvSpPr/>
          <p:nvPr/>
        </p:nvSpPr>
        <p:spPr>
          <a:xfrm>
            <a:off x="9366568" y="1812779"/>
            <a:ext cx="561600" cy="2791752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31" name="Rectángulo 30"/>
          <p:cNvSpPr/>
          <p:nvPr/>
        </p:nvSpPr>
        <p:spPr>
          <a:xfrm>
            <a:off x="7669668" y="1812779"/>
            <a:ext cx="561600" cy="2791752"/>
          </a:xfrm>
          <a:prstGeom prst="rect">
            <a:avLst/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32" name="Rectángulo 31"/>
          <p:cNvSpPr/>
          <p:nvPr/>
        </p:nvSpPr>
        <p:spPr>
          <a:xfrm>
            <a:off x="8237418" y="1812779"/>
            <a:ext cx="561600" cy="2791752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33" name="Rectángulo 32"/>
          <p:cNvSpPr/>
          <p:nvPr/>
        </p:nvSpPr>
        <p:spPr>
          <a:xfrm>
            <a:off x="1443468" y="1812779"/>
            <a:ext cx="561600" cy="2791752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34" name="Rectángulo 33"/>
          <p:cNvSpPr/>
          <p:nvPr/>
        </p:nvSpPr>
        <p:spPr>
          <a:xfrm>
            <a:off x="2011218" y="1812779"/>
            <a:ext cx="561600" cy="2791752"/>
          </a:xfrm>
          <a:prstGeom prst="rect">
            <a:avLst/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35" name="Rectángulo 34"/>
          <p:cNvSpPr/>
          <p:nvPr/>
        </p:nvSpPr>
        <p:spPr>
          <a:xfrm>
            <a:off x="2578968" y="1812779"/>
            <a:ext cx="561600" cy="2791752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36" name="Rectángulo 35"/>
          <p:cNvSpPr/>
          <p:nvPr/>
        </p:nvSpPr>
        <p:spPr>
          <a:xfrm>
            <a:off x="3140368" y="1812779"/>
            <a:ext cx="561600" cy="2791752"/>
          </a:xfrm>
          <a:prstGeom prst="rect">
            <a:avLst/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37" name="Rectángulo 36"/>
          <p:cNvSpPr/>
          <p:nvPr/>
        </p:nvSpPr>
        <p:spPr>
          <a:xfrm>
            <a:off x="3714468" y="1812779"/>
            <a:ext cx="561600" cy="2791752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38" name="Rectángulo 37"/>
          <p:cNvSpPr/>
          <p:nvPr/>
        </p:nvSpPr>
        <p:spPr>
          <a:xfrm>
            <a:off x="5411368" y="1812779"/>
            <a:ext cx="561600" cy="2791752"/>
          </a:xfrm>
          <a:prstGeom prst="rect">
            <a:avLst/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39" name="Rectángulo 38"/>
          <p:cNvSpPr/>
          <p:nvPr/>
        </p:nvSpPr>
        <p:spPr>
          <a:xfrm>
            <a:off x="4275868" y="1812779"/>
            <a:ext cx="561600" cy="2791752"/>
          </a:xfrm>
          <a:prstGeom prst="rect">
            <a:avLst/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40" name="Rectángulo 39"/>
          <p:cNvSpPr/>
          <p:nvPr/>
        </p:nvSpPr>
        <p:spPr>
          <a:xfrm>
            <a:off x="4843618" y="1812779"/>
            <a:ext cx="561600" cy="2791752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41" name="Rectángulo 40"/>
          <p:cNvSpPr/>
          <p:nvPr/>
        </p:nvSpPr>
        <p:spPr>
          <a:xfrm>
            <a:off x="9934318" y="1812779"/>
            <a:ext cx="561600" cy="2791752"/>
          </a:xfrm>
          <a:prstGeom prst="rect">
            <a:avLst/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42" name="Rectángulo 41"/>
          <p:cNvSpPr/>
          <p:nvPr/>
        </p:nvSpPr>
        <p:spPr>
          <a:xfrm>
            <a:off x="10502068" y="1812779"/>
            <a:ext cx="561600" cy="2791752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43" name="Rectángulo 42"/>
          <p:cNvSpPr/>
          <p:nvPr/>
        </p:nvSpPr>
        <p:spPr>
          <a:xfrm>
            <a:off x="11069816" y="1812779"/>
            <a:ext cx="561600" cy="2791752"/>
          </a:xfrm>
          <a:prstGeom prst="rect">
            <a:avLst/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62" name="Rectángulo 61"/>
          <p:cNvSpPr/>
          <p:nvPr/>
        </p:nvSpPr>
        <p:spPr>
          <a:xfrm>
            <a:off x="480328" y="763340"/>
            <a:ext cx="108000" cy="108000"/>
          </a:xfrm>
          <a:prstGeom prst="rect">
            <a:avLst/>
          </a:prstGeom>
          <a:solidFill>
            <a:srgbClr val="0099CC"/>
          </a:solidFill>
          <a:ln>
            <a:solidFill>
              <a:srgbClr val="0099CC"/>
            </a:solidFill>
          </a:ln>
          <a:scene3d>
            <a:camera prst="orthographicFront"/>
            <a:lightRig rig="threePt" dir="t"/>
          </a:scene3d>
          <a:sp3d>
            <a:bevelT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3" name="Rectángulo 62"/>
          <p:cNvSpPr/>
          <p:nvPr/>
        </p:nvSpPr>
        <p:spPr>
          <a:xfrm>
            <a:off x="1916661" y="763340"/>
            <a:ext cx="108000" cy="108000"/>
          </a:xfrm>
          <a:prstGeom prst="rect">
            <a:avLst/>
          </a:prstGeom>
          <a:solidFill>
            <a:srgbClr val="FF505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2695458"/>
              </p:ext>
            </p:extLst>
          </p:nvPr>
        </p:nvGraphicFramePr>
        <p:xfrm>
          <a:off x="307975" y="1153335"/>
          <a:ext cx="11447061" cy="5272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983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ortar y redondear rectángulo de esquina sencilla 4"/>
          <p:cNvSpPr/>
          <p:nvPr/>
        </p:nvSpPr>
        <p:spPr>
          <a:xfrm rot="16200000">
            <a:off x="8712332" y="3222983"/>
            <a:ext cx="6726779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168933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168933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1C476E">
                  <a:shade val="30000"/>
                  <a:satMod val="115000"/>
                </a:srgbClr>
              </a:gs>
              <a:gs pos="50000">
                <a:srgbClr val="1C476E">
                  <a:shade val="67500"/>
                  <a:satMod val="115000"/>
                </a:srgbClr>
              </a:gs>
              <a:gs pos="100000">
                <a:srgbClr val="1C476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18" name="Recortar y redondear rectángulo de esquina sencilla 4"/>
          <p:cNvSpPr/>
          <p:nvPr/>
        </p:nvSpPr>
        <p:spPr>
          <a:xfrm rot="16200000">
            <a:off x="8901889" y="3683575"/>
            <a:ext cx="6120000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058147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03718B">
                  <a:shade val="30000"/>
                  <a:satMod val="115000"/>
                </a:srgbClr>
              </a:gs>
              <a:gs pos="50000">
                <a:srgbClr val="03718B">
                  <a:shade val="67500"/>
                  <a:satMod val="115000"/>
                </a:srgbClr>
              </a:gs>
              <a:gs pos="100000">
                <a:srgbClr val="03718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 dirty="0"/>
          </a:p>
        </p:txBody>
      </p:sp>
      <p:sp>
        <p:nvSpPr>
          <p:cNvPr id="10" name="Paralelogramo 9"/>
          <p:cNvSpPr/>
          <p:nvPr/>
        </p:nvSpPr>
        <p:spPr>
          <a:xfrm rot="3904185">
            <a:off x="2683130" y="-3532608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11" name="Paralelogramo 10"/>
          <p:cNvSpPr/>
          <p:nvPr/>
        </p:nvSpPr>
        <p:spPr>
          <a:xfrm rot="3904185">
            <a:off x="2406469" y="-3755053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416685" y="639360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277270A6-EDA5-8745-83DD-E594B0537B87}" type="slidenum">
              <a:rPr lang="es-MX" sz="1600" b="1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5</a:t>
            </a:fld>
            <a:endParaRPr lang="es-MX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19 Rectángulo"/>
          <p:cNvSpPr/>
          <p:nvPr/>
        </p:nvSpPr>
        <p:spPr>
          <a:xfrm>
            <a:off x="0" y="6393155"/>
            <a:ext cx="118399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>
                <a:latin typeface="Century Gothic" panose="020B0502020202020204" pitchFamily="34" charset="0"/>
              </a:rPr>
              <a:t>Fuente: Banco Central del País, Instituto de Estadística del País. Valores corrientes</a:t>
            </a:r>
          </a:p>
          <a:p>
            <a:pPr algn="just"/>
            <a:r>
              <a:rPr lang="es-MX" sz="1400" dirty="0">
                <a:latin typeface="Century Gothic" panose="020B0502020202020204" pitchFamily="34" charset="0"/>
              </a:rPr>
              <a:t>Las cifras presentadas pueden no coincidir con las del año anterior debido a actualizaciones en las cifras por parte de la fuente.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8076" y="197459"/>
            <a:ext cx="633597" cy="56588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29590" y="1399542"/>
            <a:ext cx="461665" cy="41916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Miles de millones de dólares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44642" y="228772"/>
            <a:ext cx="10515600" cy="763588"/>
          </a:xfrm>
        </p:spPr>
        <p:txBody>
          <a:bodyPr>
            <a:noAutofit/>
          </a:bodyPr>
          <a:lstStyle/>
          <a:p>
            <a:pPr>
              <a:tabLst>
                <a:tab pos="7886503" algn="l"/>
              </a:tabLst>
            </a:pPr>
            <a:r>
              <a:rPr lang="es-MX" sz="3000" b="1" dirty="0">
                <a:latin typeface="Century Gothic" panose="020B0502020202020204" pitchFamily="34" charset="0"/>
              </a:rPr>
              <a:t>Balanza Comercial de los Países Miembros de la </a:t>
            </a:r>
            <a:r>
              <a:rPr lang="es-MX" sz="3000" b="1" dirty="0" smtClean="0">
                <a:latin typeface="Century Gothic" panose="020B0502020202020204" pitchFamily="34" charset="0"/>
              </a:rPr>
              <a:t>FIIC</a:t>
            </a:r>
            <a:br>
              <a:rPr lang="es-MX" sz="3000" b="1" dirty="0" smtClean="0">
                <a:latin typeface="Century Gothic" panose="020B0502020202020204" pitchFamily="34" charset="0"/>
              </a:rPr>
            </a:br>
            <a:r>
              <a:rPr lang="es-MX" sz="3000" b="1" dirty="0" smtClean="0">
                <a:latin typeface="Century Gothic" panose="020B0502020202020204" pitchFamily="34" charset="0"/>
              </a:rPr>
              <a:t>  2021 –   2022 </a:t>
            </a:r>
            <a:endParaRPr lang="es-MX" sz="3000" b="1" dirty="0">
              <a:latin typeface="Century Gothic" panose="020B0502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80328" y="763340"/>
            <a:ext cx="108000" cy="108000"/>
          </a:xfrm>
          <a:prstGeom prst="rect">
            <a:avLst/>
          </a:prstGeom>
          <a:solidFill>
            <a:srgbClr val="0099CC"/>
          </a:solidFill>
          <a:ln>
            <a:solidFill>
              <a:srgbClr val="0099CC"/>
            </a:solidFill>
          </a:ln>
          <a:scene3d>
            <a:camera prst="orthographicFront"/>
            <a:lightRig rig="threePt" dir="t"/>
          </a:scene3d>
          <a:sp3d>
            <a:bevelT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/>
          <p:cNvSpPr/>
          <p:nvPr/>
        </p:nvSpPr>
        <p:spPr>
          <a:xfrm>
            <a:off x="1916661" y="763340"/>
            <a:ext cx="108000" cy="108000"/>
          </a:xfrm>
          <a:prstGeom prst="rect">
            <a:avLst/>
          </a:prstGeom>
          <a:solidFill>
            <a:srgbClr val="FF505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14"/>
          <p:cNvSpPr/>
          <p:nvPr/>
        </p:nvSpPr>
        <p:spPr>
          <a:xfrm>
            <a:off x="6614775" y="1126767"/>
            <a:ext cx="586800" cy="4464450"/>
          </a:xfrm>
          <a:prstGeom prst="rect">
            <a:avLst/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21" name="Rectángulo 20"/>
          <p:cNvSpPr/>
          <p:nvPr/>
        </p:nvSpPr>
        <p:spPr>
          <a:xfrm>
            <a:off x="7198008" y="1126767"/>
            <a:ext cx="586800" cy="4464450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22" name="Rectángulo 21"/>
          <p:cNvSpPr/>
          <p:nvPr/>
        </p:nvSpPr>
        <p:spPr>
          <a:xfrm>
            <a:off x="6031542" y="1126767"/>
            <a:ext cx="586800" cy="4464450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23" name="Rectángulo 22"/>
          <p:cNvSpPr/>
          <p:nvPr/>
        </p:nvSpPr>
        <p:spPr>
          <a:xfrm>
            <a:off x="8947707" y="1126767"/>
            <a:ext cx="586800" cy="4464450"/>
          </a:xfrm>
          <a:prstGeom prst="rect">
            <a:avLst/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24" name="Rectángulo 23"/>
          <p:cNvSpPr/>
          <p:nvPr/>
        </p:nvSpPr>
        <p:spPr>
          <a:xfrm>
            <a:off x="9530940" y="1126767"/>
            <a:ext cx="586800" cy="4464450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25" name="Rectángulo 24"/>
          <p:cNvSpPr/>
          <p:nvPr/>
        </p:nvSpPr>
        <p:spPr>
          <a:xfrm>
            <a:off x="7781241" y="1126767"/>
            <a:ext cx="586800" cy="4464450"/>
          </a:xfrm>
          <a:prstGeom prst="rect">
            <a:avLst/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26" name="Rectángulo 25"/>
          <p:cNvSpPr/>
          <p:nvPr/>
        </p:nvSpPr>
        <p:spPr>
          <a:xfrm>
            <a:off x="8364474" y="1126767"/>
            <a:ext cx="586800" cy="4464450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27" name="Rectángulo 26"/>
          <p:cNvSpPr/>
          <p:nvPr/>
        </p:nvSpPr>
        <p:spPr>
          <a:xfrm>
            <a:off x="1365678" y="1126767"/>
            <a:ext cx="586800" cy="4464450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28" name="Rectángulo 27"/>
          <p:cNvSpPr/>
          <p:nvPr/>
        </p:nvSpPr>
        <p:spPr>
          <a:xfrm>
            <a:off x="1948911" y="1126767"/>
            <a:ext cx="586800" cy="4464450"/>
          </a:xfrm>
          <a:prstGeom prst="rect">
            <a:avLst/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29" name="Rectángulo 28"/>
          <p:cNvSpPr/>
          <p:nvPr/>
        </p:nvSpPr>
        <p:spPr>
          <a:xfrm>
            <a:off x="2532144" y="1126767"/>
            <a:ext cx="586800" cy="4464450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30" name="Rectángulo 29"/>
          <p:cNvSpPr/>
          <p:nvPr/>
        </p:nvSpPr>
        <p:spPr>
          <a:xfrm>
            <a:off x="3115377" y="1126767"/>
            <a:ext cx="586800" cy="4464450"/>
          </a:xfrm>
          <a:prstGeom prst="rect">
            <a:avLst/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31" name="Rectángulo 30"/>
          <p:cNvSpPr/>
          <p:nvPr/>
        </p:nvSpPr>
        <p:spPr>
          <a:xfrm>
            <a:off x="3698610" y="1126767"/>
            <a:ext cx="586800" cy="4464450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32" name="Rectángulo 31"/>
          <p:cNvSpPr/>
          <p:nvPr/>
        </p:nvSpPr>
        <p:spPr>
          <a:xfrm>
            <a:off x="5448309" y="1126767"/>
            <a:ext cx="586800" cy="4464450"/>
          </a:xfrm>
          <a:prstGeom prst="rect">
            <a:avLst/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33" name="Rectángulo 32"/>
          <p:cNvSpPr/>
          <p:nvPr/>
        </p:nvSpPr>
        <p:spPr>
          <a:xfrm>
            <a:off x="4281843" y="1126767"/>
            <a:ext cx="586800" cy="4464450"/>
          </a:xfrm>
          <a:prstGeom prst="rect">
            <a:avLst/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34" name="Rectángulo 33"/>
          <p:cNvSpPr/>
          <p:nvPr/>
        </p:nvSpPr>
        <p:spPr>
          <a:xfrm>
            <a:off x="4865076" y="1126767"/>
            <a:ext cx="586800" cy="4464450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35" name="Rectángulo 34"/>
          <p:cNvSpPr/>
          <p:nvPr/>
        </p:nvSpPr>
        <p:spPr>
          <a:xfrm>
            <a:off x="10114173" y="1126767"/>
            <a:ext cx="586800" cy="4464450"/>
          </a:xfrm>
          <a:prstGeom prst="rect">
            <a:avLst/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37" name="Rectángulo 36"/>
          <p:cNvSpPr/>
          <p:nvPr/>
        </p:nvSpPr>
        <p:spPr>
          <a:xfrm>
            <a:off x="11280635" y="1126767"/>
            <a:ext cx="586800" cy="4464450"/>
          </a:xfrm>
          <a:prstGeom prst="rect">
            <a:avLst/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5628391"/>
              </p:ext>
            </p:extLst>
          </p:nvPr>
        </p:nvGraphicFramePr>
        <p:xfrm>
          <a:off x="679187" y="3149880"/>
          <a:ext cx="11322000" cy="34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Rectángulo 35"/>
          <p:cNvSpPr/>
          <p:nvPr/>
        </p:nvSpPr>
        <p:spPr>
          <a:xfrm>
            <a:off x="10697406" y="1126767"/>
            <a:ext cx="586800" cy="4464450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145810"/>
              </p:ext>
            </p:extLst>
          </p:nvPr>
        </p:nvGraphicFramePr>
        <p:xfrm>
          <a:off x="682761" y="651026"/>
          <a:ext cx="11325424" cy="2619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3744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ortar y redondear rectángulo de esquina sencilla 4"/>
          <p:cNvSpPr/>
          <p:nvPr/>
        </p:nvSpPr>
        <p:spPr>
          <a:xfrm rot="16200000">
            <a:off x="8712332" y="3222983"/>
            <a:ext cx="6726779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168933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168933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1C476E">
                  <a:shade val="30000"/>
                  <a:satMod val="115000"/>
                </a:srgbClr>
              </a:gs>
              <a:gs pos="50000">
                <a:srgbClr val="1C476E">
                  <a:shade val="67500"/>
                  <a:satMod val="115000"/>
                </a:srgbClr>
              </a:gs>
              <a:gs pos="100000">
                <a:srgbClr val="1C476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22" name="Recortar y redondear rectángulo de esquina sencilla 4"/>
          <p:cNvSpPr/>
          <p:nvPr/>
        </p:nvSpPr>
        <p:spPr>
          <a:xfrm rot="16200000">
            <a:off x="8901889" y="3683575"/>
            <a:ext cx="6120000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058147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03718B">
                  <a:shade val="30000"/>
                  <a:satMod val="115000"/>
                </a:srgbClr>
              </a:gs>
              <a:gs pos="50000">
                <a:srgbClr val="03718B">
                  <a:shade val="67500"/>
                  <a:satMod val="115000"/>
                </a:srgbClr>
              </a:gs>
              <a:gs pos="100000">
                <a:srgbClr val="03718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 dirty="0"/>
          </a:p>
        </p:txBody>
      </p:sp>
      <p:sp>
        <p:nvSpPr>
          <p:cNvPr id="10" name="Paralelogramo 9"/>
          <p:cNvSpPr/>
          <p:nvPr/>
        </p:nvSpPr>
        <p:spPr>
          <a:xfrm rot="3904185">
            <a:off x="2683130" y="-3532608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11" name="Paralelogramo 10"/>
          <p:cNvSpPr/>
          <p:nvPr/>
        </p:nvSpPr>
        <p:spPr>
          <a:xfrm rot="3904185">
            <a:off x="2406469" y="-3755053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416685" y="639360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277270A6-EDA5-8745-83DD-E594B0537B87}" type="slidenum">
              <a:rPr lang="es-MX" sz="1600" b="1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6</a:t>
            </a:fld>
            <a:endParaRPr lang="es-MX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19 Rectángulo"/>
          <p:cNvSpPr/>
          <p:nvPr/>
        </p:nvSpPr>
        <p:spPr>
          <a:xfrm>
            <a:off x="0" y="6336313"/>
            <a:ext cx="118399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>
                <a:latin typeface="Century Gothic" panose="020B0502020202020204" pitchFamily="34" charset="0"/>
              </a:rPr>
              <a:t>Fuente: Banco Central del País, Instituto de Estadística del País. Valores corrientes</a:t>
            </a:r>
          </a:p>
          <a:p>
            <a:pPr algn="just"/>
            <a:r>
              <a:rPr lang="es-MX" sz="1400" dirty="0">
                <a:latin typeface="Century Gothic" panose="020B0502020202020204" pitchFamily="34" charset="0"/>
              </a:rPr>
              <a:t>Las cifras presentadas pueden no coincidir con las del año anterior debido a actualizaciones en las cifras por parte de la fuente.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8076" y="197459"/>
            <a:ext cx="633597" cy="565881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229590" y="1399542"/>
            <a:ext cx="461665" cy="41916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Miles de millones de dólares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480328" y="763340"/>
            <a:ext cx="108000" cy="108000"/>
          </a:xfrm>
          <a:prstGeom prst="rect">
            <a:avLst/>
          </a:prstGeom>
          <a:solidFill>
            <a:srgbClr val="0099CC"/>
          </a:solidFill>
          <a:ln>
            <a:solidFill>
              <a:srgbClr val="0099CC"/>
            </a:solidFill>
          </a:ln>
          <a:scene3d>
            <a:camera prst="orthographicFront"/>
            <a:lightRig rig="threePt" dir="t"/>
          </a:scene3d>
          <a:sp3d>
            <a:bevelT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Rectángulo 22"/>
          <p:cNvSpPr/>
          <p:nvPr/>
        </p:nvSpPr>
        <p:spPr>
          <a:xfrm>
            <a:off x="1916661" y="763340"/>
            <a:ext cx="108000" cy="108000"/>
          </a:xfrm>
          <a:prstGeom prst="rect">
            <a:avLst/>
          </a:prstGeom>
          <a:solidFill>
            <a:srgbClr val="FF505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344642" y="228772"/>
            <a:ext cx="10515600" cy="763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886503" algn="l"/>
              </a:tabLst>
            </a:pPr>
            <a:r>
              <a:rPr lang="es-MX" sz="3000" b="1" dirty="0" smtClean="0">
                <a:latin typeface="Century Gothic" panose="020B0502020202020204" pitchFamily="34" charset="0"/>
              </a:rPr>
              <a:t>Balanza Comercial de los Países Miembros de la FIIC</a:t>
            </a:r>
            <a:br>
              <a:rPr lang="es-MX" sz="3000" b="1" dirty="0" smtClean="0">
                <a:latin typeface="Century Gothic" panose="020B0502020202020204" pitchFamily="34" charset="0"/>
              </a:rPr>
            </a:br>
            <a:r>
              <a:rPr lang="es-MX" sz="3000" b="1" dirty="0" smtClean="0">
                <a:latin typeface="Century Gothic" panose="020B0502020202020204" pitchFamily="34" charset="0"/>
              </a:rPr>
              <a:t>  2021 –   2022 </a:t>
            </a:r>
            <a:endParaRPr lang="es-MX" sz="3000" b="1" dirty="0">
              <a:latin typeface="Century Gothic" panose="020B050202020202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6510455" y="1474723"/>
            <a:ext cx="550800" cy="3852000"/>
          </a:xfrm>
          <a:prstGeom prst="rect">
            <a:avLst/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25" name="Rectángulo 24"/>
          <p:cNvSpPr/>
          <p:nvPr/>
        </p:nvSpPr>
        <p:spPr>
          <a:xfrm>
            <a:off x="7062148" y="1474723"/>
            <a:ext cx="550800" cy="3852000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26" name="Rectángulo 25"/>
          <p:cNvSpPr/>
          <p:nvPr/>
        </p:nvSpPr>
        <p:spPr>
          <a:xfrm>
            <a:off x="5958762" y="1474723"/>
            <a:ext cx="550800" cy="3852000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27" name="Rectángulo 26"/>
          <p:cNvSpPr/>
          <p:nvPr/>
        </p:nvSpPr>
        <p:spPr>
          <a:xfrm>
            <a:off x="8717227" y="1474723"/>
            <a:ext cx="550800" cy="3852000"/>
          </a:xfrm>
          <a:prstGeom prst="rect">
            <a:avLst/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28" name="Rectángulo 27"/>
          <p:cNvSpPr/>
          <p:nvPr/>
        </p:nvSpPr>
        <p:spPr>
          <a:xfrm>
            <a:off x="9268920" y="1474723"/>
            <a:ext cx="550800" cy="3852000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29" name="Rectángulo 28"/>
          <p:cNvSpPr/>
          <p:nvPr/>
        </p:nvSpPr>
        <p:spPr>
          <a:xfrm>
            <a:off x="7613841" y="1474723"/>
            <a:ext cx="550800" cy="3852000"/>
          </a:xfrm>
          <a:prstGeom prst="rect">
            <a:avLst/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30" name="Rectángulo 29"/>
          <p:cNvSpPr/>
          <p:nvPr/>
        </p:nvSpPr>
        <p:spPr>
          <a:xfrm>
            <a:off x="8165534" y="1474723"/>
            <a:ext cx="550800" cy="3852000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31" name="Rectángulo 30"/>
          <p:cNvSpPr/>
          <p:nvPr/>
        </p:nvSpPr>
        <p:spPr>
          <a:xfrm>
            <a:off x="1545218" y="1474723"/>
            <a:ext cx="550800" cy="3852000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32" name="Rectángulo 31"/>
          <p:cNvSpPr/>
          <p:nvPr/>
        </p:nvSpPr>
        <p:spPr>
          <a:xfrm>
            <a:off x="2096911" y="1474723"/>
            <a:ext cx="550800" cy="3852000"/>
          </a:xfrm>
          <a:prstGeom prst="rect">
            <a:avLst/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33" name="Rectángulo 32"/>
          <p:cNvSpPr/>
          <p:nvPr/>
        </p:nvSpPr>
        <p:spPr>
          <a:xfrm>
            <a:off x="2648604" y="1474723"/>
            <a:ext cx="550800" cy="3852000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34" name="Rectángulo 33"/>
          <p:cNvSpPr/>
          <p:nvPr/>
        </p:nvSpPr>
        <p:spPr>
          <a:xfrm>
            <a:off x="3200297" y="1474723"/>
            <a:ext cx="550800" cy="3852000"/>
          </a:xfrm>
          <a:prstGeom prst="rect">
            <a:avLst/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35" name="Rectángulo 34"/>
          <p:cNvSpPr/>
          <p:nvPr/>
        </p:nvSpPr>
        <p:spPr>
          <a:xfrm>
            <a:off x="3751990" y="1474723"/>
            <a:ext cx="550800" cy="3852000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36" name="Rectángulo 35"/>
          <p:cNvSpPr/>
          <p:nvPr/>
        </p:nvSpPr>
        <p:spPr>
          <a:xfrm>
            <a:off x="5407069" y="1474723"/>
            <a:ext cx="550800" cy="3852000"/>
          </a:xfrm>
          <a:prstGeom prst="rect">
            <a:avLst/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37" name="Rectángulo 36"/>
          <p:cNvSpPr/>
          <p:nvPr/>
        </p:nvSpPr>
        <p:spPr>
          <a:xfrm>
            <a:off x="4303683" y="1474723"/>
            <a:ext cx="550800" cy="3852000"/>
          </a:xfrm>
          <a:prstGeom prst="rect">
            <a:avLst/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38" name="Rectángulo 37"/>
          <p:cNvSpPr/>
          <p:nvPr/>
        </p:nvSpPr>
        <p:spPr>
          <a:xfrm>
            <a:off x="4855376" y="1474723"/>
            <a:ext cx="550800" cy="3852000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39" name="Rectángulo 38"/>
          <p:cNvSpPr/>
          <p:nvPr/>
        </p:nvSpPr>
        <p:spPr>
          <a:xfrm>
            <a:off x="9820613" y="1474723"/>
            <a:ext cx="550800" cy="3852000"/>
          </a:xfrm>
          <a:prstGeom prst="rect">
            <a:avLst/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40" name="Rectángulo 39"/>
          <p:cNvSpPr/>
          <p:nvPr/>
        </p:nvSpPr>
        <p:spPr>
          <a:xfrm>
            <a:off x="10372306" y="1474723"/>
            <a:ext cx="550800" cy="3852000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41" name="Rectángulo 40"/>
          <p:cNvSpPr/>
          <p:nvPr/>
        </p:nvSpPr>
        <p:spPr>
          <a:xfrm>
            <a:off x="10923996" y="1474723"/>
            <a:ext cx="550800" cy="3852000"/>
          </a:xfrm>
          <a:prstGeom prst="rect">
            <a:avLst/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36651"/>
              </p:ext>
            </p:extLst>
          </p:nvPr>
        </p:nvGraphicFramePr>
        <p:xfrm>
          <a:off x="827314" y="1378237"/>
          <a:ext cx="10792848" cy="4359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286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ortar y redondear rectángulo de esquina sencilla 4"/>
          <p:cNvSpPr/>
          <p:nvPr/>
        </p:nvSpPr>
        <p:spPr>
          <a:xfrm rot="16200000">
            <a:off x="8712332" y="3222983"/>
            <a:ext cx="6726779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168933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168933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1C476E">
                  <a:shade val="30000"/>
                  <a:satMod val="115000"/>
                </a:srgbClr>
              </a:gs>
              <a:gs pos="50000">
                <a:srgbClr val="1C476E">
                  <a:shade val="67500"/>
                  <a:satMod val="115000"/>
                </a:srgbClr>
              </a:gs>
              <a:gs pos="100000">
                <a:srgbClr val="1C476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22" name="Recortar y redondear rectángulo de esquina sencilla 4"/>
          <p:cNvSpPr/>
          <p:nvPr/>
        </p:nvSpPr>
        <p:spPr>
          <a:xfrm rot="16200000">
            <a:off x="8901889" y="3683575"/>
            <a:ext cx="6120000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058147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03718B">
                  <a:shade val="30000"/>
                  <a:satMod val="115000"/>
                </a:srgbClr>
              </a:gs>
              <a:gs pos="50000">
                <a:srgbClr val="03718B">
                  <a:shade val="67500"/>
                  <a:satMod val="115000"/>
                </a:srgbClr>
              </a:gs>
              <a:gs pos="100000">
                <a:srgbClr val="03718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 dirty="0"/>
          </a:p>
        </p:txBody>
      </p:sp>
      <p:sp>
        <p:nvSpPr>
          <p:cNvPr id="10" name="Paralelogramo 9"/>
          <p:cNvSpPr/>
          <p:nvPr/>
        </p:nvSpPr>
        <p:spPr>
          <a:xfrm rot="3904185">
            <a:off x="2683130" y="-3532608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11" name="Paralelogramo 10"/>
          <p:cNvSpPr/>
          <p:nvPr/>
        </p:nvSpPr>
        <p:spPr>
          <a:xfrm rot="3904185">
            <a:off x="2406469" y="-3755053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22036" y="254229"/>
            <a:ext cx="10515600" cy="763588"/>
          </a:xfrm>
        </p:spPr>
        <p:txBody>
          <a:bodyPr>
            <a:noAutofit/>
          </a:bodyPr>
          <a:lstStyle/>
          <a:p>
            <a:pPr>
              <a:tabLst>
                <a:tab pos="7886503" algn="l"/>
              </a:tabLst>
            </a:pPr>
            <a:r>
              <a:rPr lang="es-MX" sz="3000" b="1" dirty="0" smtClean="0">
                <a:latin typeface="Century Gothic" panose="020B0502020202020204" pitchFamily="34" charset="0"/>
              </a:rPr>
              <a:t>Relación Comercial de China con los países miembros de la FIIC</a:t>
            </a:r>
            <a:endParaRPr lang="es-MX" sz="3000" b="1" dirty="0">
              <a:latin typeface="Century Gothic" panose="020B0502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416685" y="639360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277270A6-EDA5-8745-83DD-E594B0537B87}" type="slidenum">
              <a:rPr lang="es-MX" sz="1600" b="1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7</a:t>
            </a:fld>
            <a:endParaRPr lang="es-MX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19 Rectángulo"/>
          <p:cNvSpPr/>
          <p:nvPr/>
        </p:nvSpPr>
        <p:spPr>
          <a:xfrm>
            <a:off x="8791063" y="5887295"/>
            <a:ext cx="30866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>
                <a:latin typeface="Century Gothic" panose="020B0502020202020204" pitchFamily="34" charset="0"/>
              </a:rPr>
              <a:t>Fuente: </a:t>
            </a:r>
            <a:r>
              <a:rPr lang="es-MX" sz="1400" dirty="0" smtClean="0">
                <a:latin typeface="Century Gothic" panose="020B0502020202020204" pitchFamily="34" charset="0"/>
              </a:rPr>
              <a:t>Departamento </a:t>
            </a:r>
            <a:r>
              <a:rPr lang="es-MX" sz="1400" dirty="0">
                <a:latin typeface="Century Gothic" panose="020B0502020202020204" pitchFamily="34" charset="0"/>
              </a:rPr>
              <a:t>de Asuntos Económicos y Sociales, Estadísticas comerciales, </a:t>
            </a:r>
            <a:r>
              <a:rPr lang="es-MX" sz="1400" dirty="0" err="1">
                <a:latin typeface="Century Gothic" panose="020B0502020202020204" pitchFamily="34" charset="0"/>
              </a:rPr>
              <a:t>Comtrade</a:t>
            </a:r>
            <a:r>
              <a:rPr lang="es-MX" sz="1400" dirty="0">
                <a:latin typeface="Century Gothic" panose="020B0502020202020204" pitchFamily="34" charset="0"/>
              </a:rPr>
              <a:t>, Naciones </a:t>
            </a:r>
            <a:r>
              <a:rPr lang="es-MX" sz="1400" dirty="0" smtClean="0">
                <a:latin typeface="Century Gothic" panose="020B0502020202020204" pitchFamily="34" charset="0"/>
              </a:rPr>
              <a:t>Unidas</a:t>
            </a:r>
            <a:endParaRPr lang="es-MX" sz="1400" dirty="0">
              <a:latin typeface="Century Gothic" panose="020B050202020202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8076" y="197459"/>
            <a:ext cx="633597" cy="565881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65696"/>
              </p:ext>
            </p:extLst>
          </p:nvPr>
        </p:nvGraphicFramePr>
        <p:xfrm>
          <a:off x="145658" y="1017817"/>
          <a:ext cx="8569882" cy="5823585"/>
        </p:xfrm>
        <a:graphic>
          <a:graphicData uri="http://schemas.openxmlformats.org/drawingml/2006/table">
            <a:tbl>
              <a:tblPr/>
              <a:tblGrid>
                <a:gridCol w="1733185"/>
                <a:gridCol w="2306606"/>
                <a:gridCol w="2223485"/>
                <a:gridCol w="2306606"/>
              </a:tblGrid>
              <a:tr h="25015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MX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País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7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Comercio</a:t>
                      </a:r>
                      <a:r>
                        <a:rPr lang="es-MX" sz="17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 de bienes 2022</a:t>
                      </a:r>
                    </a:p>
                    <a:p>
                      <a:pPr algn="ctr" fontAlgn="b"/>
                      <a:r>
                        <a:rPr lang="es-MX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(miles de millones de dólares)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50151">
                <a:tc vMerge="1">
                  <a:txBody>
                    <a:bodyPr/>
                    <a:lstStyle/>
                    <a:p>
                      <a:pPr algn="ctr" fontAlgn="b"/>
                      <a:endParaRPr lang="es-MX" sz="16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Exportaciones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Importaciones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Balanza Comercial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250151">
                <a:tc>
                  <a:txBody>
                    <a:bodyPr/>
                    <a:lstStyle/>
                    <a:p>
                      <a:pPr algn="l" fontAlgn="b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México</a:t>
                      </a:r>
                    </a:p>
                  </a:txBody>
                  <a:tcPr marL="1143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60.1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51">
                <a:tc>
                  <a:txBody>
                    <a:bodyPr/>
                    <a:lstStyle/>
                    <a:p>
                      <a:pPr algn="l" fontAlgn="b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Panamá</a:t>
                      </a:r>
                    </a:p>
                  </a:txBody>
                  <a:tcPr marL="1143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11.4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50151">
                <a:tc>
                  <a:txBody>
                    <a:bodyPr/>
                    <a:lstStyle/>
                    <a:p>
                      <a:pPr algn="l" fontAlgn="b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Colombia</a:t>
                      </a:r>
                    </a:p>
                  </a:txBody>
                  <a:tcPr marL="1143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8.6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51">
                <a:tc>
                  <a:txBody>
                    <a:bodyPr/>
                    <a:lstStyle/>
                    <a:p>
                      <a:pPr algn="l" fontAlgn="b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Argentina</a:t>
                      </a:r>
                    </a:p>
                  </a:txBody>
                  <a:tcPr marL="1143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4.2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50151">
                <a:tc>
                  <a:txBody>
                    <a:bodyPr/>
                    <a:lstStyle/>
                    <a:p>
                      <a:pPr algn="l" fontAlgn="b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Rep. Dom.</a:t>
                      </a:r>
                    </a:p>
                  </a:txBody>
                  <a:tcPr marL="1143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51">
                <a:tc>
                  <a:txBody>
                    <a:bodyPr/>
                    <a:lstStyle/>
                    <a:p>
                      <a:pPr algn="l" fontAlgn="b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Guatemala</a:t>
                      </a:r>
                    </a:p>
                  </a:txBody>
                  <a:tcPr marL="1143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50151">
                <a:tc>
                  <a:txBody>
                    <a:bodyPr/>
                    <a:lstStyle/>
                    <a:p>
                      <a:pPr algn="l" fontAlgn="b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Venezuela</a:t>
                      </a:r>
                    </a:p>
                  </a:txBody>
                  <a:tcPr marL="1143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51">
                <a:tc>
                  <a:txBody>
                    <a:bodyPr/>
                    <a:lstStyle/>
                    <a:p>
                      <a:pPr algn="l" fontAlgn="b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Paraguay</a:t>
                      </a:r>
                    </a:p>
                  </a:txBody>
                  <a:tcPr marL="1143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50151">
                <a:tc>
                  <a:txBody>
                    <a:bodyPr/>
                    <a:lstStyle/>
                    <a:p>
                      <a:pPr algn="l" fontAlgn="b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Honduras</a:t>
                      </a:r>
                    </a:p>
                  </a:txBody>
                  <a:tcPr marL="1143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51">
                <a:tc>
                  <a:txBody>
                    <a:bodyPr/>
                    <a:lstStyle/>
                    <a:p>
                      <a:pPr algn="l" fontAlgn="b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El Salvador</a:t>
                      </a:r>
                    </a:p>
                  </a:txBody>
                  <a:tcPr marL="1143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50151">
                <a:tc>
                  <a:txBody>
                    <a:bodyPr/>
                    <a:lstStyle/>
                    <a:p>
                      <a:pPr algn="l" fontAlgn="b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Nicaragua</a:t>
                      </a:r>
                    </a:p>
                  </a:txBody>
                  <a:tcPr marL="1143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51">
                <a:tc>
                  <a:txBody>
                    <a:bodyPr/>
                    <a:lstStyle/>
                    <a:p>
                      <a:pPr algn="l" fontAlgn="b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Costa Rica</a:t>
                      </a:r>
                    </a:p>
                  </a:txBody>
                  <a:tcPr marL="1143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50151">
                <a:tc>
                  <a:txBody>
                    <a:bodyPr/>
                    <a:lstStyle/>
                    <a:p>
                      <a:pPr algn="l" fontAlgn="b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Bolivia</a:t>
                      </a:r>
                    </a:p>
                  </a:txBody>
                  <a:tcPr marL="1143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51">
                <a:tc>
                  <a:txBody>
                    <a:bodyPr/>
                    <a:lstStyle/>
                    <a:p>
                      <a:pPr algn="l" fontAlgn="b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Ecuador</a:t>
                      </a:r>
                    </a:p>
                  </a:txBody>
                  <a:tcPr marL="1143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-0.5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50151">
                <a:tc>
                  <a:txBody>
                    <a:bodyPr/>
                    <a:lstStyle/>
                    <a:p>
                      <a:pPr algn="l" fontAlgn="b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Uruguay</a:t>
                      </a:r>
                    </a:p>
                  </a:txBody>
                  <a:tcPr marL="1143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-1.5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51">
                <a:tc>
                  <a:txBody>
                    <a:bodyPr/>
                    <a:lstStyle/>
                    <a:p>
                      <a:pPr algn="l" fontAlgn="b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Perú</a:t>
                      </a:r>
                    </a:p>
                  </a:txBody>
                  <a:tcPr marL="1143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-10.6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50151">
                <a:tc>
                  <a:txBody>
                    <a:bodyPr/>
                    <a:lstStyle/>
                    <a:p>
                      <a:pPr algn="l" fontAlgn="b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Chile</a:t>
                      </a:r>
                    </a:p>
                  </a:txBody>
                  <a:tcPr marL="1143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-22.0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51">
                <a:tc>
                  <a:txBody>
                    <a:bodyPr/>
                    <a:lstStyle/>
                    <a:p>
                      <a:pPr algn="l" fontAlgn="b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Brasil</a:t>
                      </a:r>
                    </a:p>
                  </a:txBody>
                  <a:tcPr marL="1143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-47.6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50151">
                <a:tc>
                  <a:txBody>
                    <a:bodyPr/>
                    <a:lstStyle/>
                    <a:p>
                      <a:pPr algn="l" fontAlgn="b"/>
                      <a:r>
                        <a:rPr lang="es-MX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246.8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228.9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17.9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27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ortar y redondear rectángulo de esquina sencilla 4"/>
          <p:cNvSpPr/>
          <p:nvPr/>
        </p:nvSpPr>
        <p:spPr>
          <a:xfrm rot="16200000">
            <a:off x="8712332" y="3222983"/>
            <a:ext cx="6726779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168933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168933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1C476E">
                  <a:shade val="30000"/>
                  <a:satMod val="115000"/>
                </a:srgbClr>
              </a:gs>
              <a:gs pos="50000">
                <a:srgbClr val="1C476E">
                  <a:shade val="67500"/>
                  <a:satMod val="115000"/>
                </a:srgbClr>
              </a:gs>
              <a:gs pos="100000">
                <a:srgbClr val="1C476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22" name="Recortar y redondear rectángulo de esquina sencilla 4"/>
          <p:cNvSpPr/>
          <p:nvPr/>
        </p:nvSpPr>
        <p:spPr>
          <a:xfrm rot="16200000">
            <a:off x="8901889" y="3683575"/>
            <a:ext cx="6120000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058147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03718B">
                  <a:shade val="30000"/>
                  <a:satMod val="115000"/>
                </a:srgbClr>
              </a:gs>
              <a:gs pos="50000">
                <a:srgbClr val="03718B">
                  <a:shade val="67500"/>
                  <a:satMod val="115000"/>
                </a:srgbClr>
              </a:gs>
              <a:gs pos="100000">
                <a:srgbClr val="03718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 dirty="0"/>
          </a:p>
        </p:txBody>
      </p:sp>
      <p:sp>
        <p:nvSpPr>
          <p:cNvPr id="10" name="Paralelogramo 9"/>
          <p:cNvSpPr/>
          <p:nvPr/>
        </p:nvSpPr>
        <p:spPr>
          <a:xfrm rot="3904185">
            <a:off x="2683130" y="-3532608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11" name="Paralelogramo 10"/>
          <p:cNvSpPr/>
          <p:nvPr/>
        </p:nvSpPr>
        <p:spPr>
          <a:xfrm rot="3904185">
            <a:off x="2406469" y="-3755053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010755" y="1279114"/>
            <a:ext cx="10149058" cy="4140250"/>
          </a:xfrm>
        </p:spPr>
        <p:txBody>
          <a:bodyPr>
            <a:noAutofit/>
          </a:bodyPr>
          <a:lstStyle/>
          <a:p>
            <a:pPr algn="ctr">
              <a:tabLst>
                <a:tab pos="7886503" algn="l"/>
              </a:tabLst>
            </a:pPr>
            <a:r>
              <a:rPr lang="es-MX" sz="7200" b="1" dirty="0" smtClean="0">
                <a:latin typeface="Century Gothic" panose="020B0502020202020204" pitchFamily="34" charset="0"/>
              </a:rPr>
              <a:t>Evolución del</a:t>
            </a:r>
            <a:br>
              <a:rPr lang="es-MX" sz="7200" b="1" dirty="0" smtClean="0">
                <a:latin typeface="Century Gothic" panose="020B0502020202020204" pitchFamily="34" charset="0"/>
              </a:rPr>
            </a:br>
            <a:r>
              <a:rPr lang="es-MX" sz="7200" b="1" dirty="0" smtClean="0">
                <a:latin typeface="Century Gothic" panose="020B0502020202020204" pitchFamily="34" charset="0"/>
              </a:rPr>
              <a:t>PIB de la</a:t>
            </a:r>
            <a:br>
              <a:rPr lang="es-MX" sz="7200" b="1" dirty="0" smtClean="0">
                <a:latin typeface="Century Gothic" panose="020B0502020202020204" pitchFamily="34" charset="0"/>
              </a:rPr>
            </a:br>
            <a:r>
              <a:rPr lang="es-MX" sz="7200" b="1" dirty="0" smtClean="0">
                <a:latin typeface="Century Gothic" panose="020B0502020202020204" pitchFamily="34" charset="0"/>
              </a:rPr>
              <a:t>Construcción</a:t>
            </a:r>
            <a:endParaRPr lang="es-MX" sz="7200" b="1" dirty="0">
              <a:latin typeface="Century Gothic" panose="020B0502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416685" y="639360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277270A6-EDA5-8745-83DD-E594B0537B87}" type="slidenum">
              <a:rPr lang="es-MX" sz="1600" b="1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8</a:t>
            </a:fld>
            <a:endParaRPr lang="es-MX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8076" y="197459"/>
            <a:ext cx="633597" cy="56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3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Recortar y redondear rectángulo de esquina sencilla 4"/>
          <p:cNvSpPr/>
          <p:nvPr/>
        </p:nvSpPr>
        <p:spPr>
          <a:xfrm rot="16200000">
            <a:off x="8712332" y="3222983"/>
            <a:ext cx="6726779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168933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168933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1C476E">
                  <a:shade val="30000"/>
                  <a:satMod val="115000"/>
                </a:srgbClr>
              </a:gs>
              <a:gs pos="50000">
                <a:srgbClr val="1C476E">
                  <a:shade val="67500"/>
                  <a:satMod val="115000"/>
                </a:srgbClr>
              </a:gs>
              <a:gs pos="100000">
                <a:srgbClr val="1C476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854" name="Recortar y redondear rectángulo de esquina sencilla 4"/>
          <p:cNvSpPr/>
          <p:nvPr/>
        </p:nvSpPr>
        <p:spPr>
          <a:xfrm rot="16200000">
            <a:off x="8901889" y="3683575"/>
            <a:ext cx="6120000" cy="243849"/>
          </a:xfrm>
          <a:custGeom>
            <a:avLst/>
            <a:gdLst>
              <a:gd name="connsiteX0" fmla="*/ 0 w 1520328"/>
              <a:gd name="connsiteY0" fmla="*/ 0 h 1916935"/>
              <a:gd name="connsiteX1" fmla="*/ 760164 w 1520328"/>
              <a:gd name="connsiteY1" fmla="*/ 0 h 1916935"/>
              <a:gd name="connsiteX2" fmla="*/ 1520328 w 1520328"/>
              <a:gd name="connsiteY2" fmla="*/ 760164 h 1916935"/>
              <a:gd name="connsiteX3" fmla="*/ 1520328 w 1520328"/>
              <a:gd name="connsiteY3" fmla="*/ 1916935 h 1916935"/>
              <a:gd name="connsiteX4" fmla="*/ 0 w 1520328"/>
              <a:gd name="connsiteY4" fmla="*/ 1916935 h 1916935"/>
              <a:gd name="connsiteX5" fmla="*/ 0 w 1520328"/>
              <a:gd name="connsiteY5" fmla="*/ 0 h 1916935"/>
              <a:gd name="connsiteX6" fmla="*/ 0 w 1520328"/>
              <a:gd name="connsiteY6" fmla="*/ 0 h 1916935"/>
              <a:gd name="connsiteX0" fmla="*/ 0 w 1531345"/>
              <a:gd name="connsiteY0" fmla="*/ 0 h 1916935"/>
              <a:gd name="connsiteX1" fmla="*/ 760164 w 1531345"/>
              <a:gd name="connsiteY1" fmla="*/ 0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0 h 1916935"/>
              <a:gd name="connsiteX1" fmla="*/ 1062313 w 1531345"/>
              <a:gd name="connsiteY1" fmla="*/ 29416 h 1916935"/>
              <a:gd name="connsiteX2" fmla="*/ 1531345 w 1531345"/>
              <a:gd name="connsiteY2" fmla="*/ 1905918 h 1916935"/>
              <a:gd name="connsiteX3" fmla="*/ 1520328 w 1531345"/>
              <a:gd name="connsiteY3" fmla="*/ 1916935 h 1916935"/>
              <a:gd name="connsiteX4" fmla="*/ 0 w 1531345"/>
              <a:gd name="connsiteY4" fmla="*/ 1916935 h 1916935"/>
              <a:gd name="connsiteX5" fmla="*/ 0 w 1531345"/>
              <a:gd name="connsiteY5" fmla="*/ 0 h 1916935"/>
              <a:gd name="connsiteX6" fmla="*/ 0 w 1531345"/>
              <a:gd name="connsiteY6" fmla="*/ 0 h 1916935"/>
              <a:gd name="connsiteX0" fmla="*/ 0 w 1531345"/>
              <a:gd name="connsiteY0" fmla="*/ 9492 h 1926427"/>
              <a:gd name="connsiteX1" fmla="*/ 1044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3442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  <a:gd name="connsiteX0" fmla="*/ 0 w 1531345"/>
              <a:gd name="connsiteY0" fmla="*/ 9492 h 1926427"/>
              <a:gd name="connsiteX1" fmla="*/ 1058147 w 1531345"/>
              <a:gd name="connsiteY1" fmla="*/ 0 h 1926427"/>
              <a:gd name="connsiteX2" fmla="*/ 1531345 w 1531345"/>
              <a:gd name="connsiteY2" fmla="*/ 1915410 h 1926427"/>
              <a:gd name="connsiteX3" fmla="*/ 1520328 w 1531345"/>
              <a:gd name="connsiteY3" fmla="*/ 1926427 h 1926427"/>
              <a:gd name="connsiteX4" fmla="*/ 0 w 1531345"/>
              <a:gd name="connsiteY4" fmla="*/ 1926427 h 1926427"/>
              <a:gd name="connsiteX5" fmla="*/ 0 w 1531345"/>
              <a:gd name="connsiteY5" fmla="*/ 9492 h 1926427"/>
              <a:gd name="connsiteX6" fmla="*/ 0 w 1531345"/>
              <a:gd name="connsiteY6" fmla="*/ 9492 h 192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345" h="1926427">
                <a:moveTo>
                  <a:pt x="0" y="9492"/>
                </a:moveTo>
                <a:lnTo>
                  <a:pt x="1058147" y="0"/>
                </a:lnTo>
                <a:lnTo>
                  <a:pt x="1531345" y="1915410"/>
                </a:lnTo>
                <a:lnTo>
                  <a:pt x="1520328" y="1926427"/>
                </a:lnTo>
                <a:lnTo>
                  <a:pt x="0" y="1926427"/>
                </a:lnTo>
                <a:lnTo>
                  <a:pt x="0" y="9492"/>
                </a:lnTo>
                <a:lnTo>
                  <a:pt x="0" y="9492"/>
                </a:lnTo>
                <a:close/>
              </a:path>
            </a:pathLst>
          </a:custGeom>
          <a:gradFill flip="none" rotWithShape="1">
            <a:gsLst>
              <a:gs pos="0">
                <a:srgbClr val="03718B">
                  <a:shade val="30000"/>
                  <a:satMod val="115000"/>
                </a:srgbClr>
              </a:gs>
              <a:gs pos="50000">
                <a:srgbClr val="03718B">
                  <a:shade val="67500"/>
                  <a:satMod val="115000"/>
                </a:srgbClr>
              </a:gs>
              <a:gs pos="100000">
                <a:srgbClr val="03718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 dirty="0"/>
          </a:p>
        </p:txBody>
      </p:sp>
      <p:sp>
        <p:nvSpPr>
          <p:cNvPr id="440" name="Paralelogramo 439"/>
          <p:cNvSpPr/>
          <p:nvPr/>
        </p:nvSpPr>
        <p:spPr>
          <a:xfrm rot="3904185">
            <a:off x="2683130" y="-3532608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441" name="Paralelogramo 440"/>
          <p:cNvSpPr/>
          <p:nvPr/>
        </p:nvSpPr>
        <p:spPr>
          <a:xfrm rot="3904185">
            <a:off x="2406469" y="-3755053"/>
            <a:ext cx="4378911" cy="8067079"/>
          </a:xfrm>
          <a:prstGeom prst="parallelogram">
            <a:avLst>
              <a:gd name="adj" fmla="val 85954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66123" y="148081"/>
            <a:ext cx="11136268" cy="946378"/>
          </a:xfrm>
        </p:spPr>
        <p:txBody>
          <a:bodyPr>
            <a:noAutofit/>
          </a:bodyPr>
          <a:lstStyle/>
          <a:p>
            <a:r>
              <a:rPr lang="es-MX" sz="3000" b="1" dirty="0" smtClean="0">
                <a:latin typeface="Century Gothic" panose="020B0502020202020204" pitchFamily="34" charset="0"/>
              </a:rPr>
              <a:t>El PIB </a:t>
            </a:r>
            <a:r>
              <a:rPr lang="es-MX" sz="3000" b="1" dirty="0">
                <a:latin typeface="Century Gothic" panose="020B0502020202020204" pitchFamily="34" charset="0"/>
              </a:rPr>
              <a:t>de la Industria de la Construcción </a:t>
            </a:r>
            <a:r>
              <a:rPr lang="es-MX" sz="3000" b="1" dirty="0" smtClean="0">
                <a:latin typeface="Century Gothic" panose="020B0502020202020204" pitchFamily="34" charset="0"/>
              </a:rPr>
              <a:t>representó </a:t>
            </a:r>
            <a:r>
              <a:rPr lang="es-MX" sz="3000" b="1" dirty="0">
                <a:latin typeface="Century Gothic" panose="020B0502020202020204" pitchFamily="34" charset="0"/>
              </a:rPr>
              <a:t>el</a:t>
            </a:r>
            <a:br>
              <a:rPr lang="es-MX" sz="3000" b="1" dirty="0">
                <a:latin typeface="Century Gothic" panose="020B0502020202020204" pitchFamily="34" charset="0"/>
              </a:rPr>
            </a:br>
            <a:r>
              <a:rPr lang="es-MX" sz="3000" b="1" dirty="0">
                <a:latin typeface="Century Gothic" panose="020B0502020202020204" pitchFamily="34" charset="0"/>
              </a:rPr>
              <a:t>5.5% del PIB </a:t>
            </a:r>
            <a:r>
              <a:rPr lang="es-MX" sz="3000" b="1" dirty="0" smtClean="0">
                <a:latin typeface="Century Gothic" panose="020B0502020202020204" pitchFamily="34" charset="0"/>
              </a:rPr>
              <a:t>mundial en 2020</a:t>
            </a:r>
            <a:endParaRPr lang="es-MX" sz="3000" b="1" dirty="0">
              <a:latin typeface="Century Gothic" panose="020B0502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450738" y="6383417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277270A6-EDA5-8745-83DD-E594B0537B87}" type="slidenum">
              <a:rPr lang="es-MX" sz="1600" b="1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9</a:t>
            </a:fld>
            <a:endParaRPr lang="es-MX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62" name="object 10"/>
          <p:cNvSpPr txBox="1"/>
          <p:nvPr/>
        </p:nvSpPr>
        <p:spPr>
          <a:xfrm>
            <a:off x="417" y="6357782"/>
            <a:ext cx="11843255" cy="4847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algn="just">
              <a:defRPr sz="1400">
                <a:latin typeface="Century Gothic" panose="020B0502020202020204" pitchFamily="34" charset="0"/>
              </a:defRPr>
            </a:lvl1pPr>
          </a:lstStyle>
          <a:p>
            <a:r>
              <a:rPr sz="1350" dirty="0"/>
              <a:t>Fuente: </a:t>
            </a:r>
            <a:r>
              <a:rPr sz="1350" dirty="0" err="1"/>
              <a:t>Organiza</a:t>
            </a:r>
            <a:r>
              <a:rPr lang="es-MX" sz="1350" dirty="0" err="1"/>
              <a:t>ció</a:t>
            </a:r>
            <a:r>
              <a:rPr sz="1350" dirty="0"/>
              <a:t>n</a:t>
            </a:r>
            <a:r>
              <a:rPr lang="es-MX" sz="1350" dirty="0"/>
              <a:t> </a:t>
            </a:r>
            <a:r>
              <a:rPr sz="1350" dirty="0"/>
              <a:t>de las </a:t>
            </a:r>
            <a:r>
              <a:rPr sz="1350" dirty="0" err="1"/>
              <a:t>Naciones</a:t>
            </a:r>
            <a:r>
              <a:rPr sz="1350" dirty="0"/>
              <a:t> </a:t>
            </a:r>
            <a:r>
              <a:rPr sz="1350" dirty="0" err="1"/>
              <a:t>Unidas</a:t>
            </a:r>
            <a:r>
              <a:rPr sz="1350" dirty="0"/>
              <a:t> (</a:t>
            </a:r>
            <a:r>
              <a:rPr lang="es-MX" sz="1350" dirty="0"/>
              <a:t>UNSTATS</a:t>
            </a:r>
            <a:r>
              <a:rPr sz="1350" dirty="0"/>
              <a:t>)</a:t>
            </a:r>
            <a:r>
              <a:rPr lang="es-MX" sz="1350" dirty="0"/>
              <a:t> *valores corrientes, 4.7 trillones de dólares en inglés. Datos de revisados a abril 2022</a:t>
            </a:r>
          </a:p>
          <a:p>
            <a:r>
              <a:rPr lang="es-MX" sz="1200" dirty="0"/>
              <a:t>Las cifras presentadas pueden no coincidir con las del año anterior debido a actualizaciones por parte de la </a:t>
            </a:r>
            <a:r>
              <a:rPr lang="es-MX" sz="1200" dirty="0" smtClean="0"/>
              <a:t>fuente.</a:t>
            </a:r>
            <a:endParaRPr lang="es-MX" sz="1350" dirty="0"/>
          </a:p>
        </p:txBody>
      </p:sp>
      <p:pic>
        <p:nvPicPr>
          <p:cNvPr id="437" name="Imagen 4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8076" y="197459"/>
            <a:ext cx="633597" cy="565881"/>
          </a:xfrm>
          <a:prstGeom prst="rect">
            <a:avLst/>
          </a:prstGeom>
        </p:spPr>
      </p:pic>
      <p:sp>
        <p:nvSpPr>
          <p:cNvPr id="438" name="439 CuadroTexto"/>
          <p:cNvSpPr txBox="1"/>
          <p:nvPr/>
        </p:nvSpPr>
        <p:spPr>
          <a:xfrm>
            <a:off x="1028070" y="1247901"/>
            <a:ext cx="101828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PIB de la Construcción por región en 2020: </a:t>
            </a:r>
            <a:r>
              <a:rPr lang="es-MX" b="1" i="1" dirty="0">
                <a:latin typeface="Century Gothic" panose="020B0502020202020204" pitchFamily="34" charset="0"/>
              </a:rPr>
              <a:t>4 billones 719 mil millones de dólares*</a:t>
            </a:r>
            <a:endParaRPr lang="es-MX" sz="1600" b="1" i="1" dirty="0">
              <a:latin typeface="Century Gothic" panose="020B0502020202020204" pitchFamily="34" charset="0"/>
            </a:endParaRPr>
          </a:p>
        </p:txBody>
      </p:sp>
      <p:grpSp>
        <p:nvGrpSpPr>
          <p:cNvPr id="439" name="Group 5"/>
          <p:cNvGrpSpPr>
            <a:grpSpLocks/>
          </p:cNvGrpSpPr>
          <p:nvPr/>
        </p:nvGrpSpPr>
        <p:grpSpPr bwMode="auto">
          <a:xfrm>
            <a:off x="1854437" y="1751889"/>
            <a:ext cx="8159640" cy="4301388"/>
            <a:chOff x="1678" y="981"/>
            <a:chExt cx="3878" cy="2313"/>
          </a:xfrm>
        </p:grpSpPr>
        <p:sp>
          <p:nvSpPr>
            <p:cNvPr id="442" name="Freeform 6"/>
            <p:cNvSpPr>
              <a:spLocks/>
            </p:cNvSpPr>
            <p:nvPr/>
          </p:nvSpPr>
          <p:spPr bwMode="auto">
            <a:xfrm>
              <a:off x="3782" y="1360"/>
              <a:ext cx="1774" cy="815"/>
            </a:xfrm>
            <a:custGeom>
              <a:avLst/>
              <a:gdLst>
                <a:gd name="T0" fmla="*/ 1609 w 1718"/>
                <a:gd name="T1" fmla="*/ 42 h 878"/>
                <a:gd name="T2" fmla="*/ 1579 w 1718"/>
                <a:gd name="T3" fmla="*/ 15 h 878"/>
                <a:gd name="T4" fmla="*/ 1475 w 1718"/>
                <a:gd name="T5" fmla="*/ 15 h 878"/>
                <a:gd name="T6" fmla="*/ 1066 w 1718"/>
                <a:gd name="T7" fmla="*/ 42 h 878"/>
                <a:gd name="T8" fmla="*/ 1005 w 1718"/>
                <a:gd name="T9" fmla="*/ 53 h 878"/>
                <a:gd name="T10" fmla="*/ 943 w 1718"/>
                <a:gd name="T11" fmla="*/ 66 h 878"/>
                <a:gd name="T12" fmla="*/ 865 w 1718"/>
                <a:gd name="T13" fmla="*/ 92 h 878"/>
                <a:gd name="T14" fmla="*/ 913 w 1718"/>
                <a:gd name="T15" fmla="*/ 49 h 878"/>
                <a:gd name="T16" fmla="*/ 790 w 1718"/>
                <a:gd name="T17" fmla="*/ 71 h 878"/>
                <a:gd name="T18" fmla="*/ 685 w 1718"/>
                <a:gd name="T19" fmla="*/ 76 h 878"/>
                <a:gd name="T20" fmla="*/ 547 w 1718"/>
                <a:gd name="T21" fmla="*/ 76 h 878"/>
                <a:gd name="T22" fmla="*/ 381 w 1718"/>
                <a:gd name="T23" fmla="*/ 79 h 878"/>
                <a:gd name="T24" fmla="*/ 304 w 1718"/>
                <a:gd name="T25" fmla="*/ 94 h 878"/>
                <a:gd name="T26" fmla="*/ 182 w 1718"/>
                <a:gd name="T27" fmla="*/ 106 h 878"/>
                <a:gd name="T28" fmla="*/ 228 w 1718"/>
                <a:gd name="T29" fmla="*/ 94 h 878"/>
                <a:gd name="T30" fmla="*/ 73 w 1718"/>
                <a:gd name="T31" fmla="*/ 71 h 878"/>
                <a:gd name="T32" fmla="*/ 44 w 1718"/>
                <a:gd name="T33" fmla="*/ 101 h 878"/>
                <a:gd name="T34" fmla="*/ 8 w 1718"/>
                <a:gd name="T35" fmla="*/ 125 h 878"/>
                <a:gd name="T36" fmla="*/ 8 w 1718"/>
                <a:gd name="T37" fmla="*/ 136 h 878"/>
                <a:gd name="T38" fmla="*/ 73 w 1718"/>
                <a:gd name="T39" fmla="*/ 150 h 878"/>
                <a:gd name="T40" fmla="*/ 152 w 1718"/>
                <a:gd name="T41" fmla="*/ 162 h 878"/>
                <a:gd name="T42" fmla="*/ 196 w 1718"/>
                <a:gd name="T43" fmla="*/ 166 h 878"/>
                <a:gd name="T44" fmla="*/ 243 w 1718"/>
                <a:gd name="T45" fmla="*/ 177 h 878"/>
                <a:gd name="T46" fmla="*/ 196 w 1718"/>
                <a:gd name="T47" fmla="*/ 188 h 878"/>
                <a:gd name="T48" fmla="*/ 410 w 1718"/>
                <a:gd name="T49" fmla="*/ 198 h 878"/>
                <a:gd name="T50" fmla="*/ 425 w 1718"/>
                <a:gd name="T51" fmla="*/ 186 h 878"/>
                <a:gd name="T52" fmla="*/ 410 w 1718"/>
                <a:gd name="T53" fmla="*/ 175 h 878"/>
                <a:gd name="T54" fmla="*/ 469 w 1718"/>
                <a:gd name="T55" fmla="*/ 162 h 878"/>
                <a:gd name="T56" fmla="*/ 623 w 1718"/>
                <a:gd name="T57" fmla="*/ 166 h 878"/>
                <a:gd name="T58" fmla="*/ 667 w 1718"/>
                <a:gd name="T59" fmla="*/ 159 h 878"/>
                <a:gd name="T60" fmla="*/ 835 w 1718"/>
                <a:gd name="T61" fmla="*/ 149 h 878"/>
                <a:gd name="T62" fmla="*/ 927 w 1718"/>
                <a:gd name="T63" fmla="*/ 157 h 878"/>
                <a:gd name="T64" fmla="*/ 1079 w 1718"/>
                <a:gd name="T65" fmla="*/ 163 h 878"/>
                <a:gd name="T66" fmla="*/ 1218 w 1718"/>
                <a:gd name="T67" fmla="*/ 174 h 878"/>
                <a:gd name="T68" fmla="*/ 1409 w 1718"/>
                <a:gd name="T69" fmla="*/ 163 h 878"/>
                <a:gd name="T70" fmla="*/ 1626 w 1718"/>
                <a:gd name="T71" fmla="*/ 171 h 878"/>
                <a:gd name="T72" fmla="*/ 1839 w 1718"/>
                <a:gd name="T73" fmla="*/ 169 h 878"/>
                <a:gd name="T74" fmla="*/ 1912 w 1718"/>
                <a:gd name="T75" fmla="*/ 157 h 878"/>
                <a:gd name="T76" fmla="*/ 2064 w 1718"/>
                <a:gd name="T77" fmla="*/ 175 h 878"/>
                <a:gd name="T78" fmla="*/ 2064 w 1718"/>
                <a:gd name="T79" fmla="*/ 188 h 878"/>
                <a:gd name="T80" fmla="*/ 2140 w 1718"/>
                <a:gd name="T81" fmla="*/ 194 h 878"/>
                <a:gd name="T82" fmla="*/ 2232 w 1718"/>
                <a:gd name="T83" fmla="*/ 152 h 878"/>
                <a:gd name="T84" fmla="*/ 2155 w 1718"/>
                <a:gd name="T85" fmla="*/ 150 h 878"/>
                <a:gd name="T86" fmla="*/ 2428 w 1718"/>
                <a:gd name="T87" fmla="*/ 131 h 878"/>
                <a:gd name="T88" fmla="*/ 2549 w 1718"/>
                <a:gd name="T89" fmla="*/ 131 h 878"/>
                <a:gd name="T90" fmla="*/ 2715 w 1718"/>
                <a:gd name="T91" fmla="*/ 120 h 878"/>
                <a:gd name="T92" fmla="*/ 2610 w 1718"/>
                <a:gd name="T93" fmla="*/ 136 h 878"/>
                <a:gd name="T94" fmla="*/ 2657 w 1718"/>
                <a:gd name="T95" fmla="*/ 152 h 878"/>
                <a:gd name="T96" fmla="*/ 2715 w 1718"/>
                <a:gd name="T97" fmla="*/ 139 h 878"/>
                <a:gd name="T98" fmla="*/ 2779 w 1718"/>
                <a:gd name="T99" fmla="*/ 128 h 878"/>
                <a:gd name="T100" fmla="*/ 3035 w 1718"/>
                <a:gd name="T101" fmla="*/ 116 h 878"/>
                <a:gd name="T102" fmla="*/ 3035 w 1718"/>
                <a:gd name="T103" fmla="*/ 101 h 878"/>
                <a:gd name="T104" fmla="*/ 3127 w 1718"/>
                <a:gd name="T105" fmla="*/ 101 h 878"/>
                <a:gd name="T106" fmla="*/ 3218 w 1718"/>
                <a:gd name="T107" fmla="*/ 89 h 878"/>
                <a:gd name="T108" fmla="*/ 2838 w 1718"/>
                <a:gd name="T109" fmla="*/ 77 h 878"/>
                <a:gd name="T110" fmla="*/ 2790 w 1718"/>
                <a:gd name="T111" fmla="*/ 71 h 878"/>
                <a:gd name="T112" fmla="*/ 2579 w 1718"/>
                <a:gd name="T113" fmla="*/ 61 h 878"/>
                <a:gd name="T114" fmla="*/ 2370 w 1718"/>
                <a:gd name="T115" fmla="*/ 50 h 878"/>
                <a:gd name="T116" fmla="*/ 2113 w 1718"/>
                <a:gd name="T117" fmla="*/ 54 h 878"/>
                <a:gd name="T118" fmla="*/ 1941 w 1718"/>
                <a:gd name="T119" fmla="*/ 42 h 878"/>
                <a:gd name="T120" fmla="*/ 1759 w 1718"/>
                <a:gd name="T121" fmla="*/ 40 h 8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18"/>
                <a:gd name="T184" fmla="*/ 0 h 878"/>
                <a:gd name="T185" fmla="*/ 1718 w 1718"/>
                <a:gd name="T186" fmla="*/ 878 h 87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18" h="878">
                  <a:moveTo>
                    <a:pt x="871" y="168"/>
                  </a:moveTo>
                  <a:lnTo>
                    <a:pt x="863" y="176"/>
                  </a:lnTo>
                  <a:lnTo>
                    <a:pt x="871" y="184"/>
                  </a:lnTo>
                  <a:lnTo>
                    <a:pt x="847" y="199"/>
                  </a:lnTo>
                  <a:lnTo>
                    <a:pt x="839" y="199"/>
                  </a:lnTo>
                  <a:lnTo>
                    <a:pt x="847" y="184"/>
                  </a:lnTo>
                  <a:lnTo>
                    <a:pt x="911" y="120"/>
                  </a:lnTo>
                  <a:lnTo>
                    <a:pt x="911" y="80"/>
                  </a:lnTo>
                  <a:lnTo>
                    <a:pt x="887" y="48"/>
                  </a:lnTo>
                  <a:lnTo>
                    <a:pt x="847" y="48"/>
                  </a:lnTo>
                  <a:lnTo>
                    <a:pt x="847" y="64"/>
                  </a:lnTo>
                  <a:lnTo>
                    <a:pt x="831" y="64"/>
                  </a:lnTo>
                  <a:lnTo>
                    <a:pt x="847" y="40"/>
                  </a:lnTo>
                  <a:lnTo>
                    <a:pt x="807" y="32"/>
                  </a:lnTo>
                  <a:lnTo>
                    <a:pt x="831" y="16"/>
                  </a:lnTo>
                  <a:lnTo>
                    <a:pt x="807" y="0"/>
                  </a:lnTo>
                  <a:lnTo>
                    <a:pt x="775" y="40"/>
                  </a:lnTo>
                  <a:lnTo>
                    <a:pt x="775" y="64"/>
                  </a:lnTo>
                  <a:lnTo>
                    <a:pt x="759" y="64"/>
                  </a:lnTo>
                  <a:lnTo>
                    <a:pt x="695" y="80"/>
                  </a:lnTo>
                  <a:lnTo>
                    <a:pt x="647" y="112"/>
                  </a:lnTo>
                  <a:lnTo>
                    <a:pt x="624" y="136"/>
                  </a:lnTo>
                  <a:lnTo>
                    <a:pt x="632" y="176"/>
                  </a:lnTo>
                  <a:lnTo>
                    <a:pt x="560" y="184"/>
                  </a:lnTo>
                  <a:lnTo>
                    <a:pt x="568" y="231"/>
                  </a:lnTo>
                  <a:lnTo>
                    <a:pt x="584" y="247"/>
                  </a:lnTo>
                  <a:lnTo>
                    <a:pt x="576" y="255"/>
                  </a:lnTo>
                  <a:lnTo>
                    <a:pt x="552" y="231"/>
                  </a:lnTo>
                  <a:lnTo>
                    <a:pt x="536" y="223"/>
                  </a:lnTo>
                  <a:lnTo>
                    <a:pt x="528" y="231"/>
                  </a:lnTo>
                  <a:lnTo>
                    <a:pt x="512" y="215"/>
                  </a:lnTo>
                  <a:lnTo>
                    <a:pt x="496" y="199"/>
                  </a:lnTo>
                  <a:lnTo>
                    <a:pt x="496" y="207"/>
                  </a:lnTo>
                  <a:lnTo>
                    <a:pt x="504" y="231"/>
                  </a:lnTo>
                  <a:lnTo>
                    <a:pt x="488" y="263"/>
                  </a:lnTo>
                  <a:lnTo>
                    <a:pt x="496" y="287"/>
                  </a:lnTo>
                  <a:lnTo>
                    <a:pt x="496" y="319"/>
                  </a:lnTo>
                  <a:lnTo>
                    <a:pt x="496" y="335"/>
                  </a:lnTo>
                  <a:lnTo>
                    <a:pt x="496" y="343"/>
                  </a:lnTo>
                  <a:lnTo>
                    <a:pt x="504" y="375"/>
                  </a:lnTo>
                  <a:lnTo>
                    <a:pt x="464" y="415"/>
                  </a:lnTo>
                  <a:lnTo>
                    <a:pt x="456" y="407"/>
                  </a:lnTo>
                  <a:lnTo>
                    <a:pt x="488" y="367"/>
                  </a:lnTo>
                  <a:lnTo>
                    <a:pt x="496" y="351"/>
                  </a:lnTo>
                  <a:lnTo>
                    <a:pt x="480" y="335"/>
                  </a:lnTo>
                  <a:lnTo>
                    <a:pt x="480" y="271"/>
                  </a:lnTo>
                  <a:lnTo>
                    <a:pt x="472" y="255"/>
                  </a:lnTo>
                  <a:lnTo>
                    <a:pt x="480" y="215"/>
                  </a:lnTo>
                  <a:lnTo>
                    <a:pt x="464" y="207"/>
                  </a:lnTo>
                  <a:lnTo>
                    <a:pt x="472" y="199"/>
                  </a:lnTo>
                  <a:lnTo>
                    <a:pt x="464" y="184"/>
                  </a:lnTo>
                  <a:lnTo>
                    <a:pt x="456" y="192"/>
                  </a:lnTo>
                  <a:lnTo>
                    <a:pt x="416" y="279"/>
                  </a:lnTo>
                  <a:lnTo>
                    <a:pt x="416" y="319"/>
                  </a:lnTo>
                  <a:lnTo>
                    <a:pt x="440" y="343"/>
                  </a:lnTo>
                  <a:lnTo>
                    <a:pt x="440" y="359"/>
                  </a:lnTo>
                  <a:lnTo>
                    <a:pt x="416" y="343"/>
                  </a:lnTo>
                  <a:lnTo>
                    <a:pt x="336" y="287"/>
                  </a:lnTo>
                  <a:lnTo>
                    <a:pt x="336" y="303"/>
                  </a:lnTo>
                  <a:lnTo>
                    <a:pt x="360" y="335"/>
                  </a:lnTo>
                  <a:lnTo>
                    <a:pt x="344" y="343"/>
                  </a:lnTo>
                  <a:lnTo>
                    <a:pt x="336" y="335"/>
                  </a:lnTo>
                  <a:lnTo>
                    <a:pt x="296" y="351"/>
                  </a:lnTo>
                  <a:lnTo>
                    <a:pt x="296" y="367"/>
                  </a:lnTo>
                  <a:lnTo>
                    <a:pt x="288" y="351"/>
                  </a:lnTo>
                  <a:lnTo>
                    <a:pt x="288" y="335"/>
                  </a:lnTo>
                  <a:lnTo>
                    <a:pt x="216" y="375"/>
                  </a:lnTo>
                  <a:lnTo>
                    <a:pt x="216" y="391"/>
                  </a:lnTo>
                  <a:lnTo>
                    <a:pt x="208" y="399"/>
                  </a:lnTo>
                  <a:lnTo>
                    <a:pt x="184" y="383"/>
                  </a:lnTo>
                  <a:lnTo>
                    <a:pt x="208" y="367"/>
                  </a:lnTo>
                  <a:lnTo>
                    <a:pt x="200" y="351"/>
                  </a:lnTo>
                  <a:lnTo>
                    <a:pt x="176" y="343"/>
                  </a:lnTo>
                  <a:lnTo>
                    <a:pt x="176" y="359"/>
                  </a:lnTo>
                  <a:lnTo>
                    <a:pt x="176" y="391"/>
                  </a:lnTo>
                  <a:lnTo>
                    <a:pt x="184" y="407"/>
                  </a:lnTo>
                  <a:lnTo>
                    <a:pt x="176" y="415"/>
                  </a:lnTo>
                  <a:lnTo>
                    <a:pt x="160" y="415"/>
                  </a:lnTo>
                  <a:lnTo>
                    <a:pt x="136" y="431"/>
                  </a:lnTo>
                  <a:lnTo>
                    <a:pt x="144" y="463"/>
                  </a:lnTo>
                  <a:lnTo>
                    <a:pt x="104" y="447"/>
                  </a:lnTo>
                  <a:lnTo>
                    <a:pt x="96" y="455"/>
                  </a:lnTo>
                  <a:lnTo>
                    <a:pt x="112" y="471"/>
                  </a:lnTo>
                  <a:lnTo>
                    <a:pt x="96" y="471"/>
                  </a:lnTo>
                  <a:lnTo>
                    <a:pt x="80" y="463"/>
                  </a:lnTo>
                  <a:lnTo>
                    <a:pt x="80" y="415"/>
                  </a:lnTo>
                  <a:lnTo>
                    <a:pt x="56" y="407"/>
                  </a:lnTo>
                  <a:lnTo>
                    <a:pt x="56" y="391"/>
                  </a:lnTo>
                  <a:lnTo>
                    <a:pt x="64" y="399"/>
                  </a:lnTo>
                  <a:lnTo>
                    <a:pt x="120" y="415"/>
                  </a:lnTo>
                  <a:lnTo>
                    <a:pt x="152" y="399"/>
                  </a:lnTo>
                  <a:lnTo>
                    <a:pt x="144" y="375"/>
                  </a:lnTo>
                  <a:lnTo>
                    <a:pt x="104" y="335"/>
                  </a:lnTo>
                  <a:lnTo>
                    <a:pt x="64" y="319"/>
                  </a:lnTo>
                  <a:lnTo>
                    <a:pt x="56" y="311"/>
                  </a:lnTo>
                  <a:lnTo>
                    <a:pt x="40" y="319"/>
                  </a:lnTo>
                  <a:lnTo>
                    <a:pt x="16" y="335"/>
                  </a:lnTo>
                  <a:lnTo>
                    <a:pt x="16" y="359"/>
                  </a:lnTo>
                  <a:lnTo>
                    <a:pt x="32" y="367"/>
                  </a:lnTo>
                  <a:lnTo>
                    <a:pt x="24" y="391"/>
                  </a:lnTo>
                  <a:lnTo>
                    <a:pt x="32" y="423"/>
                  </a:lnTo>
                  <a:lnTo>
                    <a:pt x="24" y="447"/>
                  </a:lnTo>
                  <a:lnTo>
                    <a:pt x="40" y="463"/>
                  </a:lnTo>
                  <a:lnTo>
                    <a:pt x="32" y="479"/>
                  </a:lnTo>
                  <a:lnTo>
                    <a:pt x="48" y="495"/>
                  </a:lnTo>
                  <a:lnTo>
                    <a:pt x="48" y="503"/>
                  </a:lnTo>
                  <a:lnTo>
                    <a:pt x="24" y="535"/>
                  </a:lnTo>
                  <a:lnTo>
                    <a:pt x="8" y="551"/>
                  </a:lnTo>
                  <a:lnTo>
                    <a:pt x="16" y="551"/>
                  </a:lnTo>
                  <a:lnTo>
                    <a:pt x="24" y="559"/>
                  </a:lnTo>
                  <a:lnTo>
                    <a:pt x="16" y="575"/>
                  </a:lnTo>
                  <a:lnTo>
                    <a:pt x="8" y="583"/>
                  </a:lnTo>
                  <a:lnTo>
                    <a:pt x="0" y="583"/>
                  </a:lnTo>
                  <a:lnTo>
                    <a:pt x="8" y="599"/>
                  </a:lnTo>
                  <a:lnTo>
                    <a:pt x="8" y="607"/>
                  </a:lnTo>
                  <a:lnTo>
                    <a:pt x="8" y="623"/>
                  </a:lnTo>
                  <a:lnTo>
                    <a:pt x="16" y="639"/>
                  </a:lnTo>
                  <a:lnTo>
                    <a:pt x="32" y="647"/>
                  </a:lnTo>
                  <a:lnTo>
                    <a:pt x="40" y="647"/>
                  </a:lnTo>
                  <a:lnTo>
                    <a:pt x="40" y="663"/>
                  </a:lnTo>
                  <a:lnTo>
                    <a:pt x="56" y="687"/>
                  </a:lnTo>
                  <a:lnTo>
                    <a:pt x="56" y="695"/>
                  </a:lnTo>
                  <a:lnTo>
                    <a:pt x="48" y="695"/>
                  </a:lnTo>
                  <a:lnTo>
                    <a:pt x="56" y="711"/>
                  </a:lnTo>
                  <a:lnTo>
                    <a:pt x="72" y="711"/>
                  </a:lnTo>
                  <a:lnTo>
                    <a:pt x="80" y="719"/>
                  </a:lnTo>
                  <a:lnTo>
                    <a:pt x="72" y="719"/>
                  </a:lnTo>
                  <a:lnTo>
                    <a:pt x="80" y="727"/>
                  </a:lnTo>
                  <a:lnTo>
                    <a:pt x="88" y="727"/>
                  </a:lnTo>
                  <a:lnTo>
                    <a:pt x="96" y="735"/>
                  </a:lnTo>
                  <a:lnTo>
                    <a:pt x="96" y="742"/>
                  </a:lnTo>
                  <a:lnTo>
                    <a:pt x="104" y="735"/>
                  </a:lnTo>
                  <a:lnTo>
                    <a:pt x="136" y="758"/>
                  </a:lnTo>
                  <a:lnTo>
                    <a:pt x="136" y="782"/>
                  </a:lnTo>
                  <a:lnTo>
                    <a:pt x="128" y="782"/>
                  </a:lnTo>
                  <a:lnTo>
                    <a:pt x="120" y="782"/>
                  </a:lnTo>
                  <a:lnTo>
                    <a:pt x="120" y="798"/>
                  </a:lnTo>
                  <a:lnTo>
                    <a:pt x="128" y="790"/>
                  </a:lnTo>
                  <a:lnTo>
                    <a:pt x="136" y="798"/>
                  </a:lnTo>
                  <a:lnTo>
                    <a:pt x="112" y="806"/>
                  </a:lnTo>
                  <a:lnTo>
                    <a:pt x="120" y="814"/>
                  </a:lnTo>
                  <a:lnTo>
                    <a:pt x="104" y="830"/>
                  </a:lnTo>
                  <a:lnTo>
                    <a:pt x="96" y="830"/>
                  </a:lnTo>
                  <a:lnTo>
                    <a:pt x="104" y="830"/>
                  </a:lnTo>
                  <a:lnTo>
                    <a:pt x="136" y="854"/>
                  </a:lnTo>
                  <a:lnTo>
                    <a:pt x="168" y="854"/>
                  </a:lnTo>
                  <a:lnTo>
                    <a:pt x="176" y="862"/>
                  </a:lnTo>
                  <a:lnTo>
                    <a:pt x="192" y="862"/>
                  </a:lnTo>
                  <a:lnTo>
                    <a:pt x="208" y="878"/>
                  </a:lnTo>
                  <a:lnTo>
                    <a:pt x="216" y="878"/>
                  </a:lnTo>
                  <a:lnTo>
                    <a:pt x="224" y="878"/>
                  </a:lnTo>
                  <a:lnTo>
                    <a:pt x="216" y="862"/>
                  </a:lnTo>
                  <a:lnTo>
                    <a:pt x="216" y="846"/>
                  </a:lnTo>
                  <a:lnTo>
                    <a:pt x="208" y="830"/>
                  </a:lnTo>
                  <a:lnTo>
                    <a:pt x="216" y="814"/>
                  </a:lnTo>
                  <a:lnTo>
                    <a:pt x="224" y="822"/>
                  </a:lnTo>
                  <a:lnTo>
                    <a:pt x="232" y="814"/>
                  </a:lnTo>
                  <a:lnTo>
                    <a:pt x="232" y="806"/>
                  </a:lnTo>
                  <a:lnTo>
                    <a:pt x="224" y="806"/>
                  </a:lnTo>
                  <a:lnTo>
                    <a:pt x="232" y="798"/>
                  </a:lnTo>
                  <a:lnTo>
                    <a:pt x="224" y="782"/>
                  </a:lnTo>
                  <a:lnTo>
                    <a:pt x="216" y="782"/>
                  </a:lnTo>
                  <a:lnTo>
                    <a:pt x="208" y="774"/>
                  </a:lnTo>
                  <a:lnTo>
                    <a:pt x="216" y="735"/>
                  </a:lnTo>
                  <a:lnTo>
                    <a:pt x="224" y="750"/>
                  </a:lnTo>
                  <a:lnTo>
                    <a:pt x="232" y="750"/>
                  </a:lnTo>
                  <a:lnTo>
                    <a:pt x="224" y="735"/>
                  </a:lnTo>
                  <a:lnTo>
                    <a:pt x="248" y="719"/>
                  </a:lnTo>
                  <a:lnTo>
                    <a:pt x="256" y="727"/>
                  </a:lnTo>
                  <a:lnTo>
                    <a:pt x="264" y="719"/>
                  </a:lnTo>
                  <a:lnTo>
                    <a:pt x="280" y="727"/>
                  </a:lnTo>
                  <a:lnTo>
                    <a:pt x="296" y="735"/>
                  </a:lnTo>
                  <a:lnTo>
                    <a:pt x="312" y="735"/>
                  </a:lnTo>
                  <a:lnTo>
                    <a:pt x="328" y="735"/>
                  </a:lnTo>
                  <a:lnTo>
                    <a:pt x="336" y="735"/>
                  </a:lnTo>
                  <a:lnTo>
                    <a:pt x="360" y="735"/>
                  </a:lnTo>
                  <a:lnTo>
                    <a:pt x="368" y="727"/>
                  </a:lnTo>
                  <a:lnTo>
                    <a:pt x="344" y="719"/>
                  </a:lnTo>
                  <a:lnTo>
                    <a:pt x="360" y="711"/>
                  </a:lnTo>
                  <a:lnTo>
                    <a:pt x="352" y="703"/>
                  </a:lnTo>
                  <a:lnTo>
                    <a:pt x="360" y="695"/>
                  </a:lnTo>
                  <a:lnTo>
                    <a:pt x="360" y="679"/>
                  </a:lnTo>
                  <a:lnTo>
                    <a:pt x="376" y="687"/>
                  </a:lnTo>
                  <a:lnTo>
                    <a:pt x="432" y="663"/>
                  </a:lnTo>
                  <a:lnTo>
                    <a:pt x="432" y="655"/>
                  </a:lnTo>
                  <a:lnTo>
                    <a:pt x="440" y="655"/>
                  </a:lnTo>
                  <a:lnTo>
                    <a:pt x="456" y="655"/>
                  </a:lnTo>
                  <a:lnTo>
                    <a:pt x="464" y="671"/>
                  </a:lnTo>
                  <a:lnTo>
                    <a:pt x="464" y="679"/>
                  </a:lnTo>
                  <a:lnTo>
                    <a:pt x="472" y="679"/>
                  </a:lnTo>
                  <a:lnTo>
                    <a:pt x="488" y="687"/>
                  </a:lnTo>
                  <a:lnTo>
                    <a:pt x="488" y="695"/>
                  </a:lnTo>
                  <a:lnTo>
                    <a:pt x="496" y="695"/>
                  </a:lnTo>
                  <a:lnTo>
                    <a:pt x="512" y="679"/>
                  </a:lnTo>
                  <a:lnTo>
                    <a:pt x="528" y="671"/>
                  </a:lnTo>
                  <a:lnTo>
                    <a:pt x="536" y="695"/>
                  </a:lnTo>
                  <a:lnTo>
                    <a:pt x="560" y="735"/>
                  </a:lnTo>
                  <a:lnTo>
                    <a:pt x="568" y="727"/>
                  </a:lnTo>
                  <a:lnTo>
                    <a:pt x="576" y="735"/>
                  </a:lnTo>
                  <a:lnTo>
                    <a:pt x="592" y="735"/>
                  </a:lnTo>
                  <a:lnTo>
                    <a:pt x="616" y="750"/>
                  </a:lnTo>
                  <a:lnTo>
                    <a:pt x="624" y="758"/>
                  </a:lnTo>
                  <a:lnTo>
                    <a:pt x="624" y="750"/>
                  </a:lnTo>
                  <a:lnTo>
                    <a:pt x="640" y="766"/>
                  </a:lnTo>
                  <a:lnTo>
                    <a:pt x="647" y="758"/>
                  </a:lnTo>
                  <a:lnTo>
                    <a:pt x="679" y="735"/>
                  </a:lnTo>
                  <a:lnTo>
                    <a:pt x="703" y="742"/>
                  </a:lnTo>
                  <a:lnTo>
                    <a:pt x="719" y="750"/>
                  </a:lnTo>
                  <a:lnTo>
                    <a:pt x="743" y="750"/>
                  </a:lnTo>
                  <a:lnTo>
                    <a:pt x="743" y="727"/>
                  </a:lnTo>
                  <a:lnTo>
                    <a:pt x="759" y="719"/>
                  </a:lnTo>
                  <a:lnTo>
                    <a:pt x="783" y="727"/>
                  </a:lnTo>
                  <a:lnTo>
                    <a:pt x="799" y="742"/>
                  </a:lnTo>
                  <a:lnTo>
                    <a:pt x="807" y="742"/>
                  </a:lnTo>
                  <a:lnTo>
                    <a:pt x="815" y="735"/>
                  </a:lnTo>
                  <a:lnTo>
                    <a:pt x="855" y="758"/>
                  </a:lnTo>
                  <a:lnTo>
                    <a:pt x="879" y="766"/>
                  </a:lnTo>
                  <a:lnTo>
                    <a:pt x="903" y="758"/>
                  </a:lnTo>
                  <a:lnTo>
                    <a:pt x="919" y="742"/>
                  </a:lnTo>
                  <a:lnTo>
                    <a:pt x="935" y="750"/>
                  </a:lnTo>
                  <a:lnTo>
                    <a:pt x="951" y="758"/>
                  </a:lnTo>
                  <a:lnTo>
                    <a:pt x="967" y="750"/>
                  </a:lnTo>
                  <a:lnTo>
                    <a:pt x="975" y="727"/>
                  </a:lnTo>
                  <a:lnTo>
                    <a:pt x="983" y="719"/>
                  </a:lnTo>
                  <a:lnTo>
                    <a:pt x="983" y="711"/>
                  </a:lnTo>
                  <a:lnTo>
                    <a:pt x="975" y="711"/>
                  </a:lnTo>
                  <a:lnTo>
                    <a:pt x="983" y="695"/>
                  </a:lnTo>
                  <a:lnTo>
                    <a:pt x="1007" y="695"/>
                  </a:lnTo>
                  <a:lnTo>
                    <a:pt x="1031" y="695"/>
                  </a:lnTo>
                  <a:lnTo>
                    <a:pt x="1047" y="711"/>
                  </a:lnTo>
                  <a:lnTo>
                    <a:pt x="1055" y="758"/>
                  </a:lnTo>
                  <a:lnTo>
                    <a:pt x="1071" y="758"/>
                  </a:lnTo>
                  <a:lnTo>
                    <a:pt x="1087" y="774"/>
                  </a:lnTo>
                  <a:lnTo>
                    <a:pt x="1087" y="782"/>
                  </a:lnTo>
                  <a:lnTo>
                    <a:pt x="1103" y="782"/>
                  </a:lnTo>
                  <a:lnTo>
                    <a:pt x="1127" y="782"/>
                  </a:lnTo>
                  <a:lnTo>
                    <a:pt x="1127" y="790"/>
                  </a:lnTo>
                  <a:lnTo>
                    <a:pt x="1111" y="830"/>
                  </a:lnTo>
                  <a:lnTo>
                    <a:pt x="1103" y="830"/>
                  </a:lnTo>
                  <a:lnTo>
                    <a:pt x="1087" y="830"/>
                  </a:lnTo>
                  <a:lnTo>
                    <a:pt x="1087" y="870"/>
                  </a:lnTo>
                  <a:lnTo>
                    <a:pt x="1095" y="854"/>
                  </a:lnTo>
                  <a:lnTo>
                    <a:pt x="1103" y="854"/>
                  </a:lnTo>
                  <a:lnTo>
                    <a:pt x="1103" y="862"/>
                  </a:lnTo>
                  <a:lnTo>
                    <a:pt x="1111" y="870"/>
                  </a:lnTo>
                  <a:lnTo>
                    <a:pt x="1127" y="854"/>
                  </a:lnTo>
                  <a:lnTo>
                    <a:pt x="1191" y="782"/>
                  </a:lnTo>
                  <a:lnTo>
                    <a:pt x="1191" y="735"/>
                  </a:lnTo>
                  <a:lnTo>
                    <a:pt x="1199" y="719"/>
                  </a:lnTo>
                  <a:lnTo>
                    <a:pt x="1199" y="695"/>
                  </a:lnTo>
                  <a:lnTo>
                    <a:pt x="1183" y="679"/>
                  </a:lnTo>
                  <a:lnTo>
                    <a:pt x="1175" y="679"/>
                  </a:lnTo>
                  <a:lnTo>
                    <a:pt x="1167" y="695"/>
                  </a:lnTo>
                  <a:lnTo>
                    <a:pt x="1159" y="695"/>
                  </a:lnTo>
                  <a:lnTo>
                    <a:pt x="1167" y="679"/>
                  </a:lnTo>
                  <a:lnTo>
                    <a:pt x="1159" y="679"/>
                  </a:lnTo>
                  <a:lnTo>
                    <a:pt x="1151" y="671"/>
                  </a:lnTo>
                  <a:lnTo>
                    <a:pt x="1135" y="671"/>
                  </a:lnTo>
                  <a:lnTo>
                    <a:pt x="1135" y="663"/>
                  </a:lnTo>
                  <a:lnTo>
                    <a:pt x="1215" y="583"/>
                  </a:lnTo>
                  <a:lnTo>
                    <a:pt x="1247" y="575"/>
                  </a:lnTo>
                  <a:lnTo>
                    <a:pt x="1247" y="583"/>
                  </a:lnTo>
                  <a:lnTo>
                    <a:pt x="1255" y="575"/>
                  </a:lnTo>
                  <a:lnTo>
                    <a:pt x="1279" y="583"/>
                  </a:lnTo>
                  <a:lnTo>
                    <a:pt x="1287" y="567"/>
                  </a:lnTo>
                  <a:lnTo>
                    <a:pt x="1303" y="575"/>
                  </a:lnTo>
                  <a:lnTo>
                    <a:pt x="1311" y="575"/>
                  </a:lnTo>
                  <a:lnTo>
                    <a:pt x="1303" y="583"/>
                  </a:lnTo>
                  <a:lnTo>
                    <a:pt x="1303" y="591"/>
                  </a:lnTo>
                  <a:lnTo>
                    <a:pt x="1343" y="583"/>
                  </a:lnTo>
                  <a:lnTo>
                    <a:pt x="1335" y="575"/>
                  </a:lnTo>
                  <a:lnTo>
                    <a:pt x="1367" y="527"/>
                  </a:lnTo>
                  <a:lnTo>
                    <a:pt x="1398" y="519"/>
                  </a:lnTo>
                  <a:lnTo>
                    <a:pt x="1398" y="535"/>
                  </a:lnTo>
                  <a:lnTo>
                    <a:pt x="1398" y="551"/>
                  </a:lnTo>
                  <a:lnTo>
                    <a:pt x="1430" y="527"/>
                  </a:lnTo>
                  <a:lnTo>
                    <a:pt x="1430" y="503"/>
                  </a:lnTo>
                  <a:lnTo>
                    <a:pt x="1438" y="503"/>
                  </a:lnTo>
                  <a:lnTo>
                    <a:pt x="1438" y="511"/>
                  </a:lnTo>
                  <a:lnTo>
                    <a:pt x="1430" y="551"/>
                  </a:lnTo>
                  <a:lnTo>
                    <a:pt x="1414" y="551"/>
                  </a:lnTo>
                  <a:lnTo>
                    <a:pt x="1374" y="599"/>
                  </a:lnTo>
                  <a:lnTo>
                    <a:pt x="1367" y="607"/>
                  </a:lnTo>
                  <a:lnTo>
                    <a:pt x="1351" y="655"/>
                  </a:lnTo>
                  <a:lnTo>
                    <a:pt x="1367" y="735"/>
                  </a:lnTo>
                  <a:lnTo>
                    <a:pt x="1374" y="727"/>
                  </a:lnTo>
                  <a:lnTo>
                    <a:pt x="1398" y="695"/>
                  </a:lnTo>
                  <a:lnTo>
                    <a:pt x="1398" y="679"/>
                  </a:lnTo>
                  <a:lnTo>
                    <a:pt x="1414" y="671"/>
                  </a:lnTo>
                  <a:lnTo>
                    <a:pt x="1414" y="647"/>
                  </a:lnTo>
                  <a:lnTo>
                    <a:pt x="1422" y="647"/>
                  </a:lnTo>
                  <a:lnTo>
                    <a:pt x="1430" y="647"/>
                  </a:lnTo>
                  <a:lnTo>
                    <a:pt x="1430" y="631"/>
                  </a:lnTo>
                  <a:lnTo>
                    <a:pt x="1430" y="615"/>
                  </a:lnTo>
                  <a:lnTo>
                    <a:pt x="1414" y="599"/>
                  </a:lnTo>
                  <a:lnTo>
                    <a:pt x="1430" y="583"/>
                  </a:lnTo>
                  <a:lnTo>
                    <a:pt x="1430" y="567"/>
                  </a:lnTo>
                  <a:lnTo>
                    <a:pt x="1438" y="567"/>
                  </a:lnTo>
                  <a:lnTo>
                    <a:pt x="1462" y="551"/>
                  </a:lnTo>
                  <a:lnTo>
                    <a:pt x="1462" y="567"/>
                  </a:lnTo>
                  <a:lnTo>
                    <a:pt x="1470" y="559"/>
                  </a:lnTo>
                  <a:lnTo>
                    <a:pt x="1486" y="551"/>
                  </a:lnTo>
                  <a:lnTo>
                    <a:pt x="1502" y="567"/>
                  </a:lnTo>
                  <a:lnTo>
                    <a:pt x="1510" y="551"/>
                  </a:lnTo>
                  <a:lnTo>
                    <a:pt x="1574" y="503"/>
                  </a:lnTo>
                  <a:lnTo>
                    <a:pt x="1598" y="511"/>
                  </a:lnTo>
                  <a:lnTo>
                    <a:pt x="1598" y="503"/>
                  </a:lnTo>
                  <a:lnTo>
                    <a:pt x="1590" y="463"/>
                  </a:lnTo>
                  <a:lnTo>
                    <a:pt x="1582" y="463"/>
                  </a:lnTo>
                  <a:lnTo>
                    <a:pt x="1582" y="455"/>
                  </a:lnTo>
                  <a:lnTo>
                    <a:pt x="1590" y="455"/>
                  </a:lnTo>
                  <a:lnTo>
                    <a:pt x="1598" y="447"/>
                  </a:lnTo>
                  <a:lnTo>
                    <a:pt x="1614" y="431"/>
                  </a:lnTo>
                  <a:lnTo>
                    <a:pt x="1606" y="415"/>
                  </a:lnTo>
                  <a:lnTo>
                    <a:pt x="1614" y="415"/>
                  </a:lnTo>
                  <a:lnTo>
                    <a:pt x="1622" y="431"/>
                  </a:lnTo>
                  <a:lnTo>
                    <a:pt x="1638" y="431"/>
                  </a:lnTo>
                  <a:lnTo>
                    <a:pt x="1646" y="447"/>
                  </a:lnTo>
                  <a:lnTo>
                    <a:pt x="1678" y="463"/>
                  </a:lnTo>
                  <a:lnTo>
                    <a:pt x="1686" y="447"/>
                  </a:lnTo>
                  <a:lnTo>
                    <a:pt x="1686" y="431"/>
                  </a:lnTo>
                  <a:lnTo>
                    <a:pt x="1702" y="431"/>
                  </a:lnTo>
                  <a:lnTo>
                    <a:pt x="1718" y="415"/>
                  </a:lnTo>
                  <a:lnTo>
                    <a:pt x="1694" y="399"/>
                  </a:lnTo>
                  <a:lnTo>
                    <a:pt x="1662" y="391"/>
                  </a:lnTo>
                  <a:lnTo>
                    <a:pt x="1598" y="335"/>
                  </a:lnTo>
                  <a:lnTo>
                    <a:pt x="1558" y="311"/>
                  </a:lnTo>
                  <a:lnTo>
                    <a:pt x="1510" y="303"/>
                  </a:lnTo>
                  <a:lnTo>
                    <a:pt x="1510" y="335"/>
                  </a:lnTo>
                  <a:lnTo>
                    <a:pt x="1494" y="343"/>
                  </a:lnTo>
                  <a:lnTo>
                    <a:pt x="1478" y="327"/>
                  </a:lnTo>
                  <a:lnTo>
                    <a:pt x="1478" y="319"/>
                  </a:lnTo>
                  <a:lnTo>
                    <a:pt x="1486" y="319"/>
                  </a:lnTo>
                  <a:lnTo>
                    <a:pt x="1494" y="311"/>
                  </a:lnTo>
                  <a:lnTo>
                    <a:pt x="1478" y="311"/>
                  </a:lnTo>
                  <a:lnTo>
                    <a:pt x="1470" y="319"/>
                  </a:lnTo>
                  <a:lnTo>
                    <a:pt x="1438" y="319"/>
                  </a:lnTo>
                  <a:lnTo>
                    <a:pt x="1398" y="319"/>
                  </a:lnTo>
                  <a:lnTo>
                    <a:pt x="1390" y="311"/>
                  </a:lnTo>
                  <a:lnTo>
                    <a:pt x="1398" y="295"/>
                  </a:lnTo>
                  <a:lnTo>
                    <a:pt x="1382" y="271"/>
                  </a:lnTo>
                  <a:lnTo>
                    <a:pt x="1359" y="271"/>
                  </a:lnTo>
                  <a:lnTo>
                    <a:pt x="1319" y="279"/>
                  </a:lnTo>
                  <a:lnTo>
                    <a:pt x="1311" y="263"/>
                  </a:lnTo>
                  <a:lnTo>
                    <a:pt x="1295" y="263"/>
                  </a:lnTo>
                  <a:lnTo>
                    <a:pt x="1287" y="255"/>
                  </a:lnTo>
                  <a:lnTo>
                    <a:pt x="1287" y="231"/>
                  </a:lnTo>
                  <a:lnTo>
                    <a:pt x="1247" y="223"/>
                  </a:lnTo>
                  <a:lnTo>
                    <a:pt x="1191" y="207"/>
                  </a:lnTo>
                  <a:lnTo>
                    <a:pt x="1175" y="231"/>
                  </a:lnTo>
                  <a:lnTo>
                    <a:pt x="1191" y="255"/>
                  </a:lnTo>
                  <a:lnTo>
                    <a:pt x="1143" y="255"/>
                  </a:lnTo>
                  <a:lnTo>
                    <a:pt x="1127" y="263"/>
                  </a:lnTo>
                  <a:lnTo>
                    <a:pt x="1111" y="239"/>
                  </a:lnTo>
                  <a:lnTo>
                    <a:pt x="1095" y="279"/>
                  </a:lnTo>
                  <a:lnTo>
                    <a:pt x="1087" y="271"/>
                  </a:lnTo>
                  <a:lnTo>
                    <a:pt x="1071" y="247"/>
                  </a:lnTo>
                  <a:lnTo>
                    <a:pt x="1079" y="215"/>
                  </a:lnTo>
                  <a:lnTo>
                    <a:pt x="1063" y="192"/>
                  </a:lnTo>
                  <a:lnTo>
                    <a:pt x="1023" y="184"/>
                  </a:lnTo>
                  <a:lnTo>
                    <a:pt x="1007" y="184"/>
                  </a:lnTo>
                  <a:lnTo>
                    <a:pt x="1007" y="192"/>
                  </a:lnTo>
                  <a:lnTo>
                    <a:pt x="1007" y="207"/>
                  </a:lnTo>
                  <a:lnTo>
                    <a:pt x="959" y="199"/>
                  </a:lnTo>
                  <a:lnTo>
                    <a:pt x="967" y="184"/>
                  </a:lnTo>
                  <a:lnTo>
                    <a:pt x="927" y="176"/>
                  </a:lnTo>
                  <a:lnTo>
                    <a:pt x="911" y="184"/>
                  </a:lnTo>
                  <a:lnTo>
                    <a:pt x="871" y="16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43" name="Freeform 7"/>
            <p:cNvSpPr>
              <a:spLocks/>
            </p:cNvSpPr>
            <p:nvPr/>
          </p:nvSpPr>
          <p:spPr bwMode="auto">
            <a:xfrm>
              <a:off x="3543" y="1612"/>
              <a:ext cx="288" cy="302"/>
            </a:xfrm>
            <a:custGeom>
              <a:avLst/>
              <a:gdLst>
                <a:gd name="T0" fmla="*/ 119 w 279"/>
                <a:gd name="T1" fmla="*/ 59 h 328"/>
                <a:gd name="T2" fmla="*/ 105 w 279"/>
                <a:gd name="T3" fmla="*/ 59 h 328"/>
                <a:gd name="T4" fmla="*/ 36 w 279"/>
                <a:gd name="T5" fmla="*/ 63 h 328"/>
                <a:gd name="T6" fmla="*/ 8 w 279"/>
                <a:gd name="T7" fmla="*/ 54 h 328"/>
                <a:gd name="T8" fmla="*/ 8 w 279"/>
                <a:gd name="T9" fmla="*/ 49 h 328"/>
                <a:gd name="T10" fmla="*/ 44 w 279"/>
                <a:gd name="T11" fmla="*/ 45 h 328"/>
                <a:gd name="T12" fmla="*/ 93 w 279"/>
                <a:gd name="T13" fmla="*/ 41 h 328"/>
                <a:gd name="T14" fmla="*/ 152 w 279"/>
                <a:gd name="T15" fmla="*/ 32 h 328"/>
                <a:gd name="T16" fmla="*/ 196 w 279"/>
                <a:gd name="T17" fmla="*/ 18 h 328"/>
                <a:gd name="T18" fmla="*/ 179 w 279"/>
                <a:gd name="T19" fmla="*/ 18 h 328"/>
                <a:gd name="T20" fmla="*/ 179 w 279"/>
                <a:gd name="T21" fmla="*/ 17 h 328"/>
                <a:gd name="T22" fmla="*/ 226 w 279"/>
                <a:gd name="T23" fmla="*/ 11 h 328"/>
                <a:gd name="T24" fmla="*/ 241 w 279"/>
                <a:gd name="T25" fmla="*/ 13 h 328"/>
                <a:gd name="T26" fmla="*/ 257 w 279"/>
                <a:gd name="T27" fmla="*/ 9 h 328"/>
                <a:gd name="T28" fmla="*/ 298 w 279"/>
                <a:gd name="T29" fmla="*/ 6 h 328"/>
                <a:gd name="T30" fmla="*/ 360 w 279"/>
                <a:gd name="T31" fmla="*/ 0 h 328"/>
                <a:gd name="T32" fmla="*/ 406 w 279"/>
                <a:gd name="T33" fmla="*/ 0 h 328"/>
                <a:gd name="T34" fmla="*/ 466 w 279"/>
                <a:gd name="T35" fmla="*/ 0 h 328"/>
                <a:gd name="T36" fmla="*/ 497 w 279"/>
                <a:gd name="T37" fmla="*/ 6 h 328"/>
                <a:gd name="T38" fmla="*/ 497 w 279"/>
                <a:gd name="T39" fmla="*/ 7 h 328"/>
                <a:gd name="T40" fmla="*/ 466 w 279"/>
                <a:gd name="T41" fmla="*/ 13 h 328"/>
                <a:gd name="T42" fmla="*/ 451 w 279"/>
                <a:gd name="T43" fmla="*/ 6 h 328"/>
                <a:gd name="T44" fmla="*/ 406 w 279"/>
                <a:gd name="T45" fmla="*/ 13 h 328"/>
                <a:gd name="T46" fmla="*/ 344 w 279"/>
                <a:gd name="T47" fmla="*/ 14 h 328"/>
                <a:gd name="T48" fmla="*/ 316 w 279"/>
                <a:gd name="T49" fmla="*/ 13 h 328"/>
                <a:gd name="T50" fmla="*/ 298 w 279"/>
                <a:gd name="T51" fmla="*/ 15 h 328"/>
                <a:gd name="T52" fmla="*/ 257 w 279"/>
                <a:gd name="T53" fmla="*/ 15 h 328"/>
                <a:gd name="T54" fmla="*/ 241 w 279"/>
                <a:gd name="T55" fmla="*/ 18 h 328"/>
                <a:gd name="T56" fmla="*/ 226 w 279"/>
                <a:gd name="T57" fmla="*/ 25 h 328"/>
                <a:gd name="T58" fmla="*/ 179 w 279"/>
                <a:gd name="T59" fmla="*/ 32 h 328"/>
                <a:gd name="T60" fmla="*/ 179 w 279"/>
                <a:gd name="T61" fmla="*/ 37 h 328"/>
                <a:gd name="T62" fmla="*/ 152 w 279"/>
                <a:gd name="T63" fmla="*/ 40 h 328"/>
                <a:gd name="T64" fmla="*/ 152 w 279"/>
                <a:gd name="T65" fmla="*/ 50 h 328"/>
                <a:gd name="T66" fmla="*/ 135 w 279"/>
                <a:gd name="T67" fmla="*/ 57 h 328"/>
                <a:gd name="T68" fmla="*/ 119 w 279"/>
                <a:gd name="T69" fmla="*/ 62 h 3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328"/>
                <a:gd name="T107" fmla="*/ 279 w 279"/>
                <a:gd name="T108" fmla="*/ 328 h 3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328">
                  <a:moveTo>
                    <a:pt x="64" y="320"/>
                  </a:moveTo>
                  <a:lnTo>
                    <a:pt x="64" y="312"/>
                  </a:lnTo>
                  <a:lnTo>
                    <a:pt x="56" y="304"/>
                  </a:lnTo>
                  <a:lnTo>
                    <a:pt x="56" y="312"/>
                  </a:lnTo>
                  <a:lnTo>
                    <a:pt x="32" y="328"/>
                  </a:lnTo>
                  <a:lnTo>
                    <a:pt x="16" y="328"/>
                  </a:lnTo>
                  <a:lnTo>
                    <a:pt x="8" y="328"/>
                  </a:lnTo>
                  <a:lnTo>
                    <a:pt x="8" y="280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0" y="248"/>
                  </a:lnTo>
                  <a:lnTo>
                    <a:pt x="24" y="232"/>
                  </a:lnTo>
                  <a:lnTo>
                    <a:pt x="32" y="224"/>
                  </a:lnTo>
                  <a:lnTo>
                    <a:pt x="48" y="216"/>
                  </a:lnTo>
                  <a:lnTo>
                    <a:pt x="64" y="184"/>
                  </a:lnTo>
                  <a:lnTo>
                    <a:pt x="80" y="168"/>
                  </a:lnTo>
                  <a:lnTo>
                    <a:pt x="96" y="136"/>
                  </a:lnTo>
                  <a:lnTo>
                    <a:pt x="104" y="96"/>
                  </a:lnTo>
                  <a:lnTo>
                    <a:pt x="120" y="88"/>
                  </a:lnTo>
                  <a:lnTo>
                    <a:pt x="96" y="96"/>
                  </a:lnTo>
                  <a:lnTo>
                    <a:pt x="88" y="96"/>
                  </a:lnTo>
                  <a:lnTo>
                    <a:pt x="96" y="88"/>
                  </a:lnTo>
                  <a:lnTo>
                    <a:pt x="96" y="72"/>
                  </a:lnTo>
                  <a:lnTo>
                    <a:pt x="120" y="56"/>
                  </a:lnTo>
                  <a:lnTo>
                    <a:pt x="120" y="72"/>
                  </a:lnTo>
                  <a:lnTo>
                    <a:pt x="128" y="64"/>
                  </a:lnTo>
                  <a:lnTo>
                    <a:pt x="128" y="48"/>
                  </a:lnTo>
                  <a:lnTo>
                    <a:pt x="136" y="48"/>
                  </a:lnTo>
                  <a:lnTo>
                    <a:pt x="144" y="32"/>
                  </a:lnTo>
                  <a:lnTo>
                    <a:pt x="159" y="32"/>
                  </a:lnTo>
                  <a:lnTo>
                    <a:pt x="175" y="24"/>
                  </a:lnTo>
                  <a:lnTo>
                    <a:pt x="191" y="0"/>
                  </a:lnTo>
                  <a:lnTo>
                    <a:pt x="207" y="8"/>
                  </a:lnTo>
                  <a:lnTo>
                    <a:pt x="215" y="0"/>
                  </a:lnTo>
                  <a:lnTo>
                    <a:pt x="239" y="0"/>
                  </a:lnTo>
                  <a:lnTo>
                    <a:pt x="247" y="0"/>
                  </a:lnTo>
                  <a:lnTo>
                    <a:pt x="279" y="24"/>
                  </a:lnTo>
                  <a:lnTo>
                    <a:pt x="263" y="32"/>
                  </a:lnTo>
                  <a:lnTo>
                    <a:pt x="247" y="32"/>
                  </a:lnTo>
                  <a:lnTo>
                    <a:pt x="263" y="40"/>
                  </a:lnTo>
                  <a:lnTo>
                    <a:pt x="271" y="48"/>
                  </a:lnTo>
                  <a:lnTo>
                    <a:pt x="247" y="64"/>
                  </a:lnTo>
                  <a:lnTo>
                    <a:pt x="255" y="48"/>
                  </a:lnTo>
                  <a:lnTo>
                    <a:pt x="239" y="32"/>
                  </a:lnTo>
                  <a:lnTo>
                    <a:pt x="223" y="40"/>
                  </a:lnTo>
                  <a:lnTo>
                    <a:pt x="215" y="64"/>
                  </a:lnTo>
                  <a:lnTo>
                    <a:pt x="207" y="72"/>
                  </a:lnTo>
                  <a:lnTo>
                    <a:pt x="183" y="72"/>
                  </a:lnTo>
                  <a:lnTo>
                    <a:pt x="175" y="56"/>
                  </a:lnTo>
                  <a:lnTo>
                    <a:pt x="167" y="64"/>
                  </a:lnTo>
                  <a:lnTo>
                    <a:pt x="159" y="64"/>
                  </a:lnTo>
                  <a:lnTo>
                    <a:pt x="159" y="80"/>
                  </a:lnTo>
                  <a:lnTo>
                    <a:pt x="144" y="80"/>
                  </a:lnTo>
                  <a:lnTo>
                    <a:pt x="136" y="80"/>
                  </a:lnTo>
                  <a:lnTo>
                    <a:pt x="136" y="96"/>
                  </a:lnTo>
                  <a:lnTo>
                    <a:pt x="128" y="96"/>
                  </a:lnTo>
                  <a:lnTo>
                    <a:pt x="120" y="112"/>
                  </a:lnTo>
                  <a:lnTo>
                    <a:pt x="120" y="128"/>
                  </a:lnTo>
                  <a:lnTo>
                    <a:pt x="104" y="144"/>
                  </a:lnTo>
                  <a:lnTo>
                    <a:pt x="96" y="168"/>
                  </a:lnTo>
                  <a:lnTo>
                    <a:pt x="96" y="184"/>
                  </a:lnTo>
                  <a:lnTo>
                    <a:pt x="96" y="192"/>
                  </a:lnTo>
                  <a:lnTo>
                    <a:pt x="88" y="200"/>
                  </a:lnTo>
                  <a:lnTo>
                    <a:pt x="80" y="208"/>
                  </a:lnTo>
                  <a:lnTo>
                    <a:pt x="72" y="232"/>
                  </a:lnTo>
                  <a:lnTo>
                    <a:pt x="80" y="264"/>
                  </a:lnTo>
                  <a:lnTo>
                    <a:pt x="80" y="288"/>
                  </a:lnTo>
                  <a:lnTo>
                    <a:pt x="72" y="296"/>
                  </a:lnTo>
                  <a:lnTo>
                    <a:pt x="72" y="320"/>
                  </a:lnTo>
                  <a:lnTo>
                    <a:pt x="64" y="32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44" name="Freeform 8"/>
            <p:cNvSpPr>
              <a:spLocks/>
            </p:cNvSpPr>
            <p:nvPr/>
          </p:nvSpPr>
          <p:spPr bwMode="auto">
            <a:xfrm>
              <a:off x="3543" y="1612"/>
              <a:ext cx="288" cy="302"/>
            </a:xfrm>
            <a:custGeom>
              <a:avLst/>
              <a:gdLst>
                <a:gd name="T0" fmla="*/ 119 w 279"/>
                <a:gd name="T1" fmla="*/ 59 h 328"/>
                <a:gd name="T2" fmla="*/ 105 w 279"/>
                <a:gd name="T3" fmla="*/ 59 h 328"/>
                <a:gd name="T4" fmla="*/ 36 w 279"/>
                <a:gd name="T5" fmla="*/ 63 h 328"/>
                <a:gd name="T6" fmla="*/ 8 w 279"/>
                <a:gd name="T7" fmla="*/ 54 h 328"/>
                <a:gd name="T8" fmla="*/ 8 w 279"/>
                <a:gd name="T9" fmla="*/ 49 h 328"/>
                <a:gd name="T10" fmla="*/ 44 w 279"/>
                <a:gd name="T11" fmla="*/ 45 h 328"/>
                <a:gd name="T12" fmla="*/ 93 w 279"/>
                <a:gd name="T13" fmla="*/ 41 h 328"/>
                <a:gd name="T14" fmla="*/ 152 w 279"/>
                <a:gd name="T15" fmla="*/ 32 h 328"/>
                <a:gd name="T16" fmla="*/ 196 w 279"/>
                <a:gd name="T17" fmla="*/ 18 h 328"/>
                <a:gd name="T18" fmla="*/ 179 w 279"/>
                <a:gd name="T19" fmla="*/ 18 h 328"/>
                <a:gd name="T20" fmla="*/ 179 w 279"/>
                <a:gd name="T21" fmla="*/ 17 h 328"/>
                <a:gd name="T22" fmla="*/ 226 w 279"/>
                <a:gd name="T23" fmla="*/ 11 h 328"/>
                <a:gd name="T24" fmla="*/ 241 w 279"/>
                <a:gd name="T25" fmla="*/ 13 h 328"/>
                <a:gd name="T26" fmla="*/ 257 w 279"/>
                <a:gd name="T27" fmla="*/ 9 h 328"/>
                <a:gd name="T28" fmla="*/ 298 w 279"/>
                <a:gd name="T29" fmla="*/ 6 h 328"/>
                <a:gd name="T30" fmla="*/ 360 w 279"/>
                <a:gd name="T31" fmla="*/ 0 h 328"/>
                <a:gd name="T32" fmla="*/ 406 w 279"/>
                <a:gd name="T33" fmla="*/ 0 h 328"/>
                <a:gd name="T34" fmla="*/ 466 w 279"/>
                <a:gd name="T35" fmla="*/ 0 h 328"/>
                <a:gd name="T36" fmla="*/ 497 w 279"/>
                <a:gd name="T37" fmla="*/ 6 h 328"/>
                <a:gd name="T38" fmla="*/ 497 w 279"/>
                <a:gd name="T39" fmla="*/ 7 h 328"/>
                <a:gd name="T40" fmla="*/ 466 w 279"/>
                <a:gd name="T41" fmla="*/ 13 h 328"/>
                <a:gd name="T42" fmla="*/ 451 w 279"/>
                <a:gd name="T43" fmla="*/ 6 h 328"/>
                <a:gd name="T44" fmla="*/ 406 w 279"/>
                <a:gd name="T45" fmla="*/ 13 h 328"/>
                <a:gd name="T46" fmla="*/ 344 w 279"/>
                <a:gd name="T47" fmla="*/ 14 h 328"/>
                <a:gd name="T48" fmla="*/ 316 w 279"/>
                <a:gd name="T49" fmla="*/ 13 h 328"/>
                <a:gd name="T50" fmla="*/ 298 w 279"/>
                <a:gd name="T51" fmla="*/ 15 h 328"/>
                <a:gd name="T52" fmla="*/ 257 w 279"/>
                <a:gd name="T53" fmla="*/ 15 h 328"/>
                <a:gd name="T54" fmla="*/ 241 w 279"/>
                <a:gd name="T55" fmla="*/ 18 h 328"/>
                <a:gd name="T56" fmla="*/ 226 w 279"/>
                <a:gd name="T57" fmla="*/ 25 h 328"/>
                <a:gd name="T58" fmla="*/ 179 w 279"/>
                <a:gd name="T59" fmla="*/ 32 h 328"/>
                <a:gd name="T60" fmla="*/ 179 w 279"/>
                <a:gd name="T61" fmla="*/ 37 h 328"/>
                <a:gd name="T62" fmla="*/ 152 w 279"/>
                <a:gd name="T63" fmla="*/ 40 h 328"/>
                <a:gd name="T64" fmla="*/ 152 w 279"/>
                <a:gd name="T65" fmla="*/ 50 h 328"/>
                <a:gd name="T66" fmla="*/ 135 w 279"/>
                <a:gd name="T67" fmla="*/ 57 h 328"/>
                <a:gd name="T68" fmla="*/ 119 w 279"/>
                <a:gd name="T69" fmla="*/ 62 h 3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328"/>
                <a:gd name="T107" fmla="*/ 279 w 279"/>
                <a:gd name="T108" fmla="*/ 328 h 3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328">
                  <a:moveTo>
                    <a:pt x="64" y="320"/>
                  </a:moveTo>
                  <a:lnTo>
                    <a:pt x="64" y="312"/>
                  </a:lnTo>
                  <a:lnTo>
                    <a:pt x="56" y="304"/>
                  </a:lnTo>
                  <a:lnTo>
                    <a:pt x="56" y="312"/>
                  </a:lnTo>
                  <a:lnTo>
                    <a:pt x="32" y="328"/>
                  </a:lnTo>
                  <a:lnTo>
                    <a:pt x="16" y="328"/>
                  </a:lnTo>
                  <a:lnTo>
                    <a:pt x="8" y="328"/>
                  </a:lnTo>
                  <a:lnTo>
                    <a:pt x="8" y="280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0" y="248"/>
                  </a:lnTo>
                  <a:lnTo>
                    <a:pt x="24" y="232"/>
                  </a:lnTo>
                  <a:lnTo>
                    <a:pt x="32" y="224"/>
                  </a:lnTo>
                  <a:lnTo>
                    <a:pt x="48" y="216"/>
                  </a:lnTo>
                  <a:lnTo>
                    <a:pt x="64" y="184"/>
                  </a:lnTo>
                  <a:lnTo>
                    <a:pt x="80" y="168"/>
                  </a:lnTo>
                  <a:lnTo>
                    <a:pt x="96" y="136"/>
                  </a:lnTo>
                  <a:lnTo>
                    <a:pt x="104" y="96"/>
                  </a:lnTo>
                  <a:lnTo>
                    <a:pt x="120" y="88"/>
                  </a:lnTo>
                  <a:lnTo>
                    <a:pt x="96" y="96"/>
                  </a:lnTo>
                  <a:lnTo>
                    <a:pt x="88" y="96"/>
                  </a:lnTo>
                  <a:lnTo>
                    <a:pt x="96" y="88"/>
                  </a:lnTo>
                  <a:lnTo>
                    <a:pt x="96" y="72"/>
                  </a:lnTo>
                  <a:lnTo>
                    <a:pt x="120" y="56"/>
                  </a:lnTo>
                  <a:lnTo>
                    <a:pt x="120" y="72"/>
                  </a:lnTo>
                  <a:lnTo>
                    <a:pt x="128" y="64"/>
                  </a:lnTo>
                  <a:lnTo>
                    <a:pt x="128" y="48"/>
                  </a:lnTo>
                  <a:lnTo>
                    <a:pt x="136" y="48"/>
                  </a:lnTo>
                  <a:lnTo>
                    <a:pt x="144" y="32"/>
                  </a:lnTo>
                  <a:lnTo>
                    <a:pt x="159" y="32"/>
                  </a:lnTo>
                  <a:lnTo>
                    <a:pt x="175" y="24"/>
                  </a:lnTo>
                  <a:lnTo>
                    <a:pt x="191" y="0"/>
                  </a:lnTo>
                  <a:lnTo>
                    <a:pt x="207" y="8"/>
                  </a:lnTo>
                  <a:lnTo>
                    <a:pt x="215" y="0"/>
                  </a:lnTo>
                  <a:lnTo>
                    <a:pt x="239" y="0"/>
                  </a:lnTo>
                  <a:lnTo>
                    <a:pt x="247" y="0"/>
                  </a:lnTo>
                  <a:lnTo>
                    <a:pt x="279" y="24"/>
                  </a:lnTo>
                  <a:lnTo>
                    <a:pt x="263" y="32"/>
                  </a:lnTo>
                  <a:lnTo>
                    <a:pt x="247" y="32"/>
                  </a:lnTo>
                  <a:lnTo>
                    <a:pt x="263" y="40"/>
                  </a:lnTo>
                  <a:lnTo>
                    <a:pt x="271" y="48"/>
                  </a:lnTo>
                  <a:lnTo>
                    <a:pt x="247" y="64"/>
                  </a:lnTo>
                  <a:lnTo>
                    <a:pt x="255" y="48"/>
                  </a:lnTo>
                  <a:lnTo>
                    <a:pt x="239" y="32"/>
                  </a:lnTo>
                  <a:lnTo>
                    <a:pt x="223" y="40"/>
                  </a:lnTo>
                  <a:lnTo>
                    <a:pt x="215" y="64"/>
                  </a:lnTo>
                  <a:lnTo>
                    <a:pt x="207" y="72"/>
                  </a:lnTo>
                  <a:lnTo>
                    <a:pt x="183" y="72"/>
                  </a:lnTo>
                  <a:lnTo>
                    <a:pt x="175" y="56"/>
                  </a:lnTo>
                  <a:lnTo>
                    <a:pt x="167" y="64"/>
                  </a:lnTo>
                  <a:lnTo>
                    <a:pt x="159" y="64"/>
                  </a:lnTo>
                  <a:lnTo>
                    <a:pt x="159" y="80"/>
                  </a:lnTo>
                  <a:lnTo>
                    <a:pt x="144" y="80"/>
                  </a:lnTo>
                  <a:lnTo>
                    <a:pt x="136" y="80"/>
                  </a:lnTo>
                  <a:lnTo>
                    <a:pt x="136" y="96"/>
                  </a:lnTo>
                  <a:lnTo>
                    <a:pt x="128" y="96"/>
                  </a:lnTo>
                  <a:lnTo>
                    <a:pt x="120" y="112"/>
                  </a:lnTo>
                  <a:lnTo>
                    <a:pt x="120" y="128"/>
                  </a:lnTo>
                  <a:lnTo>
                    <a:pt x="104" y="144"/>
                  </a:lnTo>
                  <a:lnTo>
                    <a:pt x="96" y="168"/>
                  </a:lnTo>
                  <a:lnTo>
                    <a:pt x="96" y="184"/>
                  </a:lnTo>
                  <a:lnTo>
                    <a:pt x="96" y="192"/>
                  </a:lnTo>
                  <a:lnTo>
                    <a:pt x="88" y="200"/>
                  </a:lnTo>
                  <a:lnTo>
                    <a:pt x="80" y="208"/>
                  </a:lnTo>
                  <a:lnTo>
                    <a:pt x="72" y="232"/>
                  </a:lnTo>
                  <a:lnTo>
                    <a:pt x="80" y="264"/>
                  </a:lnTo>
                  <a:lnTo>
                    <a:pt x="80" y="288"/>
                  </a:lnTo>
                  <a:lnTo>
                    <a:pt x="72" y="296"/>
                  </a:lnTo>
                  <a:lnTo>
                    <a:pt x="72" y="320"/>
                  </a:lnTo>
                  <a:lnTo>
                    <a:pt x="64" y="32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45" name="Freeform 9"/>
            <p:cNvSpPr>
              <a:spLocks/>
            </p:cNvSpPr>
            <p:nvPr/>
          </p:nvSpPr>
          <p:spPr bwMode="auto">
            <a:xfrm>
              <a:off x="3766" y="2175"/>
              <a:ext cx="205" cy="75"/>
            </a:xfrm>
            <a:custGeom>
              <a:avLst/>
              <a:gdLst>
                <a:gd name="T0" fmla="*/ 327 w 200"/>
                <a:gd name="T1" fmla="*/ 8 h 80"/>
                <a:gd name="T2" fmla="*/ 314 w 200"/>
                <a:gd name="T3" fmla="*/ 8 h 80"/>
                <a:gd name="T4" fmla="*/ 314 w 200"/>
                <a:gd name="T5" fmla="*/ 0 h 80"/>
                <a:gd name="T6" fmla="*/ 275 w 200"/>
                <a:gd name="T7" fmla="*/ 0 h 80"/>
                <a:gd name="T8" fmla="*/ 249 w 200"/>
                <a:gd name="T9" fmla="*/ 8 h 80"/>
                <a:gd name="T10" fmla="*/ 196 w 200"/>
                <a:gd name="T11" fmla="*/ 8 h 80"/>
                <a:gd name="T12" fmla="*/ 172 w 200"/>
                <a:gd name="T13" fmla="*/ 0 h 80"/>
                <a:gd name="T14" fmla="*/ 130 w 200"/>
                <a:gd name="T15" fmla="*/ 0 h 80"/>
                <a:gd name="T16" fmla="*/ 106 w 200"/>
                <a:gd name="T17" fmla="*/ 8 h 80"/>
                <a:gd name="T18" fmla="*/ 75 w 200"/>
                <a:gd name="T19" fmla="*/ 8 h 80"/>
                <a:gd name="T20" fmla="*/ 52 w 200"/>
                <a:gd name="T21" fmla="*/ 8 h 80"/>
                <a:gd name="T22" fmla="*/ 52 w 200"/>
                <a:gd name="T23" fmla="*/ 0 h 80"/>
                <a:gd name="T24" fmla="*/ 16 w 200"/>
                <a:gd name="T25" fmla="*/ 0 h 80"/>
                <a:gd name="T26" fmla="*/ 8 w 200"/>
                <a:gd name="T27" fmla="*/ 0 h 80"/>
                <a:gd name="T28" fmla="*/ 0 w 200"/>
                <a:gd name="T29" fmla="*/ 8 h 80"/>
                <a:gd name="T30" fmla="*/ 8 w 200"/>
                <a:gd name="T31" fmla="*/ 8 h 80"/>
                <a:gd name="T32" fmla="*/ 8 w 200"/>
                <a:gd name="T33" fmla="*/ 8 h 80"/>
                <a:gd name="T34" fmla="*/ 44 w 200"/>
                <a:gd name="T35" fmla="*/ 8 h 80"/>
                <a:gd name="T36" fmla="*/ 52 w 200"/>
                <a:gd name="T37" fmla="*/ 8 h 80"/>
                <a:gd name="T38" fmla="*/ 60 w 200"/>
                <a:gd name="T39" fmla="*/ 8 h 80"/>
                <a:gd name="T40" fmla="*/ 52 w 200"/>
                <a:gd name="T41" fmla="*/ 8 h 80"/>
                <a:gd name="T42" fmla="*/ 52 w 200"/>
                <a:gd name="T43" fmla="*/ 8 h 80"/>
                <a:gd name="T44" fmla="*/ 16 w 200"/>
                <a:gd name="T45" fmla="*/ 8 h 80"/>
                <a:gd name="T46" fmla="*/ 8 w 200"/>
                <a:gd name="T47" fmla="*/ 8 h 80"/>
                <a:gd name="T48" fmla="*/ 8 w 200"/>
                <a:gd name="T49" fmla="*/ 11 h 80"/>
                <a:gd name="T50" fmla="*/ 16 w 200"/>
                <a:gd name="T51" fmla="*/ 8 h 80"/>
                <a:gd name="T52" fmla="*/ 16 w 200"/>
                <a:gd name="T53" fmla="*/ 11 h 80"/>
                <a:gd name="T54" fmla="*/ 8 w 200"/>
                <a:gd name="T55" fmla="*/ 14 h 80"/>
                <a:gd name="T56" fmla="*/ 16 w 200"/>
                <a:gd name="T57" fmla="*/ 16 h 80"/>
                <a:gd name="T58" fmla="*/ 44 w 200"/>
                <a:gd name="T59" fmla="*/ 18 h 80"/>
                <a:gd name="T60" fmla="*/ 52 w 200"/>
                <a:gd name="T61" fmla="*/ 18 h 80"/>
                <a:gd name="T62" fmla="*/ 52 w 200"/>
                <a:gd name="T63" fmla="*/ 20 h 80"/>
                <a:gd name="T64" fmla="*/ 60 w 200"/>
                <a:gd name="T65" fmla="*/ 22 h 80"/>
                <a:gd name="T66" fmla="*/ 91 w 200"/>
                <a:gd name="T67" fmla="*/ 20 h 80"/>
                <a:gd name="T68" fmla="*/ 106 w 200"/>
                <a:gd name="T69" fmla="*/ 20 h 80"/>
                <a:gd name="T70" fmla="*/ 118 w 200"/>
                <a:gd name="T71" fmla="*/ 22 h 80"/>
                <a:gd name="T72" fmla="*/ 130 w 200"/>
                <a:gd name="T73" fmla="*/ 22 h 80"/>
                <a:gd name="T74" fmla="*/ 158 w 200"/>
                <a:gd name="T75" fmla="*/ 20 h 80"/>
                <a:gd name="T76" fmla="*/ 182 w 200"/>
                <a:gd name="T77" fmla="*/ 20 h 80"/>
                <a:gd name="T78" fmla="*/ 182 w 200"/>
                <a:gd name="T79" fmla="*/ 22 h 80"/>
                <a:gd name="T80" fmla="*/ 182 w 200"/>
                <a:gd name="T81" fmla="*/ 20 h 80"/>
                <a:gd name="T82" fmla="*/ 222 w 200"/>
                <a:gd name="T83" fmla="*/ 18 h 80"/>
                <a:gd name="T84" fmla="*/ 237 w 200"/>
                <a:gd name="T85" fmla="*/ 20 h 80"/>
                <a:gd name="T86" fmla="*/ 261 w 200"/>
                <a:gd name="T87" fmla="*/ 18 h 80"/>
                <a:gd name="T88" fmla="*/ 302 w 200"/>
                <a:gd name="T89" fmla="*/ 18 h 80"/>
                <a:gd name="T90" fmla="*/ 302 w 200"/>
                <a:gd name="T91" fmla="*/ 16 h 80"/>
                <a:gd name="T92" fmla="*/ 327 w 200"/>
                <a:gd name="T93" fmla="*/ 18 h 80"/>
                <a:gd name="T94" fmla="*/ 314 w 200"/>
                <a:gd name="T95" fmla="*/ 8 h 80"/>
                <a:gd name="T96" fmla="*/ 327 w 200"/>
                <a:gd name="T97" fmla="*/ 8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0"/>
                <a:gd name="T148" fmla="*/ 0 h 80"/>
                <a:gd name="T149" fmla="*/ 200 w 200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0" h="80">
                  <a:moveTo>
                    <a:pt x="200" y="24"/>
                  </a:moveTo>
                  <a:lnTo>
                    <a:pt x="192" y="24"/>
                  </a:lnTo>
                  <a:lnTo>
                    <a:pt x="192" y="0"/>
                  </a:lnTo>
                  <a:lnTo>
                    <a:pt x="168" y="0"/>
                  </a:lnTo>
                  <a:lnTo>
                    <a:pt x="152" y="8"/>
                  </a:lnTo>
                  <a:lnTo>
                    <a:pt x="120" y="8"/>
                  </a:lnTo>
                  <a:lnTo>
                    <a:pt x="104" y="0"/>
                  </a:lnTo>
                  <a:lnTo>
                    <a:pt x="80" y="0"/>
                  </a:lnTo>
                  <a:lnTo>
                    <a:pt x="64" y="8"/>
                  </a:lnTo>
                  <a:lnTo>
                    <a:pt x="48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32" y="24"/>
                  </a:lnTo>
                  <a:lnTo>
                    <a:pt x="16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8" y="48"/>
                  </a:lnTo>
                  <a:lnTo>
                    <a:pt x="16" y="56"/>
                  </a:lnTo>
                  <a:lnTo>
                    <a:pt x="24" y="64"/>
                  </a:lnTo>
                  <a:lnTo>
                    <a:pt x="32" y="64"/>
                  </a:lnTo>
                  <a:lnTo>
                    <a:pt x="32" y="72"/>
                  </a:lnTo>
                  <a:lnTo>
                    <a:pt x="40" y="80"/>
                  </a:lnTo>
                  <a:lnTo>
                    <a:pt x="56" y="72"/>
                  </a:lnTo>
                  <a:lnTo>
                    <a:pt x="64" y="72"/>
                  </a:lnTo>
                  <a:lnTo>
                    <a:pt x="72" y="80"/>
                  </a:lnTo>
                  <a:lnTo>
                    <a:pt x="80" y="80"/>
                  </a:lnTo>
                  <a:lnTo>
                    <a:pt x="96" y="72"/>
                  </a:lnTo>
                  <a:lnTo>
                    <a:pt x="112" y="72"/>
                  </a:lnTo>
                  <a:lnTo>
                    <a:pt x="112" y="80"/>
                  </a:lnTo>
                  <a:lnTo>
                    <a:pt x="112" y="72"/>
                  </a:lnTo>
                  <a:lnTo>
                    <a:pt x="136" y="64"/>
                  </a:lnTo>
                  <a:lnTo>
                    <a:pt x="144" y="72"/>
                  </a:lnTo>
                  <a:lnTo>
                    <a:pt x="160" y="64"/>
                  </a:lnTo>
                  <a:lnTo>
                    <a:pt x="184" y="64"/>
                  </a:lnTo>
                  <a:lnTo>
                    <a:pt x="184" y="56"/>
                  </a:lnTo>
                  <a:lnTo>
                    <a:pt x="200" y="64"/>
                  </a:lnTo>
                  <a:lnTo>
                    <a:pt x="192" y="32"/>
                  </a:lnTo>
                  <a:lnTo>
                    <a:pt x="200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46" name="Freeform 10"/>
            <p:cNvSpPr>
              <a:spLocks/>
            </p:cNvSpPr>
            <p:nvPr/>
          </p:nvSpPr>
          <p:spPr bwMode="auto">
            <a:xfrm>
              <a:off x="2669" y="2813"/>
              <a:ext cx="90" cy="452"/>
            </a:xfrm>
            <a:custGeom>
              <a:avLst/>
              <a:gdLst>
                <a:gd name="T0" fmla="*/ 113 w 88"/>
                <a:gd name="T1" fmla="*/ 0 h 487"/>
                <a:gd name="T2" fmla="*/ 113 w 88"/>
                <a:gd name="T3" fmla="*/ 6 h 487"/>
                <a:gd name="T4" fmla="*/ 136 w 88"/>
                <a:gd name="T5" fmla="*/ 13 h 487"/>
                <a:gd name="T6" fmla="*/ 113 w 88"/>
                <a:gd name="T7" fmla="*/ 18 h 487"/>
                <a:gd name="T8" fmla="*/ 113 w 88"/>
                <a:gd name="T9" fmla="*/ 27 h 487"/>
                <a:gd name="T10" fmla="*/ 102 w 88"/>
                <a:gd name="T11" fmla="*/ 43 h 487"/>
                <a:gd name="T12" fmla="*/ 86 w 88"/>
                <a:gd name="T13" fmla="*/ 50 h 487"/>
                <a:gd name="T14" fmla="*/ 70 w 88"/>
                <a:gd name="T15" fmla="*/ 58 h 487"/>
                <a:gd name="T16" fmla="*/ 60 w 88"/>
                <a:gd name="T17" fmla="*/ 66 h 487"/>
                <a:gd name="T18" fmla="*/ 60 w 88"/>
                <a:gd name="T19" fmla="*/ 76 h 487"/>
                <a:gd name="T20" fmla="*/ 70 w 88"/>
                <a:gd name="T21" fmla="*/ 76 h 487"/>
                <a:gd name="T22" fmla="*/ 52 w 88"/>
                <a:gd name="T23" fmla="*/ 86 h 487"/>
                <a:gd name="T24" fmla="*/ 52 w 88"/>
                <a:gd name="T25" fmla="*/ 95 h 487"/>
                <a:gd name="T26" fmla="*/ 52 w 88"/>
                <a:gd name="T27" fmla="*/ 99 h 487"/>
                <a:gd name="T28" fmla="*/ 52 w 88"/>
                <a:gd name="T29" fmla="*/ 102 h 487"/>
                <a:gd name="T30" fmla="*/ 102 w 88"/>
                <a:gd name="T31" fmla="*/ 102 h 487"/>
                <a:gd name="T32" fmla="*/ 113 w 88"/>
                <a:gd name="T33" fmla="*/ 106 h 487"/>
                <a:gd name="T34" fmla="*/ 86 w 88"/>
                <a:gd name="T35" fmla="*/ 110 h 487"/>
                <a:gd name="T36" fmla="*/ 60 w 88"/>
                <a:gd name="T37" fmla="*/ 108 h 487"/>
                <a:gd name="T38" fmla="*/ 70 w 88"/>
                <a:gd name="T39" fmla="*/ 106 h 487"/>
                <a:gd name="T40" fmla="*/ 52 w 88"/>
                <a:gd name="T41" fmla="*/ 106 h 487"/>
                <a:gd name="T42" fmla="*/ 16 w 88"/>
                <a:gd name="T43" fmla="*/ 102 h 487"/>
                <a:gd name="T44" fmla="*/ 8 w 88"/>
                <a:gd name="T45" fmla="*/ 102 h 487"/>
                <a:gd name="T46" fmla="*/ 16 w 88"/>
                <a:gd name="T47" fmla="*/ 101 h 487"/>
                <a:gd name="T48" fmla="*/ 16 w 88"/>
                <a:gd name="T49" fmla="*/ 101 h 487"/>
                <a:gd name="T50" fmla="*/ 16 w 88"/>
                <a:gd name="T51" fmla="*/ 101 h 487"/>
                <a:gd name="T52" fmla="*/ 16 w 88"/>
                <a:gd name="T53" fmla="*/ 95 h 487"/>
                <a:gd name="T54" fmla="*/ 0 w 88"/>
                <a:gd name="T55" fmla="*/ 95 h 487"/>
                <a:gd name="T56" fmla="*/ 8 w 88"/>
                <a:gd name="T57" fmla="*/ 88 h 487"/>
                <a:gd name="T58" fmla="*/ 16 w 88"/>
                <a:gd name="T59" fmla="*/ 88 h 487"/>
                <a:gd name="T60" fmla="*/ 8 w 88"/>
                <a:gd name="T61" fmla="*/ 84 h 487"/>
                <a:gd name="T62" fmla="*/ 8 w 88"/>
                <a:gd name="T63" fmla="*/ 82 h 487"/>
                <a:gd name="T64" fmla="*/ 16 w 88"/>
                <a:gd name="T65" fmla="*/ 76 h 487"/>
                <a:gd name="T66" fmla="*/ 44 w 88"/>
                <a:gd name="T67" fmla="*/ 76 h 487"/>
                <a:gd name="T68" fmla="*/ 52 w 88"/>
                <a:gd name="T69" fmla="*/ 66 h 487"/>
                <a:gd name="T70" fmla="*/ 44 w 88"/>
                <a:gd name="T71" fmla="*/ 61 h 487"/>
                <a:gd name="T72" fmla="*/ 44 w 88"/>
                <a:gd name="T73" fmla="*/ 54 h 487"/>
                <a:gd name="T74" fmla="*/ 70 w 88"/>
                <a:gd name="T75" fmla="*/ 40 h 487"/>
                <a:gd name="T76" fmla="*/ 70 w 88"/>
                <a:gd name="T77" fmla="*/ 32 h 487"/>
                <a:gd name="T78" fmla="*/ 86 w 88"/>
                <a:gd name="T79" fmla="*/ 24 h 487"/>
                <a:gd name="T80" fmla="*/ 102 w 88"/>
                <a:gd name="T81" fmla="*/ 9 h 4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8"/>
                <a:gd name="T124" fmla="*/ 0 h 487"/>
                <a:gd name="T125" fmla="*/ 88 w 88"/>
                <a:gd name="T126" fmla="*/ 487 h 4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8" h="487">
                  <a:moveTo>
                    <a:pt x="56" y="8"/>
                  </a:moveTo>
                  <a:lnTo>
                    <a:pt x="72" y="0"/>
                  </a:lnTo>
                  <a:lnTo>
                    <a:pt x="72" y="16"/>
                  </a:lnTo>
                  <a:lnTo>
                    <a:pt x="72" y="24"/>
                  </a:lnTo>
                  <a:lnTo>
                    <a:pt x="80" y="56"/>
                  </a:lnTo>
                  <a:lnTo>
                    <a:pt x="88" y="56"/>
                  </a:lnTo>
                  <a:lnTo>
                    <a:pt x="88" y="72"/>
                  </a:lnTo>
                  <a:lnTo>
                    <a:pt x="72" y="80"/>
                  </a:lnTo>
                  <a:lnTo>
                    <a:pt x="80" y="104"/>
                  </a:lnTo>
                  <a:lnTo>
                    <a:pt x="72" y="120"/>
                  </a:lnTo>
                  <a:lnTo>
                    <a:pt x="56" y="160"/>
                  </a:lnTo>
                  <a:lnTo>
                    <a:pt x="64" y="192"/>
                  </a:lnTo>
                  <a:lnTo>
                    <a:pt x="56" y="208"/>
                  </a:lnTo>
                  <a:lnTo>
                    <a:pt x="56" y="224"/>
                  </a:lnTo>
                  <a:lnTo>
                    <a:pt x="48" y="232"/>
                  </a:lnTo>
                  <a:lnTo>
                    <a:pt x="48" y="256"/>
                  </a:lnTo>
                  <a:lnTo>
                    <a:pt x="40" y="271"/>
                  </a:lnTo>
                  <a:lnTo>
                    <a:pt x="40" y="295"/>
                  </a:lnTo>
                  <a:lnTo>
                    <a:pt x="40" y="311"/>
                  </a:lnTo>
                  <a:lnTo>
                    <a:pt x="40" y="335"/>
                  </a:lnTo>
                  <a:lnTo>
                    <a:pt x="48" y="335"/>
                  </a:lnTo>
                  <a:lnTo>
                    <a:pt x="48" y="343"/>
                  </a:lnTo>
                  <a:lnTo>
                    <a:pt x="40" y="375"/>
                  </a:lnTo>
                  <a:lnTo>
                    <a:pt x="32" y="383"/>
                  </a:lnTo>
                  <a:lnTo>
                    <a:pt x="32" y="399"/>
                  </a:lnTo>
                  <a:lnTo>
                    <a:pt x="32" y="423"/>
                  </a:lnTo>
                  <a:lnTo>
                    <a:pt x="32" y="431"/>
                  </a:lnTo>
                  <a:lnTo>
                    <a:pt x="32" y="439"/>
                  </a:lnTo>
                  <a:lnTo>
                    <a:pt x="32" y="431"/>
                  </a:lnTo>
                  <a:lnTo>
                    <a:pt x="32" y="455"/>
                  </a:lnTo>
                  <a:lnTo>
                    <a:pt x="40" y="463"/>
                  </a:lnTo>
                  <a:lnTo>
                    <a:pt x="64" y="463"/>
                  </a:lnTo>
                  <a:lnTo>
                    <a:pt x="72" y="463"/>
                  </a:lnTo>
                  <a:lnTo>
                    <a:pt x="72" y="471"/>
                  </a:lnTo>
                  <a:lnTo>
                    <a:pt x="56" y="471"/>
                  </a:lnTo>
                  <a:lnTo>
                    <a:pt x="56" y="487"/>
                  </a:lnTo>
                  <a:lnTo>
                    <a:pt x="48" y="487"/>
                  </a:lnTo>
                  <a:lnTo>
                    <a:pt x="40" y="479"/>
                  </a:lnTo>
                  <a:lnTo>
                    <a:pt x="48" y="479"/>
                  </a:lnTo>
                  <a:lnTo>
                    <a:pt x="48" y="471"/>
                  </a:lnTo>
                  <a:lnTo>
                    <a:pt x="32" y="479"/>
                  </a:lnTo>
                  <a:lnTo>
                    <a:pt x="32" y="471"/>
                  </a:lnTo>
                  <a:lnTo>
                    <a:pt x="24" y="471"/>
                  </a:lnTo>
                  <a:lnTo>
                    <a:pt x="16" y="463"/>
                  </a:lnTo>
                  <a:lnTo>
                    <a:pt x="16" y="471"/>
                  </a:lnTo>
                  <a:lnTo>
                    <a:pt x="8" y="463"/>
                  </a:lnTo>
                  <a:lnTo>
                    <a:pt x="8" y="455"/>
                  </a:lnTo>
                  <a:lnTo>
                    <a:pt x="16" y="447"/>
                  </a:lnTo>
                  <a:lnTo>
                    <a:pt x="16" y="439"/>
                  </a:lnTo>
                  <a:lnTo>
                    <a:pt x="16" y="447"/>
                  </a:lnTo>
                  <a:lnTo>
                    <a:pt x="8" y="455"/>
                  </a:lnTo>
                  <a:lnTo>
                    <a:pt x="16" y="447"/>
                  </a:lnTo>
                  <a:lnTo>
                    <a:pt x="16" y="439"/>
                  </a:lnTo>
                  <a:lnTo>
                    <a:pt x="16" y="423"/>
                  </a:lnTo>
                  <a:lnTo>
                    <a:pt x="8" y="423"/>
                  </a:lnTo>
                  <a:lnTo>
                    <a:pt x="0" y="423"/>
                  </a:lnTo>
                  <a:lnTo>
                    <a:pt x="0" y="415"/>
                  </a:lnTo>
                  <a:lnTo>
                    <a:pt x="8" y="391"/>
                  </a:lnTo>
                  <a:lnTo>
                    <a:pt x="8" y="383"/>
                  </a:lnTo>
                  <a:lnTo>
                    <a:pt x="16" y="399"/>
                  </a:lnTo>
                  <a:lnTo>
                    <a:pt x="24" y="375"/>
                  </a:lnTo>
                  <a:lnTo>
                    <a:pt x="8" y="375"/>
                  </a:lnTo>
                  <a:lnTo>
                    <a:pt x="0" y="375"/>
                  </a:lnTo>
                  <a:lnTo>
                    <a:pt x="8" y="359"/>
                  </a:lnTo>
                  <a:lnTo>
                    <a:pt x="16" y="359"/>
                  </a:lnTo>
                  <a:lnTo>
                    <a:pt x="16" y="335"/>
                  </a:lnTo>
                  <a:lnTo>
                    <a:pt x="24" y="335"/>
                  </a:lnTo>
                  <a:lnTo>
                    <a:pt x="24" y="343"/>
                  </a:lnTo>
                  <a:lnTo>
                    <a:pt x="32" y="303"/>
                  </a:lnTo>
                  <a:lnTo>
                    <a:pt x="32" y="295"/>
                  </a:lnTo>
                  <a:lnTo>
                    <a:pt x="24" y="287"/>
                  </a:lnTo>
                  <a:lnTo>
                    <a:pt x="24" y="271"/>
                  </a:lnTo>
                  <a:lnTo>
                    <a:pt x="32" y="264"/>
                  </a:lnTo>
                  <a:lnTo>
                    <a:pt x="24" y="240"/>
                  </a:lnTo>
                  <a:lnTo>
                    <a:pt x="32" y="240"/>
                  </a:lnTo>
                  <a:lnTo>
                    <a:pt x="48" y="176"/>
                  </a:lnTo>
                  <a:lnTo>
                    <a:pt x="40" y="152"/>
                  </a:lnTo>
                  <a:lnTo>
                    <a:pt x="48" y="144"/>
                  </a:lnTo>
                  <a:lnTo>
                    <a:pt x="48" y="128"/>
                  </a:lnTo>
                  <a:lnTo>
                    <a:pt x="56" y="104"/>
                  </a:lnTo>
                  <a:lnTo>
                    <a:pt x="56" y="56"/>
                  </a:lnTo>
                  <a:lnTo>
                    <a:pt x="64" y="40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47" name="Freeform 11"/>
            <p:cNvSpPr>
              <a:spLocks/>
            </p:cNvSpPr>
            <p:nvPr/>
          </p:nvSpPr>
          <p:spPr bwMode="auto">
            <a:xfrm>
              <a:off x="2669" y="2813"/>
              <a:ext cx="90" cy="452"/>
            </a:xfrm>
            <a:custGeom>
              <a:avLst/>
              <a:gdLst>
                <a:gd name="T0" fmla="*/ 113 w 88"/>
                <a:gd name="T1" fmla="*/ 0 h 487"/>
                <a:gd name="T2" fmla="*/ 113 w 88"/>
                <a:gd name="T3" fmla="*/ 6 h 487"/>
                <a:gd name="T4" fmla="*/ 136 w 88"/>
                <a:gd name="T5" fmla="*/ 13 h 487"/>
                <a:gd name="T6" fmla="*/ 113 w 88"/>
                <a:gd name="T7" fmla="*/ 18 h 487"/>
                <a:gd name="T8" fmla="*/ 113 w 88"/>
                <a:gd name="T9" fmla="*/ 27 h 487"/>
                <a:gd name="T10" fmla="*/ 102 w 88"/>
                <a:gd name="T11" fmla="*/ 43 h 487"/>
                <a:gd name="T12" fmla="*/ 86 w 88"/>
                <a:gd name="T13" fmla="*/ 50 h 487"/>
                <a:gd name="T14" fmla="*/ 70 w 88"/>
                <a:gd name="T15" fmla="*/ 58 h 487"/>
                <a:gd name="T16" fmla="*/ 60 w 88"/>
                <a:gd name="T17" fmla="*/ 66 h 487"/>
                <a:gd name="T18" fmla="*/ 60 w 88"/>
                <a:gd name="T19" fmla="*/ 76 h 487"/>
                <a:gd name="T20" fmla="*/ 70 w 88"/>
                <a:gd name="T21" fmla="*/ 76 h 487"/>
                <a:gd name="T22" fmla="*/ 52 w 88"/>
                <a:gd name="T23" fmla="*/ 86 h 487"/>
                <a:gd name="T24" fmla="*/ 52 w 88"/>
                <a:gd name="T25" fmla="*/ 95 h 487"/>
                <a:gd name="T26" fmla="*/ 52 w 88"/>
                <a:gd name="T27" fmla="*/ 99 h 487"/>
                <a:gd name="T28" fmla="*/ 52 w 88"/>
                <a:gd name="T29" fmla="*/ 102 h 487"/>
                <a:gd name="T30" fmla="*/ 102 w 88"/>
                <a:gd name="T31" fmla="*/ 102 h 487"/>
                <a:gd name="T32" fmla="*/ 113 w 88"/>
                <a:gd name="T33" fmla="*/ 106 h 487"/>
                <a:gd name="T34" fmla="*/ 86 w 88"/>
                <a:gd name="T35" fmla="*/ 110 h 487"/>
                <a:gd name="T36" fmla="*/ 60 w 88"/>
                <a:gd name="T37" fmla="*/ 108 h 487"/>
                <a:gd name="T38" fmla="*/ 70 w 88"/>
                <a:gd name="T39" fmla="*/ 106 h 487"/>
                <a:gd name="T40" fmla="*/ 52 w 88"/>
                <a:gd name="T41" fmla="*/ 106 h 487"/>
                <a:gd name="T42" fmla="*/ 16 w 88"/>
                <a:gd name="T43" fmla="*/ 102 h 487"/>
                <a:gd name="T44" fmla="*/ 8 w 88"/>
                <a:gd name="T45" fmla="*/ 102 h 487"/>
                <a:gd name="T46" fmla="*/ 16 w 88"/>
                <a:gd name="T47" fmla="*/ 101 h 487"/>
                <a:gd name="T48" fmla="*/ 16 w 88"/>
                <a:gd name="T49" fmla="*/ 101 h 487"/>
                <a:gd name="T50" fmla="*/ 16 w 88"/>
                <a:gd name="T51" fmla="*/ 101 h 487"/>
                <a:gd name="T52" fmla="*/ 16 w 88"/>
                <a:gd name="T53" fmla="*/ 95 h 487"/>
                <a:gd name="T54" fmla="*/ 0 w 88"/>
                <a:gd name="T55" fmla="*/ 95 h 487"/>
                <a:gd name="T56" fmla="*/ 8 w 88"/>
                <a:gd name="T57" fmla="*/ 88 h 487"/>
                <a:gd name="T58" fmla="*/ 16 w 88"/>
                <a:gd name="T59" fmla="*/ 88 h 487"/>
                <a:gd name="T60" fmla="*/ 8 w 88"/>
                <a:gd name="T61" fmla="*/ 84 h 487"/>
                <a:gd name="T62" fmla="*/ 8 w 88"/>
                <a:gd name="T63" fmla="*/ 82 h 487"/>
                <a:gd name="T64" fmla="*/ 16 w 88"/>
                <a:gd name="T65" fmla="*/ 76 h 487"/>
                <a:gd name="T66" fmla="*/ 44 w 88"/>
                <a:gd name="T67" fmla="*/ 76 h 487"/>
                <a:gd name="T68" fmla="*/ 52 w 88"/>
                <a:gd name="T69" fmla="*/ 66 h 487"/>
                <a:gd name="T70" fmla="*/ 44 w 88"/>
                <a:gd name="T71" fmla="*/ 61 h 487"/>
                <a:gd name="T72" fmla="*/ 44 w 88"/>
                <a:gd name="T73" fmla="*/ 54 h 487"/>
                <a:gd name="T74" fmla="*/ 70 w 88"/>
                <a:gd name="T75" fmla="*/ 40 h 487"/>
                <a:gd name="T76" fmla="*/ 70 w 88"/>
                <a:gd name="T77" fmla="*/ 32 h 487"/>
                <a:gd name="T78" fmla="*/ 86 w 88"/>
                <a:gd name="T79" fmla="*/ 24 h 487"/>
                <a:gd name="T80" fmla="*/ 102 w 88"/>
                <a:gd name="T81" fmla="*/ 9 h 4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8"/>
                <a:gd name="T124" fmla="*/ 0 h 487"/>
                <a:gd name="T125" fmla="*/ 88 w 88"/>
                <a:gd name="T126" fmla="*/ 487 h 4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8" h="487">
                  <a:moveTo>
                    <a:pt x="56" y="8"/>
                  </a:moveTo>
                  <a:lnTo>
                    <a:pt x="72" y="0"/>
                  </a:lnTo>
                  <a:lnTo>
                    <a:pt x="72" y="16"/>
                  </a:lnTo>
                  <a:lnTo>
                    <a:pt x="72" y="24"/>
                  </a:lnTo>
                  <a:lnTo>
                    <a:pt x="80" y="56"/>
                  </a:lnTo>
                  <a:lnTo>
                    <a:pt x="88" y="56"/>
                  </a:lnTo>
                  <a:lnTo>
                    <a:pt x="88" y="72"/>
                  </a:lnTo>
                  <a:lnTo>
                    <a:pt x="72" y="80"/>
                  </a:lnTo>
                  <a:lnTo>
                    <a:pt x="80" y="104"/>
                  </a:lnTo>
                  <a:lnTo>
                    <a:pt x="72" y="120"/>
                  </a:lnTo>
                  <a:lnTo>
                    <a:pt x="56" y="160"/>
                  </a:lnTo>
                  <a:lnTo>
                    <a:pt x="64" y="192"/>
                  </a:lnTo>
                  <a:lnTo>
                    <a:pt x="56" y="208"/>
                  </a:lnTo>
                  <a:lnTo>
                    <a:pt x="56" y="224"/>
                  </a:lnTo>
                  <a:lnTo>
                    <a:pt x="48" y="232"/>
                  </a:lnTo>
                  <a:lnTo>
                    <a:pt x="48" y="256"/>
                  </a:lnTo>
                  <a:lnTo>
                    <a:pt x="40" y="271"/>
                  </a:lnTo>
                  <a:lnTo>
                    <a:pt x="40" y="295"/>
                  </a:lnTo>
                  <a:lnTo>
                    <a:pt x="40" y="311"/>
                  </a:lnTo>
                  <a:lnTo>
                    <a:pt x="40" y="335"/>
                  </a:lnTo>
                  <a:lnTo>
                    <a:pt x="48" y="335"/>
                  </a:lnTo>
                  <a:lnTo>
                    <a:pt x="48" y="343"/>
                  </a:lnTo>
                  <a:lnTo>
                    <a:pt x="40" y="375"/>
                  </a:lnTo>
                  <a:lnTo>
                    <a:pt x="32" y="383"/>
                  </a:lnTo>
                  <a:lnTo>
                    <a:pt x="32" y="399"/>
                  </a:lnTo>
                  <a:lnTo>
                    <a:pt x="32" y="423"/>
                  </a:lnTo>
                  <a:lnTo>
                    <a:pt x="32" y="431"/>
                  </a:lnTo>
                  <a:lnTo>
                    <a:pt x="32" y="439"/>
                  </a:lnTo>
                  <a:lnTo>
                    <a:pt x="32" y="431"/>
                  </a:lnTo>
                  <a:lnTo>
                    <a:pt x="32" y="455"/>
                  </a:lnTo>
                  <a:lnTo>
                    <a:pt x="40" y="463"/>
                  </a:lnTo>
                  <a:lnTo>
                    <a:pt x="64" y="463"/>
                  </a:lnTo>
                  <a:lnTo>
                    <a:pt x="72" y="463"/>
                  </a:lnTo>
                  <a:lnTo>
                    <a:pt x="72" y="471"/>
                  </a:lnTo>
                  <a:lnTo>
                    <a:pt x="56" y="471"/>
                  </a:lnTo>
                  <a:lnTo>
                    <a:pt x="56" y="487"/>
                  </a:lnTo>
                  <a:lnTo>
                    <a:pt x="48" y="487"/>
                  </a:lnTo>
                  <a:lnTo>
                    <a:pt x="40" y="479"/>
                  </a:lnTo>
                  <a:lnTo>
                    <a:pt x="48" y="479"/>
                  </a:lnTo>
                  <a:lnTo>
                    <a:pt x="48" y="471"/>
                  </a:lnTo>
                  <a:lnTo>
                    <a:pt x="32" y="479"/>
                  </a:lnTo>
                  <a:lnTo>
                    <a:pt x="32" y="471"/>
                  </a:lnTo>
                  <a:lnTo>
                    <a:pt x="24" y="471"/>
                  </a:lnTo>
                  <a:lnTo>
                    <a:pt x="16" y="463"/>
                  </a:lnTo>
                  <a:lnTo>
                    <a:pt x="16" y="471"/>
                  </a:lnTo>
                  <a:lnTo>
                    <a:pt x="8" y="463"/>
                  </a:lnTo>
                  <a:lnTo>
                    <a:pt x="8" y="455"/>
                  </a:lnTo>
                  <a:lnTo>
                    <a:pt x="16" y="447"/>
                  </a:lnTo>
                  <a:lnTo>
                    <a:pt x="16" y="439"/>
                  </a:lnTo>
                  <a:lnTo>
                    <a:pt x="16" y="447"/>
                  </a:lnTo>
                  <a:lnTo>
                    <a:pt x="8" y="455"/>
                  </a:lnTo>
                  <a:lnTo>
                    <a:pt x="16" y="447"/>
                  </a:lnTo>
                  <a:lnTo>
                    <a:pt x="16" y="439"/>
                  </a:lnTo>
                  <a:lnTo>
                    <a:pt x="16" y="423"/>
                  </a:lnTo>
                  <a:lnTo>
                    <a:pt x="8" y="423"/>
                  </a:lnTo>
                  <a:lnTo>
                    <a:pt x="0" y="423"/>
                  </a:lnTo>
                  <a:lnTo>
                    <a:pt x="0" y="415"/>
                  </a:lnTo>
                  <a:lnTo>
                    <a:pt x="8" y="391"/>
                  </a:lnTo>
                  <a:lnTo>
                    <a:pt x="8" y="383"/>
                  </a:lnTo>
                  <a:lnTo>
                    <a:pt x="16" y="399"/>
                  </a:lnTo>
                  <a:lnTo>
                    <a:pt x="24" y="375"/>
                  </a:lnTo>
                  <a:lnTo>
                    <a:pt x="8" y="375"/>
                  </a:lnTo>
                  <a:lnTo>
                    <a:pt x="0" y="375"/>
                  </a:lnTo>
                  <a:lnTo>
                    <a:pt x="8" y="359"/>
                  </a:lnTo>
                  <a:lnTo>
                    <a:pt x="16" y="359"/>
                  </a:lnTo>
                  <a:lnTo>
                    <a:pt x="16" y="335"/>
                  </a:lnTo>
                  <a:lnTo>
                    <a:pt x="24" y="335"/>
                  </a:lnTo>
                  <a:lnTo>
                    <a:pt x="24" y="343"/>
                  </a:lnTo>
                  <a:lnTo>
                    <a:pt x="32" y="303"/>
                  </a:lnTo>
                  <a:lnTo>
                    <a:pt x="32" y="295"/>
                  </a:lnTo>
                  <a:lnTo>
                    <a:pt x="24" y="287"/>
                  </a:lnTo>
                  <a:lnTo>
                    <a:pt x="24" y="271"/>
                  </a:lnTo>
                  <a:lnTo>
                    <a:pt x="32" y="264"/>
                  </a:lnTo>
                  <a:lnTo>
                    <a:pt x="24" y="240"/>
                  </a:lnTo>
                  <a:lnTo>
                    <a:pt x="32" y="240"/>
                  </a:lnTo>
                  <a:lnTo>
                    <a:pt x="48" y="176"/>
                  </a:lnTo>
                  <a:lnTo>
                    <a:pt x="40" y="152"/>
                  </a:lnTo>
                  <a:lnTo>
                    <a:pt x="48" y="144"/>
                  </a:lnTo>
                  <a:lnTo>
                    <a:pt x="48" y="128"/>
                  </a:lnTo>
                  <a:lnTo>
                    <a:pt x="56" y="104"/>
                  </a:lnTo>
                  <a:lnTo>
                    <a:pt x="56" y="56"/>
                  </a:lnTo>
                  <a:lnTo>
                    <a:pt x="64" y="40"/>
                  </a:lnTo>
                  <a:lnTo>
                    <a:pt x="56" y="8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48" name="Freeform 12"/>
            <p:cNvSpPr>
              <a:spLocks/>
            </p:cNvSpPr>
            <p:nvPr/>
          </p:nvSpPr>
          <p:spPr bwMode="auto">
            <a:xfrm>
              <a:off x="2693" y="3249"/>
              <a:ext cx="51" cy="45"/>
            </a:xfrm>
            <a:custGeom>
              <a:avLst/>
              <a:gdLst>
                <a:gd name="T0" fmla="*/ 162 w 48"/>
                <a:gd name="T1" fmla="*/ 12 h 48"/>
                <a:gd name="T2" fmla="*/ 162 w 48"/>
                <a:gd name="T3" fmla="*/ 0 h 48"/>
                <a:gd name="T4" fmla="*/ 137 w 48"/>
                <a:gd name="T5" fmla="*/ 0 h 48"/>
                <a:gd name="T6" fmla="*/ 137 w 48"/>
                <a:gd name="T7" fmla="*/ 8 h 48"/>
                <a:gd name="T8" fmla="*/ 107 w 48"/>
                <a:gd name="T9" fmla="*/ 8 h 48"/>
                <a:gd name="T10" fmla="*/ 84 w 48"/>
                <a:gd name="T11" fmla="*/ 8 h 48"/>
                <a:gd name="T12" fmla="*/ 32 w 48"/>
                <a:gd name="T13" fmla="*/ 8 h 48"/>
                <a:gd name="T14" fmla="*/ 0 w 48"/>
                <a:gd name="T15" fmla="*/ 8 h 48"/>
                <a:gd name="T16" fmla="*/ 32 w 48"/>
                <a:gd name="T17" fmla="*/ 8 h 48"/>
                <a:gd name="T18" fmla="*/ 32 w 48"/>
                <a:gd name="T19" fmla="*/ 8 h 48"/>
                <a:gd name="T20" fmla="*/ 52 w 48"/>
                <a:gd name="T21" fmla="*/ 8 h 48"/>
                <a:gd name="T22" fmla="*/ 52 w 48"/>
                <a:gd name="T23" fmla="*/ 12 h 48"/>
                <a:gd name="T24" fmla="*/ 107 w 48"/>
                <a:gd name="T25" fmla="*/ 14 h 48"/>
                <a:gd name="T26" fmla="*/ 137 w 48"/>
                <a:gd name="T27" fmla="*/ 14 h 48"/>
                <a:gd name="T28" fmla="*/ 162 w 48"/>
                <a:gd name="T29" fmla="*/ 14 h 48"/>
                <a:gd name="T30" fmla="*/ 162 w 48"/>
                <a:gd name="T31" fmla="*/ 12 h 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"/>
                <a:gd name="T49" fmla="*/ 0 h 48"/>
                <a:gd name="T50" fmla="*/ 48 w 48"/>
                <a:gd name="T51" fmla="*/ 48 h 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" h="48">
                  <a:moveTo>
                    <a:pt x="48" y="40"/>
                  </a:moveTo>
                  <a:lnTo>
                    <a:pt x="48" y="0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32" y="48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48" y="4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49" name="Freeform 13"/>
            <p:cNvSpPr>
              <a:spLocks/>
            </p:cNvSpPr>
            <p:nvPr/>
          </p:nvSpPr>
          <p:spPr bwMode="auto">
            <a:xfrm>
              <a:off x="2693" y="3249"/>
              <a:ext cx="51" cy="45"/>
            </a:xfrm>
            <a:custGeom>
              <a:avLst/>
              <a:gdLst>
                <a:gd name="T0" fmla="*/ 162 w 48"/>
                <a:gd name="T1" fmla="*/ 12 h 48"/>
                <a:gd name="T2" fmla="*/ 162 w 48"/>
                <a:gd name="T3" fmla="*/ 0 h 48"/>
                <a:gd name="T4" fmla="*/ 137 w 48"/>
                <a:gd name="T5" fmla="*/ 0 h 48"/>
                <a:gd name="T6" fmla="*/ 137 w 48"/>
                <a:gd name="T7" fmla="*/ 8 h 48"/>
                <a:gd name="T8" fmla="*/ 107 w 48"/>
                <a:gd name="T9" fmla="*/ 8 h 48"/>
                <a:gd name="T10" fmla="*/ 84 w 48"/>
                <a:gd name="T11" fmla="*/ 8 h 48"/>
                <a:gd name="T12" fmla="*/ 32 w 48"/>
                <a:gd name="T13" fmla="*/ 8 h 48"/>
                <a:gd name="T14" fmla="*/ 0 w 48"/>
                <a:gd name="T15" fmla="*/ 8 h 48"/>
                <a:gd name="T16" fmla="*/ 32 w 48"/>
                <a:gd name="T17" fmla="*/ 8 h 48"/>
                <a:gd name="T18" fmla="*/ 32 w 48"/>
                <a:gd name="T19" fmla="*/ 8 h 48"/>
                <a:gd name="T20" fmla="*/ 52 w 48"/>
                <a:gd name="T21" fmla="*/ 8 h 48"/>
                <a:gd name="T22" fmla="*/ 52 w 48"/>
                <a:gd name="T23" fmla="*/ 12 h 48"/>
                <a:gd name="T24" fmla="*/ 107 w 48"/>
                <a:gd name="T25" fmla="*/ 14 h 48"/>
                <a:gd name="T26" fmla="*/ 137 w 48"/>
                <a:gd name="T27" fmla="*/ 14 h 48"/>
                <a:gd name="T28" fmla="*/ 162 w 48"/>
                <a:gd name="T29" fmla="*/ 14 h 48"/>
                <a:gd name="T30" fmla="*/ 162 w 48"/>
                <a:gd name="T31" fmla="*/ 12 h 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"/>
                <a:gd name="T49" fmla="*/ 0 h 48"/>
                <a:gd name="T50" fmla="*/ 48 w 48"/>
                <a:gd name="T51" fmla="*/ 48 h 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" h="48">
                  <a:moveTo>
                    <a:pt x="48" y="40"/>
                  </a:moveTo>
                  <a:lnTo>
                    <a:pt x="48" y="0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32" y="48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48" y="40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50" name="Freeform 14"/>
            <p:cNvSpPr>
              <a:spLocks/>
            </p:cNvSpPr>
            <p:nvPr/>
          </p:nvSpPr>
          <p:spPr bwMode="auto">
            <a:xfrm>
              <a:off x="2700" y="2857"/>
              <a:ext cx="209" cy="383"/>
            </a:xfrm>
            <a:custGeom>
              <a:avLst/>
              <a:gdLst>
                <a:gd name="T0" fmla="*/ 387 w 200"/>
                <a:gd name="T1" fmla="*/ 19 h 415"/>
                <a:gd name="T2" fmla="*/ 482 w 200"/>
                <a:gd name="T3" fmla="*/ 12 h 415"/>
                <a:gd name="T4" fmla="*/ 462 w 200"/>
                <a:gd name="T5" fmla="*/ 8 h 415"/>
                <a:gd name="T6" fmla="*/ 423 w 200"/>
                <a:gd name="T7" fmla="*/ 12 h 415"/>
                <a:gd name="T8" fmla="*/ 367 w 200"/>
                <a:gd name="T9" fmla="*/ 12 h 415"/>
                <a:gd name="T10" fmla="*/ 387 w 200"/>
                <a:gd name="T11" fmla="*/ 8 h 415"/>
                <a:gd name="T12" fmla="*/ 288 w 200"/>
                <a:gd name="T13" fmla="*/ 6 h 415"/>
                <a:gd name="T14" fmla="*/ 232 w 200"/>
                <a:gd name="T15" fmla="*/ 0 h 415"/>
                <a:gd name="T16" fmla="*/ 173 w 200"/>
                <a:gd name="T17" fmla="*/ 0 h 415"/>
                <a:gd name="T18" fmla="*/ 137 w 200"/>
                <a:gd name="T19" fmla="*/ 6 h 415"/>
                <a:gd name="T20" fmla="*/ 115 w 200"/>
                <a:gd name="T21" fmla="*/ 12 h 415"/>
                <a:gd name="T22" fmla="*/ 54 w 200"/>
                <a:gd name="T23" fmla="*/ 22 h 415"/>
                <a:gd name="T24" fmla="*/ 54 w 200"/>
                <a:gd name="T25" fmla="*/ 32 h 415"/>
                <a:gd name="T26" fmla="*/ 38 w 200"/>
                <a:gd name="T27" fmla="*/ 38 h 415"/>
                <a:gd name="T28" fmla="*/ 8 w 200"/>
                <a:gd name="T29" fmla="*/ 44 h 415"/>
                <a:gd name="T30" fmla="*/ 8 w 200"/>
                <a:gd name="T31" fmla="*/ 52 h 415"/>
                <a:gd name="T32" fmla="*/ 38 w 200"/>
                <a:gd name="T33" fmla="*/ 57 h 415"/>
                <a:gd name="T34" fmla="*/ 8 w 200"/>
                <a:gd name="T35" fmla="*/ 66 h 415"/>
                <a:gd name="T36" fmla="*/ 0 w 200"/>
                <a:gd name="T37" fmla="*/ 71 h 415"/>
                <a:gd name="T38" fmla="*/ 0 w 200"/>
                <a:gd name="T39" fmla="*/ 78 h 415"/>
                <a:gd name="T40" fmla="*/ 0 w 200"/>
                <a:gd name="T41" fmla="*/ 78 h 415"/>
                <a:gd name="T42" fmla="*/ 8 w 200"/>
                <a:gd name="T43" fmla="*/ 84 h 415"/>
                <a:gd name="T44" fmla="*/ 96 w 200"/>
                <a:gd name="T45" fmla="*/ 84 h 415"/>
                <a:gd name="T46" fmla="*/ 96 w 200"/>
                <a:gd name="T47" fmla="*/ 78 h 415"/>
                <a:gd name="T48" fmla="*/ 137 w 200"/>
                <a:gd name="T49" fmla="*/ 72 h 415"/>
                <a:gd name="T50" fmla="*/ 194 w 200"/>
                <a:gd name="T51" fmla="*/ 66 h 415"/>
                <a:gd name="T52" fmla="*/ 137 w 200"/>
                <a:gd name="T53" fmla="*/ 65 h 415"/>
                <a:gd name="T54" fmla="*/ 154 w 200"/>
                <a:gd name="T55" fmla="*/ 61 h 415"/>
                <a:gd name="T56" fmla="*/ 194 w 200"/>
                <a:gd name="T57" fmla="*/ 57 h 415"/>
                <a:gd name="T58" fmla="*/ 212 w 200"/>
                <a:gd name="T59" fmla="*/ 55 h 415"/>
                <a:gd name="T60" fmla="*/ 232 w 200"/>
                <a:gd name="T61" fmla="*/ 52 h 415"/>
                <a:gd name="T62" fmla="*/ 194 w 200"/>
                <a:gd name="T63" fmla="*/ 52 h 415"/>
                <a:gd name="T64" fmla="*/ 232 w 200"/>
                <a:gd name="T65" fmla="*/ 48 h 415"/>
                <a:gd name="T66" fmla="*/ 288 w 200"/>
                <a:gd name="T67" fmla="*/ 44 h 415"/>
                <a:gd name="T68" fmla="*/ 288 w 200"/>
                <a:gd name="T69" fmla="*/ 41 h 415"/>
                <a:gd name="T70" fmla="*/ 387 w 200"/>
                <a:gd name="T71" fmla="*/ 41 h 415"/>
                <a:gd name="T72" fmla="*/ 405 w 200"/>
                <a:gd name="T73" fmla="*/ 35 h 415"/>
                <a:gd name="T74" fmla="*/ 387 w 200"/>
                <a:gd name="T75" fmla="*/ 32 h 415"/>
                <a:gd name="T76" fmla="*/ 367 w 200"/>
                <a:gd name="T77" fmla="*/ 30 h 41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0"/>
                <a:gd name="T118" fmla="*/ 0 h 415"/>
                <a:gd name="T119" fmla="*/ 200 w 200"/>
                <a:gd name="T120" fmla="*/ 415 h 41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0" h="415">
                  <a:moveTo>
                    <a:pt x="152" y="144"/>
                  </a:moveTo>
                  <a:lnTo>
                    <a:pt x="160" y="96"/>
                  </a:lnTo>
                  <a:lnTo>
                    <a:pt x="192" y="64"/>
                  </a:lnTo>
                  <a:lnTo>
                    <a:pt x="200" y="56"/>
                  </a:lnTo>
                  <a:lnTo>
                    <a:pt x="200" y="40"/>
                  </a:lnTo>
                  <a:lnTo>
                    <a:pt x="192" y="40"/>
                  </a:lnTo>
                  <a:lnTo>
                    <a:pt x="192" y="56"/>
                  </a:lnTo>
                  <a:lnTo>
                    <a:pt x="176" y="56"/>
                  </a:lnTo>
                  <a:lnTo>
                    <a:pt x="168" y="64"/>
                  </a:lnTo>
                  <a:lnTo>
                    <a:pt x="152" y="56"/>
                  </a:lnTo>
                  <a:lnTo>
                    <a:pt x="160" y="48"/>
                  </a:lnTo>
                  <a:lnTo>
                    <a:pt x="160" y="40"/>
                  </a:lnTo>
                  <a:lnTo>
                    <a:pt x="144" y="24"/>
                  </a:lnTo>
                  <a:lnTo>
                    <a:pt x="120" y="24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8" y="8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56" y="24"/>
                  </a:lnTo>
                  <a:lnTo>
                    <a:pt x="40" y="32"/>
                  </a:lnTo>
                  <a:lnTo>
                    <a:pt x="48" y="56"/>
                  </a:lnTo>
                  <a:lnTo>
                    <a:pt x="40" y="72"/>
                  </a:lnTo>
                  <a:lnTo>
                    <a:pt x="24" y="112"/>
                  </a:lnTo>
                  <a:lnTo>
                    <a:pt x="32" y="144"/>
                  </a:lnTo>
                  <a:lnTo>
                    <a:pt x="24" y="160"/>
                  </a:lnTo>
                  <a:lnTo>
                    <a:pt x="24" y="176"/>
                  </a:lnTo>
                  <a:lnTo>
                    <a:pt x="16" y="184"/>
                  </a:lnTo>
                  <a:lnTo>
                    <a:pt x="16" y="208"/>
                  </a:lnTo>
                  <a:lnTo>
                    <a:pt x="8" y="223"/>
                  </a:lnTo>
                  <a:lnTo>
                    <a:pt x="8" y="247"/>
                  </a:lnTo>
                  <a:lnTo>
                    <a:pt x="8" y="263"/>
                  </a:lnTo>
                  <a:lnTo>
                    <a:pt x="8" y="287"/>
                  </a:lnTo>
                  <a:lnTo>
                    <a:pt x="16" y="287"/>
                  </a:lnTo>
                  <a:lnTo>
                    <a:pt x="16" y="295"/>
                  </a:lnTo>
                  <a:lnTo>
                    <a:pt x="8" y="327"/>
                  </a:lnTo>
                  <a:lnTo>
                    <a:pt x="0" y="335"/>
                  </a:lnTo>
                  <a:lnTo>
                    <a:pt x="0" y="351"/>
                  </a:lnTo>
                  <a:lnTo>
                    <a:pt x="0" y="375"/>
                  </a:lnTo>
                  <a:lnTo>
                    <a:pt x="0" y="383"/>
                  </a:lnTo>
                  <a:lnTo>
                    <a:pt x="0" y="391"/>
                  </a:lnTo>
                  <a:lnTo>
                    <a:pt x="0" y="383"/>
                  </a:lnTo>
                  <a:lnTo>
                    <a:pt x="0" y="407"/>
                  </a:lnTo>
                  <a:lnTo>
                    <a:pt x="8" y="415"/>
                  </a:lnTo>
                  <a:lnTo>
                    <a:pt x="32" y="415"/>
                  </a:lnTo>
                  <a:lnTo>
                    <a:pt x="40" y="415"/>
                  </a:lnTo>
                  <a:lnTo>
                    <a:pt x="40" y="391"/>
                  </a:lnTo>
                  <a:lnTo>
                    <a:pt x="40" y="383"/>
                  </a:lnTo>
                  <a:lnTo>
                    <a:pt x="48" y="375"/>
                  </a:lnTo>
                  <a:lnTo>
                    <a:pt x="56" y="359"/>
                  </a:lnTo>
                  <a:lnTo>
                    <a:pt x="80" y="343"/>
                  </a:lnTo>
                  <a:lnTo>
                    <a:pt x="80" y="327"/>
                  </a:lnTo>
                  <a:lnTo>
                    <a:pt x="72" y="327"/>
                  </a:lnTo>
                  <a:lnTo>
                    <a:pt x="56" y="319"/>
                  </a:lnTo>
                  <a:lnTo>
                    <a:pt x="56" y="311"/>
                  </a:lnTo>
                  <a:lnTo>
                    <a:pt x="64" y="303"/>
                  </a:lnTo>
                  <a:lnTo>
                    <a:pt x="80" y="295"/>
                  </a:lnTo>
                  <a:lnTo>
                    <a:pt x="80" y="287"/>
                  </a:lnTo>
                  <a:lnTo>
                    <a:pt x="80" y="279"/>
                  </a:lnTo>
                  <a:lnTo>
                    <a:pt x="88" y="271"/>
                  </a:lnTo>
                  <a:lnTo>
                    <a:pt x="88" y="263"/>
                  </a:lnTo>
                  <a:lnTo>
                    <a:pt x="96" y="263"/>
                  </a:lnTo>
                  <a:lnTo>
                    <a:pt x="96" y="255"/>
                  </a:lnTo>
                  <a:lnTo>
                    <a:pt x="80" y="255"/>
                  </a:lnTo>
                  <a:lnTo>
                    <a:pt x="80" y="239"/>
                  </a:lnTo>
                  <a:lnTo>
                    <a:pt x="96" y="239"/>
                  </a:lnTo>
                  <a:lnTo>
                    <a:pt x="112" y="239"/>
                  </a:lnTo>
                  <a:lnTo>
                    <a:pt x="120" y="216"/>
                  </a:lnTo>
                  <a:lnTo>
                    <a:pt x="112" y="208"/>
                  </a:lnTo>
                  <a:lnTo>
                    <a:pt x="120" y="208"/>
                  </a:lnTo>
                  <a:lnTo>
                    <a:pt x="128" y="208"/>
                  </a:lnTo>
                  <a:lnTo>
                    <a:pt x="160" y="200"/>
                  </a:lnTo>
                  <a:lnTo>
                    <a:pt x="168" y="184"/>
                  </a:lnTo>
                  <a:lnTo>
                    <a:pt x="168" y="176"/>
                  </a:lnTo>
                  <a:lnTo>
                    <a:pt x="160" y="168"/>
                  </a:lnTo>
                  <a:lnTo>
                    <a:pt x="160" y="160"/>
                  </a:lnTo>
                  <a:lnTo>
                    <a:pt x="152" y="152"/>
                  </a:lnTo>
                  <a:lnTo>
                    <a:pt x="152" y="14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51" name="Freeform 15"/>
            <p:cNvSpPr>
              <a:spLocks/>
            </p:cNvSpPr>
            <p:nvPr/>
          </p:nvSpPr>
          <p:spPr bwMode="auto">
            <a:xfrm>
              <a:off x="2700" y="2857"/>
              <a:ext cx="209" cy="383"/>
            </a:xfrm>
            <a:custGeom>
              <a:avLst/>
              <a:gdLst>
                <a:gd name="T0" fmla="*/ 387 w 200"/>
                <a:gd name="T1" fmla="*/ 19 h 415"/>
                <a:gd name="T2" fmla="*/ 482 w 200"/>
                <a:gd name="T3" fmla="*/ 12 h 415"/>
                <a:gd name="T4" fmla="*/ 462 w 200"/>
                <a:gd name="T5" fmla="*/ 8 h 415"/>
                <a:gd name="T6" fmla="*/ 423 w 200"/>
                <a:gd name="T7" fmla="*/ 12 h 415"/>
                <a:gd name="T8" fmla="*/ 367 w 200"/>
                <a:gd name="T9" fmla="*/ 12 h 415"/>
                <a:gd name="T10" fmla="*/ 387 w 200"/>
                <a:gd name="T11" fmla="*/ 8 h 415"/>
                <a:gd name="T12" fmla="*/ 288 w 200"/>
                <a:gd name="T13" fmla="*/ 6 h 415"/>
                <a:gd name="T14" fmla="*/ 232 w 200"/>
                <a:gd name="T15" fmla="*/ 0 h 415"/>
                <a:gd name="T16" fmla="*/ 173 w 200"/>
                <a:gd name="T17" fmla="*/ 0 h 415"/>
                <a:gd name="T18" fmla="*/ 137 w 200"/>
                <a:gd name="T19" fmla="*/ 6 h 415"/>
                <a:gd name="T20" fmla="*/ 115 w 200"/>
                <a:gd name="T21" fmla="*/ 12 h 415"/>
                <a:gd name="T22" fmla="*/ 54 w 200"/>
                <a:gd name="T23" fmla="*/ 22 h 415"/>
                <a:gd name="T24" fmla="*/ 54 w 200"/>
                <a:gd name="T25" fmla="*/ 32 h 415"/>
                <a:gd name="T26" fmla="*/ 38 w 200"/>
                <a:gd name="T27" fmla="*/ 38 h 415"/>
                <a:gd name="T28" fmla="*/ 8 w 200"/>
                <a:gd name="T29" fmla="*/ 44 h 415"/>
                <a:gd name="T30" fmla="*/ 8 w 200"/>
                <a:gd name="T31" fmla="*/ 52 h 415"/>
                <a:gd name="T32" fmla="*/ 38 w 200"/>
                <a:gd name="T33" fmla="*/ 57 h 415"/>
                <a:gd name="T34" fmla="*/ 8 w 200"/>
                <a:gd name="T35" fmla="*/ 66 h 415"/>
                <a:gd name="T36" fmla="*/ 0 w 200"/>
                <a:gd name="T37" fmla="*/ 71 h 415"/>
                <a:gd name="T38" fmla="*/ 0 w 200"/>
                <a:gd name="T39" fmla="*/ 78 h 415"/>
                <a:gd name="T40" fmla="*/ 0 w 200"/>
                <a:gd name="T41" fmla="*/ 78 h 415"/>
                <a:gd name="T42" fmla="*/ 8 w 200"/>
                <a:gd name="T43" fmla="*/ 84 h 415"/>
                <a:gd name="T44" fmla="*/ 96 w 200"/>
                <a:gd name="T45" fmla="*/ 84 h 415"/>
                <a:gd name="T46" fmla="*/ 96 w 200"/>
                <a:gd name="T47" fmla="*/ 78 h 415"/>
                <a:gd name="T48" fmla="*/ 137 w 200"/>
                <a:gd name="T49" fmla="*/ 72 h 415"/>
                <a:gd name="T50" fmla="*/ 194 w 200"/>
                <a:gd name="T51" fmla="*/ 66 h 415"/>
                <a:gd name="T52" fmla="*/ 137 w 200"/>
                <a:gd name="T53" fmla="*/ 65 h 415"/>
                <a:gd name="T54" fmla="*/ 154 w 200"/>
                <a:gd name="T55" fmla="*/ 61 h 415"/>
                <a:gd name="T56" fmla="*/ 194 w 200"/>
                <a:gd name="T57" fmla="*/ 57 h 415"/>
                <a:gd name="T58" fmla="*/ 212 w 200"/>
                <a:gd name="T59" fmla="*/ 55 h 415"/>
                <a:gd name="T60" fmla="*/ 232 w 200"/>
                <a:gd name="T61" fmla="*/ 52 h 415"/>
                <a:gd name="T62" fmla="*/ 194 w 200"/>
                <a:gd name="T63" fmla="*/ 52 h 415"/>
                <a:gd name="T64" fmla="*/ 232 w 200"/>
                <a:gd name="T65" fmla="*/ 48 h 415"/>
                <a:gd name="T66" fmla="*/ 288 w 200"/>
                <a:gd name="T67" fmla="*/ 44 h 415"/>
                <a:gd name="T68" fmla="*/ 288 w 200"/>
                <a:gd name="T69" fmla="*/ 41 h 415"/>
                <a:gd name="T70" fmla="*/ 387 w 200"/>
                <a:gd name="T71" fmla="*/ 41 h 415"/>
                <a:gd name="T72" fmla="*/ 405 w 200"/>
                <a:gd name="T73" fmla="*/ 35 h 415"/>
                <a:gd name="T74" fmla="*/ 387 w 200"/>
                <a:gd name="T75" fmla="*/ 32 h 415"/>
                <a:gd name="T76" fmla="*/ 367 w 200"/>
                <a:gd name="T77" fmla="*/ 30 h 41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0"/>
                <a:gd name="T118" fmla="*/ 0 h 415"/>
                <a:gd name="T119" fmla="*/ 200 w 200"/>
                <a:gd name="T120" fmla="*/ 415 h 41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0" h="415">
                  <a:moveTo>
                    <a:pt x="152" y="144"/>
                  </a:moveTo>
                  <a:lnTo>
                    <a:pt x="160" y="96"/>
                  </a:lnTo>
                  <a:lnTo>
                    <a:pt x="192" y="64"/>
                  </a:lnTo>
                  <a:lnTo>
                    <a:pt x="200" y="56"/>
                  </a:lnTo>
                  <a:lnTo>
                    <a:pt x="200" y="40"/>
                  </a:lnTo>
                  <a:lnTo>
                    <a:pt x="192" y="40"/>
                  </a:lnTo>
                  <a:lnTo>
                    <a:pt x="192" y="56"/>
                  </a:lnTo>
                  <a:lnTo>
                    <a:pt x="176" y="56"/>
                  </a:lnTo>
                  <a:lnTo>
                    <a:pt x="168" y="64"/>
                  </a:lnTo>
                  <a:lnTo>
                    <a:pt x="152" y="56"/>
                  </a:lnTo>
                  <a:lnTo>
                    <a:pt x="160" y="48"/>
                  </a:lnTo>
                  <a:lnTo>
                    <a:pt x="160" y="40"/>
                  </a:lnTo>
                  <a:lnTo>
                    <a:pt x="144" y="24"/>
                  </a:lnTo>
                  <a:lnTo>
                    <a:pt x="120" y="24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8" y="8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56" y="24"/>
                  </a:lnTo>
                  <a:lnTo>
                    <a:pt x="40" y="32"/>
                  </a:lnTo>
                  <a:lnTo>
                    <a:pt x="48" y="56"/>
                  </a:lnTo>
                  <a:lnTo>
                    <a:pt x="40" y="72"/>
                  </a:lnTo>
                  <a:lnTo>
                    <a:pt x="24" y="112"/>
                  </a:lnTo>
                  <a:lnTo>
                    <a:pt x="32" y="144"/>
                  </a:lnTo>
                  <a:lnTo>
                    <a:pt x="24" y="160"/>
                  </a:lnTo>
                  <a:lnTo>
                    <a:pt x="24" y="176"/>
                  </a:lnTo>
                  <a:lnTo>
                    <a:pt x="16" y="184"/>
                  </a:lnTo>
                  <a:lnTo>
                    <a:pt x="16" y="208"/>
                  </a:lnTo>
                  <a:lnTo>
                    <a:pt x="8" y="223"/>
                  </a:lnTo>
                  <a:lnTo>
                    <a:pt x="8" y="247"/>
                  </a:lnTo>
                  <a:lnTo>
                    <a:pt x="8" y="263"/>
                  </a:lnTo>
                  <a:lnTo>
                    <a:pt x="8" y="287"/>
                  </a:lnTo>
                  <a:lnTo>
                    <a:pt x="16" y="287"/>
                  </a:lnTo>
                  <a:lnTo>
                    <a:pt x="16" y="295"/>
                  </a:lnTo>
                  <a:lnTo>
                    <a:pt x="8" y="327"/>
                  </a:lnTo>
                  <a:lnTo>
                    <a:pt x="0" y="335"/>
                  </a:lnTo>
                  <a:lnTo>
                    <a:pt x="0" y="351"/>
                  </a:lnTo>
                  <a:lnTo>
                    <a:pt x="0" y="375"/>
                  </a:lnTo>
                  <a:lnTo>
                    <a:pt x="0" y="383"/>
                  </a:lnTo>
                  <a:lnTo>
                    <a:pt x="0" y="391"/>
                  </a:lnTo>
                  <a:lnTo>
                    <a:pt x="0" y="383"/>
                  </a:lnTo>
                  <a:lnTo>
                    <a:pt x="0" y="407"/>
                  </a:lnTo>
                  <a:lnTo>
                    <a:pt x="8" y="415"/>
                  </a:lnTo>
                  <a:lnTo>
                    <a:pt x="32" y="415"/>
                  </a:lnTo>
                  <a:lnTo>
                    <a:pt x="40" y="415"/>
                  </a:lnTo>
                  <a:lnTo>
                    <a:pt x="40" y="391"/>
                  </a:lnTo>
                  <a:lnTo>
                    <a:pt x="40" y="383"/>
                  </a:lnTo>
                  <a:lnTo>
                    <a:pt x="48" y="375"/>
                  </a:lnTo>
                  <a:lnTo>
                    <a:pt x="56" y="359"/>
                  </a:lnTo>
                  <a:lnTo>
                    <a:pt x="80" y="343"/>
                  </a:lnTo>
                  <a:lnTo>
                    <a:pt x="80" y="327"/>
                  </a:lnTo>
                  <a:lnTo>
                    <a:pt x="72" y="327"/>
                  </a:lnTo>
                  <a:lnTo>
                    <a:pt x="56" y="319"/>
                  </a:lnTo>
                  <a:lnTo>
                    <a:pt x="56" y="311"/>
                  </a:lnTo>
                  <a:lnTo>
                    <a:pt x="64" y="303"/>
                  </a:lnTo>
                  <a:lnTo>
                    <a:pt x="80" y="295"/>
                  </a:lnTo>
                  <a:lnTo>
                    <a:pt x="80" y="287"/>
                  </a:lnTo>
                  <a:lnTo>
                    <a:pt x="80" y="279"/>
                  </a:lnTo>
                  <a:lnTo>
                    <a:pt x="88" y="271"/>
                  </a:lnTo>
                  <a:lnTo>
                    <a:pt x="88" y="263"/>
                  </a:lnTo>
                  <a:lnTo>
                    <a:pt x="96" y="263"/>
                  </a:lnTo>
                  <a:lnTo>
                    <a:pt x="96" y="255"/>
                  </a:lnTo>
                  <a:lnTo>
                    <a:pt x="80" y="255"/>
                  </a:lnTo>
                  <a:lnTo>
                    <a:pt x="80" y="239"/>
                  </a:lnTo>
                  <a:lnTo>
                    <a:pt x="96" y="239"/>
                  </a:lnTo>
                  <a:lnTo>
                    <a:pt x="112" y="239"/>
                  </a:lnTo>
                  <a:lnTo>
                    <a:pt x="120" y="216"/>
                  </a:lnTo>
                  <a:lnTo>
                    <a:pt x="112" y="208"/>
                  </a:lnTo>
                  <a:lnTo>
                    <a:pt x="120" y="208"/>
                  </a:lnTo>
                  <a:lnTo>
                    <a:pt x="128" y="208"/>
                  </a:lnTo>
                  <a:lnTo>
                    <a:pt x="160" y="200"/>
                  </a:lnTo>
                  <a:lnTo>
                    <a:pt x="168" y="184"/>
                  </a:lnTo>
                  <a:lnTo>
                    <a:pt x="168" y="176"/>
                  </a:lnTo>
                  <a:lnTo>
                    <a:pt x="160" y="168"/>
                  </a:lnTo>
                  <a:lnTo>
                    <a:pt x="160" y="160"/>
                  </a:lnTo>
                  <a:lnTo>
                    <a:pt x="152" y="152"/>
                  </a:lnTo>
                  <a:lnTo>
                    <a:pt x="152" y="144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52" name="Freeform 16"/>
            <p:cNvSpPr>
              <a:spLocks/>
            </p:cNvSpPr>
            <p:nvPr/>
          </p:nvSpPr>
          <p:spPr bwMode="auto">
            <a:xfrm>
              <a:off x="1967" y="1507"/>
              <a:ext cx="925" cy="668"/>
            </a:xfrm>
            <a:custGeom>
              <a:avLst/>
              <a:gdLst>
                <a:gd name="T0" fmla="*/ 1192 w 895"/>
                <a:gd name="T1" fmla="*/ 169 h 718"/>
                <a:gd name="T2" fmla="*/ 1204 w 895"/>
                <a:gd name="T3" fmla="*/ 165 h 718"/>
                <a:gd name="T4" fmla="*/ 1220 w 895"/>
                <a:gd name="T5" fmla="*/ 155 h 718"/>
                <a:gd name="T6" fmla="*/ 1114 w 895"/>
                <a:gd name="T7" fmla="*/ 146 h 718"/>
                <a:gd name="T8" fmla="*/ 988 w 895"/>
                <a:gd name="T9" fmla="*/ 146 h 718"/>
                <a:gd name="T10" fmla="*/ 912 w 895"/>
                <a:gd name="T11" fmla="*/ 143 h 718"/>
                <a:gd name="T12" fmla="*/ 265 w 895"/>
                <a:gd name="T13" fmla="*/ 135 h 718"/>
                <a:gd name="T14" fmla="*/ 217 w 895"/>
                <a:gd name="T15" fmla="*/ 124 h 718"/>
                <a:gd name="T16" fmla="*/ 138 w 895"/>
                <a:gd name="T17" fmla="*/ 101 h 718"/>
                <a:gd name="T18" fmla="*/ 75 w 895"/>
                <a:gd name="T19" fmla="*/ 100 h 718"/>
                <a:gd name="T20" fmla="*/ 0 w 895"/>
                <a:gd name="T21" fmla="*/ 93 h 718"/>
                <a:gd name="T22" fmla="*/ 94 w 895"/>
                <a:gd name="T23" fmla="*/ 39 h 718"/>
                <a:gd name="T24" fmla="*/ 232 w 895"/>
                <a:gd name="T25" fmla="*/ 31 h 718"/>
                <a:gd name="T26" fmla="*/ 294 w 895"/>
                <a:gd name="T27" fmla="*/ 33 h 718"/>
                <a:gd name="T28" fmla="*/ 326 w 895"/>
                <a:gd name="T29" fmla="*/ 38 h 718"/>
                <a:gd name="T30" fmla="*/ 417 w 895"/>
                <a:gd name="T31" fmla="*/ 38 h 718"/>
                <a:gd name="T32" fmla="*/ 538 w 895"/>
                <a:gd name="T33" fmla="*/ 43 h 718"/>
                <a:gd name="T34" fmla="*/ 615 w 895"/>
                <a:gd name="T35" fmla="*/ 48 h 718"/>
                <a:gd name="T36" fmla="*/ 661 w 895"/>
                <a:gd name="T37" fmla="*/ 45 h 718"/>
                <a:gd name="T38" fmla="*/ 831 w 895"/>
                <a:gd name="T39" fmla="*/ 51 h 718"/>
                <a:gd name="T40" fmla="*/ 831 w 895"/>
                <a:gd name="T41" fmla="*/ 42 h 718"/>
                <a:gd name="T42" fmla="*/ 912 w 895"/>
                <a:gd name="T43" fmla="*/ 43 h 718"/>
                <a:gd name="T44" fmla="*/ 912 w 895"/>
                <a:gd name="T45" fmla="*/ 48 h 718"/>
                <a:gd name="T46" fmla="*/ 912 w 895"/>
                <a:gd name="T47" fmla="*/ 35 h 718"/>
                <a:gd name="T48" fmla="*/ 927 w 895"/>
                <a:gd name="T49" fmla="*/ 14 h 718"/>
                <a:gd name="T50" fmla="*/ 1007 w 895"/>
                <a:gd name="T51" fmla="*/ 7 h 718"/>
                <a:gd name="T52" fmla="*/ 943 w 895"/>
                <a:gd name="T53" fmla="*/ 16 h 718"/>
                <a:gd name="T54" fmla="*/ 988 w 895"/>
                <a:gd name="T55" fmla="*/ 38 h 718"/>
                <a:gd name="T56" fmla="*/ 1062 w 895"/>
                <a:gd name="T57" fmla="*/ 48 h 718"/>
                <a:gd name="T58" fmla="*/ 1127 w 895"/>
                <a:gd name="T59" fmla="*/ 48 h 718"/>
                <a:gd name="T60" fmla="*/ 1171 w 895"/>
                <a:gd name="T61" fmla="*/ 39 h 718"/>
                <a:gd name="T62" fmla="*/ 1171 w 895"/>
                <a:gd name="T63" fmla="*/ 48 h 718"/>
                <a:gd name="T64" fmla="*/ 1127 w 895"/>
                <a:gd name="T65" fmla="*/ 60 h 718"/>
                <a:gd name="T66" fmla="*/ 1082 w 895"/>
                <a:gd name="T67" fmla="*/ 64 h 718"/>
                <a:gd name="T68" fmla="*/ 1007 w 895"/>
                <a:gd name="T69" fmla="*/ 76 h 718"/>
                <a:gd name="T70" fmla="*/ 975 w 895"/>
                <a:gd name="T71" fmla="*/ 86 h 718"/>
                <a:gd name="T72" fmla="*/ 943 w 895"/>
                <a:gd name="T73" fmla="*/ 101 h 718"/>
                <a:gd name="T74" fmla="*/ 1049 w 895"/>
                <a:gd name="T75" fmla="*/ 111 h 718"/>
                <a:gd name="T76" fmla="*/ 1192 w 895"/>
                <a:gd name="T77" fmla="*/ 118 h 718"/>
                <a:gd name="T78" fmla="*/ 1236 w 895"/>
                <a:gd name="T79" fmla="*/ 120 h 718"/>
                <a:gd name="T80" fmla="*/ 1248 w 895"/>
                <a:gd name="T81" fmla="*/ 101 h 718"/>
                <a:gd name="T82" fmla="*/ 1270 w 895"/>
                <a:gd name="T83" fmla="*/ 93 h 718"/>
                <a:gd name="T84" fmla="*/ 1282 w 895"/>
                <a:gd name="T85" fmla="*/ 81 h 718"/>
                <a:gd name="T86" fmla="*/ 1389 w 895"/>
                <a:gd name="T87" fmla="*/ 87 h 718"/>
                <a:gd name="T88" fmla="*/ 1481 w 895"/>
                <a:gd name="T89" fmla="*/ 104 h 718"/>
                <a:gd name="T90" fmla="*/ 1608 w 895"/>
                <a:gd name="T91" fmla="*/ 109 h 718"/>
                <a:gd name="T92" fmla="*/ 1622 w 895"/>
                <a:gd name="T93" fmla="*/ 116 h 718"/>
                <a:gd name="T94" fmla="*/ 1668 w 895"/>
                <a:gd name="T95" fmla="*/ 124 h 718"/>
                <a:gd name="T96" fmla="*/ 1716 w 895"/>
                <a:gd name="T97" fmla="*/ 126 h 718"/>
                <a:gd name="T98" fmla="*/ 1668 w 895"/>
                <a:gd name="T99" fmla="*/ 135 h 718"/>
                <a:gd name="T100" fmla="*/ 1502 w 895"/>
                <a:gd name="T101" fmla="*/ 139 h 718"/>
                <a:gd name="T102" fmla="*/ 1407 w 895"/>
                <a:gd name="T103" fmla="*/ 151 h 718"/>
                <a:gd name="T104" fmla="*/ 1527 w 895"/>
                <a:gd name="T105" fmla="*/ 143 h 718"/>
                <a:gd name="T106" fmla="*/ 1512 w 895"/>
                <a:gd name="T107" fmla="*/ 146 h 718"/>
                <a:gd name="T108" fmla="*/ 1550 w 895"/>
                <a:gd name="T109" fmla="*/ 154 h 718"/>
                <a:gd name="T110" fmla="*/ 1622 w 895"/>
                <a:gd name="T111" fmla="*/ 151 h 718"/>
                <a:gd name="T112" fmla="*/ 1608 w 895"/>
                <a:gd name="T113" fmla="*/ 157 h 718"/>
                <a:gd name="T114" fmla="*/ 1550 w 895"/>
                <a:gd name="T115" fmla="*/ 157 h 718"/>
                <a:gd name="T116" fmla="*/ 1502 w 895"/>
                <a:gd name="T117" fmla="*/ 157 h 718"/>
                <a:gd name="T118" fmla="*/ 1454 w 895"/>
                <a:gd name="T119" fmla="*/ 151 h 718"/>
                <a:gd name="T120" fmla="*/ 1328 w 895"/>
                <a:gd name="T121" fmla="*/ 15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95"/>
                <a:gd name="T184" fmla="*/ 0 h 718"/>
                <a:gd name="T185" fmla="*/ 895 w 895"/>
                <a:gd name="T186" fmla="*/ 718 h 71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95" h="718">
                  <a:moveTo>
                    <a:pt x="647" y="686"/>
                  </a:moveTo>
                  <a:lnTo>
                    <a:pt x="647" y="702"/>
                  </a:lnTo>
                  <a:lnTo>
                    <a:pt x="623" y="710"/>
                  </a:lnTo>
                  <a:lnTo>
                    <a:pt x="615" y="718"/>
                  </a:lnTo>
                  <a:lnTo>
                    <a:pt x="599" y="718"/>
                  </a:lnTo>
                  <a:lnTo>
                    <a:pt x="615" y="702"/>
                  </a:lnTo>
                  <a:lnTo>
                    <a:pt x="607" y="702"/>
                  </a:lnTo>
                  <a:lnTo>
                    <a:pt x="623" y="694"/>
                  </a:lnTo>
                  <a:lnTo>
                    <a:pt x="623" y="670"/>
                  </a:lnTo>
                  <a:lnTo>
                    <a:pt x="631" y="678"/>
                  </a:lnTo>
                  <a:lnTo>
                    <a:pt x="639" y="670"/>
                  </a:lnTo>
                  <a:lnTo>
                    <a:pt x="631" y="662"/>
                  </a:lnTo>
                  <a:lnTo>
                    <a:pt x="591" y="654"/>
                  </a:lnTo>
                  <a:lnTo>
                    <a:pt x="591" y="646"/>
                  </a:lnTo>
                  <a:lnTo>
                    <a:pt x="583" y="622"/>
                  </a:lnTo>
                  <a:lnTo>
                    <a:pt x="575" y="622"/>
                  </a:lnTo>
                  <a:lnTo>
                    <a:pt x="567" y="614"/>
                  </a:lnTo>
                  <a:lnTo>
                    <a:pt x="551" y="606"/>
                  </a:lnTo>
                  <a:lnTo>
                    <a:pt x="535" y="622"/>
                  </a:lnTo>
                  <a:lnTo>
                    <a:pt x="511" y="622"/>
                  </a:lnTo>
                  <a:lnTo>
                    <a:pt x="503" y="614"/>
                  </a:lnTo>
                  <a:lnTo>
                    <a:pt x="487" y="614"/>
                  </a:lnTo>
                  <a:lnTo>
                    <a:pt x="479" y="598"/>
                  </a:lnTo>
                  <a:lnTo>
                    <a:pt x="471" y="606"/>
                  </a:lnTo>
                  <a:lnTo>
                    <a:pt x="192" y="606"/>
                  </a:lnTo>
                  <a:lnTo>
                    <a:pt x="184" y="606"/>
                  </a:lnTo>
                  <a:lnTo>
                    <a:pt x="176" y="598"/>
                  </a:lnTo>
                  <a:lnTo>
                    <a:pt x="136" y="575"/>
                  </a:lnTo>
                  <a:lnTo>
                    <a:pt x="128" y="551"/>
                  </a:lnTo>
                  <a:lnTo>
                    <a:pt x="120" y="543"/>
                  </a:lnTo>
                  <a:lnTo>
                    <a:pt x="104" y="527"/>
                  </a:lnTo>
                  <a:lnTo>
                    <a:pt x="112" y="519"/>
                  </a:lnTo>
                  <a:lnTo>
                    <a:pt x="112" y="503"/>
                  </a:lnTo>
                  <a:lnTo>
                    <a:pt x="112" y="487"/>
                  </a:lnTo>
                  <a:lnTo>
                    <a:pt x="88" y="471"/>
                  </a:lnTo>
                  <a:lnTo>
                    <a:pt x="72" y="431"/>
                  </a:lnTo>
                  <a:lnTo>
                    <a:pt x="64" y="431"/>
                  </a:lnTo>
                  <a:lnTo>
                    <a:pt x="56" y="407"/>
                  </a:lnTo>
                  <a:lnTo>
                    <a:pt x="40" y="415"/>
                  </a:lnTo>
                  <a:lnTo>
                    <a:pt x="40" y="423"/>
                  </a:lnTo>
                  <a:lnTo>
                    <a:pt x="16" y="399"/>
                  </a:lnTo>
                  <a:lnTo>
                    <a:pt x="16" y="391"/>
                  </a:lnTo>
                  <a:lnTo>
                    <a:pt x="0" y="399"/>
                  </a:lnTo>
                  <a:lnTo>
                    <a:pt x="0" y="391"/>
                  </a:lnTo>
                  <a:lnTo>
                    <a:pt x="0" y="159"/>
                  </a:lnTo>
                  <a:lnTo>
                    <a:pt x="8" y="159"/>
                  </a:lnTo>
                  <a:lnTo>
                    <a:pt x="48" y="183"/>
                  </a:lnTo>
                  <a:lnTo>
                    <a:pt x="48" y="167"/>
                  </a:lnTo>
                  <a:lnTo>
                    <a:pt x="56" y="159"/>
                  </a:lnTo>
                  <a:lnTo>
                    <a:pt x="72" y="159"/>
                  </a:lnTo>
                  <a:lnTo>
                    <a:pt x="80" y="159"/>
                  </a:lnTo>
                  <a:lnTo>
                    <a:pt x="120" y="135"/>
                  </a:lnTo>
                  <a:lnTo>
                    <a:pt x="120" y="151"/>
                  </a:lnTo>
                  <a:lnTo>
                    <a:pt x="128" y="151"/>
                  </a:lnTo>
                  <a:lnTo>
                    <a:pt x="136" y="127"/>
                  </a:lnTo>
                  <a:lnTo>
                    <a:pt x="152" y="143"/>
                  </a:lnTo>
                  <a:lnTo>
                    <a:pt x="152" y="159"/>
                  </a:lnTo>
                  <a:lnTo>
                    <a:pt x="160" y="159"/>
                  </a:lnTo>
                  <a:lnTo>
                    <a:pt x="168" y="151"/>
                  </a:lnTo>
                  <a:lnTo>
                    <a:pt x="168" y="159"/>
                  </a:lnTo>
                  <a:lnTo>
                    <a:pt x="184" y="159"/>
                  </a:lnTo>
                  <a:lnTo>
                    <a:pt x="184" y="151"/>
                  </a:lnTo>
                  <a:lnTo>
                    <a:pt x="200" y="151"/>
                  </a:lnTo>
                  <a:lnTo>
                    <a:pt x="216" y="159"/>
                  </a:lnTo>
                  <a:lnTo>
                    <a:pt x="231" y="167"/>
                  </a:lnTo>
                  <a:lnTo>
                    <a:pt x="239" y="175"/>
                  </a:lnTo>
                  <a:lnTo>
                    <a:pt x="255" y="175"/>
                  </a:lnTo>
                  <a:lnTo>
                    <a:pt x="279" y="183"/>
                  </a:lnTo>
                  <a:lnTo>
                    <a:pt x="279" y="199"/>
                  </a:lnTo>
                  <a:lnTo>
                    <a:pt x="271" y="207"/>
                  </a:lnTo>
                  <a:lnTo>
                    <a:pt x="287" y="215"/>
                  </a:lnTo>
                  <a:lnTo>
                    <a:pt x="319" y="207"/>
                  </a:lnTo>
                  <a:lnTo>
                    <a:pt x="343" y="215"/>
                  </a:lnTo>
                  <a:lnTo>
                    <a:pt x="343" y="207"/>
                  </a:lnTo>
                  <a:lnTo>
                    <a:pt x="335" y="199"/>
                  </a:lnTo>
                  <a:lnTo>
                    <a:pt x="343" y="191"/>
                  </a:lnTo>
                  <a:lnTo>
                    <a:pt x="367" y="175"/>
                  </a:lnTo>
                  <a:lnTo>
                    <a:pt x="375" y="199"/>
                  </a:lnTo>
                  <a:lnTo>
                    <a:pt x="407" y="207"/>
                  </a:lnTo>
                  <a:lnTo>
                    <a:pt x="431" y="215"/>
                  </a:lnTo>
                  <a:lnTo>
                    <a:pt x="439" y="215"/>
                  </a:lnTo>
                  <a:lnTo>
                    <a:pt x="439" y="199"/>
                  </a:lnTo>
                  <a:lnTo>
                    <a:pt x="447" y="191"/>
                  </a:lnTo>
                  <a:lnTo>
                    <a:pt x="431" y="175"/>
                  </a:lnTo>
                  <a:lnTo>
                    <a:pt x="439" y="167"/>
                  </a:lnTo>
                  <a:lnTo>
                    <a:pt x="447" y="151"/>
                  </a:lnTo>
                  <a:lnTo>
                    <a:pt x="463" y="167"/>
                  </a:lnTo>
                  <a:lnTo>
                    <a:pt x="471" y="183"/>
                  </a:lnTo>
                  <a:lnTo>
                    <a:pt x="463" y="199"/>
                  </a:lnTo>
                  <a:lnTo>
                    <a:pt x="463" y="207"/>
                  </a:lnTo>
                  <a:lnTo>
                    <a:pt x="471" y="215"/>
                  </a:lnTo>
                  <a:lnTo>
                    <a:pt x="471" y="207"/>
                  </a:lnTo>
                  <a:lnTo>
                    <a:pt x="487" y="191"/>
                  </a:lnTo>
                  <a:lnTo>
                    <a:pt x="479" y="175"/>
                  </a:lnTo>
                  <a:lnTo>
                    <a:pt x="487" y="159"/>
                  </a:lnTo>
                  <a:lnTo>
                    <a:pt x="471" y="151"/>
                  </a:lnTo>
                  <a:lnTo>
                    <a:pt x="463" y="135"/>
                  </a:lnTo>
                  <a:lnTo>
                    <a:pt x="471" y="95"/>
                  </a:lnTo>
                  <a:lnTo>
                    <a:pt x="479" y="87"/>
                  </a:lnTo>
                  <a:lnTo>
                    <a:pt x="479" y="55"/>
                  </a:lnTo>
                  <a:lnTo>
                    <a:pt x="471" y="24"/>
                  </a:lnTo>
                  <a:lnTo>
                    <a:pt x="471" y="8"/>
                  </a:lnTo>
                  <a:lnTo>
                    <a:pt x="503" y="0"/>
                  </a:lnTo>
                  <a:lnTo>
                    <a:pt x="519" y="8"/>
                  </a:lnTo>
                  <a:lnTo>
                    <a:pt x="527" y="16"/>
                  </a:lnTo>
                  <a:lnTo>
                    <a:pt x="511" y="55"/>
                  </a:lnTo>
                  <a:lnTo>
                    <a:pt x="503" y="55"/>
                  </a:lnTo>
                  <a:lnTo>
                    <a:pt x="487" y="63"/>
                  </a:lnTo>
                  <a:lnTo>
                    <a:pt x="495" y="71"/>
                  </a:lnTo>
                  <a:lnTo>
                    <a:pt x="487" y="79"/>
                  </a:lnTo>
                  <a:lnTo>
                    <a:pt x="511" y="143"/>
                  </a:lnTo>
                  <a:lnTo>
                    <a:pt x="511" y="159"/>
                  </a:lnTo>
                  <a:lnTo>
                    <a:pt x="535" y="191"/>
                  </a:lnTo>
                  <a:lnTo>
                    <a:pt x="543" y="167"/>
                  </a:lnTo>
                  <a:lnTo>
                    <a:pt x="551" y="183"/>
                  </a:lnTo>
                  <a:lnTo>
                    <a:pt x="551" y="207"/>
                  </a:lnTo>
                  <a:lnTo>
                    <a:pt x="559" y="223"/>
                  </a:lnTo>
                  <a:lnTo>
                    <a:pt x="567" y="223"/>
                  </a:lnTo>
                  <a:lnTo>
                    <a:pt x="567" y="207"/>
                  </a:lnTo>
                  <a:lnTo>
                    <a:pt x="583" y="207"/>
                  </a:lnTo>
                  <a:lnTo>
                    <a:pt x="583" y="151"/>
                  </a:lnTo>
                  <a:lnTo>
                    <a:pt x="591" y="151"/>
                  </a:lnTo>
                  <a:lnTo>
                    <a:pt x="607" y="159"/>
                  </a:lnTo>
                  <a:lnTo>
                    <a:pt x="607" y="167"/>
                  </a:lnTo>
                  <a:lnTo>
                    <a:pt x="623" y="167"/>
                  </a:lnTo>
                  <a:lnTo>
                    <a:pt x="623" y="191"/>
                  </a:lnTo>
                  <a:lnTo>
                    <a:pt x="607" y="199"/>
                  </a:lnTo>
                  <a:lnTo>
                    <a:pt x="607" y="207"/>
                  </a:lnTo>
                  <a:lnTo>
                    <a:pt x="623" y="215"/>
                  </a:lnTo>
                  <a:lnTo>
                    <a:pt x="623" y="231"/>
                  </a:lnTo>
                  <a:lnTo>
                    <a:pt x="591" y="255"/>
                  </a:lnTo>
                  <a:lnTo>
                    <a:pt x="583" y="255"/>
                  </a:lnTo>
                  <a:lnTo>
                    <a:pt x="583" y="247"/>
                  </a:lnTo>
                  <a:lnTo>
                    <a:pt x="567" y="247"/>
                  </a:lnTo>
                  <a:lnTo>
                    <a:pt x="575" y="255"/>
                  </a:lnTo>
                  <a:lnTo>
                    <a:pt x="559" y="271"/>
                  </a:lnTo>
                  <a:lnTo>
                    <a:pt x="559" y="287"/>
                  </a:lnTo>
                  <a:lnTo>
                    <a:pt x="551" y="311"/>
                  </a:lnTo>
                  <a:lnTo>
                    <a:pt x="535" y="311"/>
                  </a:lnTo>
                  <a:lnTo>
                    <a:pt x="519" y="327"/>
                  </a:lnTo>
                  <a:lnTo>
                    <a:pt x="527" y="343"/>
                  </a:lnTo>
                  <a:lnTo>
                    <a:pt x="511" y="343"/>
                  </a:lnTo>
                  <a:lnTo>
                    <a:pt x="511" y="359"/>
                  </a:lnTo>
                  <a:lnTo>
                    <a:pt x="503" y="359"/>
                  </a:lnTo>
                  <a:lnTo>
                    <a:pt x="495" y="367"/>
                  </a:lnTo>
                  <a:lnTo>
                    <a:pt x="479" y="399"/>
                  </a:lnTo>
                  <a:lnTo>
                    <a:pt x="479" y="423"/>
                  </a:lnTo>
                  <a:lnTo>
                    <a:pt x="487" y="431"/>
                  </a:lnTo>
                  <a:lnTo>
                    <a:pt x="503" y="431"/>
                  </a:lnTo>
                  <a:lnTo>
                    <a:pt x="511" y="471"/>
                  </a:lnTo>
                  <a:lnTo>
                    <a:pt x="519" y="463"/>
                  </a:lnTo>
                  <a:lnTo>
                    <a:pt x="543" y="471"/>
                  </a:lnTo>
                  <a:lnTo>
                    <a:pt x="551" y="487"/>
                  </a:lnTo>
                  <a:lnTo>
                    <a:pt x="583" y="495"/>
                  </a:lnTo>
                  <a:lnTo>
                    <a:pt x="607" y="495"/>
                  </a:lnTo>
                  <a:lnTo>
                    <a:pt x="615" y="503"/>
                  </a:lnTo>
                  <a:lnTo>
                    <a:pt x="615" y="543"/>
                  </a:lnTo>
                  <a:lnTo>
                    <a:pt x="639" y="575"/>
                  </a:lnTo>
                  <a:lnTo>
                    <a:pt x="655" y="559"/>
                  </a:lnTo>
                  <a:lnTo>
                    <a:pt x="639" y="511"/>
                  </a:lnTo>
                  <a:lnTo>
                    <a:pt x="655" y="503"/>
                  </a:lnTo>
                  <a:lnTo>
                    <a:pt x="671" y="487"/>
                  </a:lnTo>
                  <a:lnTo>
                    <a:pt x="663" y="439"/>
                  </a:lnTo>
                  <a:lnTo>
                    <a:pt x="647" y="431"/>
                  </a:lnTo>
                  <a:lnTo>
                    <a:pt x="655" y="423"/>
                  </a:lnTo>
                  <a:lnTo>
                    <a:pt x="663" y="423"/>
                  </a:lnTo>
                  <a:lnTo>
                    <a:pt x="663" y="391"/>
                  </a:lnTo>
                  <a:lnTo>
                    <a:pt x="655" y="391"/>
                  </a:lnTo>
                  <a:lnTo>
                    <a:pt x="663" y="367"/>
                  </a:lnTo>
                  <a:lnTo>
                    <a:pt x="655" y="359"/>
                  </a:lnTo>
                  <a:lnTo>
                    <a:pt x="655" y="351"/>
                  </a:lnTo>
                  <a:lnTo>
                    <a:pt x="663" y="343"/>
                  </a:lnTo>
                  <a:lnTo>
                    <a:pt x="679" y="351"/>
                  </a:lnTo>
                  <a:lnTo>
                    <a:pt x="703" y="343"/>
                  </a:lnTo>
                  <a:lnTo>
                    <a:pt x="727" y="367"/>
                  </a:lnTo>
                  <a:lnTo>
                    <a:pt x="719" y="375"/>
                  </a:lnTo>
                  <a:lnTo>
                    <a:pt x="727" y="383"/>
                  </a:lnTo>
                  <a:lnTo>
                    <a:pt x="751" y="383"/>
                  </a:lnTo>
                  <a:lnTo>
                    <a:pt x="751" y="423"/>
                  </a:lnTo>
                  <a:lnTo>
                    <a:pt x="767" y="439"/>
                  </a:lnTo>
                  <a:lnTo>
                    <a:pt x="791" y="415"/>
                  </a:lnTo>
                  <a:lnTo>
                    <a:pt x="791" y="407"/>
                  </a:lnTo>
                  <a:lnTo>
                    <a:pt x="791" y="391"/>
                  </a:lnTo>
                  <a:lnTo>
                    <a:pt x="831" y="463"/>
                  </a:lnTo>
                  <a:lnTo>
                    <a:pt x="831" y="471"/>
                  </a:lnTo>
                  <a:lnTo>
                    <a:pt x="831" y="487"/>
                  </a:lnTo>
                  <a:lnTo>
                    <a:pt x="839" y="487"/>
                  </a:lnTo>
                  <a:lnTo>
                    <a:pt x="839" y="495"/>
                  </a:lnTo>
                  <a:lnTo>
                    <a:pt x="855" y="503"/>
                  </a:lnTo>
                  <a:lnTo>
                    <a:pt x="863" y="503"/>
                  </a:lnTo>
                  <a:lnTo>
                    <a:pt x="871" y="511"/>
                  </a:lnTo>
                  <a:lnTo>
                    <a:pt x="863" y="519"/>
                  </a:lnTo>
                  <a:lnTo>
                    <a:pt x="871" y="519"/>
                  </a:lnTo>
                  <a:lnTo>
                    <a:pt x="871" y="535"/>
                  </a:lnTo>
                  <a:lnTo>
                    <a:pt x="879" y="535"/>
                  </a:lnTo>
                  <a:lnTo>
                    <a:pt x="887" y="535"/>
                  </a:lnTo>
                  <a:lnTo>
                    <a:pt x="887" y="543"/>
                  </a:lnTo>
                  <a:lnTo>
                    <a:pt x="895" y="559"/>
                  </a:lnTo>
                  <a:lnTo>
                    <a:pt x="879" y="567"/>
                  </a:lnTo>
                  <a:lnTo>
                    <a:pt x="863" y="575"/>
                  </a:lnTo>
                  <a:lnTo>
                    <a:pt x="847" y="590"/>
                  </a:lnTo>
                  <a:lnTo>
                    <a:pt x="831" y="590"/>
                  </a:lnTo>
                  <a:lnTo>
                    <a:pt x="807" y="582"/>
                  </a:lnTo>
                  <a:lnTo>
                    <a:pt x="775" y="590"/>
                  </a:lnTo>
                  <a:lnTo>
                    <a:pt x="767" y="606"/>
                  </a:lnTo>
                  <a:lnTo>
                    <a:pt x="759" y="606"/>
                  </a:lnTo>
                  <a:lnTo>
                    <a:pt x="751" y="614"/>
                  </a:lnTo>
                  <a:lnTo>
                    <a:pt x="727" y="638"/>
                  </a:lnTo>
                  <a:lnTo>
                    <a:pt x="735" y="638"/>
                  </a:lnTo>
                  <a:lnTo>
                    <a:pt x="751" y="622"/>
                  </a:lnTo>
                  <a:lnTo>
                    <a:pt x="775" y="606"/>
                  </a:lnTo>
                  <a:lnTo>
                    <a:pt x="791" y="606"/>
                  </a:lnTo>
                  <a:lnTo>
                    <a:pt x="799" y="606"/>
                  </a:lnTo>
                  <a:lnTo>
                    <a:pt x="799" y="622"/>
                  </a:lnTo>
                  <a:lnTo>
                    <a:pt x="791" y="622"/>
                  </a:lnTo>
                  <a:lnTo>
                    <a:pt x="783" y="622"/>
                  </a:lnTo>
                  <a:lnTo>
                    <a:pt x="791" y="630"/>
                  </a:lnTo>
                  <a:lnTo>
                    <a:pt x="791" y="622"/>
                  </a:lnTo>
                  <a:lnTo>
                    <a:pt x="791" y="646"/>
                  </a:lnTo>
                  <a:lnTo>
                    <a:pt x="799" y="654"/>
                  </a:lnTo>
                  <a:lnTo>
                    <a:pt x="815" y="662"/>
                  </a:lnTo>
                  <a:lnTo>
                    <a:pt x="831" y="662"/>
                  </a:lnTo>
                  <a:lnTo>
                    <a:pt x="831" y="654"/>
                  </a:lnTo>
                  <a:lnTo>
                    <a:pt x="839" y="638"/>
                  </a:lnTo>
                  <a:lnTo>
                    <a:pt x="839" y="654"/>
                  </a:lnTo>
                  <a:lnTo>
                    <a:pt x="847" y="654"/>
                  </a:lnTo>
                  <a:lnTo>
                    <a:pt x="839" y="662"/>
                  </a:lnTo>
                  <a:lnTo>
                    <a:pt x="831" y="670"/>
                  </a:lnTo>
                  <a:lnTo>
                    <a:pt x="799" y="678"/>
                  </a:lnTo>
                  <a:lnTo>
                    <a:pt x="791" y="694"/>
                  </a:lnTo>
                  <a:lnTo>
                    <a:pt x="783" y="678"/>
                  </a:lnTo>
                  <a:lnTo>
                    <a:pt x="799" y="670"/>
                  </a:lnTo>
                  <a:lnTo>
                    <a:pt x="791" y="670"/>
                  </a:lnTo>
                  <a:lnTo>
                    <a:pt x="791" y="662"/>
                  </a:lnTo>
                  <a:lnTo>
                    <a:pt x="783" y="670"/>
                  </a:lnTo>
                  <a:lnTo>
                    <a:pt x="775" y="670"/>
                  </a:lnTo>
                  <a:lnTo>
                    <a:pt x="767" y="662"/>
                  </a:lnTo>
                  <a:lnTo>
                    <a:pt x="759" y="638"/>
                  </a:lnTo>
                  <a:lnTo>
                    <a:pt x="759" y="630"/>
                  </a:lnTo>
                  <a:lnTo>
                    <a:pt x="751" y="638"/>
                  </a:lnTo>
                  <a:lnTo>
                    <a:pt x="751" y="630"/>
                  </a:lnTo>
                  <a:lnTo>
                    <a:pt x="735" y="670"/>
                  </a:lnTo>
                  <a:lnTo>
                    <a:pt x="719" y="670"/>
                  </a:lnTo>
                  <a:lnTo>
                    <a:pt x="687" y="670"/>
                  </a:lnTo>
                  <a:lnTo>
                    <a:pt x="671" y="678"/>
                  </a:lnTo>
                  <a:lnTo>
                    <a:pt x="671" y="686"/>
                  </a:lnTo>
                  <a:lnTo>
                    <a:pt x="647" y="68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53" name="Freeform 17"/>
            <p:cNvSpPr>
              <a:spLocks/>
            </p:cNvSpPr>
            <p:nvPr/>
          </p:nvSpPr>
          <p:spPr bwMode="auto">
            <a:xfrm>
              <a:off x="1967" y="1507"/>
              <a:ext cx="925" cy="668"/>
            </a:xfrm>
            <a:custGeom>
              <a:avLst/>
              <a:gdLst>
                <a:gd name="T0" fmla="*/ 1192 w 895"/>
                <a:gd name="T1" fmla="*/ 169 h 718"/>
                <a:gd name="T2" fmla="*/ 1204 w 895"/>
                <a:gd name="T3" fmla="*/ 165 h 718"/>
                <a:gd name="T4" fmla="*/ 1220 w 895"/>
                <a:gd name="T5" fmla="*/ 155 h 718"/>
                <a:gd name="T6" fmla="*/ 1114 w 895"/>
                <a:gd name="T7" fmla="*/ 146 h 718"/>
                <a:gd name="T8" fmla="*/ 988 w 895"/>
                <a:gd name="T9" fmla="*/ 146 h 718"/>
                <a:gd name="T10" fmla="*/ 912 w 895"/>
                <a:gd name="T11" fmla="*/ 143 h 718"/>
                <a:gd name="T12" fmla="*/ 265 w 895"/>
                <a:gd name="T13" fmla="*/ 135 h 718"/>
                <a:gd name="T14" fmla="*/ 217 w 895"/>
                <a:gd name="T15" fmla="*/ 124 h 718"/>
                <a:gd name="T16" fmla="*/ 138 w 895"/>
                <a:gd name="T17" fmla="*/ 101 h 718"/>
                <a:gd name="T18" fmla="*/ 75 w 895"/>
                <a:gd name="T19" fmla="*/ 100 h 718"/>
                <a:gd name="T20" fmla="*/ 0 w 895"/>
                <a:gd name="T21" fmla="*/ 93 h 718"/>
                <a:gd name="T22" fmla="*/ 94 w 895"/>
                <a:gd name="T23" fmla="*/ 39 h 718"/>
                <a:gd name="T24" fmla="*/ 232 w 895"/>
                <a:gd name="T25" fmla="*/ 31 h 718"/>
                <a:gd name="T26" fmla="*/ 294 w 895"/>
                <a:gd name="T27" fmla="*/ 33 h 718"/>
                <a:gd name="T28" fmla="*/ 326 w 895"/>
                <a:gd name="T29" fmla="*/ 38 h 718"/>
                <a:gd name="T30" fmla="*/ 417 w 895"/>
                <a:gd name="T31" fmla="*/ 38 h 718"/>
                <a:gd name="T32" fmla="*/ 538 w 895"/>
                <a:gd name="T33" fmla="*/ 43 h 718"/>
                <a:gd name="T34" fmla="*/ 615 w 895"/>
                <a:gd name="T35" fmla="*/ 48 h 718"/>
                <a:gd name="T36" fmla="*/ 661 w 895"/>
                <a:gd name="T37" fmla="*/ 45 h 718"/>
                <a:gd name="T38" fmla="*/ 831 w 895"/>
                <a:gd name="T39" fmla="*/ 51 h 718"/>
                <a:gd name="T40" fmla="*/ 831 w 895"/>
                <a:gd name="T41" fmla="*/ 42 h 718"/>
                <a:gd name="T42" fmla="*/ 912 w 895"/>
                <a:gd name="T43" fmla="*/ 43 h 718"/>
                <a:gd name="T44" fmla="*/ 912 w 895"/>
                <a:gd name="T45" fmla="*/ 48 h 718"/>
                <a:gd name="T46" fmla="*/ 912 w 895"/>
                <a:gd name="T47" fmla="*/ 35 h 718"/>
                <a:gd name="T48" fmla="*/ 927 w 895"/>
                <a:gd name="T49" fmla="*/ 14 h 718"/>
                <a:gd name="T50" fmla="*/ 1007 w 895"/>
                <a:gd name="T51" fmla="*/ 7 h 718"/>
                <a:gd name="T52" fmla="*/ 943 w 895"/>
                <a:gd name="T53" fmla="*/ 16 h 718"/>
                <a:gd name="T54" fmla="*/ 988 w 895"/>
                <a:gd name="T55" fmla="*/ 38 h 718"/>
                <a:gd name="T56" fmla="*/ 1062 w 895"/>
                <a:gd name="T57" fmla="*/ 48 h 718"/>
                <a:gd name="T58" fmla="*/ 1127 w 895"/>
                <a:gd name="T59" fmla="*/ 48 h 718"/>
                <a:gd name="T60" fmla="*/ 1171 w 895"/>
                <a:gd name="T61" fmla="*/ 39 h 718"/>
                <a:gd name="T62" fmla="*/ 1171 w 895"/>
                <a:gd name="T63" fmla="*/ 48 h 718"/>
                <a:gd name="T64" fmla="*/ 1127 w 895"/>
                <a:gd name="T65" fmla="*/ 60 h 718"/>
                <a:gd name="T66" fmla="*/ 1082 w 895"/>
                <a:gd name="T67" fmla="*/ 64 h 718"/>
                <a:gd name="T68" fmla="*/ 1007 w 895"/>
                <a:gd name="T69" fmla="*/ 76 h 718"/>
                <a:gd name="T70" fmla="*/ 975 w 895"/>
                <a:gd name="T71" fmla="*/ 86 h 718"/>
                <a:gd name="T72" fmla="*/ 943 w 895"/>
                <a:gd name="T73" fmla="*/ 101 h 718"/>
                <a:gd name="T74" fmla="*/ 1049 w 895"/>
                <a:gd name="T75" fmla="*/ 111 h 718"/>
                <a:gd name="T76" fmla="*/ 1192 w 895"/>
                <a:gd name="T77" fmla="*/ 118 h 718"/>
                <a:gd name="T78" fmla="*/ 1236 w 895"/>
                <a:gd name="T79" fmla="*/ 120 h 718"/>
                <a:gd name="T80" fmla="*/ 1248 w 895"/>
                <a:gd name="T81" fmla="*/ 101 h 718"/>
                <a:gd name="T82" fmla="*/ 1270 w 895"/>
                <a:gd name="T83" fmla="*/ 93 h 718"/>
                <a:gd name="T84" fmla="*/ 1282 w 895"/>
                <a:gd name="T85" fmla="*/ 81 h 718"/>
                <a:gd name="T86" fmla="*/ 1389 w 895"/>
                <a:gd name="T87" fmla="*/ 87 h 718"/>
                <a:gd name="T88" fmla="*/ 1481 w 895"/>
                <a:gd name="T89" fmla="*/ 104 h 718"/>
                <a:gd name="T90" fmla="*/ 1608 w 895"/>
                <a:gd name="T91" fmla="*/ 109 h 718"/>
                <a:gd name="T92" fmla="*/ 1622 w 895"/>
                <a:gd name="T93" fmla="*/ 116 h 718"/>
                <a:gd name="T94" fmla="*/ 1668 w 895"/>
                <a:gd name="T95" fmla="*/ 124 h 718"/>
                <a:gd name="T96" fmla="*/ 1716 w 895"/>
                <a:gd name="T97" fmla="*/ 126 h 718"/>
                <a:gd name="T98" fmla="*/ 1668 w 895"/>
                <a:gd name="T99" fmla="*/ 135 h 718"/>
                <a:gd name="T100" fmla="*/ 1502 w 895"/>
                <a:gd name="T101" fmla="*/ 139 h 718"/>
                <a:gd name="T102" fmla="*/ 1407 w 895"/>
                <a:gd name="T103" fmla="*/ 151 h 718"/>
                <a:gd name="T104" fmla="*/ 1527 w 895"/>
                <a:gd name="T105" fmla="*/ 143 h 718"/>
                <a:gd name="T106" fmla="*/ 1512 w 895"/>
                <a:gd name="T107" fmla="*/ 146 h 718"/>
                <a:gd name="T108" fmla="*/ 1550 w 895"/>
                <a:gd name="T109" fmla="*/ 154 h 718"/>
                <a:gd name="T110" fmla="*/ 1622 w 895"/>
                <a:gd name="T111" fmla="*/ 151 h 718"/>
                <a:gd name="T112" fmla="*/ 1608 w 895"/>
                <a:gd name="T113" fmla="*/ 157 h 718"/>
                <a:gd name="T114" fmla="*/ 1550 w 895"/>
                <a:gd name="T115" fmla="*/ 157 h 718"/>
                <a:gd name="T116" fmla="*/ 1502 w 895"/>
                <a:gd name="T117" fmla="*/ 157 h 718"/>
                <a:gd name="T118" fmla="*/ 1454 w 895"/>
                <a:gd name="T119" fmla="*/ 151 h 718"/>
                <a:gd name="T120" fmla="*/ 1328 w 895"/>
                <a:gd name="T121" fmla="*/ 15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95"/>
                <a:gd name="T184" fmla="*/ 0 h 718"/>
                <a:gd name="T185" fmla="*/ 895 w 895"/>
                <a:gd name="T186" fmla="*/ 718 h 71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95" h="718">
                  <a:moveTo>
                    <a:pt x="647" y="686"/>
                  </a:moveTo>
                  <a:lnTo>
                    <a:pt x="647" y="702"/>
                  </a:lnTo>
                  <a:lnTo>
                    <a:pt x="623" y="710"/>
                  </a:lnTo>
                  <a:lnTo>
                    <a:pt x="615" y="718"/>
                  </a:lnTo>
                  <a:lnTo>
                    <a:pt x="599" y="718"/>
                  </a:lnTo>
                  <a:lnTo>
                    <a:pt x="615" y="702"/>
                  </a:lnTo>
                  <a:lnTo>
                    <a:pt x="607" y="702"/>
                  </a:lnTo>
                  <a:lnTo>
                    <a:pt x="623" y="694"/>
                  </a:lnTo>
                  <a:lnTo>
                    <a:pt x="623" y="670"/>
                  </a:lnTo>
                  <a:lnTo>
                    <a:pt x="631" y="678"/>
                  </a:lnTo>
                  <a:lnTo>
                    <a:pt x="639" y="670"/>
                  </a:lnTo>
                  <a:lnTo>
                    <a:pt x="631" y="662"/>
                  </a:lnTo>
                  <a:lnTo>
                    <a:pt x="591" y="654"/>
                  </a:lnTo>
                  <a:lnTo>
                    <a:pt x="591" y="646"/>
                  </a:lnTo>
                  <a:lnTo>
                    <a:pt x="583" y="622"/>
                  </a:lnTo>
                  <a:lnTo>
                    <a:pt x="575" y="622"/>
                  </a:lnTo>
                  <a:lnTo>
                    <a:pt x="567" y="614"/>
                  </a:lnTo>
                  <a:lnTo>
                    <a:pt x="551" y="606"/>
                  </a:lnTo>
                  <a:lnTo>
                    <a:pt x="535" y="622"/>
                  </a:lnTo>
                  <a:lnTo>
                    <a:pt x="511" y="622"/>
                  </a:lnTo>
                  <a:lnTo>
                    <a:pt x="503" y="614"/>
                  </a:lnTo>
                  <a:lnTo>
                    <a:pt x="487" y="614"/>
                  </a:lnTo>
                  <a:lnTo>
                    <a:pt x="479" y="598"/>
                  </a:lnTo>
                  <a:lnTo>
                    <a:pt x="471" y="606"/>
                  </a:lnTo>
                  <a:lnTo>
                    <a:pt x="192" y="606"/>
                  </a:lnTo>
                  <a:lnTo>
                    <a:pt x="184" y="606"/>
                  </a:lnTo>
                  <a:lnTo>
                    <a:pt x="176" y="598"/>
                  </a:lnTo>
                  <a:lnTo>
                    <a:pt x="136" y="575"/>
                  </a:lnTo>
                  <a:lnTo>
                    <a:pt x="128" y="551"/>
                  </a:lnTo>
                  <a:lnTo>
                    <a:pt x="120" y="543"/>
                  </a:lnTo>
                  <a:lnTo>
                    <a:pt x="104" y="527"/>
                  </a:lnTo>
                  <a:lnTo>
                    <a:pt x="112" y="519"/>
                  </a:lnTo>
                  <a:lnTo>
                    <a:pt x="112" y="503"/>
                  </a:lnTo>
                  <a:lnTo>
                    <a:pt x="112" y="487"/>
                  </a:lnTo>
                  <a:lnTo>
                    <a:pt x="88" y="471"/>
                  </a:lnTo>
                  <a:lnTo>
                    <a:pt x="72" y="431"/>
                  </a:lnTo>
                  <a:lnTo>
                    <a:pt x="64" y="431"/>
                  </a:lnTo>
                  <a:lnTo>
                    <a:pt x="56" y="407"/>
                  </a:lnTo>
                  <a:lnTo>
                    <a:pt x="40" y="415"/>
                  </a:lnTo>
                  <a:lnTo>
                    <a:pt x="40" y="423"/>
                  </a:lnTo>
                  <a:lnTo>
                    <a:pt x="16" y="399"/>
                  </a:lnTo>
                  <a:lnTo>
                    <a:pt x="16" y="391"/>
                  </a:lnTo>
                  <a:lnTo>
                    <a:pt x="0" y="399"/>
                  </a:lnTo>
                  <a:lnTo>
                    <a:pt x="0" y="391"/>
                  </a:lnTo>
                  <a:lnTo>
                    <a:pt x="0" y="159"/>
                  </a:lnTo>
                  <a:lnTo>
                    <a:pt x="8" y="159"/>
                  </a:lnTo>
                  <a:lnTo>
                    <a:pt x="48" y="183"/>
                  </a:lnTo>
                  <a:lnTo>
                    <a:pt x="48" y="167"/>
                  </a:lnTo>
                  <a:lnTo>
                    <a:pt x="56" y="159"/>
                  </a:lnTo>
                  <a:lnTo>
                    <a:pt x="72" y="159"/>
                  </a:lnTo>
                  <a:lnTo>
                    <a:pt x="80" y="159"/>
                  </a:lnTo>
                  <a:lnTo>
                    <a:pt x="120" y="135"/>
                  </a:lnTo>
                  <a:lnTo>
                    <a:pt x="120" y="151"/>
                  </a:lnTo>
                  <a:lnTo>
                    <a:pt x="128" y="151"/>
                  </a:lnTo>
                  <a:lnTo>
                    <a:pt x="136" y="127"/>
                  </a:lnTo>
                  <a:lnTo>
                    <a:pt x="152" y="143"/>
                  </a:lnTo>
                  <a:lnTo>
                    <a:pt x="152" y="159"/>
                  </a:lnTo>
                  <a:lnTo>
                    <a:pt x="160" y="159"/>
                  </a:lnTo>
                  <a:lnTo>
                    <a:pt x="168" y="151"/>
                  </a:lnTo>
                  <a:lnTo>
                    <a:pt x="168" y="159"/>
                  </a:lnTo>
                  <a:lnTo>
                    <a:pt x="184" y="159"/>
                  </a:lnTo>
                  <a:lnTo>
                    <a:pt x="184" y="151"/>
                  </a:lnTo>
                  <a:lnTo>
                    <a:pt x="200" y="151"/>
                  </a:lnTo>
                  <a:lnTo>
                    <a:pt x="216" y="159"/>
                  </a:lnTo>
                  <a:lnTo>
                    <a:pt x="231" y="167"/>
                  </a:lnTo>
                  <a:lnTo>
                    <a:pt x="239" y="175"/>
                  </a:lnTo>
                  <a:lnTo>
                    <a:pt x="255" y="175"/>
                  </a:lnTo>
                  <a:lnTo>
                    <a:pt x="279" y="183"/>
                  </a:lnTo>
                  <a:lnTo>
                    <a:pt x="279" y="199"/>
                  </a:lnTo>
                  <a:lnTo>
                    <a:pt x="271" y="207"/>
                  </a:lnTo>
                  <a:lnTo>
                    <a:pt x="287" y="215"/>
                  </a:lnTo>
                  <a:lnTo>
                    <a:pt x="319" y="207"/>
                  </a:lnTo>
                  <a:lnTo>
                    <a:pt x="343" y="215"/>
                  </a:lnTo>
                  <a:lnTo>
                    <a:pt x="343" y="207"/>
                  </a:lnTo>
                  <a:lnTo>
                    <a:pt x="335" y="199"/>
                  </a:lnTo>
                  <a:lnTo>
                    <a:pt x="343" y="191"/>
                  </a:lnTo>
                  <a:lnTo>
                    <a:pt x="367" y="175"/>
                  </a:lnTo>
                  <a:lnTo>
                    <a:pt x="375" y="199"/>
                  </a:lnTo>
                  <a:lnTo>
                    <a:pt x="407" y="207"/>
                  </a:lnTo>
                  <a:lnTo>
                    <a:pt x="431" y="215"/>
                  </a:lnTo>
                  <a:lnTo>
                    <a:pt x="439" y="215"/>
                  </a:lnTo>
                  <a:lnTo>
                    <a:pt x="439" y="199"/>
                  </a:lnTo>
                  <a:lnTo>
                    <a:pt x="447" y="191"/>
                  </a:lnTo>
                  <a:lnTo>
                    <a:pt x="431" y="175"/>
                  </a:lnTo>
                  <a:lnTo>
                    <a:pt x="439" y="167"/>
                  </a:lnTo>
                  <a:lnTo>
                    <a:pt x="447" y="151"/>
                  </a:lnTo>
                  <a:lnTo>
                    <a:pt x="463" y="167"/>
                  </a:lnTo>
                  <a:lnTo>
                    <a:pt x="471" y="183"/>
                  </a:lnTo>
                  <a:lnTo>
                    <a:pt x="463" y="199"/>
                  </a:lnTo>
                  <a:lnTo>
                    <a:pt x="463" y="207"/>
                  </a:lnTo>
                  <a:lnTo>
                    <a:pt x="471" y="215"/>
                  </a:lnTo>
                  <a:lnTo>
                    <a:pt x="471" y="207"/>
                  </a:lnTo>
                  <a:lnTo>
                    <a:pt x="487" y="191"/>
                  </a:lnTo>
                  <a:lnTo>
                    <a:pt x="479" y="175"/>
                  </a:lnTo>
                  <a:lnTo>
                    <a:pt x="487" y="159"/>
                  </a:lnTo>
                  <a:lnTo>
                    <a:pt x="471" y="151"/>
                  </a:lnTo>
                  <a:lnTo>
                    <a:pt x="463" y="135"/>
                  </a:lnTo>
                  <a:lnTo>
                    <a:pt x="471" y="95"/>
                  </a:lnTo>
                  <a:lnTo>
                    <a:pt x="479" y="87"/>
                  </a:lnTo>
                  <a:lnTo>
                    <a:pt x="479" y="55"/>
                  </a:lnTo>
                  <a:lnTo>
                    <a:pt x="471" y="24"/>
                  </a:lnTo>
                  <a:lnTo>
                    <a:pt x="471" y="8"/>
                  </a:lnTo>
                  <a:lnTo>
                    <a:pt x="503" y="0"/>
                  </a:lnTo>
                  <a:lnTo>
                    <a:pt x="519" y="8"/>
                  </a:lnTo>
                  <a:lnTo>
                    <a:pt x="527" y="16"/>
                  </a:lnTo>
                  <a:lnTo>
                    <a:pt x="511" y="55"/>
                  </a:lnTo>
                  <a:lnTo>
                    <a:pt x="503" y="55"/>
                  </a:lnTo>
                  <a:lnTo>
                    <a:pt x="487" y="63"/>
                  </a:lnTo>
                  <a:lnTo>
                    <a:pt x="495" y="71"/>
                  </a:lnTo>
                  <a:lnTo>
                    <a:pt x="487" y="79"/>
                  </a:lnTo>
                  <a:lnTo>
                    <a:pt x="511" y="143"/>
                  </a:lnTo>
                  <a:lnTo>
                    <a:pt x="511" y="159"/>
                  </a:lnTo>
                  <a:lnTo>
                    <a:pt x="535" y="191"/>
                  </a:lnTo>
                  <a:lnTo>
                    <a:pt x="543" y="167"/>
                  </a:lnTo>
                  <a:lnTo>
                    <a:pt x="551" y="183"/>
                  </a:lnTo>
                  <a:lnTo>
                    <a:pt x="551" y="207"/>
                  </a:lnTo>
                  <a:lnTo>
                    <a:pt x="559" y="223"/>
                  </a:lnTo>
                  <a:lnTo>
                    <a:pt x="567" y="223"/>
                  </a:lnTo>
                  <a:lnTo>
                    <a:pt x="567" y="207"/>
                  </a:lnTo>
                  <a:lnTo>
                    <a:pt x="583" y="207"/>
                  </a:lnTo>
                  <a:lnTo>
                    <a:pt x="583" y="151"/>
                  </a:lnTo>
                  <a:lnTo>
                    <a:pt x="591" y="151"/>
                  </a:lnTo>
                  <a:lnTo>
                    <a:pt x="607" y="159"/>
                  </a:lnTo>
                  <a:lnTo>
                    <a:pt x="607" y="167"/>
                  </a:lnTo>
                  <a:lnTo>
                    <a:pt x="623" y="167"/>
                  </a:lnTo>
                  <a:lnTo>
                    <a:pt x="623" y="191"/>
                  </a:lnTo>
                  <a:lnTo>
                    <a:pt x="607" y="199"/>
                  </a:lnTo>
                  <a:lnTo>
                    <a:pt x="607" y="207"/>
                  </a:lnTo>
                  <a:lnTo>
                    <a:pt x="623" y="215"/>
                  </a:lnTo>
                  <a:lnTo>
                    <a:pt x="623" y="231"/>
                  </a:lnTo>
                  <a:lnTo>
                    <a:pt x="591" y="255"/>
                  </a:lnTo>
                  <a:lnTo>
                    <a:pt x="583" y="255"/>
                  </a:lnTo>
                  <a:lnTo>
                    <a:pt x="583" y="247"/>
                  </a:lnTo>
                  <a:lnTo>
                    <a:pt x="567" y="247"/>
                  </a:lnTo>
                  <a:lnTo>
                    <a:pt x="575" y="255"/>
                  </a:lnTo>
                  <a:lnTo>
                    <a:pt x="559" y="271"/>
                  </a:lnTo>
                  <a:lnTo>
                    <a:pt x="559" y="287"/>
                  </a:lnTo>
                  <a:lnTo>
                    <a:pt x="551" y="311"/>
                  </a:lnTo>
                  <a:lnTo>
                    <a:pt x="535" y="311"/>
                  </a:lnTo>
                  <a:lnTo>
                    <a:pt x="519" y="327"/>
                  </a:lnTo>
                  <a:lnTo>
                    <a:pt x="527" y="343"/>
                  </a:lnTo>
                  <a:lnTo>
                    <a:pt x="511" y="343"/>
                  </a:lnTo>
                  <a:lnTo>
                    <a:pt x="511" y="359"/>
                  </a:lnTo>
                  <a:lnTo>
                    <a:pt x="503" y="359"/>
                  </a:lnTo>
                  <a:lnTo>
                    <a:pt x="495" y="367"/>
                  </a:lnTo>
                  <a:lnTo>
                    <a:pt x="479" y="399"/>
                  </a:lnTo>
                  <a:lnTo>
                    <a:pt x="479" y="423"/>
                  </a:lnTo>
                  <a:lnTo>
                    <a:pt x="487" y="431"/>
                  </a:lnTo>
                  <a:lnTo>
                    <a:pt x="503" y="431"/>
                  </a:lnTo>
                  <a:lnTo>
                    <a:pt x="511" y="471"/>
                  </a:lnTo>
                  <a:lnTo>
                    <a:pt x="519" y="463"/>
                  </a:lnTo>
                  <a:lnTo>
                    <a:pt x="543" y="471"/>
                  </a:lnTo>
                  <a:lnTo>
                    <a:pt x="551" y="487"/>
                  </a:lnTo>
                  <a:lnTo>
                    <a:pt x="583" y="495"/>
                  </a:lnTo>
                  <a:lnTo>
                    <a:pt x="607" y="495"/>
                  </a:lnTo>
                  <a:lnTo>
                    <a:pt x="615" y="503"/>
                  </a:lnTo>
                  <a:lnTo>
                    <a:pt x="615" y="543"/>
                  </a:lnTo>
                  <a:lnTo>
                    <a:pt x="639" y="575"/>
                  </a:lnTo>
                  <a:lnTo>
                    <a:pt x="655" y="559"/>
                  </a:lnTo>
                  <a:lnTo>
                    <a:pt x="639" y="511"/>
                  </a:lnTo>
                  <a:lnTo>
                    <a:pt x="655" y="503"/>
                  </a:lnTo>
                  <a:lnTo>
                    <a:pt x="671" y="487"/>
                  </a:lnTo>
                  <a:lnTo>
                    <a:pt x="663" y="439"/>
                  </a:lnTo>
                  <a:lnTo>
                    <a:pt x="647" y="431"/>
                  </a:lnTo>
                  <a:lnTo>
                    <a:pt x="655" y="423"/>
                  </a:lnTo>
                  <a:lnTo>
                    <a:pt x="663" y="423"/>
                  </a:lnTo>
                  <a:lnTo>
                    <a:pt x="663" y="391"/>
                  </a:lnTo>
                  <a:lnTo>
                    <a:pt x="655" y="391"/>
                  </a:lnTo>
                  <a:lnTo>
                    <a:pt x="663" y="367"/>
                  </a:lnTo>
                  <a:lnTo>
                    <a:pt x="655" y="359"/>
                  </a:lnTo>
                  <a:lnTo>
                    <a:pt x="655" y="351"/>
                  </a:lnTo>
                  <a:lnTo>
                    <a:pt x="663" y="343"/>
                  </a:lnTo>
                  <a:lnTo>
                    <a:pt x="679" y="351"/>
                  </a:lnTo>
                  <a:lnTo>
                    <a:pt x="703" y="343"/>
                  </a:lnTo>
                  <a:lnTo>
                    <a:pt x="727" y="367"/>
                  </a:lnTo>
                  <a:lnTo>
                    <a:pt x="719" y="375"/>
                  </a:lnTo>
                  <a:lnTo>
                    <a:pt x="727" y="383"/>
                  </a:lnTo>
                  <a:lnTo>
                    <a:pt x="751" y="383"/>
                  </a:lnTo>
                  <a:lnTo>
                    <a:pt x="751" y="423"/>
                  </a:lnTo>
                  <a:lnTo>
                    <a:pt x="767" y="439"/>
                  </a:lnTo>
                  <a:lnTo>
                    <a:pt x="791" y="415"/>
                  </a:lnTo>
                  <a:lnTo>
                    <a:pt x="791" y="407"/>
                  </a:lnTo>
                  <a:lnTo>
                    <a:pt x="791" y="391"/>
                  </a:lnTo>
                  <a:lnTo>
                    <a:pt x="831" y="463"/>
                  </a:lnTo>
                  <a:lnTo>
                    <a:pt x="831" y="471"/>
                  </a:lnTo>
                  <a:lnTo>
                    <a:pt x="831" y="487"/>
                  </a:lnTo>
                  <a:lnTo>
                    <a:pt x="839" y="487"/>
                  </a:lnTo>
                  <a:lnTo>
                    <a:pt x="839" y="495"/>
                  </a:lnTo>
                  <a:lnTo>
                    <a:pt x="855" y="503"/>
                  </a:lnTo>
                  <a:lnTo>
                    <a:pt x="863" y="503"/>
                  </a:lnTo>
                  <a:lnTo>
                    <a:pt x="871" y="511"/>
                  </a:lnTo>
                  <a:lnTo>
                    <a:pt x="863" y="519"/>
                  </a:lnTo>
                  <a:lnTo>
                    <a:pt x="871" y="519"/>
                  </a:lnTo>
                  <a:lnTo>
                    <a:pt x="871" y="535"/>
                  </a:lnTo>
                  <a:lnTo>
                    <a:pt x="879" y="535"/>
                  </a:lnTo>
                  <a:lnTo>
                    <a:pt x="887" y="535"/>
                  </a:lnTo>
                  <a:lnTo>
                    <a:pt x="887" y="543"/>
                  </a:lnTo>
                  <a:lnTo>
                    <a:pt x="895" y="559"/>
                  </a:lnTo>
                  <a:lnTo>
                    <a:pt x="879" y="567"/>
                  </a:lnTo>
                  <a:lnTo>
                    <a:pt x="863" y="575"/>
                  </a:lnTo>
                  <a:lnTo>
                    <a:pt x="847" y="590"/>
                  </a:lnTo>
                  <a:lnTo>
                    <a:pt x="831" y="590"/>
                  </a:lnTo>
                  <a:lnTo>
                    <a:pt x="807" y="582"/>
                  </a:lnTo>
                  <a:lnTo>
                    <a:pt x="775" y="590"/>
                  </a:lnTo>
                  <a:lnTo>
                    <a:pt x="767" y="606"/>
                  </a:lnTo>
                  <a:lnTo>
                    <a:pt x="759" y="606"/>
                  </a:lnTo>
                  <a:lnTo>
                    <a:pt x="751" y="614"/>
                  </a:lnTo>
                  <a:lnTo>
                    <a:pt x="727" y="638"/>
                  </a:lnTo>
                  <a:lnTo>
                    <a:pt x="735" y="638"/>
                  </a:lnTo>
                  <a:lnTo>
                    <a:pt x="751" y="622"/>
                  </a:lnTo>
                  <a:lnTo>
                    <a:pt x="775" y="606"/>
                  </a:lnTo>
                  <a:lnTo>
                    <a:pt x="791" y="606"/>
                  </a:lnTo>
                  <a:lnTo>
                    <a:pt x="799" y="606"/>
                  </a:lnTo>
                  <a:lnTo>
                    <a:pt x="799" y="622"/>
                  </a:lnTo>
                  <a:lnTo>
                    <a:pt x="791" y="622"/>
                  </a:lnTo>
                  <a:lnTo>
                    <a:pt x="783" y="622"/>
                  </a:lnTo>
                  <a:lnTo>
                    <a:pt x="791" y="630"/>
                  </a:lnTo>
                  <a:lnTo>
                    <a:pt x="791" y="622"/>
                  </a:lnTo>
                  <a:lnTo>
                    <a:pt x="791" y="646"/>
                  </a:lnTo>
                  <a:lnTo>
                    <a:pt x="799" y="654"/>
                  </a:lnTo>
                  <a:lnTo>
                    <a:pt x="815" y="662"/>
                  </a:lnTo>
                  <a:lnTo>
                    <a:pt x="831" y="662"/>
                  </a:lnTo>
                  <a:lnTo>
                    <a:pt x="831" y="654"/>
                  </a:lnTo>
                  <a:lnTo>
                    <a:pt x="839" y="638"/>
                  </a:lnTo>
                  <a:lnTo>
                    <a:pt x="839" y="654"/>
                  </a:lnTo>
                  <a:lnTo>
                    <a:pt x="847" y="654"/>
                  </a:lnTo>
                  <a:lnTo>
                    <a:pt x="839" y="662"/>
                  </a:lnTo>
                  <a:lnTo>
                    <a:pt x="831" y="670"/>
                  </a:lnTo>
                  <a:lnTo>
                    <a:pt x="799" y="678"/>
                  </a:lnTo>
                  <a:lnTo>
                    <a:pt x="791" y="694"/>
                  </a:lnTo>
                  <a:lnTo>
                    <a:pt x="783" y="678"/>
                  </a:lnTo>
                  <a:lnTo>
                    <a:pt x="799" y="670"/>
                  </a:lnTo>
                  <a:lnTo>
                    <a:pt x="791" y="670"/>
                  </a:lnTo>
                  <a:lnTo>
                    <a:pt x="791" y="662"/>
                  </a:lnTo>
                  <a:lnTo>
                    <a:pt x="783" y="670"/>
                  </a:lnTo>
                  <a:lnTo>
                    <a:pt x="775" y="670"/>
                  </a:lnTo>
                  <a:lnTo>
                    <a:pt x="767" y="662"/>
                  </a:lnTo>
                  <a:lnTo>
                    <a:pt x="759" y="638"/>
                  </a:lnTo>
                  <a:lnTo>
                    <a:pt x="759" y="630"/>
                  </a:lnTo>
                  <a:lnTo>
                    <a:pt x="751" y="638"/>
                  </a:lnTo>
                  <a:lnTo>
                    <a:pt x="751" y="630"/>
                  </a:lnTo>
                  <a:lnTo>
                    <a:pt x="735" y="670"/>
                  </a:lnTo>
                  <a:lnTo>
                    <a:pt x="719" y="670"/>
                  </a:lnTo>
                  <a:lnTo>
                    <a:pt x="687" y="670"/>
                  </a:lnTo>
                  <a:lnTo>
                    <a:pt x="671" y="678"/>
                  </a:lnTo>
                  <a:lnTo>
                    <a:pt x="671" y="686"/>
                  </a:lnTo>
                  <a:lnTo>
                    <a:pt x="647" y="68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54" name="Freeform 18"/>
            <p:cNvSpPr>
              <a:spLocks/>
            </p:cNvSpPr>
            <p:nvPr/>
          </p:nvSpPr>
          <p:spPr bwMode="auto">
            <a:xfrm>
              <a:off x="2141" y="2064"/>
              <a:ext cx="627" cy="310"/>
            </a:xfrm>
            <a:custGeom>
              <a:avLst/>
              <a:gdLst>
                <a:gd name="T0" fmla="*/ 579 w 607"/>
                <a:gd name="T1" fmla="*/ 6 h 336"/>
                <a:gd name="T2" fmla="*/ 613 w 607"/>
                <a:gd name="T3" fmla="*/ 6 h 336"/>
                <a:gd name="T4" fmla="*/ 656 w 607"/>
                <a:gd name="T5" fmla="*/ 6 h 336"/>
                <a:gd name="T6" fmla="*/ 656 w 607"/>
                <a:gd name="T7" fmla="*/ 10 h 336"/>
                <a:gd name="T8" fmla="*/ 685 w 607"/>
                <a:gd name="T9" fmla="*/ 10 h 336"/>
                <a:gd name="T10" fmla="*/ 731 w 607"/>
                <a:gd name="T11" fmla="*/ 10 h 336"/>
                <a:gd name="T12" fmla="*/ 748 w 607"/>
                <a:gd name="T13" fmla="*/ 10 h 336"/>
                <a:gd name="T14" fmla="*/ 808 w 607"/>
                <a:gd name="T15" fmla="*/ 10 h 336"/>
                <a:gd name="T16" fmla="*/ 808 w 607"/>
                <a:gd name="T17" fmla="*/ 13 h 336"/>
                <a:gd name="T18" fmla="*/ 731 w 607"/>
                <a:gd name="T19" fmla="*/ 16 h 336"/>
                <a:gd name="T20" fmla="*/ 731 w 607"/>
                <a:gd name="T21" fmla="*/ 21 h 336"/>
                <a:gd name="T22" fmla="*/ 748 w 607"/>
                <a:gd name="T23" fmla="*/ 24 h 336"/>
                <a:gd name="T24" fmla="*/ 762 w 607"/>
                <a:gd name="T25" fmla="*/ 17 h 336"/>
                <a:gd name="T26" fmla="*/ 796 w 607"/>
                <a:gd name="T27" fmla="*/ 15 h 336"/>
                <a:gd name="T28" fmla="*/ 824 w 607"/>
                <a:gd name="T29" fmla="*/ 15 h 336"/>
                <a:gd name="T30" fmla="*/ 808 w 607"/>
                <a:gd name="T31" fmla="*/ 19 h 336"/>
                <a:gd name="T32" fmla="*/ 838 w 607"/>
                <a:gd name="T33" fmla="*/ 21 h 336"/>
                <a:gd name="T34" fmla="*/ 824 w 607"/>
                <a:gd name="T35" fmla="*/ 24 h 336"/>
                <a:gd name="T36" fmla="*/ 870 w 607"/>
                <a:gd name="T37" fmla="*/ 24 h 336"/>
                <a:gd name="T38" fmla="*/ 916 w 607"/>
                <a:gd name="T39" fmla="*/ 19 h 336"/>
                <a:gd name="T40" fmla="*/ 965 w 607"/>
                <a:gd name="T41" fmla="*/ 16 h 336"/>
                <a:gd name="T42" fmla="*/ 1057 w 607"/>
                <a:gd name="T43" fmla="*/ 15 h 336"/>
                <a:gd name="T44" fmla="*/ 1112 w 607"/>
                <a:gd name="T45" fmla="*/ 6 h 336"/>
                <a:gd name="T46" fmla="*/ 1131 w 607"/>
                <a:gd name="T47" fmla="*/ 6 h 336"/>
                <a:gd name="T48" fmla="*/ 1143 w 607"/>
                <a:gd name="T49" fmla="*/ 13 h 336"/>
                <a:gd name="T50" fmla="*/ 1143 w 607"/>
                <a:gd name="T51" fmla="*/ 16 h 336"/>
                <a:gd name="T52" fmla="*/ 1068 w 607"/>
                <a:gd name="T53" fmla="*/ 22 h 336"/>
                <a:gd name="T54" fmla="*/ 1101 w 607"/>
                <a:gd name="T55" fmla="*/ 24 h 336"/>
                <a:gd name="T56" fmla="*/ 1057 w 607"/>
                <a:gd name="T57" fmla="*/ 24 h 336"/>
                <a:gd name="T58" fmla="*/ 1025 w 607"/>
                <a:gd name="T59" fmla="*/ 28 h 336"/>
                <a:gd name="T60" fmla="*/ 993 w 607"/>
                <a:gd name="T61" fmla="*/ 32 h 336"/>
                <a:gd name="T62" fmla="*/ 977 w 607"/>
                <a:gd name="T63" fmla="*/ 37 h 336"/>
                <a:gd name="T64" fmla="*/ 965 w 607"/>
                <a:gd name="T65" fmla="*/ 34 h 336"/>
                <a:gd name="T66" fmla="*/ 965 w 607"/>
                <a:gd name="T67" fmla="*/ 34 h 336"/>
                <a:gd name="T68" fmla="*/ 977 w 607"/>
                <a:gd name="T69" fmla="*/ 41 h 336"/>
                <a:gd name="T70" fmla="*/ 916 w 607"/>
                <a:gd name="T71" fmla="*/ 47 h 336"/>
                <a:gd name="T72" fmla="*/ 870 w 607"/>
                <a:gd name="T73" fmla="*/ 52 h 336"/>
                <a:gd name="T74" fmla="*/ 885 w 607"/>
                <a:gd name="T75" fmla="*/ 66 h 336"/>
                <a:gd name="T76" fmla="*/ 838 w 607"/>
                <a:gd name="T77" fmla="*/ 62 h 336"/>
                <a:gd name="T78" fmla="*/ 808 w 607"/>
                <a:gd name="T79" fmla="*/ 55 h 336"/>
                <a:gd name="T80" fmla="*/ 796 w 607"/>
                <a:gd name="T81" fmla="*/ 55 h 336"/>
                <a:gd name="T82" fmla="*/ 701 w 607"/>
                <a:gd name="T83" fmla="*/ 56 h 336"/>
                <a:gd name="T84" fmla="*/ 675 w 607"/>
                <a:gd name="T85" fmla="*/ 57 h 336"/>
                <a:gd name="T86" fmla="*/ 624 w 607"/>
                <a:gd name="T87" fmla="*/ 56 h 336"/>
                <a:gd name="T88" fmla="*/ 546 w 607"/>
                <a:gd name="T89" fmla="*/ 61 h 336"/>
                <a:gd name="T90" fmla="*/ 505 w 607"/>
                <a:gd name="T91" fmla="*/ 65 h 336"/>
                <a:gd name="T92" fmla="*/ 443 w 607"/>
                <a:gd name="T93" fmla="*/ 56 h 336"/>
                <a:gd name="T94" fmla="*/ 396 w 607"/>
                <a:gd name="T95" fmla="*/ 56 h 336"/>
                <a:gd name="T96" fmla="*/ 365 w 607"/>
                <a:gd name="T97" fmla="*/ 52 h 336"/>
                <a:gd name="T98" fmla="*/ 197 w 607"/>
                <a:gd name="T99" fmla="*/ 50 h 336"/>
                <a:gd name="T100" fmla="*/ 135 w 607"/>
                <a:gd name="T101" fmla="*/ 47 h 336"/>
                <a:gd name="T102" fmla="*/ 74 w 607"/>
                <a:gd name="T103" fmla="*/ 43 h 336"/>
                <a:gd name="T104" fmla="*/ 58 w 607"/>
                <a:gd name="T105" fmla="*/ 41 h 336"/>
                <a:gd name="T106" fmla="*/ 44 w 607"/>
                <a:gd name="T107" fmla="*/ 37 h 336"/>
                <a:gd name="T108" fmla="*/ 58 w 607"/>
                <a:gd name="T109" fmla="*/ 35 h 336"/>
                <a:gd name="T110" fmla="*/ 36 w 607"/>
                <a:gd name="T111" fmla="*/ 34 h 336"/>
                <a:gd name="T112" fmla="*/ 8 w 607"/>
                <a:gd name="T113" fmla="*/ 32 h 336"/>
                <a:gd name="T114" fmla="*/ 0 w 607"/>
                <a:gd name="T115" fmla="*/ 29 h 336"/>
                <a:gd name="T116" fmla="*/ 0 w 607"/>
                <a:gd name="T117" fmla="*/ 21 h 336"/>
                <a:gd name="T118" fmla="*/ 0 w 607"/>
                <a:gd name="T119" fmla="*/ 6 h 336"/>
                <a:gd name="T120" fmla="*/ 36 w 607"/>
                <a:gd name="T121" fmla="*/ 6 h 336"/>
                <a:gd name="T122" fmla="*/ 44 w 607"/>
                <a:gd name="T123" fmla="*/ 6 h 3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7"/>
                <a:gd name="T187" fmla="*/ 0 h 336"/>
                <a:gd name="T188" fmla="*/ 607 w 607"/>
                <a:gd name="T189" fmla="*/ 336 h 3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7" h="336">
                  <a:moveTo>
                    <a:pt x="24" y="8"/>
                  </a:moveTo>
                  <a:lnTo>
                    <a:pt x="303" y="8"/>
                  </a:lnTo>
                  <a:lnTo>
                    <a:pt x="311" y="0"/>
                  </a:lnTo>
                  <a:lnTo>
                    <a:pt x="319" y="16"/>
                  </a:lnTo>
                  <a:lnTo>
                    <a:pt x="335" y="16"/>
                  </a:lnTo>
                  <a:lnTo>
                    <a:pt x="343" y="24"/>
                  </a:lnTo>
                  <a:lnTo>
                    <a:pt x="367" y="24"/>
                  </a:lnTo>
                  <a:lnTo>
                    <a:pt x="343" y="48"/>
                  </a:lnTo>
                  <a:lnTo>
                    <a:pt x="351" y="40"/>
                  </a:lnTo>
                  <a:lnTo>
                    <a:pt x="359" y="48"/>
                  </a:lnTo>
                  <a:lnTo>
                    <a:pt x="383" y="40"/>
                  </a:lnTo>
                  <a:lnTo>
                    <a:pt x="383" y="48"/>
                  </a:lnTo>
                  <a:lnTo>
                    <a:pt x="383" y="40"/>
                  </a:lnTo>
                  <a:lnTo>
                    <a:pt x="391" y="48"/>
                  </a:lnTo>
                  <a:lnTo>
                    <a:pt x="415" y="48"/>
                  </a:lnTo>
                  <a:lnTo>
                    <a:pt x="423" y="48"/>
                  </a:lnTo>
                  <a:lnTo>
                    <a:pt x="423" y="56"/>
                  </a:lnTo>
                  <a:lnTo>
                    <a:pt x="423" y="64"/>
                  </a:lnTo>
                  <a:lnTo>
                    <a:pt x="391" y="64"/>
                  </a:lnTo>
                  <a:lnTo>
                    <a:pt x="383" y="80"/>
                  </a:lnTo>
                  <a:lnTo>
                    <a:pt x="391" y="72"/>
                  </a:lnTo>
                  <a:lnTo>
                    <a:pt x="383" y="104"/>
                  </a:lnTo>
                  <a:lnTo>
                    <a:pt x="383" y="120"/>
                  </a:lnTo>
                  <a:lnTo>
                    <a:pt x="391" y="120"/>
                  </a:lnTo>
                  <a:lnTo>
                    <a:pt x="399" y="120"/>
                  </a:lnTo>
                  <a:lnTo>
                    <a:pt x="399" y="88"/>
                  </a:lnTo>
                  <a:lnTo>
                    <a:pt x="407" y="72"/>
                  </a:lnTo>
                  <a:lnTo>
                    <a:pt x="415" y="72"/>
                  </a:lnTo>
                  <a:lnTo>
                    <a:pt x="415" y="64"/>
                  </a:lnTo>
                  <a:lnTo>
                    <a:pt x="431" y="72"/>
                  </a:lnTo>
                  <a:lnTo>
                    <a:pt x="431" y="80"/>
                  </a:lnTo>
                  <a:lnTo>
                    <a:pt x="423" y="96"/>
                  </a:lnTo>
                  <a:lnTo>
                    <a:pt x="439" y="88"/>
                  </a:lnTo>
                  <a:lnTo>
                    <a:pt x="439" y="104"/>
                  </a:lnTo>
                  <a:lnTo>
                    <a:pt x="447" y="104"/>
                  </a:lnTo>
                  <a:lnTo>
                    <a:pt x="431" y="120"/>
                  </a:lnTo>
                  <a:lnTo>
                    <a:pt x="439" y="120"/>
                  </a:lnTo>
                  <a:lnTo>
                    <a:pt x="455" y="120"/>
                  </a:lnTo>
                  <a:lnTo>
                    <a:pt x="479" y="104"/>
                  </a:lnTo>
                  <a:lnTo>
                    <a:pt x="479" y="96"/>
                  </a:lnTo>
                  <a:lnTo>
                    <a:pt x="503" y="96"/>
                  </a:lnTo>
                  <a:lnTo>
                    <a:pt x="503" y="80"/>
                  </a:lnTo>
                  <a:lnTo>
                    <a:pt x="519" y="72"/>
                  </a:lnTo>
                  <a:lnTo>
                    <a:pt x="551" y="72"/>
                  </a:lnTo>
                  <a:lnTo>
                    <a:pt x="567" y="72"/>
                  </a:lnTo>
                  <a:lnTo>
                    <a:pt x="583" y="32"/>
                  </a:lnTo>
                  <a:lnTo>
                    <a:pt x="583" y="40"/>
                  </a:lnTo>
                  <a:lnTo>
                    <a:pt x="591" y="32"/>
                  </a:lnTo>
                  <a:lnTo>
                    <a:pt x="591" y="40"/>
                  </a:lnTo>
                  <a:lnTo>
                    <a:pt x="599" y="64"/>
                  </a:lnTo>
                  <a:lnTo>
                    <a:pt x="607" y="72"/>
                  </a:lnTo>
                  <a:lnTo>
                    <a:pt x="599" y="80"/>
                  </a:lnTo>
                  <a:lnTo>
                    <a:pt x="583" y="80"/>
                  </a:lnTo>
                  <a:lnTo>
                    <a:pt x="559" y="112"/>
                  </a:lnTo>
                  <a:lnTo>
                    <a:pt x="567" y="120"/>
                  </a:lnTo>
                  <a:lnTo>
                    <a:pt x="575" y="120"/>
                  </a:lnTo>
                  <a:lnTo>
                    <a:pt x="575" y="128"/>
                  </a:lnTo>
                  <a:lnTo>
                    <a:pt x="551" y="120"/>
                  </a:lnTo>
                  <a:lnTo>
                    <a:pt x="543" y="128"/>
                  </a:lnTo>
                  <a:lnTo>
                    <a:pt x="535" y="136"/>
                  </a:lnTo>
                  <a:lnTo>
                    <a:pt x="527" y="168"/>
                  </a:lnTo>
                  <a:lnTo>
                    <a:pt x="519" y="160"/>
                  </a:lnTo>
                  <a:lnTo>
                    <a:pt x="519" y="168"/>
                  </a:lnTo>
                  <a:lnTo>
                    <a:pt x="511" y="184"/>
                  </a:lnTo>
                  <a:lnTo>
                    <a:pt x="511" y="168"/>
                  </a:lnTo>
                  <a:lnTo>
                    <a:pt x="503" y="168"/>
                  </a:lnTo>
                  <a:lnTo>
                    <a:pt x="503" y="152"/>
                  </a:lnTo>
                  <a:lnTo>
                    <a:pt x="503" y="168"/>
                  </a:lnTo>
                  <a:lnTo>
                    <a:pt x="503" y="184"/>
                  </a:lnTo>
                  <a:lnTo>
                    <a:pt x="511" y="208"/>
                  </a:lnTo>
                  <a:lnTo>
                    <a:pt x="503" y="216"/>
                  </a:lnTo>
                  <a:lnTo>
                    <a:pt x="479" y="232"/>
                  </a:lnTo>
                  <a:lnTo>
                    <a:pt x="463" y="256"/>
                  </a:lnTo>
                  <a:lnTo>
                    <a:pt x="455" y="264"/>
                  </a:lnTo>
                  <a:lnTo>
                    <a:pt x="463" y="312"/>
                  </a:lnTo>
                  <a:lnTo>
                    <a:pt x="463" y="336"/>
                  </a:lnTo>
                  <a:lnTo>
                    <a:pt x="455" y="328"/>
                  </a:lnTo>
                  <a:lnTo>
                    <a:pt x="439" y="312"/>
                  </a:lnTo>
                  <a:lnTo>
                    <a:pt x="439" y="288"/>
                  </a:lnTo>
                  <a:lnTo>
                    <a:pt x="423" y="272"/>
                  </a:lnTo>
                  <a:lnTo>
                    <a:pt x="415" y="280"/>
                  </a:lnTo>
                  <a:lnTo>
                    <a:pt x="415" y="272"/>
                  </a:lnTo>
                  <a:lnTo>
                    <a:pt x="375" y="272"/>
                  </a:lnTo>
                  <a:lnTo>
                    <a:pt x="367" y="280"/>
                  </a:lnTo>
                  <a:lnTo>
                    <a:pt x="375" y="288"/>
                  </a:lnTo>
                  <a:lnTo>
                    <a:pt x="351" y="288"/>
                  </a:lnTo>
                  <a:lnTo>
                    <a:pt x="343" y="280"/>
                  </a:lnTo>
                  <a:lnTo>
                    <a:pt x="327" y="280"/>
                  </a:lnTo>
                  <a:lnTo>
                    <a:pt x="311" y="288"/>
                  </a:lnTo>
                  <a:lnTo>
                    <a:pt x="287" y="304"/>
                  </a:lnTo>
                  <a:lnTo>
                    <a:pt x="287" y="328"/>
                  </a:lnTo>
                  <a:lnTo>
                    <a:pt x="263" y="320"/>
                  </a:lnTo>
                  <a:lnTo>
                    <a:pt x="239" y="280"/>
                  </a:lnTo>
                  <a:lnTo>
                    <a:pt x="231" y="280"/>
                  </a:lnTo>
                  <a:lnTo>
                    <a:pt x="223" y="288"/>
                  </a:lnTo>
                  <a:lnTo>
                    <a:pt x="207" y="280"/>
                  </a:lnTo>
                  <a:lnTo>
                    <a:pt x="207" y="264"/>
                  </a:lnTo>
                  <a:lnTo>
                    <a:pt x="191" y="256"/>
                  </a:lnTo>
                  <a:lnTo>
                    <a:pt x="143" y="256"/>
                  </a:lnTo>
                  <a:lnTo>
                    <a:pt x="103" y="248"/>
                  </a:lnTo>
                  <a:lnTo>
                    <a:pt x="79" y="248"/>
                  </a:lnTo>
                  <a:lnTo>
                    <a:pt x="71" y="232"/>
                  </a:lnTo>
                  <a:lnTo>
                    <a:pt x="71" y="224"/>
                  </a:lnTo>
                  <a:lnTo>
                    <a:pt x="40" y="216"/>
                  </a:lnTo>
                  <a:lnTo>
                    <a:pt x="40" y="208"/>
                  </a:lnTo>
                  <a:lnTo>
                    <a:pt x="32" y="200"/>
                  </a:lnTo>
                  <a:lnTo>
                    <a:pt x="32" y="184"/>
                  </a:lnTo>
                  <a:lnTo>
                    <a:pt x="24" y="184"/>
                  </a:lnTo>
                  <a:lnTo>
                    <a:pt x="24" y="176"/>
                  </a:lnTo>
                  <a:lnTo>
                    <a:pt x="32" y="176"/>
                  </a:lnTo>
                  <a:lnTo>
                    <a:pt x="32" y="168"/>
                  </a:lnTo>
                  <a:lnTo>
                    <a:pt x="16" y="168"/>
                  </a:lnTo>
                  <a:lnTo>
                    <a:pt x="24" y="168"/>
                  </a:lnTo>
                  <a:lnTo>
                    <a:pt x="8" y="160"/>
                  </a:lnTo>
                  <a:lnTo>
                    <a:pt x="8" y="152"/>
                  </a:lnTo>
                  <a:lnTo>
                    <a:pt x="0" y="144"/>
                  </a:lnTo>
                  <a:lnTo>
                    <a:pt x="8" y="120"/>
                  </a:lnTo>
                  <a:lnTo>
                    <a:pt x="0" y="104"/>
                  </a:lnTo>
                  <a:lnTo>
                    <a:pt x="8" y="56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55" name="Freeform 20"/>
            <p:cNvSpPr>
              <a:spLocks/>
            </p:cNvSpPr>
            <p:nvPr/>
          </p:nvSpPr>
          <p:spPr bwMode="auto">
            <a:xfrm>
              <a:off x="2700" y="2181"/>
              <a:ext cx="19" cy="9"/>
            </a:xfrm>
            <a:custGeom>
              <a:avLst/>
              <a:gdLst>
                <a:gd name="T0" fmla="*/ 0 w 16"/>
                <a:gd name="T1" fmla="*/ 78 h 8"/>
                <a:gd name="T2" fmla="*/ 499 w 16"/>
                <a:gd name="T3" fmla="*/ 0 h 8"/>
                <a:gd name="T4" fmla="*/ 254 w 16"/>
                <a:gd name="T5" fmla="*/ 0 h 8"/>
                <a:gd name="T6" fmla="*/ 0 w 16"/>
                <a:gd name="T7" fmla="*/ 7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8"/>
                <a:gd name="T14" fmla="*/ 16 w 16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8">
                  <a:moveTo>
                    <a:pt x="0" y="8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56" name="Freeform 21"/>
            <p:cNvSpPr>
              <a:spLocks/>
            </p:cNvSpPr>
            <p:nvPr/>
          </p:nvSpPr>
          <p:spPr bwMode="auto">
            <a:xfrm>
              <a:off x="2700" y="2181"/>
              <a:ext cx="19" cy="9"/>
            </a:xfrm>
            <a:custGeom>
              <a:avLst/>
              <a:gdLst>
                <a:gd name="T0" fmla="*/ 0 w 16"/>
                <a:gd name="T1" fmla="*/ 78 h 8"/>
                <a:gd name="T2" fmla="*/ 499 w 16"/>
                <a:gd name="T3" fmla="*/ 0 h 8"/>
                <a:gd name="T4" fmla="*/ 254 w 16"/>
                <a:gd name="T5" fmla="*/ 0 h 8"/>
                <a:gd name="T6" fmla="*/ 0 w 16"/>
                <a:gd name="T7" fmla="*/ 7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8"/>
                <a:gd name="T14" fmla="*/ 16 w 16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8">
                  <a:moveTo>
                    <a:pt x="0" y="8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57" name="Freeform 22"/>
            <p:cNvSpPr>
              <a:spLocks/>
            </p:cNvSpPr>
            <p:nvPr/>
          </p:nvSpPr>
          <p:spPr bwMode="auto">
            <a:xfrm>
              <a:off x="2849" y="2035"/>
              <a:ext cx="67" cy="72"/>
            </a:xfrm>
            <a:custGeom>
              <a:avLst/>
              <a:gdLst>
                <a:gd name="T0" fmla="*/ 0 w 64"/>
                <a:gd name="T1" fmla="*/ 9 h 79"/>
                <a:gd name="T2" fmla="*/ 0 w 64"/>
                <a:gd name="T3" fmla="*/ 10 h 79"/>
                <a:gd name="T4" fmla="*/ 99 w 64"/>
                <a:gd name="T5" fmla="*/ 10 h 79"/>
                <a:gd name="T6" fmla="*/ 99 w 64"/>
                <a:gd name="T7" fmla="*/ 12 h 79"/>
                <a:gd name="T8" fmla="*/ 119 w 64"/>
                <a:gd name="T9" fmla="*/ 10 h 79"/>
                <a:gd name="T10" fmla="*/ 140 w 64"/>
                <a:gd name="T11" fmla="*/ 12 h 79"/>
                <a:gd name="T12" fmla="*/ 140 w 64"/>
                <a:gd name="T13" fmla="*/ 13 h 79"/>
                <a:gd name="T14" fmla="*/ 158 w 64"/>
                <a:gd name="T15" fmla="*/ 13 h 79"/>
                <a:gd name="T16" fmla="*/ 158 w 64"/>
                <a:gd name="T17" fmla="*/ 10 h 79"/>
                <a:gd name="T18" fmla="*/ 140 w 64"/>
                <a:gd name="T19" fmla="*/ 9 h 79"/>
                <a:gd name="T20" fmla="*/ 140 w 64"/>
                <a:gd name="T21" fmla="*/ 7 h 79"/>
                <a:gd name="T22" fmla="*/ 140 w 64"/>
                <a:gd name="T23" fmla="*/ 5 h 79"/>
                <a:gd name="T24" fmla="*/ 99 w 64"/>
                <a:gd name="T25" fmla="*/ 5 h 79"/>
                <a:gd name="T26" fmla="*/ 83 w 64"/>
                <a:gd name="T27" fmla="*/ 5 h 79"/>
                <a:gd name="T28" fmla="*/ 99 w 64"/>
                <a:gd name="T29" fmla="*/ 5 h 79"/>
                <a:gd name="T30" fmla="*/ 83 w 64"/>
                <a:gd name="T31" fmla="*/ 5 h 79"/>
                <a:gd name="T32" fmla="*/ 99 w 64"/>
                <a:gd name="T33" fmla="*/ 0 h 79"/>
                <a:gd name="T34" fmla="*/ 57 w 64"/>
                <a:gd name="T35" fmla="*/ 5 h 79"/>
                <a:gd name="T36" fmla="*/ 8 w 64"/>
                <a:gd name="T37" fmla="*/ 7 h 79"/>
                <a:gd name="T38" fmla="*/ 8 w 64"/>
                <a:gd name="T39" fmla="*/ 9 h 79"/>
                <a:gd name="T40" fmla="*/ 0 w 64"/>
                <a:gd name="T41" fmla="*/ 9 h 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4"/>
                <a:gd name="T64" fmla="*/ 0 h 79"/>
                <a:gd name="T65" fmla="*/ 64 w 64"/>
                <a:gd name="T66" fmla="*/ 79 h 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4" h="79">
                  <a:moveTo>
                    <a:pt x="0" y="55"/>
                  </a:moveTo>
                  <a:lnTo>
                    <a:pt x="0" y="63"/>
                  </a:lnTo>
                  <a:lnTo>
                    <a:pt x="40" y="63"/>
                  </a:lnTo>
                  <a:lnTo>
                    <a:pt x="40" y="71"/>
                  </a:lnTo>
                  <a:lnTo>
                    <a:pt x="48" y="63"/>
                  </a:lnTo>
                  <a:lnTo>
                    <a:pt x="56" y="71"/>
                  </a:lnTo>
                  <a:lnTo>
                    <a:pt x="56" y="79"/>
                  </a:lnTo>
                  <a:lnTo>
                    <a:pt x="64" y="79"/>
                  </a:lnTo>
                  <a:lnTo>
                    <a:pt x="64" y="63"/>
                  </a:lnTo>
                  <a:lnTo>
                    <a:pt x="56" y="55"/>
                  </a:lnTo>
                  <a:lnTo>
                    <a:pt x="56" y="47"/>
                  </a:lnTo>
                  <a:lnTo>
                    <a:pt x="56" y="39"/>
                  </a:lnTo>
                  <a:lnTo>
                    <a:pt x="40" y="39"/>
                  </a:lnTo>
                  <a:lnTo>
                    <a:pt x="32" y="31"/>
                  </a:lnTo>
                  <a:lnTo>
                    <a:pt x="40" y="23"/>
                  </a:lnTo>
                  <a:lnTo>
                    <a:pt x="32" y="23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8" y="47"/>
                  </a:lnTo>
                  <a:lnTo>
                    <a:pt x="8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58" name="Freeform 23"/>
            <p:cNvSpPr>
              <a:spLocks/>
            </p:cNvSpPr>
            <p:nvPr/>
          </p:nvSpPr>
          <p:spPr bwMode="auto">
            <a:xfrm>
              <a:off x="2849" y="2035"/>
              <a:ext cx="67" cy="72"/>
            </a:xfrm>
            <a:custGeom>
              <a:avLst/>
              <a:gdLst>
                <a:gd name="T0" fmla="*/ 0 w 64"/>
                <a:gd name="T1" fmla="*/ 9 h 79"/>
                <a:gd name="T2" fmla="*/ 0 w 64"/>
                <a:gd name="T3" fmla="*/ 10 h 79"/>
                <a:gd name="T4" fmla="*/ 99 w 64"/>
                <a:gd name="T5" fmla="*/ 10 h 79"/>
                <a:gd name="T6" fmla="*/ 99 w 64"/>
                <a:gd name="T7" fmla="*/ 12 h 79"/>
                <a:gd name="T8" fmla="*/ 119 w 64"/>
                <a:gd name="T9" fmla="*/ 10 h 79"/>
                <a:gd name="T10" fmla="*/ 140 w 64"/>
                <a:gd name="T11" fmla="*/ 12 h 79"/>
                <a:gd name="T12" fmla="*/ 140 w 64"/>
                <a:gd name="T13" fmla="*/ 13 h 79"/>
                <a:gd name="T14" fmla="*/ 158 w 64"/>
                <a:gd name="T15" fmla="*/ 13 h 79"/>
                <a:gd name="T16" fmla="*/ 158 w 64"/>
                <a:gd name="T17" fmla="*/ 10 h 79"/>
                <a:gd name="T18" fmla="*/ 140 w 64"/>
                <a:gd name="T19" fmla="*/ 9 h 79"/>
                <a:gd name="T20" fmla="*/ 140 w 64"/>
                <a:gd name="T21" fmla="*/ 7 h 79"/>
                <a:gd name="T22" fmla="*/ 140 w 64"/>
                <a:gd name="T23" fmla="*/ 5 h 79"/>
                <a:gd name="T24" fmla="*/ 99 w 64"/>
                <a:gd name="T25" fmla="*/ 5 h 79"/>
                <a:gd name="T26" fmla="*/ 83 w 64"/>
                <a:gd name="T27" fmla="*/ 5 h 79"/>
                <a:gd name="T28" fmla="*/ 99 w 64"/>
                <a:gd name="T29" fmla="*/ 5 h 79"/>
                <a:gd name="T30" fmla="*/ 83 w 64"/>
                <a:gd name="T31" fmla="*/ 5 h 79"/>
                <a:gd name="T32" fmla="*/ 99 w 64"/>
                <a:gd name="T33" fmla="*/ 0 h 79"/>
                <a:gd name="T34" fmla="*/ 57 w 64"/>
                <a:gd name="T35" fmla="*/ 5 h 79"/>
                <a:gd name="T36" fmla="*/ 8 w 64"/>
                <a:gd name="T37" fmla="*/ 7 h 79"/>
                <a:gd name="T38" fmla="*/ 8 w 64"/>
                <a:gd name="T39" fmla="*/ 9 h 79"/>
                <a:gd name="T40" fmla="*/ 0 w 64"/>
                <a:gd name="T41" fmla="*/ 9 h 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4"/>
                <a:gd name="T64" fmla="*/ 0 h 79"/>
                <a:gd name="T65" fmla="*/ 64 w 64"/>
                <a:gd name="T66" fmla="*/ 79 h 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4" h="79">
                  <a:moveTo>
                    <a:pt x="0" y="55"/>
                  </a:moveTo>
                  <a:lnTo>
                    <a:pt x="0" y="63"/>
                  </a:lnTo>
                  <a:lnTo>
                    <a:pt x="40" y="63"/>
                  </a:lnTo>
                  <a:lnTo>
                    <a:pt x="40" y="71"/>
                  </a:lnTo>
                  <a:lnTo>
                    <a:pt x="48" y="63"/>
                  </a:lnTo>
                  <a:lnTo>
                    <a:pt x="56" y="71"/>
                  </a:lnTo>
                  <a:lnTo>
                    <a:pt x="56" y="79"/>
                  </a:lnTo>
                  <a:lnTo>
                    <a:pt x="64" y="79"/>
                  </a:lnTo>
                  <a:lnTo>
                    <a:pt x="64" y="63"/>
                  </a:lnTo>
                  <a:lnTo>
                    <a:pt x="56" y="55"/>
                  </a:lnTo>
                  <a:lnTo>
                    <a:pt x="56" y="47"/>
                  </a:lnTo>
                  <a:lnTo>
                    <a:pt x="56" y="39"/>
                  </a:lnTo>
                  <a:lnTo>
                    <a:pt x="40" y="39"/>
                  </a:lnTo>
                  <a:lnTo>
                    <a:pt x="32" y="31"/>
                  </a:lnTo>
                  <a:lnTo>
                    <a:pt x="40" y="23"/>
                  </a:lnTo>
                  <a:lnTo>
                    <a:pt x="32" y="23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8" y="47"/>
                  </a:lnTo>
                  <a:lnTo>
                    <a:pt x="8" y="55"/>
                  </a:lnTo>
                  <a:lnTo>
                    <a:pt x="0" y="55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59" name="Freeform 24"/>
            <p:cNvSpPr>
              <a:spLocks/>
            </p:cNvSpPr>
            <p:nvPr/>
          </p:nvSpPr>
          <p:spPr bwMode="auto">
            <a:xfrm>
              <a:off x="4458" y="2345"/>
              <a:ext cx="32" cy="8"/>
            </a:xfrm>
            <a:custGeom>
              <a:avLst/>
              <a:gdLst>
                <a:gd name="T0" fmla="*/ 24 w 32"/>
                <a:gd name="T1" fmla="*/ 0 h 8"/>
                <a:gd name="T2" fmla="*/ 0 w 32"/>
                <a:gd name="T3" fmla="*/ 0 h 8"/>
                <a:gd name="T4" fmla="*/ 0 w 32"/>
                <a:gd name="T5" fmla="*/ 8 h 8"/>
                <a:gd name="T6" fmla="*/ 24 w 32"/>
                <a:gd name="T7" fmla="*/ 8 h 8"/>
                <a:gd name="T8" fmla="*/ 32 w 32"/>
                <a:gd name="T9" fmla="*/ 8 h 8"/>
                <a:gd name="T10" fmla="*/ 24 w 32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8"/>
                <a:gd name="T20" fmla="*/ 32 w 32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8">
                  <a:moveTo>
                    <a:pt x="2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60" name="Freeform 25"/>
            <p:cNvSpPr>
              <a:spLocks/>
            </p:cNvSpPr>
            <p:nvPr/>
          </p:nvSpPr>
          <p:spPr bwMode="auto">
            <a:xfrm>
              <a:off x="4458" y="2345"/>
              <a:ext cx="32" cy="8"/>
            </a:xfrm>
            <a:custGeom>
              <a:avLst/>
              <a:gdLst>
                <a:gd name="T0" fmla="*/ 24 w 32"/>
                <a:gd name="T1" fmla="*/ 0 h 8"/>
                <a:gd name="T2" fmla="*/ 0 w 32"/>
                <a:gd name="T3" fmla="*/ 0 h 8"/>
                <a:gd name="T4" fmla="*/ 0 w 32"/>
                <a:gd name="T5" fmla="*/ 8 h 8"/>
                <a:gd name="T6" fmla="*/ 24 w 32"/>
                <a:gd name="T7" fmla="*/ 8 h 8"/>
                <a:gd name="T8" fmla="*/ 32 w 32"/>
                <a:gd name="T9" fmla="*/ 8 h 8"/>
                <a:gd name="T10" fmla="*/ 24 w 32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8"/>
                <a:gd name="T20" fmla="*/ 32 w 32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8">
                  <a:moveTo>
                    <a:pt x="2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24" y="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61" name="Freeform 26"/>
            <p:cNvSpPr>
              <a:spLocks/>
            </p:cNvSpPr>
            <p:nvPr/>
          </p:nvSpPr>
          <p:spPr bwMode="auto">
            <a:xfrm>
              <a:off x="4294" y="2004"/>
              <a:ext cx="651" cy="423"/>
            </a:xfrm>
            <a:custGeom>
              <a:avLst/>
              <a:gdLst>
                <a:gd name="T0" fmla="*/ 297 w 631"/>
                <a:gd name="T1" fmla="*/ 20 h 455"/>
                <a:gd name="T2" fmla="*/ 327 w 631"/>
                <a:gd name="T3" fmla="*/ 31 h 455"/>
                <a:gd name="T4" fmla="*/ 506 w 631"/>
                <a:gd name="T5" fmla="*/ 38 h 455"/>
                <a:gd name="T6" fmla="*/ 654 w 631"/>
                <a:gd name="T7" fmla="*/ 41 h 455"/>
                <a:gd name="T8" fmla="*/ 728 w 631"/>
                <a:gd name="T9" fmla="*/ 33 h 455"/>
                <a:gd name="T10" fmla="*/ 806 w 631"/>
                <a:gd name="T11" fmla="*/ 30 h 455"/>
                <a:gd name="T12" fmla="*/ 878 w 631"/>
                <a:gd name="T13" fmla="*/ 22 h 455"/>
                <a:gd name="T14" fmla="*/ 806 w 631"/>
                <a:gd name="T15" fmla="*/ 22 h 455"/>
                <a:gd name="T16" fmla="*/ 847 w 631"/>
                <a:gd name="T17" fmla="*/ 16 h 455"/>
                <a:gd name="T18" fmla="*/ 907 w 631"/>
                <a:gd name="T19" fmla="*/ 7 h 455"/>
                <a:gd name="T20" fmla="*/ 907 w 631"/>
                <a:gd name="T21" fmla="*/ 0 h 455"/>
                <a:gd name="T22" fmla="*/ 1029 w 631"/>
                <a:gd name="T23" fmla="*/ 7 h 455"/>
                <a:gd name="T24" fmla="*/ 1104 w 631"/>
                <a:gd name="T25" fmla="*/ 19 h 455"/>
                <a:gd name="T26" fmla="*/ 1177 w 631"/>
                <a:gd name="T27" fmla="*/ 20 h 455"/>
                <a:gd name="T28" fmla="*/ 1133 w 631"/>
                <a:gd name="T29" fmla="*/ 31 h 455"/>
                <a:gd name="T30" fmla="*/ 1104 w 631"/>
                <a:gd name="T31" fmla="*/ 41 h 455"/>
                <a:gd name="T32" fmla="*/ 1042 w 631"/>
                <a:gd name="T33" fmla="*/ 43 h 455"/>
                <a:gd name="T34" fmla="*/ 984 w 631"/>
                <a:gd name="T35" fmla="*/ 51 h 455"/>
                <a:gd name="T36" fmla="*/ 925 w 631"/>
                <a:gd name="T37" fmla="*/ 51 h 455"/>
                <a:gd name="T38" fmla="*/ 925 w 631"/>
                <a:gd name="T39" fmla="*/ 44 h 455"/>
                <a:gd name="T40" fmla="*/ 865 w 631"/>
                <a:gd name="T41" fmla="*/ 51 h 455"/>
                <a:gd name="T42" fmla="*/ 907 w 631"/>
                <a:gd name="T43" fmla="*/ 55 h 455"/>
                <a:gd name="T44" fmla="*/ 937 w 631"/>
                <a:gd name="T45" fmla="*/ 59 h 455"/>
                <a:gd name="T46" fmla="*/ 893 w 631"/>
                <a:gd name="T47" fmla="*/ 64 h 455"/>
                <a:gd name="T48" fmla="*/ 925 w 631"/>
                <a:gd name="T49" fmla="*/ 74 h 455"/>
                <a:gd name="T50" fmla="*/ 937 w 631"/>
                <a:gd name="T51" fmla="*/ 78 h 455"/>
                <a:gd name="T52" fmla="*/ 878 w 631"/>
                <a:gd name="T53" fmla="*/ 86 h 455"/>
                <a:gd name="T54" fmla="*/ 865 w 631"/>
                <a:gd name="T55" fmla="*/ 94 h 455"/>
                <a:gd name="T56" fmla="*/ 788 w 631"/>
                <a:gd name="T57" fmla="*/ 98 h 455"/>
                <a:gd name="T58" fmla="*/ 774 w 631"/>
                <a:gd name="T59" fmla="*/ 99 h 455"/>
                <a:gd name="T60" fmla="*/ 699 w 631"/>
                <a:gd name="T61" fmla="*/ 105 h 455"/>
                <a:gd name="T62" fmla="*/ 654 w 631"/>
                <a:gd name="T63" fmla="*/ 102 h 455"/>
                <a:gd name="T64" fmla="*/ 611 w 631"/>
                <a:gd name="T65" fmla="*/ 98 h 455"/>
                <a:gd name="T66" fmla="*/ 550 w 631"/>
                <a:gd name="T67" fmla="*/ 99 h 455"/>
                <a:gd name="T68" fmla="*/ 520 w 631"/>
                <a:gd name="T69" fmla="*/ 104 h 455"/>
                <a:gd name="T70" fmla="*/ 490 w 631"/>
                <a:gd name="T71" fmla="*/ 99 h 455"/>
                <a:gd name="T72" fmla="*/ 475 w 631"/>
                <a:gd name="T73" fmla="*/ 97 h 455"/>
                <a:gd name="T74" fmla="*/ 460 w 631"/>
                <a:gd name="T75" fmla="*/ 86 h 455"/>
                <a:gd name="T76" fmla="*/ 401 w 631"/>
                <a:gd name="T77" fmla="*/ 81 h 455"/>
                <a:gd name="T78" fmla="*/ 282 w 631"/>
                <a:gd name="T79" fmla="*/ 86 h 455"/>
                <a:gd name="T80" fmla="*/ 210 w 631"/>
                <a:gd name="T81" fmla="*/ 84 h 455"/>
                <a:gd name="T82" fmla="*/ 150 w 631"/>
                <a:gd name="T83" fmla="*/ 78 h 455"/>
                <a:gd name="T84" fmla="*/ 72 w 631"/>
                <a:gd name="T85" fmla="*/ 73 h 455"/>
                <a:gd name="T86" fmla="*/ 117 w 631"/>
                <a:gd name="T87" fmla="*/ 64 h 455"/>
                <a:gd name="T88" fmla="*/ 72 w 631"/>
                <a:gd name="T89" fmla="*/ 63 h 455"/>
                <a:gd name="T90" fmla="*/ 0 w 631"/>
                <a:gd name="T91" fmla="*/ 59 h 455"/>
                <a:gd name="T92" fmla="*/ 0 w 631"/>
                <a:gd name="T93" fmla="*/ 55 h 455"/>
                <a:gd name="T94" fmla="*/ 44 w 631"/>
                <a:gd name="T95" fmla="*/ 47 h 455"/>
                <a:gd name="T96" fmla="*/ 117 w 631"/>
                <a:gd name="T97" fmla="*/ 43 h 455"/>
                <a:gd name="T98" fmla="*/ 150 w 631"/>
                <a:gd name="T99" fmla="*/ 31 h 455"/>
                <a:gd name="T100" fmla="*/ 224 w 631"/>
                <a:gd name="T101" fmla="*/ 24 h 4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31"/>
                <a:gd name="T154" fmla="*/ 0 h 455"/>
                <a:gd name="T155" fmla="*/ 631 w 631"/>
                <a:gd name="T156" fmla="*/ 455 h 4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31" h="455">
                  <a:moveTo>
                    <a:pt x="128" y="79"/>
                  </a:moveTo>
                  <a:lnTo>
                    <a:pt x="144" y="71"/>
                  </a:lnTo>
                  <a:lnTo>
                    <a:pt x="159" y="87"/>
                  </a:lnTo>
                  <a:lnTo>
                    <a:pt x="167" y="87"/>
                  </a:lnTo>
                  <a:lnTo>
                    <a:pt x="175" y="103"/>
                  </a:lnTo>
                  <a:lnTo>
                    <a:pt x="175" y="135"/>
                  </a:lnTo>
                  <a:lnTo>
                    <a:pt x="215" y="143"/>
                  </a:lnTo>
                  <a:lnTo>
                    <a:pt x="231" y="167"/>
                  </a:lnTo>
                  <a:lnTo>
                    <a:pt x="271" y="167"/>
                  </a:lnTo>
                  <a:lnTo>
                    <a:pt x="295" y="183"/>
                  </a:lnTo>
                  <a:lnTo>
                    <a:pt x="319" y="183"/>
                  </a:lnTo>
                  <a:lnTo>
                    <a:pt x="351" y="175"/>
                  </a:lnTo>
                  <a:lnTo>
                    <a:pt x="375" y="175"/>
                  </a:lnTo>
                  <a:lnTo>
                    <a:pt x="391" y="151"/>
                  </a:lnTo>
                  <a:lnTo>
                    <a:pt x="391" y="143"/>
                  </a:lnTo>
                  <a:lnTo>
                    <a:pt x="399" y="135"/>
                  </a:lnTo>
                  <a:lnTo>
                    <a:pt x="415" y="135"/>
                  </a:lnTo>
                  <a:lnTo>
                    <a:pt x="431" y="127"/>
                  </a:lnTo>
                  <a:lnTo>
                    <a:pt x="447" y="111"/>
                  </a:lnTo>
                  <a:lnTo>
                    <a:pt x="471" y="111"/>
                  </a:lnTo>
                  <a:lnTo>
                    <a:pt x="471" y="95"/>
                  </a:lnTo>
                  <a:lnTo>
                    <a:pt x="463" y="87"/>
                  </a:lnTo>
                  <a:lnTo>
                    <a:pt x="447" y="95"/>
                  </a:lnTo>
                  <a:lnTo>
                    <a:pt x="431" y="95"/>
                  </a:lnTo>
                  <a:lnTo>
                    <a:pt x="431" y="71"/>
                  </a:lnTo>
                  <a:lnTo>
                    <a:pt x="439" y="55"/>
                  </a:lnTo>
                  <a:lnTo>
                    <a:pt x="455" y="63"/>
                  </a:lnTo>
                  <a:lnTo>
                    <a:pt x="471" y="55"/>
                  </a:lnTo>
                  <a:lnTo>
                    <a:pt x="479" y="32"/>
                  </a:lnTo>
                  <a:lnTo>
                    <a:pt x="487" y="24"/>
                  </a:lnTo>
                  <a:lnTo>
                    <a:pt x="487" y="16"/>
                  </a:lnTo>
                  <a:lnTo>
                    <a:pt x="479" y="16"/>
                  </a:lnTo>
                  <a:lnTo>
                    <a:pt x="487" y="0"/>
                  </a:lnTo>
                  <a:lnTo>
                    <a:pt x="511" y="0"/>
                  </a:lnTo>
                  <a:lnTo>
                    <a:pt x="535" y="0"/>
                  </a:lnTo>
                  <a:lnTo>
                    <a:pt x="551" y="16"/>
                  </a:lnTo>
                  <a:lnTo>
                    <a:pt x="559" y="63"/>
                  </a:lnTo>
                  <a:lnTo>
                    <a:pt x="575" y="63"/>
                  </a:lnTo>
                  <a:lnTo>
                    <a:pt x="591" y="79"/>
                  </a:lnTo>
                  <a:lnTo>
                    <a:pt x="591" y="87"/>
                  </a:lnTo>
                  <a:lnTo>
                    <a:pt x="607" y="87"/>
                  </a:lnTo>
                  <a:lnTo>
                    <a:pt x="631" y="87"/>
                  </a:lnTo>
                  <a:lnTo>
                    <a:pt x="631" y="95"/>
                  </a:lnTo>
                  <a:lnTo>
                    <a:pt x="615" y="135"/>
                  </a:lnTo>
                  <a:lnTo>
                    <a:pt x="607" y="135"/>
                  </a:lnTo>
                  <a:lnTo>
                    <a:pt x="591" y="135"/>
                  </a:lnTo>
                  <a:lnTo>
                    <a:pt x="599" y="159"/>
                  </a:lnTo>
                  <a:lnTo>
                    <a:pt x="591" y="175"/>
                  </a:lnTo>
                  <a:lnTo>
                    <a:pt x="575" y="183"/>
                  </a:lnTo>
                  <a:lnTo>
                    <a:pt x="567" y="183"/>
                  </a:lnTo>
                  <a:lnTo>
                    <a:pt x="559" y="183"/>
                  </a:lnTo>
                  <a:lnTo>
                    <a:pt x="551" y="183"/>
                  </a:lnTo>
                  <a:lnTo>
                    <a:pt x="527" y="207"/>
                  </a:lnTo>
                  <a:lnTo>
                    <a:pt x="527" y="215"/>
                  </a:lnTo>
                  <a:lnTo>
                    <a:pt x="511" y="215"/>
                  </a:lnTo>
                  <a:lnTo>
                    <a:pt x="495" y="231"/>
                  </a:lnTo>
                  <a:lnTo>
                    <a:pt x="495" y="223"/>
                  </a:lnTo>
                  <a:lnTo>
                    <a:pt x="495" y="215"/>
                  </a:lnTo>
                  <a:lnTo>
                    <a:pt x="503" y="199"/>
                  </a:lnTo>
                  <a:lnTo>
                    <a:pt x="495" y="191"/>
                  </a:lnTo>
                  <a:lnTo>
                    <a:pt x="471" y="215"/>
                  </a:lnTo>
                  <a:lnTo>
                    <a:pt x="471" y="223"/>
                  </a:lnTo>
                  <a:lnTo>
                    <a:pt x="463" y="223"/>
                  </a:lnTo>
                  <a:lnTo>
                    <a:pt x="455" y="231"/>
                  </a:lnTo>
                  <a:lnTo>
                    <a:pt x="471" y="247"/>
                  </a:lnTo>
                  <a:lnTo>
                    <a:pt x="487" y="239"/>
                  </a:lnTo>
                  <a:lnTo>
                    <a:pt x="511" y="247"/>
                  </a:lnTo>
                  <a:lnTo>
                    <a:pt x="511" y="255"/>
                  </a:lnTo>
                  <a:lnTo>
                    <a:pt x="503" y="247"/>
                  </a:lnTo>
                  <a:lnTo>
                    <a:pt x="487" y="255"/>
                  </a:lnTo>
                  <a:lnTo>
                    <a:pt x="471" y="271"/>
                  </a:lnTo>
                  <a:lnTo>
                    <a:pt x="479" y="279"/>
                  </a:lnTo>
                  <a:lnTo>
                    <a:pt x="487" y="311"/>
                  </a:lnTo>
                  <a:lnTo>
                    <a:pt x="503" y="319"/>
                  </a:lnTo>
                  <a:lnTo>
                    <a:pt x="495" y="319"/>
                  </a:lnTo>
                  <a:lnTo>
                    <a:pt x="503" y="327"/>
                  </a:lnTo>
                  <a:lnTo>
                    <a:pt x="479" y="335"/>
                  </a:lnTo>
                  <a:lnTo>
                    <a:pt x="503" y="335"/>
                  </a:lnTo>
                  <a:lnTo>
                    <a:pt x="495" y="367"/>
                  </a:lnTo>
                  <a:lnTo>
                    <a:pt x="479" y="375"/>
                  </a:lnTo>
                  <a:lnTo>
                    <a:pt x="471" y="375"/>
                  </a:lnTo>
                  <a:lnTo>
                    <a:pt x="471" y="391"/>
                  </a:lnTo>
                  <a:lnTo>
                    <a:pt x="471" y="407"/>
                  </a:lnTo>
                  <a:lnTo>
                    <a:pt x="463" y="407"/>
                  </a:lnTo>
                  <a:lnTo>
                    <a:pt x="463" y="415"/>
                  </a:lnTo>
                  <a:lnTo>
                    <a:pt x="439" y="423"/>
                  </a:lnTo>
                  <a:lnTo>
                    <a:pt x="423" y="423"/>
                  </a:lnTo>
                  <a:lnTo>
                    <a:pt x="423" y="431"/>
                  </a:lnTo>
                  <a:lnTo>
                    <a:pt x="415" y="423"/>
                  </a:lnTo>
                  <a:lnTo>
                    <a:pt x="415" y="431"/>
                  </a:lnTo>
                  <a:lnTo>
                    <a:pt x="407" y="431"/>
                  </a:lnTo>
                  <a:lnTo>
                    <a:pt x="383" y="447"/>
                  </a:lnTo>
                  <a:lnTo>
                    <a:pt x="375" y="455"/>
                  </a:lnTo>
                  <a:lnTo>
                    <a:pt x="375" y="439"/>
                  </a:lnTo>
                  <a:lnTo>
                    <a:pt x="359" y="439"/>
                  </a:lnTo>
                  <a:lnTo>
                    <a:pt x="351" y="439"/>
                  </a:lnTo>
                  <a:lnTo>
                    <a:pt x="343" y="439"/>
                  </a:lnTo>
                  <a:lnTo>
                    <a:pt x="343" y="423"/>
                  </a:lnTo>
                  <a:lnTo>
                    <a:pt x="327" y="423"/>
                  </a:lnTo>
                  <a:lnTo>
                    <a:pt x="303" y="431"/>
                  </a:lnTo>
                  <a:lnTo>
                    <a:pt x="295" y="423"/>
                  </a:lnTo>
                  <a:lnTo>
                    <a:pt x="295" y="431"/>
                  </a:lnTo>
                  <a:lnTo>
                    <a:pt x="287" y="431"/>
                  </a:lnTo>
                  <a:lnTo>
                    <a:pt x="287" y="447"/>
                  </a:lnTo>
                  <a:lnTo>
                    <a:pt x="279" y="447"/>
                  </a:lnTo>
                  <a:lnTo>
                    <a:pt x="279" y="439"/>
                  </a:lnTo>
                  <a:lnTo>
                    <a:pt x="271" y="439"/>
                  </a:lnTo>
                  <a:lnTo>
                    <a:pt x="263" y="431"/>
                  </a:lnTo>
                  <a:lnTo>
                    <a:pt x="263" y="423"/>
                  </a:lnTo>
                  <a:lnTo>
                    <a:pt x="263" y="415"/>
                  </a:lnTo>
                  <a:lnTo>
                    <a:pt x="255" y="415"/>
                  </a:lnTo>
                  <a:lnTo>
                    <a:pt x="247" y="415"/>
                  </a:lnTo>
                  <a:lnTo>
                    <a:pt x="255" y="375"/>
                  </a:lnTo>
                  <a:lnTo>
                    <a:pt x="247" y="367"/>
                  </a:lnTo>
                  <a:lnTo>
                    <a:pt x="239" y="367"/>
                  </a:lnTo>
                  <a:lnTo>
                    <a:pt x="231" y="351"/>
                  </a:lnTo>
                  <a:lnTo>
                    <a:pt x="215" y="351"/>
                  </a:lnTo>
                  <a:lnTo>
                    <a:pt x="183" y="367"/>
                  </a:lnTo>
                  <a:lnTo>
                    <a:pt x="159" y="367"/>
                  </a:lnTo>
                  <a:lnTo>
                    <a:pt x="151" y="367"/>
                  </a:lnTo>
                  <a:lnTo>
                    <a:pt x="144" y="367"/>
                  </a:lnTo>
                  <a:lnTo>
                    <a:pt x="120" y="367"/>
                  </a:lnTo>
                  <a:lnTo>
                    <a:pt x="112" y="359"/>
                  </a:lnTo>
                  <a:lnTo>
                    <a:pt x="104" y="351"/>
                  </a:lnTo>
                  <a:lnTo>
                    <a:pt x="96" y="351"/>
                  </a:lnTo>
                  <a:lnTo>
                    <a:pt x="80" y="335"/>
                  </a:lnTo>
                  <a:lnTo>
                    <a:pt x="72" y="335"/>
                  </a:lnTo>
                  <a:lnTo>
                    <a:pt x="48" y="327"/>
                  </a:lnTo>
                  <a:lnTo>
                    <a:pt x="40" y="311"/>
                  </a:lnTo>
                  <a:lnTo>
                    <a:pt x="56" y="311"/>
                  </a:lnTo>
                  <a:lnTo>
                    <a:pt x="48" y="295"/>
                  </a:lnTo>
                  <a:lnTo>
                    <a:pt x="64" y="279"/>
                  </a:lnTo>
                  <a:lnTo>
                    <a:pt x="64" y="271"/>
                  </a:lnTo>
                  <a:lnTo>
                    <a:pt x="56" y="263"/>
                  </a:lnTo>
                  <a:lnTo>
                    <a:pt x="40" y="271"/>
                  </a:lnTo>
                  <a:lnTo>
                    <a:pt x="24" y="263"/>
                  </a:lnTo>
                  <a:lnTo>
                    <a:pt x="16" y="255"/>
                  </a:lnTo>
                  <a:lnTo>
                    <a:pt x="0" y="247"/>
                  </a:lnTo>
                  <a:lnTo>
                    <a:pt x="8" y="247"/>
                  </a:lnTo>
                  <a:lnTo>
                    <a:pt x="8" y="231"/>
                  </a:lnTo>
                  <a:lnTo>
                    <a:pt x="0" y="231"/>
                  </a:lnTo>
                  <a:lnTo>
                    <a:pt x="0" y="207"/>
                  </a:lnTo>
                  <a:lnTo>
                    <a:pt x="8" y="199"/>
                  </a:lnTo>
                  <a:lnTo>
                    <a:pt x="24" y="199"/>
                  </a:lnTo>
                  <a:lnTo>
                    <a:pt x="32" y="191"/>
                  </a:lnTo>
                  <a:lnTo>
                    <a:pt x="40" y="191"/>
                  </a:lnTo>
                  <a:lnTo>
                    <a:pt x="64" y="183"/>
                  </a:lnTo>
                  <a:lnTo>
                    <a:pt x="72" y="167"/>
                  </a:lnTo>
                  <a:lnTo>
                    <a:pt x="64" y="135"/>
                  </a:lnTo>
                  <a:lnTo>
                    <a:pt x="80" y="135"/>
                  </a:lnTo>
                  <a:lnTo>
                    <a:pt x="88" y="103"/>
                  </a:lnTo>
                  <a:lnTo>
                    <a:pt x="112" y="103"/>
                  </a:lnTo>
                  <a:lnTo>
                    <a:pt x="120" y="103"/>
                  </a:lnTo>
                  <a:lnTo>
                    <a:pt x="120" y="87"/>
                  </a:lnTo>
                  <a:lnTo>
                    <a:pt x="128" y="79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62" name="Freeform 27"/>
            <p:cNvSpPr>
              <a:spLocks/>
            </p:cNvSpPr>
            <p:nvPr/>
          </p:nvSpPr>
          <p:spPr bwMode="auto">
            <a:xfrm>
              <a:off x="4229" y="2250"/>
              <a:ext cx="312" cy="304"/>
            </a:xfrm>
            <a:custGeom>
              <a:avLst/>
              <a:gdLst>
                <a:gd name="T0" fmla="*/ 529 w 303"/>
                <a:gd name="T1" fmla="*/ 19 h 328"/>
                <a:gd name="T2" fmla="*/ 544 w 303"/>
                <a:gd name="T3" fmla="*/ 24 h 328"/>
                <a:gd name="T4" fmla="*/ 515 w 303"/>
                <a:gd name="T5" fmla="*/ 26 h 328"/>
                <a:gd name="T6" fmla="*/ 472 w 303"/>
                <a:gd name="T7" fmla="*/ 32 h 328"/>
                <a:gd name="T8" fmla="*/ 458 w 303"/>
                <a:gd name="T9" fmla="*/ 38 h 328"/>
                <a:gd name="T10" fmla="*/ 443 w 303"/>
                <a:gd name="T11" fmla="*/ 32 h 328"/>
                <a:gd name="T12" fmla="*/ 458 w 303"/>
                <a:gd name="T13" fmla="*/ 30 h 328"/>
                <a:gd name="T14" fmla="*/ 401 w 303"/>
                <a:gd name="T15" fmla="*/ 26 h 328"/>
                <a:gd name="T16" fmla="*/ 387 w 303"/>
                <a:gd name="T17" fmla="*/ 28 h 328"/>
                <a:gd name="T18" fmla="*/ 387 w 303"/>
                <a:gd name="T19" fmla="*/ 31 h 328"/>
                <a:gd name="T20" fmla="*/ 387 w 303"/>
                <a:gd name="T21" fmla="*/ 38 h 328"/>
                <a:gd name="T22" fmla="*/ 357 w 303"/>
                <a:gd name="T23" fmla="*/ 38 h 328"/>
                <a:gd name="T24" fmla="*/ 331 w 303"/>
                <a:gd name="T25" fmla="*/ 44 h 328"/>
                <a:gd name="T26" fmla="*/ 258 w 303"/>
                <a:gd name="T27" fmla="*/ 52 h 328"/>
                <a:gd name="T28" fmla="*/ 230 w 303"/>
                <a:gd name="T29" fmla="*/ 52 h 328"/>
                <a:gd name="T30" fmla="*/ 230 w 303"/>
                <a:gd name="T31" fmla="*/ 59 h 328"/>
                <a:gd name="T32" fmla="*/ 217 w 303"/>
                <a:gd name="T33" fmla="*/ 67 h 328"/>
                <a:gd name="T34" fmla="*/ 185 w 303"/>
                <a:gd name="T35" fmla="*/ 70 h 328"/>
                <a:gd name="T36" fmla="*/ 159 w 303"/>
                <a:gd name="T37" fmla="*/ 70 h 328"/>
                <a:gd name="T38" fmla="*/ 101 w 303"/>
                <a:gd name="T39" fmla="*/ 52 h 328"/>
                <a:gd name="T40" fmla="*/ 85 w 303"/>
                <a:gd name="T41" fmla="*/ 37 h 328"/>
                <a:gd name="T42" fmla="*/ 44 w 303"/>
                <a:gd name="T43" fmla="*/ 42 h 328"/>
                <a:gd name="T44" fmla="*/ 44 w 303"/>
                <a:gd name="T45" fmla="*/ 37 h 328"/>
                <a:gd name="T46" fmla="*/ 16 w 303"/>
                <a:gd name="T47" fmla="*/ 35 h 328"/>
                <a:gd name="T48" fmla="*/ 8 w 303"/>
                <a:gd name="T49" fmla="*/ 32 h 328"/>
                <a:gd name="T50" fmla="*/ 44 w 303"/>
                <a:gd name="T51" fmla="*/ 31 h 328"/>
                <a:gd name="T52" fmla="*/ 44 w 303"/>
                <a:gd name="T53" fmla="*/ 26 h 328"/>
                <a:gd name="T54" fmla="*/ 16 w 303"/>
                <a:gd name="T55" fmla="*/ 22 h 328"/>
                <a:gd name="T56" fmla="*/ 69 w 303"/>
                <a:gd name="T57" fmla="*/ 22 h 328"/>
                <a:gd name="T58" fmla="*/ 113 w 303"/>
                <a:gd name="T59" fmla="*/ 13 h 328"/>
                <a:gd name="T60" fmla="*/ 127 w 303"/>
                <a:gd name="T61" fmla="*/ 11 h 328"/>
                <a:gd name="T62" fmla="*/ 113 w 303"/>
                <a:gd name="T63" fmla="*/ 6 h 328"/>
                <a:gd name="T64" fmla="*/ 113 w 303"/>
                <a:gd name="T65" fmla="*/ 6 h 328"/>
                <a:gd name="T66" fmla="*/ 172 w 303"/>
                <a:gd name="T67" fmla="*/ 6 h 328"/>
                <a:gd name="T68" fmla="*/ 217 w 303"/>
                <a:gd name="T69" fmla="*/ 0 h 328"/>
                <a:gd name="T70" fmla="*/ 230 w 303"/>
                <a:gd name="T71" fmla="*/ 6 h 328"/>
                <a:gd name="T72" fmla="*/ 217 w 303"/>
                <a:gd name="T73" fmla="*/ 11 h 328"/>
                <a:gd name="T74" fmla="*/ 201 w 303"/>
                <a:gd name="T75" fmla="*/ 15 h 328"/>
                <a:gd name="T76" fmla="*/ 230 w 303"/>
                <a:gd name="T77" fmla="*/ 20 h 328"/>
                <a:gd name="T78" fmla="*/ 357 w 303"/>
                <a:gd name="T79" fmla="*/ 26 h 328"/>
                <a:gd name="T80" fmla="*/ 374 w 303"/>
                <a:gd name="T81" fmla="*/ 24 h 328"/>
                <a:gd name="T82" fmla="*/ 387 w 303"/>
                <a:gd name="T83" fmla="*/ 22 h 328"/>
                <a:gd name="T84" fmla="*/ 401 w 303"/>
                <a:gd name="T85" fmla="*/ 24 h 328"/>
                <a:gd name="T86" fmla="*/ 458 w 303"/>
                <a:gd name="T87" fmla="*/ 24 h 328"/>
                <a:gd name="T88" fmla="*/ 500 w 303"/>
                <a:gd name="T89" fmla="*/ 19 h 3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3"/>
                <a:gd name="T136" fmla="*/ 0 h 328"/>
                <a:gd name="T137" fmla="*/ 303 w 303"/>
                <a:gd name="T138" fmla="*/ 328 h 3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3" h="328">
                  <a:moveTo>
                    <a:pt x="279" y="88"/>
                  </a:moveTo>
                  <a:lnTo>
                    <a:pt x="295" y="88"/>
                  </a:lnTo>
                  <a:lnTo>
                    <a:pt x="303" y="104"/>
                  </a:lnTo>
                  <a:lnTo>
                    <a:pt x="303" y="112"/>
                  </a:lnTo>
                  <a:lnTo>
                    <a:pt x="295" y="112"/>
                  </a:lnTo>
                  <a:lnTo>
                    <a:pt x="287" y="120"/>
                  </a:lnTo>
                  <a:lnTo>
                    <a:pt x="271" y="152"/>
                  </a:lnTo>
                  <a:lnTo>
                    <a:pt x="263" y="152"/>
                  </a:lnTo>
                  <a:lnTo>
                    <a:pt x="255" y="168"/>
                  </a:lnTo>
                  <a:lnTo>
                    <a:pt x="255" y="176"/>
                  </a:lnTo>
                  <a:lnTo>
                    <a:pt x="255" y="152"/>
                  </a:lnTo>
                  <a:lnTo>
                    <a:pt x="247" y="152"/>
                  </a:lnTo>
                  <a:lnTo>
                    <a:pt x="239" y="152"/>
                  </a:lnTo>
                  <a:lnTo>
                    <a:pt x="255" y="136"/>
                  </a:lnTo>
                  <a:lnTo>
                    <a:pt x="223" y="136"/>
                  </a:lnTo>
                  <a:lnTo>
                    <a:pt x="223" y="120"/>
                  </a:lnTo>
                  <a:lnTo>
                    <a:pt x="215" y="120"/>
                  </a:lnTo>
                  <a:lnTo>
                    <a:pt x="215" y="128"/>
                  </a:lnTo>
                  <a:lnTo>
                    <a:pt x="208" y="144"/>
                  </a:lnTo>
                  <a:lnTo>
                    <a:pt x="215" y="144"/>
                  </a:lnTo>
                  <a:lnTo>
                    <a:pt x="223" y="176"/>
                  </a:lnTo>
                  <a:lnTo>
                    <a:pt x="215" y="176"/>
                  </a:lnTo>
                  <a:lnTo>
                    <a:pt x="215" y="168"/>
                  </a:lnTo>
                  <a:lnTo>
                    <a:pt x="200" y="176"/>
                  </a:lnTo>
                  <a:lnTo>
                    <a:pt x="192" y="200"/>
                  </a:lnTo>
                  <a:lnTo>
                    <a:pt x="184" y="200"/>
                  </a:lnTo>
                  <a:lnTo>
                    <a:pt x="144" y="232"/>
                  </a:lnTo>
                  <a:lnTo>
                    <a:pt x="144" y="240"/>
                  </a:lnTo>
                  <a:lnTo>
                    <a:pt x="136" y="240"/>
                  </a:lnTo>
                  <a:lnTo>
                    <a:pt x="128" y="240"/>
                  </a:lnTo>
                  <a:lnTo>
                    <a:pt x="128" y="248"/>
                  </a:lnTo>
                  <a:lnTo>
                    <a:pt x="128" y="272"/>
                  </a:lnTo>
                  <a:lnTo>
                    <a:pt x="120" y="288"/>
                  </a:lnTo>
                  <a:lnTo>
                    <a:pt x="120" y="304"/>
                  </a:lnTo>
                  <a:lnTo>
                    <a:pt x="112" y="312"/>
                  </a:lnTo>
                  <a:lnTo>
                    <a:pt x="104" y="320"/>
                  </a:lnTo>
                  <a:lnTo>
                    <a:pt x="104" y="328"/>
                  </a:lnTo>
                  <a:lnTo>
                    <a:pt x="88" y="320"/>
                  </a:lnTo>
                  <a:lnTo>
                    <a:pt x="64" y="256"/>
                  </a:lnTo>
                  <a:lnTo>
                    <a:pt x="56" y="240"/>
                  </a:lnTo>
                  <a:lnTo>
                    <a:pt x="48" y="200"/>
                  </a:lnTo>
                  <a:lnTo>
                    <a:pt x="48" y="168"/>
                  </a:lnTo>
                  <a:lnTo>
                    <a:pt x="40" y="184"/>
                  </a:lnTo>
                  <a:lnTo>
                    <a:pt x="24" y="192"/>
                  </a:lnTo>
                  <a:lnTo>
                    <a:pt x="8" y="168"/>
                  </a:lnTo>
                  <a:lnTo>
                    <a:pt x="24" y="168"/>
                  </a:lnTo>
                  <a:lnTo>
                    <a:pt x="24" y="160"/>
                  </a:lnTo>
                  <a:lnTo>
                    <a:pt x="16" y="160"/>
                  </a:lnTo>
                  <a:lnTo>
                    <a:pt x="0" y="152"/>
                  </a:lnTo>
                  <a:lnTo>
                    <a:pt x="8" y="152"/>
                  </a:lnTo>
                  <a:lnTo>
                    <a:pt x="24" y="152"/>
                  </a:lnTo>
                  <a:lnTo>
                    <a:pt x="24" y="144"/>
                  </a:lnTo>
                  <a:lnTo>
                    <a:pt x="24" y="128"/>
                  </a:lnTo>
                  <a:lnTo>
                    <a:pt x="24" y="120"/>
                  </a:lnTo>
                  <a:lnTo>
                    <a:pt x="16" y="120"/>
                  </a:lnTo>
                  <a:lnTo>
                    <a:pt x="16" y="104"/>
                  </a:lnTo>
                  <a:lnTo>
                    <a:pt x="24" y="104"/>
                  </a:lnTo>
                  <a:lnTo>
                    <a:pt x="40" y="104"/>
                  </a:lnTo>
                  <a:lnTo>
                    <a:pt x="72" y="56"/>
                  </a:lnTo>
                  <a:lnTo>
                    <a:pt x="64" y="56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80" y="16"/>
                  </a:lnTo>
                  <a:lnTo>
                    <a:pt x="96" y="8"/>
                  </a:lnTo>
                  <a:lnTo>
                    <a:pt x="104" y="8"/>
                  </a:lnTo>
                  <a:lnTo>
                    <a:pt x="120" y="0"/>
                  </a:lnTo>
                  <a:lnTo>
                    <a:pt x="128" y="8"/>
                  </a:lnTo>
                  <a:lnTo>
                    <a:pt x="128" y="16"/>
                  </a:lnTo>
                  <a:lnTo>
                    <a:pt x="112" y="32"/>
                  </a:lnTo>
                  <a:lnTo>
                    <a:pt x="120" y="48"/>
                  </a:lnTo>
                  <a:lnTo>
                    <a:pt x="104" y="48"/>
                  </a:lnTo>
                  <a:lnTo>
                    <a:pt x="112" y="64"/>
                  </a:lnTo>
                  <a:lnTo>
                    <a:pt x="136" y="72"/>
                  </a:lnTo>
                  <a:lnTo>
                    <a:pt x="128" y="96"/>
                  </a:lnTo>
                  <a:lnTo>
                    <a:pt x="144" y="104"/>
                  </a:lnTo>
                  <a:lnTo>
                    <a:pt x="200" y="120"/>
                  </a:lnTo>
                  <a:lnTo>
                    <a:pt x="208" y="120"/>
                  </a:lnTo>
                  <a:lnTo>
                    <a:pt x="208" y="112"/>
                  </a:lnTo>
                  <a:lnTo>
                    <a:pt x="208" y="104"/>
                  </a:lnTo>
                  <a:lnTo>
                    <a:pt x="215" y="104"/>
                  </a:lnTo>
                  <a:lnTo>
                    <a:pt x="223" y="104"/>
                  </a:lnTo>
                  <a:lnTo>
                    <a:pt x="223" y="112"/>
                  </a:lnTo>
                  <a:lnTo>
                    <a:pt x="247" y="112"/>
                  </a:lnTo>
                  <a:lnTo>
                    <a:pt x="255" y="112"/>
                  </a:lnTo>
                  <a:lnTo>
                    <a:pt x="247" y="104"/>
                  </a:lnTo>
                  <a:lnTo>
                    <a:pt x="279" y="8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63" name="Freeform 28"/>
            <p:cNvSpPr>
              <a:spLocks/>
            </p:cNvSpPr>
            <p:nvPr/>
          </p:nvSpPr>
          <p:spPr bwMode="auto">
            <a:xfrm>
              <a:off x="4229" y="2250"/>
              <a:ext cx="312" cy="304"/>
            </a:xfrm>
            <a:custGeom>
              <a:avLst/>
              <a:gdLst>
                <a:gd name="T0" fmla="*/ 529 w 303"/>
                <a:gd name="T1" fmla="*/ 19 h 328"/>
                <a:gd name="T2" fmla="*/ 544 w 303"/>
                <a:gd name="T3" fmla="*/ 24 h 328"/>
                <a:gd name="T4" fmla="*/ 515 w 303"/>
                <a:gd name="T5" fmla="*/ 26 h 328"/>
                <a:gd name="T6" fmla="*/ 472 w 303"/>
                <a:gd name="T7" fmla="*/ 32 h 328"/>
                <a:gd name="T8" fmla="*/ 458 w 303"/>
                <a:gd name="T9" fmla="*/ 38 h 328"/>
                <a:gd name="T10" fmla="*/ 443 w 303"/>
                <a:gd name="T11" fmla="*/ 32 h 328"/>
                <a:gd name="T12" fmla="*/ 458 w 303"/>
                <a:gd name="T13" fmla="*/ 30 h 328"/>
                <a:gd name="T14" fmla="*/ 401 w 303"/>
                <a:gd name="T15" fmla="*/ 26 h 328"/>
                <a:gd name="T16" fmla="*/ 387 w 303"/>
                <a:gd name="T17" fmla="*/ 28 h 328"/>
                <a:gd name="T18" fmla="*/ 387 w 303"/>
                <a:gd name="T19" fmla="*/ 31 h 328"/>
                <a:gd name="T20" fmla="*/ 387 w 303"/>
                <a:gd name="T21" fmla="*/ 38 h 328"/>
                <a:gd name="T22" fmla="*/ 357 w 303"/>
                <a:gd name="T23" fmla="*/ 38 h 328"/>
                <a:gd name="T24" fmla="*/ 331 w 303"/>
                <a:gd name="T25" fmla="*/ 44 h 328"/>
                <a:gd name="T26" fmla="*/ 258 w 303"/>
                <a:gd name="T27" fmla="*/ 52 h 328"/>
                <a:gd name="T28" fmla="*/ 230 w 303"/>
                <a:gd name="T29" fmla="*/ 52 h 328"/>
                <a:gd name="T30" fmla="*/ 230 w 303"/>
                <a:gd name="T31" fmla="*/ 59 h 328"/>
                <a:gd name="T32" fmla="*/ 217 w 303"/>
                <a:gd name="T33" fmla="*/ 67 h 328"/>
                <a:gd name="T34" fmla="*/ 185 w 303"/>
                <a:gd name="T35" fmla="*/ 70 h 328"/>
                <a:gd name="T36" fmla="*/ 159 w 303"/>
                <a:gd name="T37" fmla="*/ 70 h 328"/>
                <a:gd name="T38" fmla="*/ 101 w 303"/>
                <a:gd name="T39" fmla="*/ 52 h 328"/>
                <a:gd name="T40" fmla="*/ 85 w 303"/>
                <a:gd name="T41" fmla="*/ 37 h 328"/>
                <a:gd name="T42" fmla="*/ 44 w 303"/>
                <a:gd name="T43" fmla="*/ 42 h 328"/>
                <a:gd name="T44" fmla="*/ 44 w 303"/>
                <a:gd name="T45" fmla="*/ 37 h 328"/>
                <a:gd name="T46" fmla="*/ 16 w 303"/>
                <a:gd name="T47" fmla="*/ 35 h 328"/>
                <a:gd name="T48" fmla="*/ 8 w 303"/>
                <a:gd name="T49" fmla="*/ 32 h 328"/>
                <a:gd name="T50" fmla="*/ 44 w 303"/>
                <a:gd name="T51" fmla="*/ 31 h 328"/>
                <a:gd name="T52" fmla="*/ 44 w 303"/>
                <a:gd name="T53" fmla="*/ 26 h 328"/>
                <a:gd name="T54" fmla="*/ 16 w 303"/>
                <a:gd name="T55" fmla="*/ 22 h 328"/>
                <a:gd name="T56" fmla="*/ 69 w 303"/>
                <a:gd name="T57" fmla="*/ 22 h 328"/>
                <a:gd name="T58" fmla="*/ 113 w 303"/>
                <a:gd name="T59" fmla="*/ 13 h 328"/>
                <a:gd name="T60" fmla="*/ 127 w 303"/>
                <a:gd name="T61" fmla="*/ 11 h 328"/>
                <a:gd name="T62" fmla="*/ 113 w 303"/>
                <a:gd name="T63" fmla="*/ 6 h 328"/>
                <a:gd name="T64" fmla="*/ 113 w 303"/>
                <a:gd name="T65" fmla="*/ 6 h 328"/>
                <a:gd name="T66" fmla="*/ 172 w 303"/>
                <a:gd name="T67" fmla="*/ 6 h 328"/>
                <a:gd name="T68" fmla="*/ 217 w 303"/>
                <a:gd name="T69" fmla="*/ 0 h 328"/>
                <a:gd name="T70" fmla="*/ 230 w 303"/>
                <a:gd name="T71" fmla="*/ 6 h 328"/>
                <a:gd name="T72" fmla="*/ 217 w 303"/>
                <a:gd name="T73" fmla="*/ 11 h 328"/>
                <a:gd name="T74" fmla="*/ 201 w 303"/>
                <a:gd name="T75" fmla="*/ 15 h 328"/>
                <a:gd name="T76" fmla="*/ 230 w 303"/>
                <a:gd name="T77" fmla="*/ 20 h 328"/>
                <a:gd name="T78" fmla="*/ 357 w 303"/>
                <a:gd name="T79" fmla="*/ 26 h 328"/>
                <a:gd name="T80" fmla="*/ 374 w 303"/>
                <a:gd name="T81" fmla="*/ 24 h 328"/>
                <a:gd name="T82" fmla="*/ 387 w 303"/>
                <a:gd name="T83" fmla="*/ 22 h 328"/>
                <a:gd name="T84" fmla="*/ 401 w 303"/>
                <a:gd name="T85" fmla="*/ 24 h 328"/>
                <a:gd name="T86" fmla="*/ 458 w 303"/>
                <a:gd name="T87" fmla="*/ 24 h 328"/>
                <a:gd name="T88" fmla="*/ 500 w 303"/>
                <a:gd name="T89" fmla="*/ 19 h 3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3"/>
                <a:gd name="T136" fmla="*/ 0 h 328"/>
                <a:gd name="T137" fmla="*/ 303 w 303"/>
                <a:gd name="T138" fmla="*/ 328 h 3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3" h="328">
                  <a:moveTo>
                    <a:pt x="279" y="88"/>
                  </a:moveTo>
                  <a:lnTo>
                    <a:pt x="295" y="88"/>
                  </a:lnTo>
                  <a:lnTo>
                    <a:pt x="303" y="104"/>
                  </a:lnTo>
                  <a:lnTo>
                    <a:pt x="303" y="112"/>
                  </a:lnTo>
                  <a:lnTo>
                    <a:pt x="295" y="112"/>
                  </a:lnTo>
                  <a:lnTo>
                    <a:pt x="287" y="120"/>
                  </a:lnTo>
                  <a:lnTo>
                    <a:pt x="271" y="152"/>
                  </a:lnTo>
                  <a:lnTo>
                    <a:pt x="263" y="152"/>
                  </a:lnTo>
                  <a:lnTo>
                    <a:pt x="255" y="168"/>
                  </a:lnTo>
                  <a:lnTo>
                    <a:pt x="255" y="176"/>
                  </a:lnTo>
                  <a:lnTo>
                    <a:pt x="255" y="152"/>
                  </a:lnTo>
                  <a:lnTo>
                    <a:pt x="247" y="152"/>
                  </a:lnTo>
                  <a:lnTo>
                    <a:pt x="239" y="152"/>
                  </a:lnTo>
                  <a:lnTo>
                    <a:pt x="255" y="136"/>
                  </a:lnTo>
                  <a:lnTo>
                    <a:pt x="223" y="136"/>
                  </a:lnTo>
                  <a:lnTo>
                    <a:pt x="223" y="120"/>
                  </a:lnTo>
                  <a:lnTo>
                    <a:pt x="215" y="120"/>
                  </a:lnTo>
                  <a:lnTo>
                    <a:pt x="215" y="128"/>
                  </a:lnTo>
                  <a:lnTo>
                    <a:pt x="208" y="144"/>
                  </a:lnTo>
                  <a:lnTo>
                    <a:pt x="215" y="144"/>
                  </a:lnTo>
                  <a:lnTo>
                    <a:pt x="223" y="176"/>
                  </a:lnTo>
                  <a:lnTo>
                    <a:pt x="215" y="176"/>
                  </a:lnTo>
                  <a:lnTo>
                    <a:pt x="215" y="168"/>
                  </a:lnTo>
                  <a:lnTo>
                    <a:pt x="200" y="176"/>
                  </a:lnTo>
                  <a:lnTo>
                    <a:pt x="192" y="200"/>
                  </a:lnTo>
                  <a:lnTo>
                    <a:pt x="184" y="200"/>
                  </a:lnTo>
                  <a:lnTo>
                    <a:pt x="144" y="232"/>
                  </a:lnTo>
                  <a:lnTo>
                    <a:pt x="144" y="240"/>
                  </a:lnTo>
                  <a:lnTo>
                    <a:pt x="136" y="240"/>
                  </a:lnTo>
                  <a:lnTo>
                    <a:pt x="128" y="240"/>
                  </a:lnTo>
                  <a:lnTo>
                    <a:pt x="128" y="248"/>
                  </a:lnTo>
                  <a:lnTo>
                    <a:pt x="128" y="272"/>
                  </a:lnTo>
                  <a:lnTo>
                    <a:pt x="120" y="288"/>
                  </a:lnTo>
                  <a:lnTo>
                    <a:pt x="120" y="304"/>
                  </a:lnTo>
                  <a:lnTo>
                    <a:pt x="112" y="312"/>
                  </a:lnTo>
                  <a:lnTo>
                    <a:pt x="104" y="320"/>
                  </a:lnTo>
                  <a:lnTo>
                    <a:pt x="104" y="328"/>
                  </a:lnTo>
                  <a:lnTo>
                    <a:pt x="88" y="320"/>
                  </a:lnTo>
                  <a:lnTo>
                    <a:pt x="64" y="256"/>
                  </a:lnTo>
                  <a:lnTo>
                    <a:pt x="56" y="240"/>
                  </a:lnTo>
                  <a:lnTo>
                    <a:pt x="48" y="200"/>
                  </a:lnTo>
                  <a:lnTo>
                    <a:pt x="48" y="168"/>
                  </a:lnTo>
                  <a:lnTo>
                    <a:pt x="40" y="184"/>
                  </a:lnTo>
                  <a:lnTo>
                    <a:pt x="24" y="192"/>
                  </a:lnTo>
                  <a:lnTo>
                    <a:pt x="8" y="168"/>
                  </a:lnTo>
                  <a:lnTo>
                    <a:pt x="24" y="168"/>
                  </a:lnTo>
                  <a:lnTo>
                    <a:pt x="24" y="160"/>
                  </a:lnTo>
                  <a:lnTo>
                    <a:pt x="16" y="160"/>
                  </a:lnTo>
                  <a:lnTo>
                    <a:pt x="0" y="152"/>
                  </a:lnTo>
                  <a:lnTo>
                    <a:pt x="8" y="152"/>
                  </a:lnTo>
                  <a:lnTo>
                    <a:pt x="24" y="152"/>
                  </a:lnTo>
                  <a:lnTo>
                    <a:pt x="24" y="144"/>
                  </a:lnTo>
                  <a:lnTo>
                    <a:pt x="24" y="128"/>
                  </a:lnTo>
                  <a:lnTo>
                    <a:pt x="24" y="120"/>
                  </a:lnTo>
                  <a:lnTo>
                    <a:pt x="16" y="120"/>
                  </a:lnTo>
                  <a:lnTo>
                    <a:pt x="16" y="104"/>
                  </a:lnTo>
                  <a:lnTo>
                    <a:pt x="24" y="104"/>
                  </a:lnTo>
                  <a:lnTo>
                    <a:pt x="40" y="104"/>
                  </a:lnTo>
                  <a:lnTo>
                    <a:pt x="72" y="56"/>
                  </a:lnTo>
                  <a:lnTo>
                    <a:pt x="64" y="56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80" y="16"/>
                  </a:lnTo>
                  <a:lnTo>
                    <a:pt x="96" y="8"/>
                  </a:lnTo>
                  <a:lnTo>
                    <a:pt x="104" y="8"/>
                  </a:lnTo>
                  <a:lnTo>
                    <a:pt x="120" y="0"/>
                  </a:lnTo>
                  <a:lnTo>
                    <a:pt x="128" y="8"/>
                  </a:lnTo>
                  <a:lnTo>
                    <a:pt x="128" y="16"/>
                  </a:lnTo>
                  <a:lnTo>
                    <a:pt x="112" y="32"/>
                  </a:lnTo>
                  <a:lnTo>
                    <a:pt x="120" y="48"/>
                  </a:lnTo>
                  <a:lnTo>
                    <a:pt x="104" y="48"/>
                  </a:lnTo>
                  <a:lnTo>
                    <a:pt x="112" y="64"/>
                  </a:lnTo>
                  <a:lnTo>
                    <a:pt x="136" y="72"/>
                  </a:lnTo>
                  <a:lnTo>
                    <a:pt x="128" y="96"/>
                  </a:lnTo>
                  <a:lnTo>
                    <a:pt x="144" y="104"/>
                  </a:lnTo>
                  <a:lnTo>
                    <a:pt x="200" y="120"/>
                  </a:lnTo>
                  <a:lnTo>
                    <a:pt x="208" y="120"/>
                  </a:lnTo>
                  <a:lnTo>
                    <a:pt x="208" y="112"/>
                  </a:lnTo>
                  <a:lnTo>
                    <a:pt x="208" y="104"/>
                  </a:lnTo>
                  <a:lnTo>
                    <a:pt x="215" y="104"/>
                  </a:lnTo>
                  <a:lnTo>
                    <a:pt x="223" y="104"/>
                  </a:lnTo>
                  <a:lnTo>
                    <a:pt x="223" y="112"/>
                  </a:lnTo>
                  <a:lnTo>
                    <a:pt x="247" y="112"/>
                  </a:lnTo>
                  <a:lnTo>
                    <a:pt x="255" y="112"/>
                  </a:lnTo>
                  <a:lnTo>
                    <a:pt x="247" y="104"/>
                  </a:lnTo>
                  <a:lnTo>
                    <a:pt x="279" y="88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64" name="Freeform 29"/>
            <p:cNvSpPr>
              <a:spLocks/>
            </p:cNvSpPr>
            <p:nvPr/>
          </p:nvSpPr>
          <p:spPr bwMode="auto">
            <a:xfrm>
              <a:off x="4441" y="2025"/>
              <a:ext cx="339" cy="150"/>
            </a:xfrm>
            <a:custGeom>
              <a:avLst/>
              <a:gdLst>
                <a:gd name="T0" fmla="*/ 442 w 327"/>
                <a:gd name="T1" fmla="*/ 12 h 159"/>
                <a:gd name="T2" fmla="*/ 360 w 327"/>
                <a:gd name="T3" fmla="*/ 8 h 159"/>
                <a:gd name="T4" fmla="*/ 342 w 327"/>
                <a:gd name="T5" fmla="*/ 8 h 159"/>
                <a:gd name="T6" fmla="*/ 326 w 327"/>
                <a:gd name="T7" fmla="*/ 8 h 159"/>
                <a:gd name="T8" fmla="*/ 292 w 327"/>
                <a:gd name="T9" fmla="*/ 8 h 159"/>
                <a:gd name="T10" fmla="*/ 244 w 327"/>
                <a:gd name="T11" fmla="*/ 0 h 159"/>
                <a:gd name="T12" fmla="*/ 211 w 327"/>
                <a:gd name="T13" fmla="*/ 8 h 159"/>
                <a:gd name="T14" fmla="*/ 211 w 327"/>
                <a:gd name="T15" fmla="*/ 8 h 159"/>
                <a:gd name="T16" fmla="*/ 211 w 327"/>
                <a:gd name="T17" fmla="*/ 8 h 159"/>
                <a:gd name="T18" fmla="*/ 162 w 327"/>
                <a:gd name="T19" fmla="*/ 8 h 159"/>
                <a:gd name="T20" fmla="*/ 129 w 327"/>
                <a:gd name="T21" fmla="*/ 8 h 159"/>
                <a:gd name="T22" fmla="*/ 81 w 327"/>
                <a:gd name="T23" fmla="*/ 8 h 159"/>
                <a:gd name="T24" fmla="*/ 7 w 327"/>
                <a:gd name="T25" fmla="*/ 12 h 159"/>
                <a:gd name="T26" fmla="*/ 0 w 327"/>
                <a:gd name="T27" fmla="*/ 16 h 159"/>
                <a:gd name="T28" fmla="*/ 35 w 327"/>
                <a:gd name="T29" fmla="*/ 21 h 159"/>
                <a:gd name="T30" fmla="*/ 45 w 327"/>
                <a:gd name="T31" fmla="*/ 21 h 159"/>
                <a:gd name="T32" fmla="*/ 61 w 327"/>
                <a:gd name="T33" fmla="*/ 25 h 159"/>
                <a:gd name="T34" fmla="*/ 61 w 327"/>
                <a:gd name="T35" fmla="*/ 35 h 159"/>
                <a:gd name="T36" fmla="*/ 146 w 327"/>
                <a:gd name="T37" fmla="*/ 38 h 159"/>
                <a:gd name="T38" fmla="*/ 178 w 327"/>
                <a:gd name="T39" fmla="*/ 44 h 159"/>
                <a:gd name="T40" fmla="*/ 261 w 327"/>
                <a:gd name="T41" fmla="*/ 44 h 159"/>
                <a:gd name="T42" fmla="*/ 312 w 327"/>
                <a:gd name="T43" fmla="*/ 50 h 159"/>
                <a:gd name="T44" fmla="*/ 360 w 327"/>
                <a:gd name="T45" fmla="*/ 50 h 159"/>
                <a:gd name="T46" fmla="*/ 426 w 327"/>
                <a:gd name="T47" fmla="*/ 47 h 159"/>
                <a:gd name="T48" fmla="*/ 475 w 327"/>
                <a:gd name="T49" fmla="*/ 47 h 159"/>
                <a:gd name="T50" fmla="*/ 507 w 327"/>
                <a:gd name="T51" fmla="*/ 40 h 159"/>
                <a:gd name="T52" fmla="*/ 507 w 327"/>
                <a:gd name="T53" fmla="*/ 38 h 159"/>
                <a:gd name="T54" fmla="*/ 522 w 327"/>
                <a:gd name="T55" fmla="*/ 35 h 159"/>
                <a:gd name="T56" fmla="*/ 556 w 327"/>
                <a:gd name="T57" fmla="*/ 35 h 159"/>
                <a:gd name="T58" fmla="*/ 593 w 327"/>
                <a:gd name="T59" fmla="*/ 33 h 159"/>
                <a:gd name="T60" fmla="*/ 623 w 327"/>
                <a:gd name="T61" fmla="*/ 27 h 159"/>
                <a:gd name="T62" fmla="*/ 671 w 327"/>
                <a:gd name="T63" fmla="*/ 27 h 159"/>
                <a:gd name="T64" fmla="*/ 671 w 327"/>
                <a:gd name="T65" fmla="*/ 23 h 159"/>
                <a:gd name="T66" fmla="*/ 657 w 327"/>
                <a:gd name="T67" fmla="*/ 21 h 159"/>
                <a:gd name="T68" fmla="*/ 623 w 327"/>
                <a:gd name="T69" fmla="*/ 23 h 159"/>
                <a:gd name="T70" fmla="*/ 593 w 327"/>
                <a:gd name="T71" fmla="*/ 23 h 159"/>
                <a:gd name="T72" fmla="*/ 593 w 327"/>
                <a:gd name="T73" fmla="*/ 16 h 159"/>
                <a:gd name="T74" fmla="*/ 608 w 327"/>
                <a:gd name="T75" fmla="*/ 8 h 159"/>
                <a:gd name="T76" fmla="*/ 574 w 327"/>
                <a:gd name="T77" fmla="*/ 8 h 159"/>
                <a:gd name="T78" fmla="*/ 540 w 327"/>
                <a:gd name="T79" fmla="*/ 12 h 159"/>
                <a:gd name="T80" fmla="*/ 492 w 327"/>
                <a:gd name="T81" fmla="*/ 16 h 159"/>
                <a:gd name="T82" fmla="*/ 442 w 327"/>
                <a:gd name="T83" fmla="*/ 12 h 15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7"/>
                <a:gd name="T127" fmla="*/ 0 h 159"/>
                <a:gd name="T128" fmla="*/ 327 w 327"/>
                <a:gd name="T129" fmla="*/ 159 h 15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7" h="159">
                  <a:moveTo>
                    <a:pt x="215" y="39"/>
                  </a:moveTo>
                  <a:lnTo>
                    <a:pt x="175" y="16"/>
                  </a:lnTo>
                  <a:lnTo>
                    <a:pt x="167" y="23"/>
                  </a:lnTo>
                  <a:lnTo>
                    <a:pt x="159" y="23"/>
                  </a:lnTo>
                  <a:lnTo>
                    <a:pt x="143" y="8"/>
                  </a:lnTo>
                  <a:lnTo>
                    <a:pt x="119" y="0"/>
                  </a:lnTo>
                  <a:lnTo>
                    <a:pt x="103" y="8"/>
                  </a:lnTo>
                  <a:lnTo>
                    <a:pt x="103" y="16"/>
                  </a:lnTo>
                  <a:lnTo>
                    <a:pt x="103" y="31"/>
                  </a:lnTo>
                  <a:lnTo>
                    <a:pt x="79" y="31"/>
                  </a:lnTo>
                  <a:lnTo>
                    <a:pt x="63" y="23"/>
                  </a:lnTo>
                  <a:lnTo>
                    <a:pt x="39" y="16"/>
                  </a:lnTo>
                  <a:lnTo>
                    <a:pt x="7" y="39"/>
                  </a:lnTo>
                  <a:lnTo>
                    <a:pt x="0" y="47"/>
                  </a:lnTo>
                  <a:lnTo>
                    <a:pt x="15" y="63"/>
                  </a:lnTo>
                  <a:lnTo>
                    <a:pt x="23" y="63"/>
                  </a:lnTo>
                  <a:lnTo>
                    <a:pt x="31" y="79"/>
                  </a:lnTo>
                  <a:lnTo>
                    <a:pt x="31" y="111"/>
                  </a:lnTo>
                  <a:lnTo>
                    <a:pt x="71" y="119"/>
                  </a:lnTo>
                  <a:lnTo>
                    <a:pt x="87" y="143"/>
                  </a:lnTo>
                  <a:lnTo>
                    <a:pt x="127" y="143"/>
                  </a:lnTo>
                  <a:lnTo>
                    <a:pt x="151" y="159"/>
                  </a:lnTo>
                  <a:lnTo>
                    <a:pt x="175" y="159"/>
                  </a:lnTo>
                  <a:lnTo>
                    <a:pt x="207" y="151"/>
                  </a:lnTo>
                  <a:lnTo>
                    <a:pt x="231" y="151"/>
                  </a:lnTo>
                  <a:lnTo>
                    <a:pt x="247" y="127"/>
                  </a:lnTo>
                  <a:lnTo>
                    <a:pt x="247" y="119"/>
                  </a:lnTo>
                  <a:lnTo>
                    <a:pt x="255" y="111"/>
                  </a:lnTo>
                  <a:lnTo>
                    <a:pt x="271" y="111"/>
                  </a:lnTo>
                  <a:lnTo>
                    <a:pt x="287" y="103"/>
                  </a:lnTo>
                  <a:lnTo>
                    <a:pt x="303" y="87"/>
                  </a:lnTo>
                  <a:lnTo>
                    <a:pt x="327" y="87"/>
                  </a:lnTo>
                  <a:lnTo>
                    <a:pt x="327" y="71"/>
                  </a:lnTo>
                  <a:lnTo>
                    <a:pt x="319" y="63"/>
                  </a:lnTo>
                  <a:lnTo>
                    <a:pt x="303" y="71"/>
                  </a:lnTo>
                  <a:lnTo>
                    <a:pt x="287" y="71"/>
                  </a:lnTo>
                  <a:lnTo>
                    <a:pt x="287" y="47"/>
                  </a:lnTo>
                  <a:lnTo>
                    <a:pt x="295" y="31"/>
                  </a:lnTo>
                  <a:lnTo>
                    <a:pt x="279" y="23"/>
                  </a:lnTo>
                  <a:lnTo>
                    <a:pt x="263" y="39"/>
                  </a:lnTo>
                  <a:lnTo>
                    <a:pt x="239" y="47"/>
                  </a:lnTo>
                  <a:lnTo>
                    <a:pt x="215" y="39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65" name="Freeform 30"/>
            <p:cNvSpPr>
              <a:spLocks/>
            </p:cNvSpPr>
            <p:nvPr/>
          </p:nvSpPr>
          <p:spPr bwMode="auto">
            <a:xfrm>
              <a:off x="4441" y="2025"/>
              <a:ext cx="339" cy="150"/>
            </a:xfrm>
            <a:custGeom>
              <a:avLst/>
              <a:gdLst>
                <a:gd name="T0" fmla="*/ 442 w 327"/>
                <a:gd name="T1" fmla="*/ 12 h 159"/>
                <a:gd name="T2" fmla="*/ 360 w 327"/>
                <a:gd name="T3" fmla="*/ 8 h 159"/>
                <a:gd name="T4" fmla="*/ 342 w 327"/>
                <a:gd name="T5" fmla="*/ 8 h 159"/>
                <a:gd name="T6" fmla="*/ 326 w 327"/>
                <a:gd name="T7" fmla="*/ 8 h 159"/>
                <a:gd name="T8" fmla="*/ 292 w 327"/>
                <a:gd name="T9" fmla="*/ 8 h 159"/>
                <a:gd name="T10" fmla="*/ 244 w 327"/>
                <a:gd name="T11" fmla="*/ 0 h 159"/>
                <a:gd name="T12" fmla="*/ 211 w 327"/>
                <a:gd name="T13" fmla="*/ 8 h 159"/>
                <a:gd name="T14" fmla="*/ 211 w 327"/>
                <a:gd name="T15" fmla="*/ 8 h 159"/>
                <a:gd name="T16" fmla="*/ 211 w 327"/>
                <a:gd name="T17" fmla="*/ 8 h 159"/>
                <a:gd name="T18" fmla="*/ 162 w 327"/>
                <a:gd name="T19" fmla="*/ 8 h 159"/>
                <a:gd name="T20" fmla="*/ 129 w 327"/>
                <a:gd name="T21" fmla="*/ 8 h 159"/>
                <a:gd name="T22" fmla="*/ 81 w 327"/>
                <a:gd name="T23" fmla="*/ 8 h 159"/>
                <a:gd name="T24" fmla="*/ 7 w 327"/>
                <a:gd name="T25" fmla="*/ 12 h 159"/>
                <a:gd name="T26" fmla="*/ 0 w 327"/>
                <a:gd name="T27" fmla="*/ 16 h 159"/>
                <a:gd name="T28" fmla="*/ 35 w 327"/>
                <a:gd name="T29" fmla="*/ 21 h 159"/>
                <a:gd name="T30" fmla="*/ 45 w 327"/>
                <a:gd name="T31" fmla="*/ 21 h 159"/>
                <a:gd name="T32" fmla="*/ 61 w 327"/>
                <a:gd name="T33" fmla="*/ 25 h 159"/>
                <a:gd name="T34" fmla="*/ 61 w 327"/>
                <a:gd name="T35" fmla="*/ 35 h 159"/>
                <a:gd name="T36" fmla="*/ 146 w 327"/>
                <a:gd name="T37" fmla="*/ 38 h 159"/>
                <a:gd name="T38" fmla="*/ 178 w 327"/>
                <a:gd name="T39" fmla="*/ 44 h 159"/>
                <a:gd name="T40" fmla="*/ 261 w 327"/>
                <a:gd name="T41" fmla="*/ 44 h 159"/>
                <a:gd name="T42" fmla="*/ 312 w 327"/>
                <a:gd name="T43" fmla="*/ 50 h 159"/>
                <a:gd name="T44" fmla="*/ 360 w 327"/>
                <a:gd name="T45" fmla="*/ 50 h 159"/>
                <a:gd name="T46" fmla="*/ 426 w 327"/>
                <a:gd name="T47" fmla="*/ 47 h 159"/>
                <a:gd name="T48" fmla="*/ 475 w 327"/>
                <a:gd name="T49" fmla="*/ 47 h 159"/>
                <a:gd name="T50" fmla="*/ 507 w 327"/>
                <a:gd name="T51" fmla="*/ 40 h 159"/>
                <a:gd name="T52" fmla="*/ 507 w 327"/>
                <a:gd name="T53" fmla="*/ 38 h 159"/>
                <a:gd name="T54" fmla="*/ 522 w 327"/>
                <a:gd name="T55" fmla="*/ 35 h 159"/>
                <a:gd name="T56" fmla="*/ 556 w 327"/>
                <a:gd name="T57" fmla="*/ 35 h 159"/>
                <a:gd name="T58" fmla="*/ 593 w 327"/>
                <a:gd name="T59" fmla="*/ 33 h 159"/>
                <a:gd name="T60" fmla="*/ 623 w 327"/>
                <a:gd name="T61" fmla="*/ 27 h 159"/>
                <a:gd name="T62" fmla="*/ 671 w 327"/>
                <a:gd name="T63" fmla="*/ 27 h 159"/>
                <a:gd name="T64" fmla="*/ 671 w 327"/>
                <a:gd name="T65" fmla="*/ 23 h 159"/>
                <a:gd name="T66" fmla="*/ 657 w 327"/>
                <a:gd name="T67" fmla="*/ 21 h 159"/>
                <a:gd name="T68" fmla="*/ 623 w 327"/>
                <a:gd name="T69" fmla="*/ 23 h 159"/>
                <a:gd name="T70" fmla="*/ 593 w 327"/>
                <a:gd name="T71" fmla="*/ 23 h 159"/>
                <a:gd name="T72" fmla="*/ 593 w 327"/>
                <a:gd name="T73" fmla="*/ 16 h 159"/>
                <a:gd name="T74" fmla="*/ 608 w 327"/>
                <a:gd name="T75" fmla="*/ 8 h 159"/>
                <a:gd name="T76" fmla="*/ 574 w 327"/>
                <a:gd name="T77" fmla="*/ 8 h 159"/>
                <a:gd name="T78" fmla="*/ 540 w 327"/>
                <a:gd name="T79" fmla="*/ 12 h 159"/>
                <a:gd name="T80" fmla="*/ 492 w 327"/>
                <a:gd name="T81" fmla="*/ 16 h 159"/>
                <a:gd name="T82" fmla="*/ 442 w 327"/>
                <a:gd name="T83" fmla="*/ 12 h 15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7"/>
                <a:gd name="T127" fmla="*/ 0 h 159"/>
                <a:gd name="T128" fmla="*/ 327 w 327"/>
                <a:gd name="T129" fmla="*/ 159 h 15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7" h="159">
                  <a:moveTo>
                    <a:pt x="215" y="39"/>
                  </a:moveTo>
                  <a:lnTo>
                    <a:pt x="175" y="16"/>
                  </a:lnTo>
                  <a:lnTo>
                    <a:pt x="167" y="23"/>
                  </a:lnTo>
                  <a:lnTo>
                    <a:pt x="159" y="23"/>
                  </a:lnTo>
                  <a:lnTo>
                    <a:pt x="143" y="8"/>
                  </a:lnTo>
                  <a:lnTo>
                    <a:pt x="119" y="0"/>
                  </a:lnTo>
                  <a:lnTo>
                    <a:pt x="103" y="8"/>
                  </a:lnTo>
                  <a:lnTo>
                    <a:pt x="103" y="16"/>
                  </a:lnTo>
                  <a:lnTo>
                    <a:pt x="103" y="31"/>
                  </a:lnTo>
                  <a:lnTo>
                    <a:pt x="79" y="31"/>
                  </a:lnTo>
                  <a:lnTo>
                    <a:pt x="63" y="23"/>
                  </a:lnTo>
                  <a:lnTo>
                    <a:pt x="39" y="16"/>
                  </a:lnTo>
                  <a:lnTo>
                    <a:pt x="7" y="39"/>
                  </a:lnTo>
                  <a:lnTo>
                    <a:pt x="0" y="47"/>
                  </a:lnTo>
                  <a:lnTo>
                    <a:pt x="15" y="63"/>
                  </a:lnTo>
                  <a:lnTo>
                    <a:pt x="23" y="63"/>
                  </a:lnTo>
                  <a:lnTo>
                    <a:pt x="31" y="79"/>
                  </a:lnTo>
                  <a:lnTo>
                    <a:pt x="31" y="111"/>
                  </a:lnTo>
                  <a:lnTo>
                    <a:pt x="71" y="119"/>
                  </a:lnTo>
                  <a:lnTo>
                    <a:pt x="87" y="143"/>
                  </a:lnTo>
                  <a:lnTo>
                    <a:pt x="127" y="143"/>
                  </a:lnTo>
                  <a:lnTo>
                    <a:pt x="151" y="159"/>
                  </a:lnTo>
                  <a:lnTo>
                    <a:pt x="175" y="159"/>
                  </a:lnTo>
                  <a:lnTo>
                    <a:pt x="207" y="151"/>
                  </a:lnTo>
                  <a:lnTo>
                    <a:pt x="231" y="151"/>
                  </a:lnTo>
                  <a:lnTo>
                    <a:pt x="247" y="127"/>
                  </a:lnTo>
                  <a:lnTo>
                    <a:pt x="247" y="119"/>
                  </a:lnTo>
                  <a:lnTo>
                    <a:pt x="255" y="111"/>
                  </a:lnTo>
                  <a:lnTo>
                    <a:pt x="271" y="111"/>
                  </a:lnTo>
                  <a:lnTo>
                    <a:pt x="287" y="103"/>
                  </a:lnTo>
                  <a:lnTo>
                    <a:pt x="303" y="87"/>
                  </a:lnTo>
                  <a:lnTo>
                    <a:pt x="327" y="87"/>
                  </a:lnTo>
                  <a:lnTo>
                    <a:pt x="327" y="71"/>
                  </a:lnTo>
                  <a:lnTo>
                    <a:pt x="319" y="63"/>
                  </a:lnTo>
                  <a:lnTo>
                    <a:pt x="303" y="71"/>
                  </a:lnTo>
                  <a:lnTo>
                    <a:pt x="287" y="71"/>
                  </a:lnTo>
                  <a:lnTo>
                    <a:pt x="287" y="47"/>
                  </a:lnTo>
                  <a:lnTo>
                    <a:pt x="295" y="31"/>
                  </a:lnTo>
                  <a:lnTo>
                    <a:pt x="279" y="23"/>
                  </a:lnTo>
                  <a:lnTo>
                    <a:pt x="263" y="39"/>
                  </a:lnTo>
                  <a:lnTo>
                    <a:pt x="239" y="47"/>
                  </a:lnTo>
                  <a:lnTo>
                    <a:pt x="215" y="39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66" name="Freeform 31"/>
            <p:cNvSpPr>
              <a:spLocks/>
            </p:cNvSpPr>
            <p:nvPr/>
          </p:nvSpPr>
          <p:spPr bwMode="auto">
            <a:xfrm>
              <a:off x="3714" y="1640"/>
              <a:ext cx="117" cy="238"/>
            </a:xfrm>
            <a:custGeom>
              <a:avLst/>
              <a:gdLst>
                <a:gd name="T0" fmla="*/ 193 w 112"/>
                <a:gd name="T1" fmla="*/ 7 h 256"/>
                <a:gd name="T2" fmla="*/ 193 w 112"/>
                <a:gd name="T3" fmla="*/ 14 h 256"/>
                <a:gd name="T4" fmla="*/ 230 w 112"/>
                <a:gd name="T5" fmla="*/ 16 h 256"/>
                <a:gd name="T6" fmla="*/ 211 w 112"/>
                <a:gd name="T7" fmla="*/ 20 h 256"/>
                <a:gd name="T8" fmla="*/ 230 w 112"/>
                <a:gd name="T9" fmla="*/ 29 h 256"/>
                <a:gd name="T10" fmla="*/ 211 w 112"/>
                <a:gd name="T11" fmla="*/ 33 h 256"/>
                <a:gd name="T12" fmla="*/ 251 w 112"/>
                <a:gd name="T13" fmla="*/ 38 h 256"/>
                <a:gd name="T14" fmla="*/ 230 w 112"/>
                <a:gd name="T15" fmla="*/ 41 h 256"/>
                <a:gd name="T16" fmla="*/ 266 w 112"/>
                <a:gd name="T17" fmla="*/ 45 h 256"/>
                <a:gd name="T18" fmla="*/ 266 w 112"/>
                <a:gd name="T19" fmla="*/ 47 h 256"/>
                <a:gd name="T20" fmla="*/ 211 w 112"/>
                <a:gd name="T21" fmla="*/ 55 h 256"/>
                <a:gd name="T22" fmla="*/ 171 w 112"/>
                <a:gd name="T23" fmla="*/ 59 h 256"/>
                <a:gd name="T24" fmla="*/ 153 w 112"/>
                <a:gd name="T25" fmla="*/ 59 h 256"/>
                <a:gd name="T26" fmla="*/ 76 w 112"/>
                <a:gd name="T27" fmla="*/ 60 h 256"/>
                <a:gd name="T28" fmla="*/ 8 w 112"/>
                <a:gd name="T29" fmla="*/ 59 h 256"/>
                <a:gd name="T30" fmla="*/ 8 w 112"/>
                <a:gd name="T31" fmla="*/ 52 h 256"/>
                <a:gd name="T32" fmla="*/ 8 w 112"/>
                <a:gd name="T33" fmla="*/ 47 h 256"/>
                <a:gd name="T34" fmla="*/ 8 w 112"/>
                <a:gd name="T35" fmla="*/ 45 h 256"/>
                <a:gd name="T36" fmla="*/ 95 w 112"/>
                <a:gd name="T37" fmla="*/ 35 h 256"/>
                <a:gd name="T38" fmla="*/ 95 w 112"/>
                <a:gd name="T39" fmla="*/ 33 h 256"/>
                <a:gd name="T40" fmla="*/ 95 w 112"/>
                <a:gd name="T41" fmla="*/ 30 h 256"/>
                <a:gd name="T42" fmla="*/ 95 w 112"/>
                <a:gd name="T43" fmla="*/ 29 h 256"/>
                <a:gd name="T44" fmla="*/ 76 w 112"/>
                <a:gd name="T45" fmla="*/ 29 h 256"/>
                <a:gd name="T46" fmla="*/ 54 w 112"/>
                <a:gd name="T47" fmla="*/ 16 h 256"/>
                <a:gd name="T48" fmla="*/ 0 w 112"/>
                <a:gd name="T49" fmla="*/ 7 h 256"/>
                <a:gd name="T50" fmla="*/ 8 w 112"/>
                <a:gd name="T51" fmla="*/ 7 h 256"/>
                <a:gd name="T52" fmla="*/ 38 w 112"/>
                <a:gd name="T53" fmla="*/ 9 h 256"/>
                <a:gd name="T54" fmla="*/ 95 w 112"/>
                <a:gd name="T55" fmla="*/ 9 h 256"/>
                <a:gd name="T56" fmla="*/ 113 w 112"/>
                <a:gd name="T57" fmla="*/ 7 h 256"/>
                <a:gd name="T58" fmla="*/ 134 w 112"/>
                <a:gd name="T59" fmla="*/ 7 h 256"/>
                <a:gd name="T60" fmla="*/ 171 w 112"/>
                <a:gd name="T61" fmla="*/ 0 h 256"/>
                <a:gd name="T62" fmla="*/ 211 w 112"/>
                <a:gd name="T63" fmla="*/ 7 h 256"/>
                <a:gd name="T64" fmla="*/ 193 w 112"/>
                <a:gd name="T65" fmla="*/ 7 h 2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256"/>
                <a:gd name="T101" fmla="*/ 112 w 112"/>
                <a:gd name="T102" fmla="*/ 256 h 2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256">
                  <a:moveTo>
                    <a:pt x="80" y="32"/>
                  </a:moveTo>
                  <a:lnTo>
                    <a:pt x="80" y="56"/>
                  </a:lnTo>
                  <a:lnTo>
                    <a:pt x="96" y="64"/>
                  </a:lnTo>
                  <a:lnTo>
                    <a:pt x="88" y="88"/>
                  </a:lnTo>
                  <a:lnTo>
                    <a:pt x="96" y="120"/>
                  </a:lnTo>
                  <a:lnTo>
                    <a:pt x="88" y="144"/>
                  </a:lnTo>
                  <a:lnTo>
                    <a:pt x="104" y="160"/>
                  </a:lnTo>
                  <a:lnTo>
                    <a:pt x="96" y="176"/>
                  </a:lnTo>
                  <a:lnTo>
                    <a:pt x="112" y="192"/>
                  </a:lnTo>
                  <a:lnTo>
                    <a:pt x="112" y="200"/>
                  </a:lnTo>
                  <a:lnTo>
                    <a:pt x="88" y="232"/>
                  </a:lnTo>
                  <a:lnTo>
                    <a:pt x="72" y="248"/>
                  </a:lnTo>
                  <a:lnTo>
                    <a:pt x="64" y="248"/>
                  </a:lnTo>
                  <a:lnTo>
                    <a:pt x="32" y="256"/>
                  </a:lnTo>
                  <a:lnTo>
                    <a:pt x="8" y="248"/>
                  </a:lnTo>
                  <a:lnTo>
                    <a:pt x="8" y="224"/>
                  </a:lnTo>
                  <a:lnTo>
                    <a:pt x="8" y="200"/>
                  </a:lnTo>
                  <a:lnTo>
                    <a:pt x="8" y="192"/>
                  </a:lnTo>
                  <a:lnTo>
                    <a:pt x="40" y="152"/>
                  </a:lnTo>
                  <a:lnTo>
                    <a:pt x="40" y="144"/>
                  </a:lnTo>
                  <a:lnTo>
                    <a:pt x="40" y="128"/>
                  </a:lnTo>
                  <a:lnTo>
                    <a:pt x="40" y="120"/>
                  </a:lnTo>
                  <a:lnTo>
                    <a:pt x="32" y="120"/>
                  </a:lnTo>
                  <a:lnTo>
                    <a:pt x="24" y="64"/>
                  </a:lnTo>
                  <a:lnTo>
                    <a:pt x="0" y="32"/>
                  </a:lnTo>
                  <a:lnTo>
                    <a:pt x="8" y="24"/>
                  </a:lnTo>
                  <a:lnTo>
                    <a:pt x="16" y="40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56" y="8"/>
                  </a:lnTo>
                  <a:lnTo>
                    <a:pt x="72" y="0"/>
                  </a:lnTo>
                  <a:lnTo>
                    <a:pt x="88" y="16"/>
                  </a:lnTo>
                  <a:lnTo>
                    <a:pt x="80" y="3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67" name="Freeform 32"/>
            <p:cNvSpPr>
              <a:spLocks/>
            </p:cNvSpPr>
            <p:nvPr/>
          </p:nvSpPr>
          <p:spPr bwMode="auto">
            <a:xfrm>
              <a:off x="3714" y="1640"/>
              <a:ext cx="117" cy="238"/>
            </a:xfrm>
            <a:custGeom>
              <a:avLst/>
              <a:gdLst>
                <a:gd name="T0" fmla="*/ 193 w 112"/>
                <a:gd name="T1" fmla="*/ 7 h 256"/>
                <a:gd name="T2" fmla="*/ 193 w 112"/>
                <a:gd name="T3" fmla="*/ 14 h 256"/>
                <a:gd name="T4" fmla="*/ 230 w 112"/>
                <a:gd name="T5" fmla="*/ 16 h 256"/>
                <a:gd name="T6" fmla="*/ 211 w 112"/>
                <a:gd name="T7" fmla="*/ 20 h 256"/>
                <a:gd name="T8" fmla="*/ 230 w 112"/>
                <a:gd name="T9" fmla="*/ 29 h 256"/>
                <a:gd name="T10" fmla="*/ 211 w 112"/>
                <a:gd name="T11" fmla="*/ 33 h 256"/>
                <a:gd name="T12" fmla="*/ 251 w 112"/>
                <a:gd name="T13" fmla="*/ 38 h 256"/>
                <a:gd name="T14" fmla="*/ 230 w 112"/>
                <a:gd name="T15" fmla="*/ 41 h 256"/>
                <a:gd name="T16" fmla="*/ 266 w 112"/>
                <a:gd name="T17" fmla="*/ 45 h 256"/>
                <a:gd name="T18" fmla="*/ 266 w 112"/>
                <a:gd name="T19" fmla="*/ 47 h 256"/>
                <a:gd name="T20" fmla="*/ 211 w 112"/>
                <a:gd name="T21" fmla="*/ 55 h 256"/>
                <a:gd name="T22" fmla="*/ 171 w 112"/>
                <a:gd name="T23" fmla="*/ 59 h 256"/>
                <a:gd name="T24" fmla="*/ 153 w 112"/>
                <a:gd name="T25" fmla="*/ 59 h 256"/>
                <a:gd name="T26" fmla="*/ 76 w 112"/>
                <a:gd name="T27" fmla="*/ 60 h 256"/>
                <a:gd name="T28" fmla="*/ 8 w 112"/>
                <a:gd name="T29" fmla="*/ 59 h 256"/>
                <a:gd name="T30" fmla="*/ 8 w 112"/>
                <a:gd name="T31" fmla="*/ 52 h 256"/>
                <a:gd name="T32" fmla="*/ 8 w 112"/>
                <a:gd name="T33" fmla="*/ 47 h 256"/>
                <a:gd name="T34" fmla="*/ 8 w 112"/>
                <a:gd name="T35" fmla="*/ 45 h 256"/>
                <a:gd name="T36" fmla="*/ 95 w 112"/>
                <a:gd name="T37" fmla="*/ 35 h 256"/>
                <a:gd name="T38" fmla="*/ 95 w 112"/>
                <a:gd name="T39" fmla="*/ 33 h 256"/>
                <a:gd name="T40" fmla="*/ 95 w 112"/>
                <a:gd name="T41" fmla="*/ 30 h 256"/>
                <a:gd name="T42" fmla="*/ 95 w 112"/>
                <a:gd name="T43" fmla="*/ 29 h 256"/>
                <a:gd name="T44" fmla="*/ 76 w 112"/>
                <a:gd name="T45" fmla="*/ 29 h 256"/>
                <a:gd name="T46" fmla="*/ 54 w 112"/>
                <a:gd name="T47" fmla="*/ 16 h 256"/>
                <a:gd name="T48" fmla="*/ 0 w 112"/>
                <a:gd name="T49" fmla="*/ 7 h 256"/>
                <a:gd name="T50" fmla="*/ 8 w 112"/>
                <a:gd name="T51" fmla="*/ 7 h 256"/>
                <a:gd name="T52" fmla="*/ 38 w 112"/>
                <a:gd name="T53" fmla="*/ 9 h 256"/>
                <a:gd name="T54" fmla="*/ 95 w 112"/>
                <a:gd name="T55" fmla="*/ 9 h 256"/>
                <a:gd name="T56" fmla="*/ 113 w 112"/>
                <a:gd name="T57" fmla="*/ 7 h 256"/>
                <a:gd name="T58" fmla="*/ 134 w 112"/>
                <a:gd name="T59" fmla="*/ 7 h 256"/>
                <a:gd name="T60" fmla="*/ 171 w 112"/>
                <a:gd name="T61" fmla="*/ 0 h 256"/>
                <a:gd name="T62" fmla="*/ 211 w 112"/>
                <a:gd name="T63" fmla="*/ 7 h 256"/>
                <a:gd name="T64" fmla="*/ 193 w 112"/>
                <a:gd name="T65" fmla="*/ 7 h 2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256"/>
                <a:gd name="T101" fmla="*/ 112 w 112"/>
                <a:gd name="T102" fmla="*/ 256 h 2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256">
                  <a:moveTo>
                    <a:pt x="80" y="32"/>
                  </a:moveTo>
                  <a:lnTo>
                    <a:pt x="80" y="56"/>
                  </a:lnTo>
                  <a:lnTo>
                    <a:pt x="96" y="64"/>
                  </a:lnTo>
                  <a:lnTo>
                    <a:pt x="88" y="88"/>
                  </a:lnTo>
                  <a:lnTo>
                    <a:pt x="96" y="120"/>
                  </a:lnTo>
                  <a:lnTo>
                    <a:pt x="88" y="144"/>
                  </a:lnTo>
                  <a:lnTo>
                    <a:pt x="104" y="160"/>
                  </a:lnTo>
                  <a:lnTo>
                    <a:pt x="96" y="176"/>
                  </a:lnTo>
                  <a:lnTo>
                    <a:pt x="112" y="192"/>
                  </a:lnTo>
                  <a:lnTo>
                    <a:pt x="112" y="200"/>
                  </a:lnTo>
                  <a:lnTo>
                    <a:pt x="88" y="232"/>
                  </a:lnTo>
                  <a:lnTo>
                    <a:pt x="72" y="248"/>
                  </a:lnTo>
                  <a:lnTo>
                    <a:pt x="64" y="248"/>
                  </a:lnTo>
                  <a:lnTo>
                    <a:pt x="32" y="256"/>
                  </a:lnTo>
                  <a:lnTo>
                    <a:pt x="8" y="248"/>
                  </a:lnTo>
                  <a:lnTo>
                    <a:pt x="8" y="224"/>
                  </a:lnTo>
                  <a:lnTo>
                    <a:pt x="8" y="200"/>
                  </a:lnTo>
                  <a:lnTo>
                    <a:pt x="8" y="192"/>
                  </a:lnTo>
                  <a:lnTo>
                    <a:pt x="40" y="152"/>
                  </a:lnTo>
                  <a:lnTo>
                    <a:pt x="40" y="144"/>
                  </a:lnTo>
                  <a:lnTo>
                    <a:pt x="40" y="128"/>
                  </a:lnTo>
                  <a:lnTo>
                    <a:pt x="40" y="120"/>
                  </a:lnTo>
                  <a:lnTo>
                    <a:pt x="32" y="120"/>
                  </a:lnTo>
                  <a:lnTo>
                    <a:pt x="24" y="64"/>
                  </a:lnTo>
                  <a:lnTo>
                    <a:pt x="0" y="32"/>
                  </a:lnTo>
                  <a:lnTo>
                    <a:pt x="8" y="24"/>
                  </a:lnTo>
                  <a:lnTo>
                    <a:pt x="16" y="40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56" y="8"/>
                  </a:lnTo>
                  <a:lnTo>
                    <a:pt x="72" y="0"/>
                  </a:lnTo>
                  <a:lnTo>
                    <a:pt x="88" y="16"/>
                  </a:lnTo>
                  <a:lnTo>
                    <a:pt x="80" y="32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68" name="Freeform 33"/>
            <p:cNvSpPr>
              <a:spLocks/>
            </p:cNvSpPr>
            <p:nvPr/>
          </p:nvSpPr>
          <p:spPr bwMode="auto">
            <a:xfrm>
              <a:off x="1678" y="1603"/>
              <a:ext cx="406" cy="387"/>
            </a:xfrm>
            <a:custGeom>
              <a:avLst/>
              <a:gdLst>
                <a:gd name="T0" fmla="*/ 791 w 392"/>
                <a:gd name="T1" fmla="*/ 91 h 416"/>
                <a:gd name="T2" fmla="*/ 713 w 392"/>
                <a:gd name="T3" fmla="*/ 77 h 416"/>
                <a:gd name="T4" fmla="*/ 677 w 392"/>
                <a:gd name="T5" fmla="*/ 71 h 416"/>
                <a:gd name="T6" fmla="*/ 646 w 392"/>
                <a:gd name="T7" fmla="*/ 75 h 416"/>
                <a:gd name="T8" fmla="*/ 600 w 392"/>
                <a:gd name="T9" fmla="*/ 68 h 416"/>
                <a:gd name="T10" fmla="*/ 566 w 392"/>
                <a:gd name="T11" fmla="*/ 68 h 416"/>
                <a:gd name="T12" fmla="*/ 516 w 392"/>
                <a:gd name="T13" fmla="*/ 9 h 416"/>
                <a:gd name="T14" fmla="*/ 454 w 392"/>
                <a:gd name="T15" fmla="*/ 9 h 416"/>
                <a:gd name="T16" fmla="*/ 386 w 392"/>
                <a:gd name="T17" fmla="*/ 7 h 416"/>
                <a:gd name="T18" fmla="*/ 323 w 392"/>
                <a:gd name="T19" fmla="*/ 7 h 416"/>
                <a:gd name="T20" fmla="*/ 259 w 392"/>
                <a:gd name="T21" fmla="*/ 7 h 416"/>
                <a:gd name="T22" fmla="*/ 210 w 392"/>
                <a:gd name="T23" fmla="*/ 7 h 416"/>
                <a:gd name="T24" fmla="*/ 147 w 392"/>
                <a:gd name="T25" fmla="*/ 7 h 416"/>
                <a:gd name="T26" fmla="*/ 97 w 392"/>
                <a:gd name="T27" fmla="*/ 12 h 416"/>
                <a:gd name="T28" fmla="*/ 36 w 392"/>
                <a:gd name="T29" fmla="*/ 19 h 416"/>
                <a:gd name="T30" fmla="*/ 82 w 392"/>
                <a:gd name="T31" fmla="*/ 27 h 416"/>
                <a:gd name="T32" fmla="*/ 112 w 392"/>
                <a:gd name="T33" fmla="*/ 35 h 416"/>
                <a:gd name="T34" fmla="*/ 82 w 392"/>
                <a:gd name="T35" fmla="*/ 33 h 416"/>
                <a:gd name="T36" fmla="*/ 0 w 392"/>
                <a:gd name="T37" fmla="*/ 35 h 416"/>
                <a:gd name="T38" fmla="*/ 8 w 392"/>
                <a:gd name="T39" fmla="*/ 42 h 416"/>
                <a:gd name="T40" fmla="*/ 8 w 392"/>
                <a:gd name="T41" fmla="*/ 45 h 416"/>
                <a:gd name="T42" fmla="*/ 82 w 392"/>
                <a:gd name="T43" fmla="*/ 47 h 416"/>
                <a:gd name="T44" fmla="*/ 128 w 392"/>
                <a:gd name="T45" fmla="*/ 45 h 416"/>
                <a:gd name="T46" fmla="*/ 147 w 392"/>
                <a:gd name="T47" fmla="*/ 48 h 416"/>
                <a:gd name="T48" fmla="*/ 97 w 392"/>
                <a:gd name="T49" fmla="*/ 52 h 416"/>
                <a:gd name="T50" fmla="*/ 62 w 392"/>
                <a:gd name="T51" fmla="*/ 55 h 416"/>
                <a:gd name="T52" fmla="*/ 82 w 392"/>
                <a:gd name="T53" fmla="*/ 71 h 416"/>
                <a:gd name="T54" fmla="*/ 112 w 392"/>
                <a:gd name="T55" fmla="*/ 74 h 416"/>
                <a:gd name="T56" fmla="*/ 128 w 392"/>
                <a:gd name="T57" fmla="*/ 77 h 416"/>
                <a:gd name="T58" fmla="*/ 176 w 392"/>
                <a:gd name="T59" fmla="*/ 80 h 416"/>
                <a:gd name="T60" fmla="*/ 210 w 392"/>
                <a:gd name="T61" fmla="*/ 77 h 416"/>
                <a:gd name="T62" fmla="*/ 210 w 392"/>
                <a:gd name="T63" fmla="*/ 82 h 416"/>
                <a:gd name="T64" fmla="*/ 97 w 392"/>
                <a:gd name="T65" fmla="*/ 91 h 416"/>
                <a:gd name="T66" fmla="*/ 46 w 392"/>
                <a:gd name="T67" fmla="*/ 97 h 416"/>
                <a:gd name="T68" fmla="*/ 128 w 392"/>
                <a:gd name="T69" fmla="*/ 93 h 416"/>
                <a:gd name="T70" fmla="*/ 194 w 392"/>
                <a:gd name="T71" fmla="*/ 88 h 416"/>
                <a:gd name="T72" fmla="*/ 291 w 392"/>
                <a:gd name="T73" fmla="*/ 80 h 416"/>
                <a:gd name="T74" fmla="*/ 273 w 392"/>
                <a:gd name="T75" fmla="*/ 75 h 416"/>
                <a:gd name="T76" fmla="*/ 323 w 392"/>
                <a:gd name="T77" fmla="*/ 70 h 416"/>
                <a:gd name="T78" fmla="*/ 355 w 392"/>
                <a:gd name="T79" fmla="*/ 64 h 416"/>
                <a:gd name="T80" fmla="*/ 355 w 392"/>
                <a:gd name="T81" fmla="*/ 65 h 416"/>
                <a:gd name="T82" fmla="*/ 323 w 392"/>
                <a:gd name="T83" fmla="*/ 71 h 416"/>
                <a:gd name="T84" fmla="*/ 323 w 392"/>
                <a:gd name="T85" fmla="*/ 75 h 416"/>
                <a:gd name="T86" fmla="*/ 386 w 392"/>
                <a:gd name="T87" fmla="*/ 71 h 416"/>
                <a:gd name="T88" fmla="*/ 401 w 392"/>
                <a:gd name="T89" fmla="*/ 68 h 416"/>
                <a:gd name="T90" fmla="*/ 438 w 392"/>
                <a:gd name="T91" fmla="*/ 68 h 416"/>
                <a:gd name="T92" fmla="*/ 530 w 392"/>
                <a:gd name="T93" fmla="*/ 70 h 416"/>
                <a:gd name="T94" fmla="*/ 581 w 392"/>
                <a:gd name="T95" fmla="*/ 71 h 416"/>
                <a:gd name="T96" fmla="*/ 646 w 392"/>
                <a:gd name="T97" fmla="*/ 80 h 416"/>
                <a:gd name="T98" fmla="*/ 677 w 392"/>
                <a:gd name="T99" fmla="*/ 81 h 416"/>
                <a:gd name="T100" fmla="*/ 677 w 392"/>
                <a:gd name="T101" fmla="*/ 80 h 416"/>
                <a:gd name="T102" fmla="*/ 694 w 392"/>
                <a:gd name="T103" fmla="*/ 86 h 416"/>
                <a:gd name="T104" fmla="*/ 726 w 392"/>
                <a:gd name="T105" fmla="*/ 87 h 416"/>
                <a:gd name="T106" fmla="*/ 713 w 392"/>
                <a:gd name="T107" fmla="*/ 87 h 416"/>
                <a:gd name="T108" fmla="*/ 726 w 392"/>
                <a:gd name="T109" fmla="*/ 88 h 416"/>
                <a:gd name="T110" fmla="*/ 744 w 392"/>
                <a:gd name="T111" fmla="*/ 97 h 416"/>
                <a:gd name="T112" fmla="*/ 726 w 392"/>
                <a:gd name="T113" fmla="*/ 91 h 416"/>
                <a:gd name="T114" fmla="*/ 757 w 392"/>
                <a:gd name="T115" fmla="*/ 93 h 416"/>
                <a:gd name="T116" fmla="*/ 791 w 392"/>
                <a:gd name="T117" fmla="*/ 93 h 4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92"/>
                <a:gd name="T178" fmla="*/ 0 h 416"/>
                <a:gd name="T179" fmla="*/ 392 w 392"/>
                <a:gd name="T180" fmla="*/ 416 h 41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92" h="416">
                  <a:moveTo>
                    <a:pt x="392" y="400"/>
                  </a:moveTo>
                  <a:lnTo>
                    <a:pt x="392" y="384"/>
                  </a:lnTo>
                  <a:lnTo>
                    <a:pt x="368" y="368"/>
                  </a:lnTo>
                  <a:lnTo>
                    <a:pt x="352" y="328"/>
                  </a:lnTo>
                  <a:lnTo>
                    <a:pt x="344" y="328"/>
                  </a:lnTo>
                  <a:lnTo>
                    <a:pt x="336" y="304"/>
                  </a:lnTo>
                  <a:lnTo>
                    <a:pt x="320" y="312"/>
                  </a:lnTo>
                  <a:lnTo>
                    <a:pt x="320" y="320"/>
                  </a:lnTo>
                  <a:lnTo>
                    <a:pt x="296" y="296"/>
                  </a:lnTo>
                  <a:lnTo>
                    <a:pt x="296" y="288"/>
                  </a:lnTo>
                  <a:lnTo>
                    <a:pt x="280" y="296"/>
                  </a:lnTo>
                  <a:lnTo>
                    <a:pt x="280" y="288"/>
                  </a:lnTo>
                  <a:lnTo>
                    <a:pt x="280" y="56"/>
                  </a:lnTo>
                  <a:lnTo>
                    <a:pt x="256" y="40"/>
                  </a:lnTo>
                  <a:lnTo>
                    <a:pt x="240" y="4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92" y="24"/>
                  </a:lnTo>
                  <a:lnTo>
                    <a:pt x="160" y="24"/>
                  </a:lnTo>
                  <a:lnTo>
                    <a:pt x="160" y="8"/>
                  </a:lnTo>
                  <a:lnTo>
                    <a:pt x="136" y="8"/>
                  </a:lnTo>
                  <a:lnTo>
                    <a:pt x="128" y="8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88" y="16"/>
                  </a:lnTo>
                  <a:lnTo>
                    <a:pt x="72" y="32"/>
                  </a:lnTo>
                  <a:lnTo>
                    <a:pt x="64" y="32"/>
                  </a:lnTo>
                  <a:lnTo>
                    <a:pt x="48" y="48"/>
                  </a:lnTo>
                  <a:lnTo>
                    <a:pt x="40" y="72"/>
                  </a:lnTo>
                  <a:lnTo>
                    <a:pt x="16" y="80"/>
                  </a:lnTo>
                  <a:lnTo>
                    <a:pt x="8" y="96"/>
                  </a:lnTo>
                  <a:lnTo>
                    <a:pt x="40" y="112"/>
                  </a:lnTo>
                  <a:lnTo>
                    <a:pt x="40" y="128"/>
                  </a:lnTo>
                  <a:lnTo>
                    <a:pt x="56" y="152"/>
                  </a:lnTo>
                  <a:lnTo>
                    <a:pt x="40" y="152"/>
                  </a:lnTo>
                  <a:lnTo>
                    <a:pt x="40" y="144"/>
                  </a:lnTo>
                  <a:lnTo>
                    <a:pt x="32" y="144"/>
                  </a:lnTo>
                  <a:lnTo>
                    <a:pt x="0" y="152"/>
                  </a:lnTo>
                  <a:lnTo>
                    <a:pt x="0" y="168"/>
                  </a:lnTo>
                  <a:lnTo>
                    <a:pt x="8" y="176"/>
                  </a:lnTo>
                  <a:lnTo>
                    <a:pt x="8" y="184"/>
                  </a:lnTo>
                  <a:lnTo>
                    <a:pt x="8" y="192"/>
                  </a:lnTo>
                  <a:lnTo>
                    <a:pt x="24" y="200"/>
                  </a:lnTo>
                  <a:lnTo>
                    <a:pt x="40" y="200"/>
                  </a:lnTo>
                  <a:lnTo>
                    <a:pt x="48" y="200"/>
                  </a:lnTo>
                  <a:lnTo>
                    <a:pt x="64" y="192"/>
                  </a:lnTo>
                  <a:lnTo>
                    <a:pt x="64" y="200"/>
                  </a:lnTo>
                  <a:lnTo>
                    <a:pt x="72" y="208"/>
                  </a:lnTo>
                  <a:lnTo>
                    <a:pt x="64" y="224"/>
                  </a:lnTo>
                  <a:lnTo>
                    <a:pt x="48" y="224"/>
                  </a:lnTo>
                  <a:lnTo>
                    <a:pt x="40" y="232"/>
                  </a:lnTo>
                  <a:lnTo>
                    <a:pt x="32" y="232"/>
                  </a:lnTo>
                  <a:lnTo>
                    <a:pt x="16" y="264"/>
                  </a:lnTo>
                  <a:lnTo>
                    <a:pt x="40" y="304"/>
                  </a:lnTo>
                  <a:lnTo>
                    <a:pt x="56" y="296"/>
                  </a:lnTo>
                  <a:lnTo>
                    <a:pt x="56" y="312"/>
                  </a:lnTo>
                  <a:lnTo>
                    <a:pt x="56" y="320"/>
                  </a:lnTo>
                  <a:lnTo>
                    <a:pt x="64" y="328"/>
                  </a:lnTo>
                  <a:lnTo>
                    <a:pt x="80" y="328"/>
                  </a:lnTo>
                  <a:lnTo>
                    <a:pt x="88" y="336"/>
                  </a:lnTo>
                  <a:lnTo>
                    <a:pt x="88" y="328"/>
                  </a:lnTo>
                  <a:lnTo>
                    <a:pt x="104" y="328"/>
                  </a:lnTo>
                  <a:lnTo>
                    <a:pt x="104" y="336"/>
                  </a:lnTo>
                  <a:lnTo>
                    <a:pt x="104" y="352"/>
                  </a:lnTo>
                  <a:lnTo>
                    <a:pt x="72" y="384"/>
                  </a:lnTo>
                  <a:lnTo>
                    <a:pt x="48" y="384"/>
                  </a:lnTo>
                  <a:lnTo>
                    <a:pt x="40" y="392"/>
                  </a:lnTo>
                  <a:lnTo>
                    <a:pt x="24" y="408"/>
                  </a:lnTo>
                  <a:lnTo>
                    <a:pt x="32" y="416"/>
                  </a:lnTo>
                  <a:lnTo>
                    <a:pt x="64" y="392"/>
                  </a:lnTo>
                  <a:lnTo>
                    <a:pt x="88" y="384"/>
                  </a:lnTo>
                  <a:lnTo>
                    <a:pt x="96" y="376"/>
                  </a:lnTo>
                  <a:lnTo>
                    <a:pt x="112" y="360"/>
                  </a:lnTo>
                  <a:lnTo>
                    <a:pt x="144" y="336"/>
                  </a:lnTo>
                  <a:lnTo>
                    <a:pt x="152" y="328"/>
                  </a:lnTo>
                  <a:lnTo>
                    <a:pt x="136" y="320"/>
                  </a:lnTo>
                  <a:lnTo>
                    <a:pt x="144" y="312"/>
                  </a:lnTo>
                  <a:lnTo>
                    <a:pt x="160" y="296"/>
                  </a:lnTo>
                  <a:lnTo>
                    <a:pt x="160" y="288"/>
                  </a:lnTo>
                  <a:lnTo>
                    <a:pt x="176" y="272"/>
                  </a:lnTo>
                  <a:lnTo>
                    <a:pt x="184" y="272"/>
                  </a:lnTo>
                  <a:lnTo>
                    <a:pt x="176" y="280"/>
                  </a:lnTo>
                  <a:lnTo>
                    <a:pt x="168" y="288"/>
                  </a:lnTo>
                  <a:lnTo>
                    <a:pt x="160" y="304"/>
                  </a:lnTo>
                  <a:lnTo>
                    <a:pt x="168" y="312"/>
                  </a:lnTo>
                  <a:lnTo>
                    <a:pt x="160" y="320"/>
                  </a:lnTo>
                  <a:lnTo>
                    <a:pt x="168" y="320"/>
                  </a:lnTo>
                  <a:lnTo>
                    <a:pt x="192" y="304"/>
                  </a:lnTo>
                  <a:lnTo>
                    <a:pt x="200" y="304"/>
                  </a:lnTo>
                  <a:lnTo>
                    <a:pt x="200" y="288"/>
                  </a:lnTo>
                  <a:lnTo>
                    <a:pt x="200" y="280"/>
                  </a:lnTo>
                  <a:lnTo>
                    <a:pt x="216" y="288"/>
                  </a:lnTo>
                  <a:lnTo>
                    <a:pt x="240" y="296"/>
                  </a:lnTo>
                  <a:lnTo>
                    <a:pt x="264" y="296"/>
                  </a:lnTo>
                  <a:lnTo>
                    <a:pt x="280" y="304"/>
                  </a:lnTo>
                  <a:lnTo>
                    <a:pt x="288" y="304"/>
                  </a:lnTo>
                  <a:lnTo>
                    <a:pt x="288" y="312"/>
                  </a:lnTo>
                  <a:lnTo>
                    <a:pt x="320" y="336"/>
                  </a:lnTo>
                  <a:lnTo>
                    <a:pt x="344" y="384"/>
                  </a:lnTo>
                  <a:lnTo>
                    <a:pt x="336" y="344"/>
                  </a:lnTo>
                  <a:lnTo>
                    <a:pt x="328" y="336"/>
                  </a:lnTo>
                  <a:lnTo>
                    <a:pt x="336" y="336"/>
                  </a:lnTo>
                  <a:lnTo>
                    <a:pt x="336" y="328"/>
                  </a:lnTo>
                  <a:lnTo>
                    <a:pt x="344" y="360"/>
                  </a:lnTo>
                  <a:lnTo>
                    <a:pt x="352" y="352"/>
                  </a:lnTo>
                  <a:lnTo>
                    <a:pt x="360" y="368"/>
                  </a:lnTo>
                  <a:lnTo>
                    <a:pt x="352" y="360"/>
                  </a:lnTo>
                  <a:lnTo>
                    <a:pt x="352" y="368"/>
                  </a:lnTo>
                  <a:lnTo>
                    <a:pt x="352" y="384"/>
                  </a:lnTo>
                  <a:lnTo>
                    <a:pt x="360" y="376"/>
                  </a:lnTo>
                  <a:lnTo>
                    <a:pt x="360" y="384"/>
                  </a:lnTo>
                  <a:lnTo>
                    <a:pt x="368" y="408"/>
                  </a:lnTo>
                  <a:lnTo>
                    <a:pt x="368" y="392"/>
                  </a:lnTo>
                  <a:lnTo>
                    <a:pt x="360" y="384"/>
                  </a:lnTo>
                  <a:lnTo>
                    <a:pt x="368" y="384"/>
                  </a:lnTo>
                  <a:lnTo>
                    <a:pt x="376" y="400"/>
                  </a:lnTo>
                  <a:lnTo>
                    <a:pt x="384" y="408"/>
                  </a:lnTo>
                  <a:lnTo>
                    <a:pt x="392" y="40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69" name="Freeform 34"/>
            <p:cNvSpPr>
              <a:spLocks/>
            </p:cNvSpPr>
            <p:nvPr/>
          </p:nvSpPr>
          <p:spPr bwMode="auto">
            <a:xfrm>
              <a:off x="1678" y="1603"/>
              <a:ext cx="406" cy="387"/>
            </a:xfrm>
            <a:custGeom>
              <a:avLst/>
              <a:gdLst>
                <a:gd name="T0" fmla="*/ 791 w 392"/>
                <a:gd name="T1" fmla="*/ 91 h 416"/>
                <a:gd name="T2" fmla="*/ 713 w 392"/>
                <a:gd name="T3" fmla="*/ 77 h 416"/>
                <a:gd name="T4" fmla="*/ 677 w 392"/>
                <a:gd name="T5" fmla="*/ 71 h 416"/>
                <a:gd name="T6" fmla="*/ 646 w 392"/>
                <a:gd name="T7" fmla="*/ 75 h 416"/>
                <a:gd name="T8" fmla="*/ 600 w 392"/>
                <a:gd name="T9" fmla="*/ 68 h 416"/>
                <a:gd name="T10" fmla="*/ 566 w 392"/>
                <a:gd name="T11" fmla="*/ 68 h 416"/>
                <a:gd name="T12" fmla="*/ 516 w 392"/>
                <a:gd name="T13" fmla="*/ 9 h 416"/>
                <a:gd name="T14" fmla="*/ 454 w 392"/>
                <a:gd name="T15" fmla="*/ 9 h 416"/>
                <a:gd name="T16" fmla="*/ 386 w 392"/>
                <a:gd name="T17" fmla="*/ 7 h 416"/>
                <a:gd name="T18" fmla="*/ 323 w 392"/>
                <a:gd name="T19" fmla="*/ 7 h 416"/>
                <a:gd name="T20" fmla="*/ 259 w 392"/>
                <a:gd name="T21" fmla="*/ 7 h 416"/>
                <a:gd name="T22" fmla="*/ 210 w 392"/>
                <a:gd name="T23" fmla="*/ 7 h 416"/>
                <a:gd name="T24" fmla="*/ 147 w 392"/>
                <a:gd name="T25" fmla="*/ 7 h 416"/>
                <a:gd name="T26" fmla="*/ 97 w 392"/>
                <a:gd name="T27" fmla="*/ 12 h 416"/>
                <a:gd name="T28" fmla="*/ 36 w 392"/>
                <a:gd name="T29" fmla="*/ 19 h 416"/>
                <a:gd name="T30" fmla="*/ 82 w 392"/>
                <a:gd name="T31" fmla="*/ 27 h 416"/>
                <a:gd name="T32" fmla="*/ 112 w 392"/>
                <a:gd name="T33" fmla="*/ 35 h 416"/>
                <a:gd name="T34" fmla="*/ 82 w 392"/>
                <a:gd name="T35" fmla="*/ 33 h 416"/>
                <a:gd name="T36" fmla="*/ 0 w 392"/>
                <a:gd name="T37" fmla="*/ 35 h 416"/>
                <a:gd name="T38" fmla="*/ 8 w 392"/>
                <a:gd name="T39" fmla="*/ 42 h 416"/>
                <a:gd name="T40" fmla="*/ 8 w 392"/>
                <a:gd name="T41" fmla="*/ 45 h 416"/>
                <a:gd name="T42" fmla="*/ 82 w 392"/>
                <a:gd name="T43" fmla="*/ 47 h 416"/>
                <a:gd name="T44" fmla="*/ 128 w 392"/>
                <a:gd name="T45" fmla="*/ 45 h 416"/>
                <a:gd name="T46" fmla="*/ 147 w 392"/>
                <a:gd name="T47" fmla="*/ 48 h 416"/>
                <a:gd name="T48" fmla="*/ 97 w 392"/>
                <a:gd name="T49" fmla="*/ 52 h 416"/>
                <a:gd name="T50" fmla="*/ 62 w 392"/>
                <a:gd name="T51" fmla="*/ 55 h 416"/>
                <a:gd name="T52" fmla="*/ 82 w 392"/>
                <a:gd name="T53" fmla="*/ 71 h 416"/>
                <a:gd name="T54" fmla="*/ 112 w 392"/>
                <a:gd name="T55" fmla="*/ 74 h 416"/>
                <a:gd name="T56" fmla="*/ 128 w 392"/>
                <a:gd name="T57" fmla="*/ 77 h 416"/>
                <a:gd name="T58" fmla="*/ 176 w 392"/>
                <a:gd name="T59" fmla="*/ 80 h 416"/>
                <a:gd name="T60" fmla="*/ 210 w 392"/>
                <a:gd name="T61" fmla="*/ 77 h 416"/>
                <a:gd name="T62" fmla="*/ 210 w 392"/>
                <a:gd name="T63" fmla="*/ 82 h 416"/>
                <a:gd name="T64" fmla="*/ 97 w 392"/>
                <a:gd name="T65" fmla="*/ 91 h 416"/>
                <a:gd name="T66" fmla="*/ 46 w 392"/>
                <a:gd name="T67" fmla="*/ 97 h 416"/>
                <a:gd name="T68" fmla="*/ 128 w 392"/>
                <a:gd name="T69" fmla="*/ 93 h 416"/>
                <a:gd name="T70" fmla="*/ 194 w 392"/>
                <a:gd name="T71" fmla="*/ 88 h 416"/>
                <a:gd name="T72" fmla="*/ 291 w 392"/>
                <a:gd name="T73" fmla="*/ 80 h 416"/>
                <a:gd name="T74" fmla="*/ 273 w 392"/>
                <a:gd name="T75" fmla="*/ 75 h 416"/>
                <a:gd name="T76" fmla="*/ 323 w 392"/>
                <a:gd name="T77" fmla="*/ 70 h 416"/>
                <a:gd name="T78" fmla="*/ 355 w 392"/>
                <a:gd name="T79" fmla="*/ 64 h 416"/>
                <a:gd name="T80" fmla="*/ 355 w 392"/>
                <a:gd name="T81" fmla="*/ 65 h 416"/>
                <a:gd name="T82" fmla="*/ 323 w 392"/>
                <a:gd name="T83" fmla="*/ 71 h 416"/>
                <a:gd name="T84" fmla="*/ 323 w 392"/>
                <a:gd name="T85" fmla="*/ 75 h 416"/>
                <a:gd name="T86" fmla="*/ 386 w 392"/>
                <a:gd name="T87" fmla="*/ 71 h 416"/>
                <a:gd name="T88" fmla="*/ 401 w 392"/>
                <a:gd name="T89" fmla="*/ 68 h 416"/>
                <a:gd name="T90" fmla="*/ 438 w 392"/>
                <a:gd name="T91" fmla="*/ 68 h 416"/>
                <a:gd name="T92" fmla="*/ 530 w 392"/>
                <a:gd name="T93" fmla="*/ 70 h 416"/>
                <a:gd name="T94" fmla="*/ 581 w 392"/>
                <a:gd name="T95" fmla="*/ 71 h 416"/>
                <a:gd name="T96" fmla="*/ 646 w 392"/>
                <a:gd name="T97" fmla="*/ 80 h 416"/>
                <a:gd name="T98" fmla="*/ 677 w 392"/>
                <a:gd name="T99" fmla="*/ 81 h 416"/>
                <a:gd name="T100" fmla="*/ 677 w 392"/>
                <a:gd name="T101" fmla="*/ 80 h 416"/>
                <a:gd name="T102" fmla="*/ 694 w 392"/>
                <a:gd name="T103" fmla="*/ 86 h 416"/>
                <a:gd name="T104" fmla="*/ 726 w 392"/>
                <a:gd name="T105" fmla="*/ 87 h 416"/>
                <a:gd name="T106" fmla="*/ 713 w 392"/>
                <a:gd name="T107" fmla="*/ 87 h 416"/>
                <a:gd name="T108" fmla="*/ 726 w 392"/>
                <a:gd name="T109" fmla="*/ 88 h 416"/>
                <a:gd name="T110" fmla="*/ 744 w 392"/>
                <a:gd name="T111" fmla="*/ 97 h 416"/>
                <a:gd name="T112" fmla="*/ 726 w 392"/>
                <a:gd name="T113" fmla="*/ 91 h 416"/>
                <a:gd name="T114" fmla="*/ 757 w 392"/>
                <a:gd name="T115" fmla="*/ 93 h 416"/>
                <a:gd name="T116" fmla="*/ 791 w 392"/>
                <a:gd name="T117" fmla="*/ 93 h 4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92"/>
                <a:gd name="T178" fmla="*/ 0 h 416"/>
                <a:gd name="T179" fmla="*/ 392 w 392"/>
                <a:gd name="T180" fmla="*/ 416 h 41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92" h="416">
                  <a:moveTo>
                    <a:pt x="392" y="400"/>
                  </a:moveTo>
                  <a:lnTo>
                    <a:pt x="392" y="384"/>
                  </a:lnTo>
                  <a:lnTo>
                    <a:pt x="368" y="368"/>
                  </a:lnTo>
                  <a:lnTo>
                    <a:pt x="352" y="328"/>
                  </a:lnTo>
                  <a:lnTo>
                    <a:pt x="344" y="328"/>
                  </a:lnTo>
                  <a:lnTo>
                    <a:pt x="336" y="304"/>
                  </a:lnTo>
                  <a:lnTo>
                    <a:pt x="320" y="312"/>
                  </a:lnTo>
                  <a:lnTo>
                    <a:pt x="320" y="320"/>
                  </a:lnTo>
                  <a:lnTo>
                    <a:pt x="296" y="296"/>
                  </a:lnTo>
                  <a:lnTo>
                    <a:pt x="296" y="288"/>
                  </a:lnTo>
                  <a:lnTo>
                    <a:pt x="280" y="296"/>
                  </a:lnTo>
                  <a:lnTo>
                    <a:pt x="280" y="288"/>
                  </a:lnTo>
                  <a:lnTo>
                    <a:pt x="280" y="56"/>
                  </a:lnTo>
                  <a:lnTo>
                    <a:pt x="256" y="40"/>
                  </a:lnTo>
                  <a:lnTo>
                    <a:pt x="240" y="4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92" y="24"/>
                  </a:lnTo>
                  <a:lnTo>
                    <a:pt x="160" y="24"/>
                  </a:lnTo>
                  <a:lnTo>
                    <a:pt x="160" y="8"/>
                  </a:lnTo>
                  <a:lnTo>
                    <a:pt x="136" y="8"/>
                  </a:lnTo>
                  <a:lnTo>
                    <a:pt x="128" y="8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88" y="16"/>
                  </a:lnTo>
                  <a:lnTo>
                    <a:pt x="72" y="32"/>
                  </a:lnTo>
                  <a:lnTo>
                    <a:pt x="64" y="32"/>
                  </a:lnTo>
                  <a:lnTo>
                    <a:pt x="48" y="48"/>
                  </a:lnTo>
                  <a:lnTo>
                    <a:pt x="40" y="72"/>
                  </a:lnTo>
                  <a:lnTo>
                    <a:pt x="16" y="80"/>
                  </a:lnTo>
                  <a:lnTo>
                    <a:pt x="8" y="96"/>
                  </a:lnTo>
                  <a:lnTo>
                    <a:pt x="40" y="112"/>
                  </a:lnTo>
                  <a:lnTo>
                    <a:pt x="40" y="128"/>
                  </a:lnTo>
                  <a:lnTo>
                    <a:pt x="56" y="152"/>
                  </a:lnTo>
                  <a:lnTo>
                    <a:pt x="40" y="152"/>
                  </a:lnTo>
                  <a:lnTo>
                    <a:pt x="40" y="144"/>
                  </a:lnTo>
                  <a:lnTo>
                    <a:pt x="32" y="144"/>
                  </a:lnTo>
                  <a:lnTo>
                    <a:pt x="0" y="152"/>
                  </a:lnTo>
                  <a:lnTo>
                    <a:pt x="0" y="168"/>
                  </a:lnTo>
                  <a:lnTo>
                    <a:pt x="8" y="176"/>
                  </a:lnTo>
                  <a:lnTo>
                    <a:pt x="8" y="184"/>
                  </a:lnTo>
                  <a:lnTo>
                    <a:pt x="8" y="192"/>
                  </a:lnTo>
                  <a:lnTo>
                    <a:pt x="24" y="200"/>
                  </a:lnTo>
                  <a:lnTo>
                    <a:pt x="40" y="200"/>
                  </a:lnTo>
                  <a:lnTo>
                    <a:pt x="48" y="200"/>
                  </a:lnTo>
                  <a:lnTo>
                    <a:pt x="64" y="192"/>
                  </a:lnTo>
                  <a:lnTo>
                    <a:pt x="64" y="200"/>
                  </a:lnTo>
                  <a:lnTo>
                    <a:pt x="72" y="208"/>
                  </a:lnTo>
                  <a:lnTo>
                    <a:pt x="64" y="224"/>
                  </a:lnTo>
                  <a:lnTo>
                    <a:pt x="48" y="224"/>
                  </a:lnTo>
                  <a:lnTo>
                    <a:pt x="40" y="232"/>
                  </a:lnTo>
                  <a:lnTo>
                    <a:pt x="32" y="232"/>
                  </a:lnTo>
                  <a:lnTo>
                    <a:pt x="16" y="264"/>
                  </a:lnTo>
                  <a:lnTo>
                    <a:pt x="40" y="304"/>
                  </a:lnTo>
                  <a:lnTo>
                    <a:pt x="56" y="296"/>
                  </a:lnTo>
                  <a:lnTo>
                    <a:pt x="56" y="312"/>
                  </a:lnTo>
                  <a:lnTo>
                    <a:pt x="56" y="320"/>
                  </a:lnTo>
                  <a:lnTo>
                    <a:pt x="64" y="328"/>
                  </a:lnTo>
                  <a:lnTo>
                    <a:pt x="80" y="328"/>
                  </a:lnTo>
                  <a:lnTo>
                    <a:pt x="88" y="336"/>
                  </a:lnTo>
                  <a:lnTo>
                    <a:pt x="88" y="328"/>
                  </a:lnTo>
                  <a:lnTo>
                    <a:pt x="104" y="328"/>
                  </a:lnTo>
                  <a:lnTo>
                    <a:pt x="104" y="336"/>
                  </a:lnTo>
                  <a:lnTo>
                    <a:pt x="104" y="352"/>
                  </a:lnTo>
                  <a:lnTo>
                    <a:pt x="72" y="384"/>
                  </a:lnTo>
                  <a:lnTo>
                    <a:pt x="48" y="384"/>
                  </a:lnTo>
                  <a:lnTo>
                    <a:pt x="40" y="392"/>
                  </a:lnTo>
                  <a:lnTo>
                    <a:pt x="24" y="408"/>
                  </a:lnTo>
                  <a:lnTo>
                    <a:pt x="32" y="416"/>
                  </a:lnTo>
                  <a:lnTo>
                    <a:pt x="64" y="392"/>
                  </a:lnTo>
                  <a:lnTo>
                    <a:pt x="88" y="384"/>
                  </a:lnTo>
                  <a:lnTo>
                    <a:pt x="96" y="376"/>
                  </a:lnTo>
                  <a:lnTo>
                    <a:pt x="112" y="360"/>
                  </a:lnTo>
                  <a:lnTo>
                    <a:pt x="144" y="336"/>
                  </a:lnTo>
                  <a:lnTo>
                    <a:pt x="152" y="328"/>
                  </a:lnTo>
                  <a:lnTo>
                    <a:pt x="136" y="320"/>
                  </a:lnTo>
                  <a:lnTo>
                    <a:pt x="144" y="312"/>
                  </a:lnTo>
                  <a:lnTo>
                    <a:pt x="160" y="296"/>
                  </a:lnTo>
                  <a:lnTo>
                    <a:pt x="160" y="288"/>
                  </a:lnTo>
                  <a:lnTo>
                    <a:pt x="176" y="272"/>
                  </a:lnTo>
                  <a:lnTo>
                    <a:pt x="184" y="272"/>
                  </a:lnTo>
                  <a:lnTo>
                    <a:pt x="176" y="280"/>
                  </a:lnTo>
                  <a:lnTo>
                    <a:pt x="168" y="288"/>
                  </a:lnTo>
                  <a:lnTo>
                    <a:pt x="160" y="304"/>
                  </a:lnTo>
                  <a:lnTo>
                    <a:pt x="168" y="312"/>
                  </a:lnTo>
                  <a:lnTo>
                    <a:pt x="160" y="320"/>
                  </a:lnTo>
                  <a:lnTo>
                    <a:pt x="168" y="320"/>
                  </a:lnTo>
                  <a:lnTo>
                    <a:pt x="192" y="304"/>
                  </a:lnTo>
                  <a:lnTo>
                    <a:pt x="200" y="304"/>
                  </a:lnTo>
                  <a:lnTo>
                    <a:pt x="200" y="288"/>
                  </a:lnTo>
                  <a:lnTo>
                    <a:pt x="200" y="280"/>
                  </a:lnTo>
                  <a:lnTo>
                    <a:pt x="216" y="288"/>
                  </a:lnTo>
                  <a:lnTo>
                    <a:pt x="240" y="296"/>
                  </a:lnTo>
                  <a:lnTo>
                    <a:pt x="264" y="296"/>
                  </a:lnTo>
                  <a:lnTo>
                    <a:pt x="280" y="304"/>
                  </a:lnTo>
                  <a:lnTo>
                    <a:pt x="288" y="304"/>
                  </a:lnTo>
                  <a:lnTo>
                    <a:pt x="288" y="312"/>
                  </a:lnTo>
                  <a:lnTo>
                    <a:pt x="320" y="336"/>
                  </a:lnTo>
                  <a:lnTo>
                    <a:pt x="344" y="384"/>
                  </a:lnTo>
                  <a:lnTo>
                    <a:pt x="336" y="344"/>
                  </a:lnTo>
                  <a:lnTo>
                    <a:pt x="328" y="336"/>
                  </a:lnTo>
                  <a:lnTo>
                    <a:pt x="336" y="336"/>
                  </a:lnTo>
                  <a:lnTo>
                    <a:pt x="336" y="328"/>
                  </a:lnTo>
                  <a:lnTo>
                    <a:pt x="344" y="360"/>
                  </a:lnTo>
                  <a:lnTo>
                    <a:pt x="352" y="352"/>
                  </a:lnTo>
                  <a:lnTo>
                    <a:pt x="360" y="368"/>
                  </a:lnTo>
                  <a:lnTo>
                    <a:pt x="352" y="360"/>
                  </a:lnTo>
                  <a:lnTo>
                    <a:pt x="352" y="368"/>
                  </a:lnTo>
                  <a:lnTo>
                    <a:pt x="352" y="384"/>
                  </a:lnTo>
                  <a:lnTo>
                    <a:pt x="360" y="376"/>
                  </a:lnTo>
                  <a:lnTo>
                    <a:pt x="360" y="384"/>
                  </a:lnTo>
                  <a:lnTo>
                    <a:pt x="368" y="408"/>
                  </a:lnTo>
                  <a:lnTo>
                    <a:pt x="368" y="392"/>
                  </a:lnTo>
                  <a:lnTo>
                    <a:pt x="360" y="384"/>
                  </a:lnTo>
                  <a:lnTo>
                    <a:pt x="368" y="384"/>
                  </a:lnTo>
                  <a:lnTo>
                    <a:pt x="376" y="400"/>
                  </a:lnTo>
                  <a:lnTo>
                    <a:pt x="384" y="408"/>
                  </a:lnTo>
                  <a:lnTo>
                    <a:pt x="392" y="40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70" name="Freeform 35"/>
            <p:cNvSpPr>
              <a:spLocks/>
            </p:cNvSpPr>
            <p:nvPr/>
          </p:nvSpPr>
          <p:spPr bwMode="auto">
            <a:xfrm>
              <a:off x="2222" y="2292"/>
              <a:ext cx="321" cy="196"/>
            </a:xfrm>
            <a:custGeom>
              <a:avLst/>
              <a:gdLst>
                <a:gd name="T0" fmla="*/ 353 w 312"/>
                <a:gd name="T1" fmla="*/ 29 h 208"/>
                <a:gd name="T2" fmla="*/ 367 w 312"/>
                <a:gd name="T3" fmla="*/ 39 h 208"/>
                <a:gd name="T4" fmla="*/ 395 w 312"/>
                <a:gd name="T5" fmla="*/ 49 h 208"/>
                <a:gd name="T6" fmla="*/ 467 w 312"/>
                <a:gd name="T7" fmla="*/ 49 h 208"/>
                <a:gd name="T8" fmla="*/ 467 w 312"/>
                <a:gd name="T9" fmla="*/ 49 h 208"/>
                <a:gd name="T10" fmla="*/ 494 w 312"/>
                <a:gd name="T11" fmla="*/ 41 h 208"/>
                <a:gd name="T12" fmla="*/ 537 w 312"/>
                <a:gd name="T13" fmla="*/ 39 h 208"/>
                <a:gd name="T14" fmla="*/ 537 w 312"/>
                <a:gd name="T15" fmla="*/ 49 h 208"/>
                <a:gd name="T16" fmla="*/ 537 w 312"/>
                <a:gd name="T17" fmla="*/ 49 h 208"/>
                <a:gd name="T18" fmla="*/ 480 w 312"/>
                <a:gd name="T19" fmla="*/ 51 h 208"/>
                <a:gd name="T20" fmla="*/ 494 w 312"/>
                <a:gd name="T21" fmla="*/ 58 h 208"/>
                <a:gd name="T22" fmla="*/ 467 w 312"/>
                <a:gd name="T23" fmla="*/ 64 h 208"/>
                <a:gd name="T24" fmla="*/ 395 w 312"/>
                <a:gd name="T25" fmla="*/ 58 h 208"/>
                <a:gd name="T26" fmla="*/ 296 w 312"/>
                <a:gd name="T27" fmla="*/ 54 h 208"/>
                <a:gd name="T28" fmla="*/ 255 w 312"/>
                <a:gd name="T29" fmla="*/ 51 h 208"/>
                <a:gd name="T30" fmla="*/ 212 w 312"/>
                <a:gd name="T31" fmla="*/ 44 h 208"/>
                <a:gd name="T32" fmla="*/ 212 w 312"/>
                <a:gd name="T33" fmla="*/ 37 h 208"/>
                <a:gd name="T34" fmla="*/ 140 w 312"/>
                <a:gd name="T35" fmla="*/ 24 h 208"/>
                <a:gd name="T36" fmla="*/ 112 w 312"/>
                <a:gd name="T37" fmla="*/ 18 h 208"/>
                <a:gd name="T38" fmla="*/ 67 w 312"/>
                <a:gd name="T39" fmla="*/ 8 h 208"/>
                <a:gd name="T40" fmla="*/ 44 w 312"/>
                <a:gd name="T41" fmla="*/ 8 h 208"/>
                <a:gd name="T42" fmla="*/ 112 w 312"/>
                <a:gd name="T43" fmla="*/ 23 h 208"/>
                <a:gd name="T44" fmla="*/ 124 w 312"/>
                <a:gd name="T45" fmla="*/ 32 h 208"/>
                <a:gd name="T46" fmla="*/ 124 w 312"/>
                <a:gd name="T47" fmla="*/ 35 h 208"/>
                <a:gd name="T48" fmla="*/ 83 w 312"/>
                <a:gd name="T49" fmla="*/ 29 h 208"/>
                <a:gd name="T50" fmla="*/ 83 w 312"/>
                <a:gd name="T51" fmla="*/ 23 h 208"/>
                <a:gd name="T52" fmla="*/ 44 w 312"/>
                <a:gd name="T53" fmla="*/ 18 h 208"/>
                <a:gd name="T54" fmla="*/ 52 w 312"/>
                <a:gd name="T55" fmla="*/ 16 h 208"/>
                <a:gd name="T56" fmla="*/ 0 w 312"/>
                <a:gd name="T57" fmla="*/ 0 h 208"/>
                <a:gd name="T58" fmla="*/ 112 w 312"/>
                <a:gd name="T59" fmla="*/ 8 h 208"/>
                <a:gd name="T60" fmla="*/ 227 w 312"/>
                <a:gd name="T61" fmla="*/ 8 h 208"/>
                <a:gd name="T62" fmla="*/ 255 w 312"/>
                <a:gd name="T63" fmla="*/ 13 h 208"/>
                <a:gd name="T64" fmla="*/ 282 w 312"/>
                <a:gd name="T65" fmla="*/ 9 h 208"/>
                <a:gd name="T66" fmla="*/ 367 w 312"/>
                <a:gd name="T67" fmla="*/ 24 h 2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2"/>
                <a:gd name="T103" fmla="*/ 0 h 208"/>
                <a:gd name="T104" fmla="*/ 312 w 312"/>
                <a:gd name="T105" fmla="*/ 208 h 2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2" h="208">
                  <a:moveTo>
                    <a:pt x="208" y="80"/>
                  </a:moveTo>
                  <a:lnTo>
                    <a:pt x="200" y="96"/>
                  </a:lnTo>
                  <a:lnTo>
                    <a:pt x="200" y="120"/>
                  </a:lnTo>
                  <a:lnTo>
                    <a:pt x="208" y="128"/>
                  </a:lnTo>
                  <a:lnTo>
                    <a:pt x="208" y="136"/>
                  </a:lnTo>
                  <a:lnTo>
                    <a:pt x="224" y="160"/>
                  </a:lnTo>
                  <a:lnTo>
                    <a:pt x="240" y="168"/>
                  </a:lnTo>
                  <a:lnTo>
                    <a:pt x="264" y="160"/>
                  </a:lnTo>
                  <a:lnTo>
                    <a:pt x="272" y="160"/>
                  </a:lnTo>
                  <a:lnTo>
                    <a:pt x="264" y="160"/>
                  </a:lnTo>
                  <a:lnTo>
                    <a:pt x="272" y="152"/>
                  </a:lnTo>
                  <a:lnTo>
                    <a:pt x="280" y="136"/>
                  </a:lnTo>
                  <a:lnTo>
                    <a:pt x="288" y="136"/>
                  </a:lnTo>
                  <a:lnTo>
                    <a:pt x="304" y="128"/>
                  </a:lnTo>
                  <a:lnTo>
                    <a:pt x="312" y="136"/>
                  </a:lnTo>
                  <a:lnTo>
                    <a:pt x="304" y="160"/>
                  </a:lnTo>
                  <a:lnTo>
                    <a:pt x="304" y="168"/>
                  </a:lnTo>
                  <a:lnTo>
                    <a:pt x="304" y="160"/>
                  </a:lnTo>
                  <a:lnTo>
                    <a:pt x="296" y="168"/>
                  </a:lnTo>
                  <a:lnTo>
                    <a:pt x="272" y="168"/>
                  </a:lnTo>
                  <a:lnTo>
                    <a:pt x="264" y="176"/>
                  </a:lnTo>
                  <a:lnTo>
                    <a:pt x="280" y="192"/>
                  </a:lnTo>
                  <a:lnTo>
                    <a:pt x="264" y="192"/>
                  </a:lnTo>
                  <a:lnTo>
                    <a:pt x="264" y="208"/>
                  </a:lnTo>
                  <a:lnTo>
                    <a:pt x="240" y="192"/>
                  </a:lnTo>
                  <a:lnTo>
                    <a:pt x="224" y="192"/>
                  </a:lnTo>
                  <a:lnTo>
                    <a:pt x="200" y="192"/>
                  </a:lnTo>
                  <a:lnTo>
                    <a:pt x="168" y="176"/>
                  </a:lnTo>
                  <a:lnTo>
                    <a:pt x="160" y="168"/>
                  </a:lnTo>
                  <a:lnTo>
                    <a:pt x="144" y="168"/>
                  </a:lnTo>
                  <a:lnTo>
                    <a:pt x="128" y="152"/>
                  </a:lnTo>
                  <a:lnTo>
                    <a:pt x="120" y="144"/>
                  </a:lnTo>
                  <a:lnTo>
                    <a:pt x="128" y="136"/>
                  </a:lnTo>
                  <a:lnTo>
                    <a:pt x="120" y="120"/>
                  </a:lnTo>
                  <a:lnTo>
                    <a:pt x="96" y="88"/>
                  </a:lnTo>
                  <a:lnTo>
                    <a:pt x="80" y="80"/>
                  </a:lnTo>
                  <a:lnTo>
                    <a:pt x="80" y="72"/>
                  </a:lnTo>
                  <a:lnTo>
                    <a:pt x="64" y="56"/>
                  </a:lnTo>
                  <a:lnTo>
                    <a:pt x="56" y="40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32" y="24"/>
                  </a:lnTo>
                  <a:lnTo>
                    <a:pt x="64" y="72"/>
                  </a:lnTo>
                  <a:lnTo>
                    <a:pt x="64" y="104"/>
                  </a:lnTo>
                  <a:lnTo>
                    <a:pt x="72" y="104"/>
                  </a:lnTo>
                  <a:lnTo>
                    <a:pt x="80" y="104"/>
                  </a:lnTo>
                  <a:lnTo>
                    <a:pt x="72" y="112"/>
                  </a:lnTo>
                  <a:lnTo>
                    <a:pt x="64" y="104"/>
                  </a:lnTo>
                  <a:lnTo>
                    <a:pt x="48" y="96"/>
                  </a:lnTo>
                  <a:lnTo>
                    <a:pt x="56" y="88"/>
                  </a:lnTo>
                  <a:lnTo>
                    <a:pt x="48" y="72"/>
                  </a:lnTo>
                  <a:lnTo>
                    <a:pt x="32" y="64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32" y="48"/>
                  </a:lnTo>
                  <a:lnTo>
                    <a:pt x="16" y="3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4" y="8"/>
                  </a:lnTo>
                  <a:lnTo>
                    <a:pt x="112" y="8"/>
                  </a:lnTo>
                  <a:lnTo>
                    <a:pt x="128" y="16"/>
                  </a:lnTo>
                  <a:lnTo>
                    <a:pt x="128" y="32"/>
                  </a:lnTo>
                  <a:lnTo>
                    <a:pt x="144" y="40"/>
                  </a:lnTo>
                  <a:lnTo>
                    <a:pt x="152" y="32"/>
                  </a:lnTo>
                  <a:lnTo>
                    <a:pt x="160" y="32"/>
                  </a:lnTo>
                  <a:lnTo>
                    <a:pt x="184" y="72"/>
                  </a:lnTo>
                  <a:lnTo>
                    <a:pt x="208" y="8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71" name="Freeform 36"/>
            <p:cNvSpPr>
              <a:spLocks/>
            </p:cNvSpPr>
            <p:nvPr/>
          </p:nvSpPr>
          <p:spPr bwMode="auto">
            <a:xfrm>
              <a:off x="2527" y="2443"/>
              <a:ext cx="9" cy="28"/>
            </a:xfrm>
            <a:custGeom>
              <a:avLst/>
              <a:gdLst>
                <a:gd name="T0" fmla="*/ 0 w 8"/>
                <a:gd name="T1" fmla="*/ 4 h 32"/>
                <a:gd name="T2" fmla="*/ 78 w 8"/>
                <a:gd name="T3" fmla="*/ 4 h 32"/>
                <a:gd name="T4" fmla="*/ 78 w 8"/>
                <a:gd name="T5" fmla="*/ 0 h 32"/>
                <a:gd name="T6" fmla="*/ 0 w 8"/>
                <a:gd name="T7" fmla="*/ 4 h 32"/>
                <a:gd name="T8" fmla="*/ 0 w 8"/>
                <a:gd name="T9" fmla="*/ 4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32"/>
                <a:gd name="T17" fmla="*/ 8 w 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32">
                  <a:moveTo>
                    <a:pt x="0" y="32"/>
                  </a:moveTo>
                  <a:lnTo>
                    <a:pt x="8" y="32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72" name="Freeform 37"/>
            <p:cNvSpPr>
              <a:spLocks/>
            </p:cNvSpPr>
            <p:nvPr/>
          </p:nvSpPr>
          <p:spPr bwMode="auto">
            <a:xfrm>
              <a:off x="2527" y="2443"/>
              <a:ext cx="9" cy="28"/>
            </a:xfrm>
            <a:custGeom>
              <a:avLst/>
              <a:gdLst>
                <a:gd name="T0" fmla="*/ 0 w 8"/>
                <a:gd name="T1" fmla="*/ 4 h 32"/>
                <a:gd name="T2" fmla="*/ 78 w 8"/>
                <a:gd name="T3" fmla="*/ 4 h 32"/>
                <a:gd name="T4" fmla="*/ 78 w 8"/>
                <a:gd name="T5" fmla="*/ 0 h 32"/>
                <a:gd name="T6" fmla="*/ 0 w 8"/>
                <a:gd name="T7" fmla="*/ 4 h 32"/>
                <a:gd name="T8" fmla="*/ 0 w 8"/>
                <a:gd name="T9" fmla="*/ 4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32"/>
                <a:gd name="T17" fmla="*/ 8 w 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32">
                  <a:moveTo>
                    <a:pt x="0" y="32"/>
                  </a:moveTo>
                  <a:lnTo>
                    <a:pt x="8" y="32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32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73" name="Freeform 38"/>
            <p:cNvSpPr>
              <a:spLocks/>
            </p:cNvSpPr>
            <p:nvPr/>
          </p:nvSpPr>
          <p:spPr bwMode="auto">
            <a:xfrm>
              <a:off x="2495" y="2449"/>
              <a:ext cx="41" cy="46"/>
            </a:xfrm>
            <a:custGeom>
              <a:avLst/>
              <a:gdLst>
                <a:gd name="T0" fmla="*/ 52 w 40"/>
                <a:gd name="T1" fmla="*/ 12 h 48"/>
                <a:gd name="T2" fmla="*/ 60 w 40"/>
                <a:gd name="T3" fmla="*/ 12 h 48"/>
                <a:gd name="T4" fmla="*/ 44 w 40"/>
                <a:gd name="T5" fmla="*/ 18 h 48"/>
                <a:gd name="T6" fmla="*/ 16 w 40"/>
                <a:gd name="T7" fmla="*/ 22 h 48"/>
                <a:gd name="T8" fmla="*/ 0 w 40"/>
                <a:gd name="T9" fmla="*/ 18 h 48"/>
                <a:gd name="T10" fmla="*/ 0 w 40"/>
                <a:gd name="T11" fmla="*/ 12 h 48"/>
                <a:gd name="T12" fmla="*/ 16 w 40"/>
                <a:gd name="T13" fmla="*/ 12 h 48"/>
                <a:gd name="T14" fmla="*/ 0 w 40"/>
                <a:gd name="T15" fmla="*/ 8 h 48"/>
                <a:gd name="T16" fmla="*/ 8 w 40"/>
                <a:gd name="T17" fmla="*/ 0 h 48"/>
                <a:gd name="T18" fmla="*/ 52 w 40"/>
                <a:gd name="T19" fmla="*/ 0 h 48"/>
                <a:gd name="T20" fmla="*/ 52 w 40"/>
                <a:gd name="T21" fmla="*/ 12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48"/>
                <a:gd name="T35" fmla="*/ 40 w 40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48">
                  <a:moveTo>
                    <a:pt x="32" y="24"/>
                  </a:moveTo>
                  <a:lnTo>
                    <a:pt x="40" y="24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0" y="40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0" y="8"/>
                  </a:lnTo>
                  <a:lnTo>
                    <a:pt x="8" y="0"/>
                  </a:lnTo>
                  <a:lnTo>
                    <a:pt x="32" y="0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74" name="Freeform 39"/>
            <p:cNvSpPr>
              <a:spLocks/>
            </p:cNvSpPr>
            <p:nvPr/>
          </p:nvSpPr>
          <p:spPr bwMode="auto">
            <a:xfrm>
              <a:off x="2495" y="2449"/>
              <a:ext cx="41" cy="46"/>
            </a:xfrm>
            <a:custGeom>
              <a:avLst/>
              <a:gdLst>
                <a:gd name="T0" fmla="*/ 52 w 40"/>
                <a:gd name="T1" fmla="*/ 12 h 48"/>
                <a:gd name="T2" fmla="*/ 60 w 40"/>
                <a:gd name="T3" fmla="*/ 12 h 48"/>
                <a:gd name="T4" fmla="*/ 44 w 40"/>
                <a:gd name="T5" fmla="*/ 18 h 48"/>
                <a:gd name="T6" fmla="*/ 16 w 40"/>
                <a:gd name="T7" fmla="*/ 22 h 48"/>
                <a:gd name="T8" fmla="*/ 0 w 40"/>
                <a:gd name="T9" fmla="*/ 18 h 48"/>
                <a:gd name="T10" fmla="*/ 0 w 40"/>
                <a:gd name="T11" fmla="*/ 12 h 48"/>
                <a:gd name="T12" fmla="*/ 16 w 40"/>
                <a:gd name="T13" fmla="*/ 12 h 48"/>
                <a:gd name="T14" fmla="*/ 0 w 40"/>
                <a:gd name="T15" fmla="*/ 8 h 48"/>
                <a:gd name="T16" fmla="*/ 8 w 40"/>
                <a:gd name="T17" fmla="*/ 0 h 48"/>
                <a:gd name="T18" fmla="*/ 52 w 40"/>
                <a:gd name="T19" fmla="*/ 0 h 48"/>
                <a:gd name="T20" fmla="*/ 52 w 40"/>
                <a:gd name="T21" fmla="*/ 12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48"/>
                <a:gd name="T35" fmla="*/ 40 w 40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48">
                  <a:moveTo>
                    <a:pt x="32" y="24"/>
                  </a:moveTo>
                  <a:lnTo>
                    <a:pt x="40" y="24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0" y="40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0" y="8"/>
                  </a:lnTo>
                  <a:lnTo>
                    <a:pt x="8" y="0"/>
                  </a:lnTo>
                  <a:lnTo>
                    <a:pt x="32" y="0"/>
                  </a:lnTo>
                  <a:lnTo>
                    <a:pt x="32" y="24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75" name="Freeform 40"/>
            <p:cNvSpPr>
              <a:spLocks/>
            </p:cNvSpPr>
            <p:nvPr/>
          </p:nvSpPr>
          <p:spPr bwMode="auto">
            <a:xfrm>
              <a:off x="2520" y="2471"/>
              <a:ext cx="65" cy="30"/>
            </a:xfrm>
            <a:custGeom>
              <a:avLst/>
              <a:gdLst>
                <a:gd name="T0" fmla="*/ 16 w 64"/>
                <a:gd name="T1" fmla="*/ 0 h 32"/>
                <a:gd name="T2" fmla="*/ 68 w 64"/>
                <a:gd name="T3" fmla="*/ 0 h 32"/>
                <a:gd name="T4" fmla="*/ 84 w 64"/>
                <a:gd name="T5" fmla="*/ 8 h 32"/>
                <a:gd name="T6" fmla="*/ 76 w 64"/>
                <a:gd name="T7" fmla="*/ 8 h 32"/>
                <a:gd name="T8" fmla="*/ 24 w 64"/>
                <a:gd name="T9" fmla="*/ 8 h 32"/>
                <a:gd name="T10" fmla="*/ 16 w 64"/>
                <a:gd name="T11" fmla="*/ 8 h 32"/>
                <a:gd name="T12" fmla="*/ 16 w 64"/>
                <a:gd name="T13" fmla="*/ 8 h 32"/>
                <a:gd name="T14" fmla="*/ 0 w 64"/>
                <a:gd name="T15" fmla="*/ 8 h 32"/>
                <a:gd name="T16" fmla="*/ 16 w 64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32"/>
                <a:gd name="T29" fmla="*/ 64 w 64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32">
                  <a:moveTo>
                    <a:pt x="16" y="0"/>
                  </a:moveTo>
                  <a:lnTo>
                    <a:pt x="48" y="0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76" name="Freeform 41"/>
            <p:cNvSpPr>
              <a:spLocks/>
            </p:cNvSpPr>
            <p:nvPr/>
          </p:nvSpPr>
          <p:spPr bwMode="auto">
            <a:xfrm>
              <a:off x="2520" y="2471"/>
              <a:ext cx="65" cy="30"/>
            </a:xfrm>
            <a:custGeom>
              <a:avLst/>
              <a:gdLst>
                <a:gd name="T0" fmla="*/ 16 w 64"/>
                <a:gd name="T1" fmla="*/ 0 h 32"/>
                <a:gd name="T2" fmla="*/ 68 w 64"/>
                <a:gd name="T3" fmla="*/ 0 h 32"/>
                <a:gd name="T4" fmla="*/ 84 w 64"/>
                <a:gd name="T5" fmla="*/ 8 h 32"/>
                <a:gd name="T6" fmla="*/ 76 w 64"/>
                <a:gd name="T7" fmla="*/ 8 h 32"/>
                <a:gd name="T8" fmla="*/ 24 w 64"/>
                <a:gd name="T9" fmla="*/ 8 h 32"/>
                <a:gd name="T10" fmla="*/ 16 w 64"/>
                <a:gd name="T11" fmla="*/ 8 h 32"/>
                <a:gd name="T12" fmla="*/ 16 w 64"/>
                <a:gd name="T13" fmla="*/ 8 h 32"/>
                <a:gd name="T14" fmla="*/ 0 w 64"/>
                <a:gd name="T15" fmla="*/ 8 h 32"/>
                <a:gd name="T16" fmla="*/ 16 w 64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32"/>
                <a:gd name="T29" fmla="*/ 64 w 64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32">
                  <a:moveTo>
                    <a:pt x="16" y="0"/>
                  </a:moveTo>
                  <a:lnTo>
                    <a:pt x="48" y="0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0" y="16"/>
                  </a:lnTo>
                  <a:lnTo>
                    <a:pt x="16" y="0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77" name="Freeform 42"/>
            <p:cNvSpPr>
              <a:spLocks/>
            </p:cNvSpPr>
            <p:nvPr/>
          </p:nvSpPr>
          <p:spPr bwMode="auto">
            <a:xfrm>
              <a:off x="2512" y="2488"/>
              <a:ext cx="24" cy="13"/>
            </a:xfrm>
            <a:custGeom>
              <a:avLst/>
              <a:gdLst>
                <a:gd name="T0" fmla="*/ 8 w 24"/>
                <a:gd name="T1" fmla="*/ 0 h 16"/>
                <a:gd name="T2" fmla="*/ 0 w 24"/>
                <a:gd name="T3" fmla="*/ 2 h 16"/>
                <a:gd name="T4" fmla="*/ 8 w 24"/>
                <a:gd name="T5" fmla="*/ 2 h 16"/>
                <a:gd name="T6" fmla="*/ 24 w 24"/>
                <a:gd name="T7" fmla="*/ 2 h 16"/>
                <a:gd name="T8" fmla="*/ 24 w 24"/>
                <a:gd name="T9" fmla="*/ 2 h 16"/>
                <a:gd name="T10" fmla="*/ 8 w 24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6"/>
                <a:gd name="T20" fmla="*/ 24 w 24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6">
                  <a:moveTo>
                    <a:pt x="8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78" name="Freeform 43"/>
            <p:cNvSpPr>
              <a:spLocks/>
            </p:cNvSpPr>
            <p:nvPr/>
          </p:nvSpPr>
          <p:spPr bwMode="auto">
            <a:xfrm>
              <a:off x="2512" y="2488"/>
              <a:ext cx="24" cy="13"/>
            </a:xfrm>
            <a:custGeom>
              <a:avLst/>
              <a:gdLst>
                <a:gd name="T0" fmla="*/ 8 w 24"/>
                <a:gd name="T1" fmla="*/ 0 h 16"/>
                <a:gd name="T2" fmla="*/ 0 w 24"/>
                <a:gd name="T3" fmla="*/ 2 h 16"/>
                <a:gd name="T4" fmla="*/ 8 w 24"/>
                <a:gd name="T5" fmla="*/ 2 h 16"/>
                <a:gd name="T6" fmla="*/ 24 w 24"/>
                <a:gd name="T7" fmla="*/ 2 h 16"/>
                <a:gd name="T8" fmla="*/ 24 w 24"/>
                <a:gd name="T9" fmla="*/ 2 h 16"/>
                <a:gd name="T10" fmla="*/ 8 w 24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6"/>
                <a:gd name="T20" fmla="*/ 24 w 24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6">
                  <a:moveTo>
                    <a:pt x="8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8" y="0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79" name="Freeform 44"/>
            <p:cNvSpPr>
              <a:spLocks/>
            </p:cNvSpPr>
            <p:nvPr/>
          </p:nvSpPr>
          <p:spPr bwMode="auto">
            <a:xfrm>
              <a:off x="2543" y="2478"/>
              <a:ext cx="42" cy="47"/>
            </a:xfrm>
            <a:custGeom>
              <a:avLst/>
              <a:gdLst>
                <a:gd name="T0" fmla="*/ 104 w 40"/>
                <a:gd name="T1" fmla="*/ 0 h 48"/>
                <a:gd name="T2" fmla="*/ 104 w 40"/>
                <a:gd name="T3" fmla="*/ 8 h 48"/>
                <a:gd name="T4" fmla="*/ 86 w 40"/>
                <a:gd name="T5" fmla="*/ 24 h 48"/>
                <a:gd name="T6" fmla="*/ 104 w 40"/>
                <a:gd name="T7" fmla="*/ 28 h 48"/>
                <a:gd name="T8" fmla="*/ 86 w 40"/>
                <a:gd name="T9" fmla="*/ 28 h 48"/>
                <a:gd name="T10" fmla="*/ 41 w 40"/>
                <a:gd name="T11" fmla="*/ 24 h 48"/>
                <a:gd name="T12" fmla="*/ 0 w 40"/>
                <a:gd name="T13" fmla="*/ 24 h 48"/>
                <a:gd name="T14" fmla="*/ 0 w 40"/>
                <a:gd name="T15" fmla="*/ 24 h 48"/>
                <a:gd name="T16" fmla="*/ 86 w 40"/>
                <a:gd name="T17" fmla="*/ 8 h 48"/>
                <a:gd name="T18" fmla="*/ 104 w 40"/>
                <a:gd name="T19" fmla="*/ 0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48"/>
                <a:gd name="T32" fmla="*/ 40 w 40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48">
                  <a:moveTo>
                    <a:pt x="40" y="0"/>
                  </a:moveTo>
                  <a:lnTo>
                    <a:pt x="40" y="8"/>
                  </a:lnTo>
                  <a:lnTo>
                    <a:pt x="32" y="40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16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32" y="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80" name="Freeform 45"/>
            <p:cNvSpPr>
              <a:spLocks/>
            </p:cNvSpPr>
            <p:nvPr/>
          </p:nvSpPr>
          <p:spPr bwMode="auto">
            <a:xfrm>
              <a:off x="2543" y="2478"/>
              <a:ext cx="42" cy="47"/>
            </a:xfrm>
            <a:custGeom>
              <a:avLst/>
              <a:gdLst>
                <a:gd name="T0" fmla="*/ 104 w 40"/>
                <a:gd name="T1" fmla="*/ 0 h 48"/>
                <a:gd name="T2" fmla="*/ 104 w 40"/>
                <a:gd name="T3" fmla="*/ 8 h 48"/>
                <a:gd name="T4" fmla="*/ 86 w 40"/>
                <a:gd name="T5" fmla="*/ 24 h 48"/>
                <a:gd name="T6" fmla="*/ 104 w 40"/>
                <a:gd name="T7" fmla="*/ 28 h 48"/>
                <a:gd name="T8" fmla="*/ 86 w 40"/>
                <a:gd name="T9" fmla="*/ 28 h 48"/>
                <a:gd name="T10" fmla="*/ 41 w 40"/>
                <a:gd name="T11" fmla="*/ 24 h 48"/>
                <a:gd name="T12" fmla="*/ 0 w 40"/>
                <a:gd name="T13" fmla="*/ 24 h 48"/>
                <a:gd name="T14" fmla="*/ 0 w 40"/>
                <a:gd name="T15" fmla="*/ 24 h 48"/>
                <a:gd name="T16" fmla="*/ 86 w 40"/>
                <a:gd name="T17" fmla="*/ 8 h 48"/>
                <a:gd name="T18" fmla="*/ 104 w 40"/>
                <a:gd name="T19" fmla="*/ 0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48"/>
                <a:gd name="T32" fmla="*/ 40 w 40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48">
                  <a:moveTo>
                    <a:pt x="40" y="0"/>
                  </a:moveTo>
                  <a:lnTo>
                    <a:pt x="40" y="8"/>
                  </a:lnTo>
                  <a:lnTo>
                    <a:pt x="32" y="40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16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32" y="8"/>
                  </a:lnTo>
                  <a:lnTo>
                    <a:pt x="40" y="0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81" name="Freeform 46"/>
            <p:cNvSpPr>
              <a:spLocks/>
            </p:cNvSpPr>
            <p:nvPr/>
          </p:nvSpPr>
          <p:spPr bwMode="auto">
            <a:xfrm>
              <a:off x="2561" y="2517"/>
              <a:ext cx="34" cy="37"/>
            </a:xfrm>
            <a:custGeom>
              <a:avLst/>
              <a:gdLst>
                <a:gd name="T0" fmla="*/ 105 w 32"/>
                <a:gd name="T1" fmla="*/ 8 h 40"/>
                <a:gd name="T2" fmla="*/ 105 w 32"/>
                <a:gd name="T3" fmla="*/ 6 h 40"/>
                <a:gd name="T4" fmla="*/ 80 w 32"/>
                <a:gd name="T5" fmla="*/ 6 h 40"/>
                <a:gd name="T6" fmla="*/ 80 w 32"/>
                <a:gd name="T7" fmla="*/ 6 h 40"/>
                <a:gd name="T8" fmla="*/ 50 w 32"/>
                <a:gd name="T9" fmla="*/ 6 h 40"/>
                <a:gd name="T10" fmla="*/ 0 w 32"/>
                <a:gd name="T11" fmla="*/ 0 h 40"/>
                <a:gd name="T12" fmla="*/ 0 w 32"/>
                <a:gd name="T13" fmla="*/ 6 h 40"/>
                <a:gd name="T14" fmla="*/ 31 w 32"/>
                <a:gd name="T15" fmla="*/ 6 h 40"/>
                <a:gd name="T16" fmla="*/ 50 w 32"/>
                <a:gd name="T17" fmla="*/ 6 h 40"/>
                <a:gd name="T18" fmla="*/ 50 w 32"/>
                <a:gd name="T19" fmla="*/ 6 h 40"/>
                <a:gd name="T20" fmla="*/ 105 w 32"/>
                <a:gd name="T21" fmla="*/ 8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40"/>
                <a:gd name="T35" fmla="*/ 32 w 32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40">
                  <a:moveTo>
                    <a:pt x="32" y="40"/>
                  </a:moveTo>
                  <a:lnTo>
                    <a:pt x="32" y="24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0" y="0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32" y="4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82" name="Freeform 47"/>
            <p:cNvSpPr>
              <a:spLocks/>
            </p:cNvSpPr>
            <p:nvPr/>
          </p:nvSpPr>
          <p:spPr bwMode="auto">
            <a:xfrm>
              <a:off x="2561" y="2517"/>
              <a:ext cx="34" cy="37"/>
            </a:xfrm>
            <a:custGeom>
              <a:avLst/>
              <a:gdLst>
                <a:gd name="T0" fmla="*/ 105 w 32"/>
                <a:gd name="T1" fmla="*/ 8 h 40"/>
                <a:gd name="T2" fmla="*/ 105 w 32"/>
                <a:gd name="T3" fmla="*/ 6 h 40"/>
                <a:gd name="T4" fmla="*/ 80 w 32"/>
                <a:gd name="T5" fmla="*/ 6 h 40"/>
                <a:gd name="T6" fmla="*/ 80 w 32"/>
                <a:gd name="T7" fmla="*/ 6 h 40"/>
                <a:gd name="T8" fmla="*/ 50 w 32"/>
                <a:gd name="T9" fmla="*/ 6 h 40"/>
                <a:gd name="T10" fmla="*/ 0 w 32"/>
                <a:gd name="T11" fmla="*/ 0 h 40"/>
                <a:gd name="T12" fmla="*/ 0 w 32"/>
                <a:gd name="T13" fmla="*/ 6 h 40"/>
                <a:gd name="T14" fmla="*/ 31 w 32"/>
                <a:gd name="T15" fmla="*/ 6 h 40"/>
                <a:gd name="T16" fmla="*/ 50 w 32"/>
                <a:gd name="T17" fmla="*/ 6 h 40"/>
                <a:gd name="T18" fmla="*/ 50 w 32"/>
                <a:gd name="T19" fmla="*/ 6 h 40"/>
                <a:gd name="T20" fmla="*/ 105 w 32"/>
                <a:gd name="T21" fmla="*/ 8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40"/>
                <a:gd name="T35" fmla="*/ 32 w 32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40">
                  <a:moveTo>
                    <a:pt x="32" y="40"/>
                  </a:moveTo>
                  <a:lnTo>
                    <a:pt x="32" y="24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0" y="0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32" y="40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83" name="Freeform 48"/>
            <p:cNvSpPr>
              <a:spLocks/>
            </p:cNvSpPr>
            <p:nvPr/>
          </p:nvSpPr>
          <p:spPr bwMode="auto">
            <a:xfrm>
              <a:off x="2595" y="2539"/>
              <a:ext cx="33" cy="20"/>
            </a:xfrm>
            <a:custGeom>
              <a:avLst/>
              <a:gdLst>
                <a:gd name="T0" fmla="*/ 0 w 32"/>
                <a:gd name="T1" fmla="*/ 3 h 23"/>
                <a:gd name="T2" fmla="*/ 44 w 32"/>
                <a:gd name="T3" fmla="*/ 3 h 23"/>
                <a:gd name="T4" fmla="*/ 44 w 32"/>
                <a:gd name="T5" fmla="*/ 3 h 23"/>
                <a:gd name="T6" fmla="*/ 55 w 32"/>
                <a:gd name="T7" fmla="*/ 3 h 23"/>
                <a:gd name="T8" fmla="*/ 44 w 32"/>
                <a:gd name="T9" fmla="*/ 0 h 23"/>
                <a:gd name="T10" fmla="*/ 36 w 32"/>
                <a:gd name="T11" fmla="*/ 3 h 23"/>
                <a:gd name="T12" fmla="*/ 8 w 32"/>
                <a:gd name="T13" fmla="*/ 3 h 23"/>
                <a:gd name="T14" fmla="*/ 0 w 32"/>
                <a:gd name="T15" fmla="*/ 0 h 23"/>
                <a:gd name="T16" fmla="*/ 0 w 32"/>
                <a:gd name="T17" fmla="*/ 3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23"/>
                <a:gd name="T29" fmla="*/ 32 w 32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23">
                  <a:moveTo>
                    <a:pt x="0" y="16"/>
                  </a:moveTo>
                  <a:lnTo>
                    <a:pt x="24" y="23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84" name="Freeform 49"/>
            <p:cNvSpPr>
              <a:spLocks/>
            </p:cNvSpPr>
            <p:nvPr/>
          </p:nvSpPr>
          <p:spPr bwMode="auto">
            <a:xfrm>
              <a:off x="2595" y="2539"/>
              <a:ext cx="33" cy="20"/>
            </a:xfrm>
            <a:custGeom>
              <a:avLst/>
              <a:gdLst>
                <a:gd name="T0" fmla="*/ 0 w 32"/>
                <a:gd name="T1" fmla="*/ 3 h 23"/>
                <a:gd name="T2" fmla="*/ 44 w 32"/>
                <a:gd name="T3" fmla="*/ 3 h 23"/>
                <a:gd name="T4" fmla="*/ 44 w 32"/>
                <a:gd name="T5" fmla="*/ 3 h 23"/>
                <a:gd name="T6" fmla="*/ 55 w 32"/>
                <a:gd name="T7" fmla="*/ 3 h 23"/>
                <a:gd name="T8" fmla="*/ 44 w 32"/>
                <a:gd name="T9" fmla="*/ 0 h 23"/>
                <a:gd name="T10" fmla="*/ 36 w 32"/>
                <a:gd name="T11" fmla="*/ 3 h 23"/>
                <a:gd name="T12" fmla="*/ 8 w 32"/>
                <a:gd name="T13" fmla="*/ 3 h 23"/>
                <a:gd name="T14" fmla="*/ 0 w 32"/>
                <a:gd name="T15" fmla="*/ 0 h 23"/>
                <a:gd name="T16" fmla="*/ 0 w 32"/>
                <a:gd name="T17" fmla="*/ 3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23"/>
                <a:gd name="T29" fmla="*/ 32 w 32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23">
                  <a:moveTo>
                    <a:pt x="0" y="16"/>
                  </a:moveTo>
                  <a:lnTo>
                    <a:pt x="24" y="23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85" name="Freeform 50"/>
            <p:cNvSpPr>
              <a:spLocks/>
            </p:cNvSpPr>
            <p:nvPr/>
          </p:nvSpPr>
          <p:spPr bwMode="auto">
            <a:xfrm>
              <a:off x="2628" y="2539"/>
              <a:ext cx="33" cy="20"/>
            </a:xfrm>
            <a:custGeom>
              <a:avLst/>
              <a:gdLst>
                <a:gd name="T0" fmla="*/ 44 w 32"/>
                <a:gd name="T1" fmla="*/ 3 h 23"/>
                <a:gd name="T2" fmla="*/ 55 w 32"/>
                <a:gd name="T3" fmla="*/ 3 h 23"/>
                <a:gd name="T4" fmla="*/ 44 w 32"/>
                <a:gd name="T5" fmla="*/ 3 h 23"/>
                <a:gd name="T6" fmla="*/ 36 w 32"/>
                <a:gd name="T7" fmla="*/ 3 h 23"/>
                <a:gd name="T8" fmla="*/ 0 w 32"/>
                <a:gd name="T9" fmla="*/ 3 h 23"/>
                <a:gd name="T10" fmla="*/ 0 w 32"/>
                <a:gd name="T11" fmla="*/ 0 h 23"/>
                <a:gd name="T12" fmla="*/ 8 w 32"/>
                <a:gd name="T13" fmla="*/ 0 h 23"/>
                <a:gd name="T14" fmla="*/ 36 w 32"/>
                <a:gd name="T15" fmla="*/ 0 h 23"/>
                <a:gd name="T16" fmla="*/ 44 w 32"/>
                <a:gd name="T17" fmla="*/ 3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23"/>
                <a:gd name="T29" fmla="*/ 32 w 32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23">
                  <a:moveTo>
                    <a:pt x="24" y="8"/>
                  </a:moveTo>
                  <a:lnTo>
                    <a:pt x="32" y="16"/>
                  </a:lnTo>
                  <a:lnTo>
                    <a:pt x="24" y="23"/>
                  </a:lnTo>
                  <a:lnTo>
                    <a:pt x="16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86" name="Freeform 51"/>
            <p:cNvSpPr>
              <a:spLocks/>
            </p:cNvSpPr>
            <p:nvPr/>
          </p:nvSpPr>
          <p:spPr bwMode="auto">
            <a:xfrm>
              <a:off x="2628" y="2539"/>
              <a:ext cx="33" cy="20"/>
            </a:xfrm>
            <a:custGeom>
              <a:avLst/>
              <a:gdLst>
                <a:gd name="T0" fmla="*/ 44 w 32"/>
                <a:gd name="T1" fmla="*/ 3 h 23"/>
                <a:gd name="T2" fmla="*/ 55 w 32"/>
                <a:gd name="T3" fmla="*/ 3 h 23"/>
                <a:gd name="T4" fmla="*/ 44 w 32"/>
                <a:gd name="T5" fmla="*/ 3 h 23"/>
                <a:gd name="T6" fmla="*/ 36 w 32"/>
                <a:gd name="T7" fmla="*/ 3 h 23"/>
                <a:gd name="T8" fmla="*/ 0 w 32"/>
                <a:gd name="T9" fmla="*/ 3 h 23"/>
                <a:gd name="T10" fmla="*/ 0 w 32"/>
                <a:gd name="T11" fmla="*/ 0 h 23"/>
                <a:gd name="T12" fmla="*/ 8 w 32"/>
                <a:gd name="T13" fmla="*/ 0 h 23"/>
                <a:gd name="T14" fmla="*/ 36 w 32"/>
                <a:gd name="T15" fmla="*/ 0 h 23"/>
                <a:gd name="T16" fmla="*/ 44 w 32"/>
                <a:gd name="T17" fmla="*/ 3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23"/>
                <a:gd name="T29" fmla="*/ 32 w 32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23">
                  <a:moveTo>
                    <a:pt x="24" y="8"/>
                  </a:moveTo>
                  <a:lnTo>
                    <a:pt x="32" y="16"/>
                  </a:lnTo>
                  <a:lnTo>
                    <a:pt x="24" y="23"/>
                  </a:lnTo>
                  <a:lnTo>
                    <a:pt x="16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8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87" name="Freeform 52"/>
            <p:cNvSpPr>
              <a:spLocks/>
            </p:cNvSpPr>
            <p:nvPr/>
          </p:nvSpPr>
          <p:spPr bwMode="auto">
            <a:xfrm>
              <a:off x="2619" y="2545"/>
              <a:ext cx="9" cy="9"/>
            </a:xfrm>
            <a:custGeom>
              <a:avLst/>
              <a:gdLst>
                <a:gd name="T0" fmla="*/ 78 w 8"/>
                <a:gd name="T1" fmla="*/ 78 h 8"/>
                <a:gd name="T2" fmla="*/ 78 w 8"/>
                <a:gd name="T3" fmla="*/ 0 h 8"/>
                <a:gd name="T4" fmla="*/ 0 w 8"/>
                <a:gd name="T5" fmla="*/ 0 h 8"/>
                <a:gd name="T6" fmla="*/ 78 w 8"/>
                <a:gd name="T7" fmla="*/ 7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88" name="Freeform 53"/>
            <p:cNvSpPr>
              <a:spLocks/>
            </p:cNvSpPr>
            <p:nvPr/>
          </p:nvSpPr>
          <p:spPr bwMode="auto">
            <a:xfrm>
              <a:off x="2619" y="2545"/>
              <a:ext cx="16" cy="14"/>
            </a:xfrm>
            <a:custGeom>
              <a:avLst/>
              <a:gdLst>
                <a:gd name="T0" fmla="*/ 16 w 16"/>
                <a:gd name="T1" fmla="*/ 7 h 15"/>
                <a:gd name="T2" fmla="*/ 8 w 16"/>
                <a:gd name="T3" fmla="*/ 7 h 15"/>
                <a:gd name="T4" fmla="*/ 8 w 16"/>
                <a:gd name="T5" fmla="*/ 7 h 15"/>
                <a:gd name="T6" fmla="*/ 0 w 16"/>
                <a:gd name="T7" fmla="*/ 7 h 15"/>
                <a:gd name="T8" fmla="*/ 0 w 16"/>
                <a:gd name="T9" fmla="*/ 0 h 15"/>
                <a:gd name="T10" fmla="*/ 8 w 16"/>
                <a:gd name="T11" fmla="*/ 0 h 15"/>
                <a:gd name="T12" fmla="*/ 16 w 16"/>
                <a:gd name="T13" fmla="*/ 7 h 15"/>
                <a:gd name="T14" fmla="*/ 16 w 16"/>
                <a:gd name="T15" fmla="*/ 7 h 15"/>
                <a:gd name="T16" fmla="*/ 8 w 16"/>
                <a:gd name="T17" fmla="*/ 7 h 15"/>
                <a:gd name="T18" fmla="*/ 0 w 16"/>
                <a:gd name="T19" fmla="*/ 7 h 15"/>
                <a:gd name="T20" fmla="*/ 0 w 16"/>
                <a:gd name="T21" fmla="*/ 0 h 15"/>
                <a:gd name="T22" fmla="*/ 16 w 16"/>
                <a:gd name="T23" fmla="*/ 0 h 15"/>
                <a:gd name="T24" fmla="*/ 16 w 16"/>
                <a:gd name="T25" fmla="*/ 7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15"/>
                <a:gd name="T41" fmla="*/ 16 w 16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15">
                  <a:moveTo>
                    <a:pt x="16" y="15"/>
                  </a:moveTo>
                  <a:lnTo>
                    <a:pt x="8" y="15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8"/>
                  </a:lnTo>
                  <a:lnTo>
                    <a:pt x="16" y="15"/>
                  </a:lnTo>
                  <a:lnTo>
                    <a:pt x="8" y="15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5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89" name="Freeform 54"/>
            <p:cNvSpPr>
              <a:spLocks/>
            </p:cNvSpPr>
            <p:nvPr/>
          </p:nvSpPr>
          <p:spPr bwMode="auto">
            <a:xfrm>
              <a:off x="2619" y="2539"/>
              <a:ext cx="9" cy="6"/>
            </a:xfrm>
            <a:custGeom>
              <a:avLst/>
              <a:gdLst>
                <a:gd name="T0" fmla="*/ 78 w 8"/>
                <a:gd name="T1" fmla="*/ 2 h 8"/>
                <a:gd name="T2" fmla="*/ 78 w 8"/>
                <a:gd name="T3" fmla="*/ 0 h 8"/>
                <a:gd name="T4" fmla="*/ 0 w 8"/>
                <a:gd name="T5" fmla="*/ 0 h 8"/>
                <a:gd name="T6" fmla="*/ 78 w 8"/>
                <a:gd name="T7" fmla="*/ 2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90" name="Freeform 55"/>
            <p:cNvSpPr>
              <a:spLocks/>
            </p:cNvSpPr>
            <p:nvPr/>
          </p:nvSpPr>
          <p:spPr bwMode="auto">
            <a:xfrm>
              <a:off x="2619" y="2539"/>
              <a:ext cx="9" cy="6"/>
            </a:xfrm>
            <a:custGeom>
              <a:avLst/>
              <a:gdLst>
                <a:gd name="T0" fmla="*/ 78 w 8"/>
                <a:gd name="T1" fmla="*/ 2 h 8"/>
                <a:gd name="T2" fmla="*/ 78 w 8"/>
                <a:gd name="T3" fmla="*/ 0 h 8"/>
                <a:gd name="T4" fmla="*/ 0 w 8"/>
                <a:gd name="T5" fmla="*/ 0 h 8"/>
                <a:gd name="T6" fmla="*/ 78 w 8"/>
                <a:gd name="T7" fmla="*/ 2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8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91" name="Freeform 56"/>
            <p:cNvSpPr>
              <a:spLocks/>
            </p:cNvSpPr>
            <p:nvPr/>
          </p:nvSpPr>
          <p:spPr bwMode="auto">
            <a:xfrm>
              <a:off x="2710" y="2435"/>
              <a:ext cx="40" cy="22"/>
            </a:xfrm>
            <a:custGeom>
              <a:avLst/>
              <a:gdLst>
                <a:gd name="T0" fmla="*/ 0 w 40"/>
                <a:gd name="T1" fmla="*/ 6 h 24"/>
                <a:gd name="T2" fmla="*/ 0 w 40"/>
                <a:gd name="T3" fmla="*/ 0 h 24"/>
                <a:gd name="T4" fmla="*/ 24 w 40"/>
                <a:gd name="T5" fmla="*/ 0 h 24"/>
                <a:gd name="T6" fmla="*/ 32 w 40"/>
                <a:gd name="T7" fmla="*/ 0 h 24"/>
                <a:gd name="T8" fmla="*/ 40 w 40"/>
                <a:gd name="T9" fmla="*/ 6 h 24"/>
                <a:gd name="T10" fmla="*/ 32 w 40"/>
                <a:gd name="T11" fmla="*/ 6 h 24"/>
                <a:gd name="T12" fmla="*/ 32 w 40"/>
                <a:gd name="T13" fmla="*/ 6 h 24"/>
                <a:gd name="T14" fmla="*/ 16 w 40"/>
                <a:gd name="T15" fmla="*/ 6 h 24"/>
                <a:gd name="T16" fmla="*/ 16 w 40"/>
                <a:gd name="T17" fmla="*/ 6 h 24"/>
                <a:gd name="T18" fmla="*/ 8 w 40"/>
                <a:gd name="T19" fmla="*/ 6 h 24"/>
                <a:gd name="T20" fmla="*/ 8 w 40"/>
                <a:gd name="T21" fmla="*/ 6 h 24"/>
                <a:gd name="T22" fmla="*/ 0 w 40"/>
                <a:gd name="T23" fmla="*/ 6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24"/>
                <a:gd name="T38" fmla="*/ 40 w 40"/>
                <a:gd name="T39" fmla="*/ 24 h 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24">
                  <a:moveTo>
                    <a:pt x="0" y="16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92" name="Freeform 57"/>
            <p:cNvSpPr>
              <a:spLocks/>
            </p:cNvSpPr>
            <p:nvPr/>
          </p:nvSpPr>
          <p:spPr bwMode="auto">
            <a:xfrm>
              <a:off x="2710" y="2435"/>
              <a:ext cx="40" cy="22"/>
            </a:xfrm>
            <a:custGeom>
              <a:avLst/>
              <a:gdLst>
                <a:gd name="T0" fmla="*/ 0 w 40"/>
                <a:gd name="T1" fmla="*/ 6 h 24"/>
                <a:gd name="T2" fmla="*/ 0 w 40"/>
                <a:gd name="T3" fmla="*/ 0 h 24"/>
                <a:gd name="T4" fmla="*/ 24 w 40"/>
                <a:gd name="T5" fmla="*/ 0 h 24"/>
                <a:gd name="T6" fmla="*/ 32 w 40"/>
                <a:gd name="T7" fmla="*/ 0 h 24"/>
                <a:gd name="T8" fmla="*/ 40 w 40"/>
                <a:gd name="T9" fmla="*/ 6 h 24"/>
                <a:gd name="T10" fmla="*/ 32 w 40"/>
                <a:gd name="T11" fmla="*/ 6 h 24"/>
                <a:gd name="T12" fmla="*/ 32 w 40"/>
                <a:gd name="T13" fmla="*/ 6 h 24"/>
                <a:gd name="T14" fmla="*/ 16 w 40"/>
                <a:gd name="T15" fmla="*/ 6 h 24"/>
                <a:gd name="T16" fmla="*/ 16 w 40"/>
                <a:gd name="T17" fmla="*/ 6 h 24"/>
                <a:gd name="T18" fmla="*/ 8 w 40"/>
                <a:gd name="T19" fmla="*/ 6 h 24"/>
                <a:gd name="T20" fmla="*/ 8 w 40"/>
                <a:gd name="T21" fmla="*/ 6 h 24"/>
                <a:gd name="T22" fmla="*/ 0 w 40"/>
                <a:gd name="T23" fmla="*/ 6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24"/>
                <a:gd name="T38" fmla="*/ 40 w 40"/>
                <a:gd name="T39" fmla="*/ 24 h 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24">
                  <a:moveTo>
                    <a:pt x="0" y="16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16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93" name="Freeform 58"/>
            <p:cNvSpPr>
              <a:spLocks/>
            </p:cNvSpPr>
            <p:nvPr/>
          </p:nvSpPr>
          <p:spPr bwMode="auto">
            <a:xfrm>
              <a:off x="2685" y="2435"/>
              <a:ext cx="25" cy="14"/>
            </a:xfrm>
            <a:custGeom>
              <a:avLst/>
              <a:gdLst>
                <a:gd name="T0" fmla="*/ 52 w 24"/>
                <a:gd name="T1" fmla="*/ 4 h 16"/>
                <a:gd name="T2" fmla="*/ 52 w 24"/>
                <a:gd name="T3" fmla="*/ 0 h 16"/>
                <a:gd name="T4" fmla="*/ 36 w 24"/>
                <a:gd name="T5" fmla="*/ 0 h 16"/>
                <a:gd name="T6" fmla="*/ 36 w 24"/>
                <a:gd name="T7" fmla="*/ 4 h 16"/>
                <a:gd name="T8" fmla="*/ 0 w 24"/>
                <a:gd name="T9" fmla="*/ 4 h 16"/>
                <a:gd name="T10" fmla="*/ 8 w 24"/>
                <a:gd name="T11" fmla="*/ 4 h 16"/>
                <a:gd name="T12" fmla="*/ 52 w 24"/>
                <a:gd name="T13" fmla="*/ 4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6"/>
                <a:gd name="T23" fmla="*/ 24 w 24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6">
                  <a:moveTo>
                    <a:pt x="24" y="16"/>
                  </a:move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94" name="Freeform 59"/>
            <p:cNvSpPr>
              <a:spLocks/>
            </p:cNvSpPr>
            <p:nvPr/>
          </p:nvSpPr>
          <p:spPr bwMode="auto">
            <a:xfrm>
              <a:off x="2685" y="2435"/>
              <a:ext cx="25" cy="14"/>
            </a:xfrm>
            <a:custGeom>
              <a:avLst/>
              <a:gdLst>
                <a:gd name="T0" fmla="*/ 52 w 24"/>
                <a:gd name="T1" fmla="*/ 4 h 16"/>
                <a:gd name="T2" fmla="*/ 52 w 24"/>
                <a:gd name="T3" fmla="*/ 0 h 16"/>
                <a:gd name="T4" fmla="*/ 36 w 24"/>
                <a:gd name="T5" fmla="*/ 0 h 16"/>
                <a:gd name="T6" fmla="*/ 36 w 24"/>
                <a:gd name="T7" fmla="*/ 4 h 16"/>
                <a:gd name="T8" fmla="*/ 0 w 24"/>
                <a:gd name="T9" fmla="*/ 4 h 16"/>
                <a:gd name="T10" fmla="*/ 8 w 24"/>
                <a:gd name="T11" fmla="*/ 4 h 16"/>
                <a:gd name="T12" fmla="*/ 52 w 24"/>
                <a:gd name="T13" fmla="*/ 4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6"/>
                <a:gd name="T23" fmla="*/ 24 w 24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6">
                  <a:moveTo>
                    <a:pt x="24" y="16"/>
                  </a:move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24" y="16"/>
                  </a:ln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95" name="Freeform 60"/>
            <p:cNvSpPr>
              <a:spLocks/>
            </p:cNvSpPr>
            <p:nvPr/>
          </p:nvSpPr>
          <p:spPr bwMode="auto">
            <a:xfrm>
              <a:off x="2635" y="2508"/>
              <a:ext cx="124" cy="164"/>
            </a:xfrm>
            <a:custGeom>
              <a:avLst/>
              <a:gdLst>
                <a:gd name="T0" fmla="*/ 185 w 120"/>
                <a:gd name="T1" fmla="*/ 49 h 175"/>
                <a:gd name="T2" fmla="*/ 202 w 120"/>
                <a:gd name="T3" fmla="*/ 42 h 175"/>
                <a:gd name="T4" fmla="*/ 185 w 120"/>
                <a:gd name="T5" fmla="*/ 35 h 175"/>
                <a:gd name="T6" fmla="*/ 202 w 120"/>
                <a:gd name="T7" fmla="*/ 35 h 175"/>
                <a:gd name="T8" fmla="*/ 185 w 120"/>
                <a:gd name="T9" fmla="*/ 33 h 175"/>
                <a:gd name="T10" fmla="*/ 185 w 120"/>
                <a:gd name="T11" fmla="*/ 31 h 175"/>
                <a:gd name="T12" fmla="*/ 231 w 120"/>
                <a:gd name="T13" fmla="*/ 31 h 175"/>
                <a:gd name="T14" fmla="*/ 231 w 120"/>
                <a:gd name="T15" fmla="*/ 29 h 175"/>
                <a:gd name="T16" fmla="*/ 217 w 120"/>
                <a:gd name="T17" fmla="*/ 23 h 175"/>
                <a:gd name="T18" fmla="*/ 231 w 120"/>
                <a:gd name="T19" fmla="*/ 18 h 175"/>
                <a:gd name="T20" fmla="*/ 202 w 120"/>
                <a:gd name="T21" fmla="*/ 18 h 175"/>
                <a:gd name="T22" fmla="*/ 185 w 120"/>
                <a:gd name="T23" fmla="*/ 16 h 175"/>
                <a:gd name="T24" fmla="*/ 138 w 120"/>
                <a:gd name="T25" fmla="*/ 16 h 175"/>
                <a:gd name="T26" fmla="*/ 122 w 120"/>
                <a:gd name="T27" fmla="*/ 16 h 175"/>
                <a:gd name="T28" fmla="*/ 122 w 120"/>
                <a:gd name="T29" fmla="*/ 14 h 175"/>
                <a:gd name="T30" fmla="*/ 122 w 120"/>
                <a:gd name="T31" fmla="*/ 7 h 175"/>
                <a:gd name="T32" fmla="*/ 122 w 120"/>
                <a:gd name="T33" fmla="*/ 7 h 175"/>
                <a:gd name="T34" fmla="*/ 138 w 120"/>
                <a:gd name="T35" fmla="*/ 7 h 175"/>
                <a:gd name="T36" fmla="*/ 155 w 120"/>
                <a:gd name="T37" fmla="*/ 7 h 175"/>
                <a:gd name="T38" fmla="*/ 138 w 120"/>
                <a:gd name="T39" fmla="*/ 0 h 175"/>
                <a:gd name="T40" fmla="*/ 122 w 120"/>
                <a:gd name="T41" fmla="*/ 7 h 175"/>
                <a:gd name="T42" fmla="*/ 75 w 120"/>
                <a:gd name="T43" fmla="*/ 7 h 175"/>
                <a:gd name="T44" fmla="*/ 59 w 120"/>
                <a:gd name="T45" fmla="*/ 7 h 175"/>
                <a:gd name="T46" fmla="*/ 44 w 120"/>
                <a:gd name="T47" fmla="*/ 11 h 175"/>
                <a:gd name="T48" fmla="*/ 44 w 120"/>
                <a:gd name="T49" fmla="*/ 16 h 175"/>
                <a:gd name="T50" fmla="*/ 36 w 120"/>
                <a:gd name="T51" fmla="*/ 11 h 175"/>
                <a:gd name="T52" fmla="*/ 44 w 120"/>
                <a:gd name="T53" fmla="*/ 14 h 175"/>
                <a:gd name="T54" fmla="*/ 36 w 120"/>
                <a:gd name="T55" fmla="*/ 16 h 175"/>
                <a:gd name="T56" fmla="*/ 36 w 120"/>
                <a:gd name="T57" fmla="*/ 18 h 175"/>
                <a:gd name="T58" fmla="*/ 36 w 120"/>
                <a:gd name="T59" fmla="*/ 25 h 175"/>
                <a:gd name="T60" fmla="*/ 44 w 120"/>
                <a:gd name="T61" fmla="*/ 25 h 175"/>
                <a:gd name="T62" fmla="*/ 36 w 120"/>
                <a:gd name="T63" fmla="*/ 29 h 175"/>
                <a:gd name="T64" fmla="*/ 8 w 120"/>
                <a:gd name="T65" fmla="*/ 29 h 175"/>
                <a:gd name="T66" fmla="*/ 8 w 120"/>
                <a:gd name="T67" fmla="*/ 31 h 175"/>
                <a:gd name="T68" fmla="*/ 0 w 120"/>
                <a:gd name="T69" fmla="*/ 31 h 175"/>
                <a:gd name="T70" fmla="*/ 0 w 120"/>
                <a:gd name="T71" fmla="*/ 33 h 175"/>
                <a:gd name="T72" fmla="*/ 44 w 120"/>
                <a:gd name="T73" fmla="*/ 37 h 175"/>
                <a:gd name="T74" fmla="*/ 59 w 120"/>
                <a:gd name="T75" fmla="*/ 35 h 175"/>
                <a:gd name="T76" fmla="*/ 75 w 120"/>
                <a:gd name="T77" fmla="*/ 37 h 175"/>
                <a:gd name="T78" fmla="*/ 106 w 120"/>
                <a:gd name="T79" fmla="*/ 42 h 175"/>
                <a:gd name="T80" fmla="*/ 122 w 120"/>
                <a:gd name="T81" fmla="*/ 43 h 175"/>
                <a:gd name="T82" fmla="*/ 168 w 120"/>
                <a:gd name="T83" fmla="*/ 42 h 175"/>
                <a:gd name="T84" fmla="*/ 185 w 120"/>
                <a:gd name="T85" fmla="*/ 43 h 175"/>
                <a:gd name="T86" fmla="*/ 185 w 120"/>
                <a:gd name="T87" fmla="*/ 46 h 175"/>
                <a:gd name="T88" fmla="*/ 168 w 120"/>
                <a:gd name="T89" fmla="*/ 46 h 175"/>
                <a:gd name="T90" fmla="*/ 185 w 120"/>
                <a:gd name="T91" fmla="*/ 49 h 17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0"/>
                <a:gd name="T139" fmla="*/ 0 h 175"/>
                <a:gd name="T140" fmla="*/ 120 w 120"/>
                <a:gd name="T141" fmla="*/ 175 h 17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0" h="175">
                  <a:moveTo>
                    <a:pt x="96" y="175"/>
                  </a:moveTo>
                  <a:lnTo>
                    <a:pt x="104" y="151"/>
                  </a:lnTo>
                  <a:lnTo>
                    <a:pt x="96" y="127"/>
                  </a:lnTo>
                  <a:lnTo>
                    <a:pt x="104" y="127"/>
                  </a:lnTo>
                  <a:lnTo>
                    <a:pt x="96" y="119"/>
                  </a:lnTo>
                  <a:lnTo>
                    <a:pt x="96" y="111"/>
                  </a:lnTo>
                  <a:lnTo>
                    <a:pt x="120" y="111"/>
                  </a:lnTo>
                  <a:lnTo>
                    <a:pt x="120" y="103"/>
                  </a:lnTo>
                  <a:lnTo>
                    <a:pt x="112" y="87"/>
                  </a:lnTo>
                  <a:lnTo>
                    <a:pt x="120" y="63"/>
                  </a:lnTo>
                  <a:lnTo>
                    <a:pt x="104" y="63"/>
                  </a:lnTo>
                  <a:lnTo>
                    <a:pt x="96" y="55"/>
                  </a:lnTo>
                  <a:lnTo>
                    <a:pt x="72" y="55"/>
                  </a:lnTo>
                  <a:lnTo>
                    <a:pt x="64" y="55"/>
                  </a:lnTo>
                  <a:lnTo>
                    <a:pt x="64" y="48"/>
                  </a:lnTo>
                  <a:lnTo>
                    <a:pt x="64" y="32"/>
                  </a:lnTo>
                  <a:lnTo>
                    <a:pt x="64" y="16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64" y="8"/>
                  </a:lnTo>
                  <a:lnTo>
                    <a:pt x="40" y="16"/>
                  </a:lnTo>
                  <a:lnTo>
                    <a:pt x="32" y="32"/>
                  </a:lnTo>
                  <a:lnTo>
                    <a:pt x="24" y="40"/>
                  </a:lnTo>
                  <a:lnTo>
                    <a:pt x="24" y="55"/>
                  </a:lnTo>
                  <a:lnTo>
                    <a:pt x="16" y="40"/>
                  </a:lnTo>
                  <a:lnTo>
                    <a:pt x="24" y="48"/>
                  </a:lnTo>
                  <a:lnTo>
                    <a:pt x="16" y="55"/>
                  </a:lnTo>
                  <a:lnTo>
                    <a:pt x="16" y="63"/>
                  </a:lnTo>
                  <a:lnTo>
                    <a:pt x="16" y="95"/>
                  </a:lnTo>
                  <a:lnTo>
                    <a:pt x="24" y="95"/>
                  </a:lnTo>
                  <a:lnTo>
                    <a:pt x="16" y="103"/>
                  </a:lnTo>
                  <a:lnTo>
                    <a:pt x="8" y="103"/>
                  </a:lnTo>
                  <a:lnTo>
                    <a:pt x="8" y="111"/>
                  </a:lnTo>
                  <a:lnTo>
                    <a:pt x="0" y="111"/>
                  </a:lnTo>
                  <a:lnTo>
                    <a:pt x="0" y="119"/>
                  </a:lnTo>
                  <a:lnTo>
                    <a:pt x="24" y="135"/>
                  </a:lnTo>
                  <a:lnTo>
                    <a:pt x="32" y="127"/>
                  </a:lnTo>
                  <a:lnTo>
                    <a:pt x="40" y="135"/>
                  </a:lnTo>
                  <a:lnTo>
                    <a:pt x="56" y="151"/>
                  </a:lnTo>
                  <a:lnTo>
                    <a:pt x="64" y="159"/>
                  </a:lnTo>
                  <a:lnTo>
                    <a:pt x="88" y="151"/>
                  </a:lnTo>
                  <a:lnTo>
                    <a:pt x="96" y="159"/>
                  </a:lnTo>
                  <a:lnTo>
                    <a:pt x="96" y="167"/>
                  </a:lnTo>
                  <a:lnTo>
                    <a:pt x="88" y="167"/>
                  </a:lnTo>
                  <a:lnTo>
                    <a:pt x="96" y="175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96" name="Freeform 61"/>
            <p:cNvSpPr>
              <a:spLocks/>
            </p:cNvSpPr>
            <p:nvPr/>
          </p:nvSpPr>
          <p:spPr bwMode="auto">
            <a:xfrm>
              <a:off x="2635" y="2508"/>
              <a:ext cx="124" cy="164"/>
            </a:xfrm>
            <a:custGeom>
              <a:avLst/>
              <a:gdLst>
                <a:gd name="T0" fmla="*/ 185 w 120"/>
                <a:gd name="T1" fmla="*/ 49 h 175"/>
                <a:gd name="T2" fmla="*/ 202 w 120"/>
                <a:gd name="T3" fmla="*/ 42 h 175"/>
                <a:gd name="T4" fmla="*/ 185 w 120"/>
                <a:gd name="T5" fmla="*/ 35 h 175"/>
                <a:gd name="T6" fmla="*/ 202 w 120"/>
                <a:gd name="T7" fmla="*/ 35 h 175"/>
                <a:gd name="T8" fmla="*/ 185 w 120"/>
                <a:gd name="T9" fmla="*/ 33 h 175"/>
                <a:gd name="T10" fmla="*/ 185 w 120"/>
                <a:gd name="T11" fmla="*/ 31 h 175"/>
                <a:gd name="T12" fmla="*/ 231 w 120"/>
                <a:gd name="T13" fmla="*/ 31 h 175"/>
                <a:gd name="T14" fmla="*/ 231 w 120"/>
                <a:gd name="T15" fmla="*/ 29 h 175"/>
                <a:gd name="T16" fmla="*/ 217 w 120"/>
                <a:gd name="T17" fmla="*/ 23 h 175"/>
                <a:gd name="T18" fmla="*/ 231 w 120"/>
                <a:gd name="T19" fmla="*/ 18 h 175"/>
                <a:gd name="T20" fmla="*/ 202 w 120"/>
                <a:gd name="T21" fmla="*/ 18 h 175"/>
                <a:gd name="T22" fmla="*/ 185 w 120"/>
                <a:gd name="T23" fmla="*/ 16 h 175"/>
                <a:gd name="T24" fmla="*/ 138 w 120"/>
                <a:gd name="T25" fmla="*/ 16 h 175"/>
                <a:gd name="T26" fmla="*/ 122 w 120"/>
                <a:gd name="T27" fmla="*/ 16 h 175"/>
                <a:gd name="T28" fmla="*/ 122 w 120"/>
                <a:gd name="T29" fmla="*/ 14 h 175"/>
                <a:gd name="T30" fmla="*/ 122 w 120"/>
                <a:gd name="T31" fmla="*/ 7 h 175"/>
                <a:gd name="T32" fmla="*/ 122 w 120"/>
                <a:gd name="T33" fmla="*/ 7 h 175"/>
                <a:gd name="T34" fmla="*/ 138 w 120"/>
                <a:gd name="T35" fmla="*/ 7 h 175"/>
                <a:gd name="T36" fmla="*/ 155 w 120"/>
                <a:gd name="T37" fmla="*/ 7 h 175"/>
                <a:gd name="T38" fmla="*/ 138 w 120"/>
                <a:gd name="T39" fmla="*/ 0 h 175"/>
                <a:gd name="T40" fmla="*/ 122 w 120"/>
                <a:gd name="T41" fmla="*/ 7 h 175"/>
                <a:gd name="T42" fmla="*/ 75 w 120"/>
                <a:gd name="T43" fmla="*/ 7 h 175"/>
                <a:gd name="T44" fmla="*/ 59 w 120"/>
                <a:gd name="T45" fmla="*/ 7 h 175"/>
                <a:gd name="T46" fmla="*/ 44 w 120"/>
                <a:gd name="T47" fmla="*/ 11 h 175"/>
                <a:gd name="T48" fmla="*/ 44 w 120"/>
                <a:gd name="T49" fmla="*/ 16 h 175"/>
                <a:gd name="T50" fmla="*/ 36 w 120"/>
                <a:gd name="T51" fmla="*/ 11 h 175"/>
                <a:gd name="T52" fmla="*/ 44 w 120"/>
                <a:gd name="T53" fmla="*/ 14 h 175"/>
                <a:gd name="T54" fmla="*/ 36 w 120"/>
                <a:gd name="T55" fmla="*/ 16 h 175"/>
                <a:gd name="T56" fmla="*/ 36 w 120"/>
                <a:gd name="T57" fmla="*/ 18 h 175"/>
                <a:gd name="T58" fmla="*/ 36 w 120"/>
                <a:gd name="T59" fmla="*/ 25 h 175"/>
                <a:gd name="T60" fmla="*/ 44 w 120"/>
                <a:gd name="T61" fmla="*/ 25 h 175"/>
                <a:gd name="T62" fmla="*/ 36 w 120"/>
                <a:gd name="T63" fmla="*/ 29 h 175"/>
                <a:gd name="T64" fmla="*/ 8 w 120"/>
                <a:gd name="T65" fmla="*/ 29 h 175"/>
                <a:gd name="T66" fmla="*/ 8 w 120"/>
                <a:gd name="T67" fmla="*/ 31 h 175"/>
                <a:gd name="T68" fmla="*/ 0 w 120"/>
                <a:gd name="T69" fmla="*/ 31 h 175"/>
                <a:gd name="T70" fmla="*/ 0 w 120"/>
                <a:gd name="T71" fmla="*/ 33 h 175"/>
                <a:gd name="T72" fmla="*/ 44 w 120"/>
                <a:gd name="T73" fmla="*/ 37 h 175"/>
                <a:gd name="T74" fmla="*/ 59 w 120"/>
                <a:gd name="T75" fmla="*/ 35 h 175"/>
                <a:gd name="T76" fmla="*/ 75 w 120"/>
                <a:gd name="T77" fmla="*/ 37 h 175"/>
                <a:gd name="T78" fmla="*/ 106 w 120"/>
                <a:gd name="T79" fmla="*/ 42 h 175"/>
                <a:gd name="T80" fmla="*/ 122 w 120"/>
                <a:gd name="T81" fmla="*/ 43 h 175"/>
                <a:gd name="T82" fmla="*/ 168 w 120"/>
                <a:gd name="T83" fmla="*/ 42 h 175"/>
                <a:gd name="T84" fmla="*/ 185 w 120"/>
                <a:gd name="T85" fmla="*/ 43 h 175"/>
                <a:gd name="T86" fmla="*/ 185 w 120"/>
                <a:gd name="T87" fmla="*/ 46 h 175"/>
                <a:gd name="T88" fmla="*/ 168 w 120"/>
                <a:gd name="T89" fmla="*/ 46 h 175"/>
                <a:gd name="T90" fmla="*/ 185 w 120"/>
                <a:gd name="T91" fmla="*/ 49 h 17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0"/>
                <a:gd name="T139" fmla="*/ 0 h 175"/>
                <a:gd name="T140" fmla="*/ 120 w 120"/>
                <a:gd name="T141" fmla="*/ 175 h 17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0" h="175">
                  <a:moveTo>
                    <a:pt x="96" y="175"/>
                  </a:moveTo>
                  <a:lnTo>
                    <a:pt x="104" y="151"/>
                  </a:lnTo>
                  <a:lnTo>
                    <a:pt x="96" y="127"/>
                  </a:lnTo>
                  <a:lnTo>
                    <a:pt x="104" y="127"/>
                  </a:lnTo>
                  <a:lnTo>
                    <a:pt x="96" y="119"/>
                  </a:lnTo>
                  <a:lnTo>
                    <a:pt x="96" y="111"/>
                  </a:lnTo>
                  <a:lnTo>
                    <a:pt x="120" y="111"/>
                  </a:lnTo>
                  <a:lnTo>
                    <a:pt x="120" y="103"/>
                  </a:lnTo>
                  <a:lnTo>
                    <a:pt x="112" y="87"/>
                  </a:lnTo>
                  <a:lnTo>
                    <a:pt x="120" y="63"/>
                  </a:lnTo>
                  <a:lnTo>
                    <a:pt x="104" y="63"/>
                  </a:lnTo>
                  <a:lnTo>
                    <a:pt x="96" y="55"/>
                  </a:lnTo>
                  <a:lnTo>
                    <a:pt x="72" y="55"/>
                  </a:lnTo>
                  <a:lnTo>
                    <a:pt x="64" y="55"/>
                  </a:lnTo>
                  <a:lnTo>
                    <a:pt x="64" y="48"/>
                  </a:lnTo>
                  <a:lnTo>
                    <a:pt x="64" y="32"/>
                  </a:lnTo>
                  <a:lnTo>
                    <a:pt x="64" y="16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64" y="8"/>
                  </a:lnTo>
                  <a:lnTo>
                    <a:pt x="40" y="16"/>
                  </a:lnTo>
                  <a:lnTo>
                    <a:pt x="32" y="32"/>
                  </a:lnTo>
                  <a:lnTo>
                    <a:pt x="24" y="40"/>
                  </a:lnTo>
                  <a:lnTo>
                    <a:pt x="24" y="55"/>
                  </a:lnTo>
                  <a:lnTo>
                    <a:pt x="16" y="40"/>
                  </a:lnTo>
                  <a:lnTo>
                    <a:pt x="24" y="48"/>
                  </a:lnTo>
                  <a:lnTo>
                    <a:pt x="16" y="55"/>
                  </a:lnTo>
                  <a:lnTo>
                    <a:pt x="16" y="63"/>
                  </a:lnTo>
                  <a:lnTo>
                    <a:pt x="16" y="95"/>
                  </a:lnTo>
                  <a:lnTo>
                    <a:pt x="24" y="95"/>
                  </a:lnTo>
                  <a:lnTo>
                    <a:pt x="16" y="103"/>
                  </a:lnTo>
                  <a:lnTo>
                    <a:pt x="8" y="103"/>
                  </a:lnTo>
                  <a:lnTo>
                    <a:pt x="8" y="111"/>
                  </a:lnTo>
                  <a:lnTo>
                    <a:pt x="0" y="111"/>
                  </a:lnTo>
                  <a:lnTo>
                    <a:pt x="0" y="119"/>
                  </a:lnTo>
                  <a:lnTo>
                    <a:pt x="24" y="135"/>
                  </a:lnTo>
                  <a:lnTo>
                    <a:pt x="32" y="127"/>
                  </a:lnTo>
                  <a:lnTo>
                    <a:pt x="40" y="135"/>
                  </a:lnTo>
                  <a:lnTo>
                    <a:pt x="56" y="151"/>
                  </a:lnTo>
                  <a:lnTo>
                    <a:pt x="64" y="159"/>
                  </a:lnTo>
                  <a:lnTo>
                    <a:pt x="88" y="151"/>
                  </a:lnTo>
                  <a:lnTo>
                    <a:pt x="96" y="159"/>
                  </a:lnTo>
                  <a:lnTo>
                    <a:pt x="96" y="167"/>
                  </a:lnTo>
                  <a:lnTo>
                    <a:pt x="88" y="167"/>
                  </a:lnTo>
                  <a:lnTo>
                    <a:pt x="96" y="175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97" name="Freeform 62"/>
            <p:cNvSpPr>
              <a:spLocks/>
            </p:cNvSpPr>
            <p:nvPr/>
          </p:nvSpPr>
          <p:spPr bwMode="auto">
            <a:xfrm>
              <a:off x="2619" y="2618"/>
              <a:ext cx="59" cy="68"/>
            </a:xfrm>
            <a:custGeom>
              <a:avLst/>
              <a:gdLst>
                <a:gd name="T0" fmla="*/ 159 w 56"/>
                <a:gd name="T1" fmla="*/ 9 h 72"/>
                <a:gd name="T2" fmla="*/ 138 w 56"/>
                <a:gd name="T3" fmla="*/ 8 h 72"/>
                <a:gd name="T4" fmla="*/ 112 w 56"/>
                <a:gd name="T5" fmla="*/ 9 h 72"/>
                <a:gd name="T6" fmla="*/ 44 w 56"/>
                <a:gd name="T7" fmla="*/ 0 h 72"/>
                <a:gd name="T8" fmla="*/ 0 w 56"/>
                <a:gd name="T9" fmla="*/ 8 h 72"/>
                <a:gd name="T10" fmla="*/ 0 w 56"/>
                <a:gd name="T11" fmla="*/ 9 h 72"/>
                <a:gd name="T12" fmla="*/ 0 w 56"/>
                <a:gd name="T13" fmla="*/ 9 h 72"/>
                <a:gd name="T14" fmla="*/ 0 w 56"/>
                <a:gd name="T15" fmla="*/ 9 h 72"/>
                <a:gd name="T16" fmla="*/ 0 w 56"/>
                <a:gd name="T17" fmla="*/ 16 h 72"/>
                <a:gd name="T18" fmla="*/ 0 w 56"/>
                <a:gd name="T19" fmla="*/ 13 h 72"/>
                <a:gd name="T20" fmla="*/ 8 w 56"/>
                <a:gd name="T21" fmla="*/ 13 h 72"/>
                <a:gd name="T22" fmla="*/ 0 w 56"/>
                <a:gd name="T23" fmla="*/ 16 h 72"/>
                <a:gd name="T24" fmla="*/ 0 w 56"/>
                <a:gd name="T25" fmla="*/ 21 h 72"/>
                <a:gd name="T26" fmla="*/ 8 w 56"/>
                <a:gd name="T27" fmla="*/ 23 h 72"/>
                <a:gd name="T28" fmla="*/ 91 w 56"/>
                <a:gd name="T29" fmla="*/ 16 h 72"/>
                <a:gd name="T30" fmla="*/ 112 w 56"/>
                <a:gd name="T31" fmla="*/ 13 h 72"/>
                <a:gd name="T32" fmla="*/ 138 w 56"/>
                <a:gd name="T33" fmla="*/ 9 h 72"/>
                <a:gd name="T34" fmla="*/ 159 w 56"/>
                <a:gd name="T35" fmla="*/ 9 h 72"/>
                <a:gd name="T36" fmla="*/ 138 w 56"/>
                <a:gd name="T37" fmla="*/ 9 h 72"/>
                <a:gd name="T38" fmla="*/ 159 w 56"/>
                <a:gd name="T39" fmla="*/ 9 h 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6"/>
                <a:gd name="T61" fmla="*/ 0 h 72"/>
                <a:gd name="T62" fmla="*/ 56 w 56"/>
                <a:gd name="T63" fmla="*/ 72 h 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6" h="72">
                  <a:moveTo>
                    <a:pt x="56" y="16"/>
                  </a:moveTo>
                  <a:lnTo>
                    <a:pt x="48" y="8"/>
                  </a:lnTo>
                  <a:lnTo>
                    <a:pt x="40" y="16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32" y="48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56" y="24"/>
                  </a:lnTo>
                  <a:lnTo>
                    <a:pt x="48" y="16"/>
                  </a:lnTo>
                  <a:lnTo>
                    <a:pt x="56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98" name="Freeform 63"/>
            <p:cNvSpPr>
              <a:spLocks/>
            </p:cNvSpPr>
            <p:nvPr/>
          </p:nvSpPr>
          <p:spPr bwMode="auto">
            <a:xfrm>
              <a:off x="2619" y="2618"/>
              <a:ext cx="59" cy="68"/>
            </a:xfrm>
            <a:custGeom>
              <a:avLst/>
              <a:gdLst>
                <a:gd name="T0" fmla="*/ 159 w 56"/>
                <a:gd name="T1" fmla="*/ 9 h 72"/>
                <a:gd name="T2" fmla="*/ 138 w 56"/>
                <a:gd name="T3" fmla="*/ 8 h 72"/>
                <a:gd name="T4" fmla="*/ 112 w 56"/>
                <a:gd name="T5" fmla="*/ 9 h 72"/>
                <a:gd name="T6" fmla="*/ 44 w 56"/>
                <a:gd name="T7" fmla="*/ 0 h 72"/>
                <a:gd name="T8" fmla="*/ 0 w 56"/>
                <a:gd name="T9" fmla="*/ 8 h 72"/>
                <a:gd name="T10" fmla="*/ 0 w 56"/>
                <a:gd name="T11" fmla="*/ 9 h 72"/>
                <a:gd name="T12" fmla="*/ 0 w 56"/>
                <a:gd name="T13" fmla="*/ 9 h 72"/>
                <a:gd name="T14" fmla="*/ 0 w 56"/>
                <a:gd name="T15" fmla="*/ 9 h 72"/>
                <a:gd name="T16" fmla="*/ 0 w 56"/>
                <a:gd name="T17" fmla="*/ 16 h 72"/>
                <a:gd name="T18" fmla="*/ 0 w 56"/>
                <a:gd name="T19" fmla="*/ 13 h 72"/>
                <a:gd name="T20" fmla="*/ 8 w 56"/>
                <a:gd name="T21" fmla="*/ 13 h 72"/>
                <a:gd name="T22" fmla="*/ 0 w 56"/>
                <a:gd name="T23" fmla="*/ 16 h 72"/>
                <a:gd name="T24" fmla="*/ 0 w 56"/>
                <a:gd name="T25" fmla="*/ 21 h 72"/>
                <a:gd name="T26" fmla="*/ 8 w 56"/>
                <a:gd name="T27" fmla="*/ 23 h 72"/>
                <a:gd name="T28" fmla="*/ 91 w 56"/>
                <a:gd name="T29" fmla="*/ 16 h 72"/>
                <a:gd name="T30" fmla="*/ 112 w 56"/>
                <a:gd name="T31" fmla="*/ 13 h 72"/>
                <a:gd name="T32" fmla="*/ 138 w 56"/>
                <a:gd name="T33" fmla="*/ 9 h 72"/>
                <a:gd name="T34" fmla="*/ 159 w 56"/>
                <a:gd name="T35" fmla="*/ 9 h 72"/>
                <a:gd name="T36" fmla="*/ 138 w 56"/>
                <a:gd name="T37" fmla="*/ 9 h 72"/>
                <a:gd name="T38" fmla="*/ 159 w 56"/>
                <a:gd name="T39" fmla="*/ 9 h 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6"/>
                <a:gd name="T61" fmla="*/ 0 h 72"/>
                <a:gd name="T62" fmla="*/ 56 w 56"/>
                <a:gd name="T63" fmla="*/ 72 h 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6" h="72">
                  <a:moveTo>
                    <a:pt x="56" y="16"/>
                  </a:moveTo>
                  <a:lnTo>
                    <a:pt x="48" y="8"/>
                  </a:lnTo>
                  <a:lnTo>
                    <a:pt x="40" y="16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32" y="48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56" y="24"/>
                  </a:lnTo>
                  <a:lnTo>
                    <a:pt x="48" y="16"/>
                  </a:lnTo>
                  <a:lnTo>
                    <a:pt x="56" y="16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99" name="Freeform 64"/>
            <p:cNvSpPr>
              <a:spLocks/>
            </p:cNvSpPr>
            <p:nvPr/>
          </p:nvSpPr>
          <p:spPr bwMode="auto">
            <a:xfrm>
              <a:off x="2610" y="2635"/>
              <a:ext cx="134" cy="185"/>
            </a:xfrm>
            <a:custGeom>
              <a:avLst/>
              <a:gdLst>
                <a:gd name="T0" fmla="*/ 321 w 128"/>
                <a:gd name="T1" fmla="*/ 23 h 200"/>
                <a:gd name="T2" fmla="*/ 280 w 128"/>
                <a:gd name="T3" fmla="*/ 23 h 200"/>
                <a:gd name="T4" fmla="*/ 280 w 128"/>
                <a:gd name="T5" fmla="*/ 21 h 200"/>
                <a:gd name="T6" fmla="*/ 238 w 128"/>
                <a:gd name="T7" fmla="*/ 21 h 200"/>
                <a:gd name="T8" fmla="*/ 217 w 128"/>
                <a:gd name="T9" fmla="*/ 21 h 200"/>
                <a:gd name="T10" fmla="*/ 198 w 128"/>
                <a:gd name="T11" fmla="*/ 17 h 200"/>
                <a:gd name="T12" fmla="*/ 217 w 128"/>
                <a:gd name="T13" fmla="*/ 13 h 200"/>
                <a:gd name="T14" fmla="*/ 299 w 128"/>
                <a:gd name="T15" fmla="*/ 8 h 200"/>
                <a:gd name="T16" fmla="*/ 280 w 128"/>
                <a:gd name="T17" fmla="*/ 6 h 200"/>
                <a:gd name="T18" fmla="*/ 299 w 128"/>
                <a:gd name="T19" fmla="*/ 6 h 200"/>
                <a:gd name="T20" fmla="*/ 299 w 128"/>
                <a:gd name="T21" fmla="*/ 6 h 200"/>
                <a:gd name="T22" fmla="*/ 280 w 128"/>
                <a:gd name="T23" fmla="*/ 6 h 200"/>
                <a:gd name="T24" fmla="*/ 217 w 128"/>
                <a:gd name="T25" fmla="*/ 6 h 200"/>
                <a:gd name="T26" fmla="*/ 198 w 128"/>
                <a:gd name="T27" fmla="*/ 6 h 200"/>
                <a:gd name="T28" fmla="*/ 158 w 128"/>
                <a:gd name="T29" fmla="*/ 0 h 200"/>
                <a:gd name="T30" fmla="*/ 140 w 128"/>
                <a:gd name="T31" fmla="*/ 0 h 200"/>
                <a:gd name="T32" fmla="*/ 158 w 128"/>
                <a:gd name="T33" fmla="*/ 6 h 200"/>
                <a:gd name="T34" fmla="*/ 140 w 128"/>
                <a:gd name="T35" fmla="*/ 6 h 200"/>
                <a:gd name="T36" fmla="*/ 119 w 128"/>
                <a:gd name="T37" fmla="*/ 6 h 200"/>
                <a:gd name="T38" fmla="*/ 99 w 128"/>
                <a:gd name="T39" fmla="*/ 6 h 200"/>
                <a:gd name="T40" fmla="*/ 40 w 128"/>
                <a:gd name="T41" fmla="*/ 13 h 200"/>
                <a:gd name="T42" fmla="*/ 8 w 128"/>
                <a:gd name="T43" fmla="*/ 11 h 200"/>
                <a:gd name="T44" fmla="*/ 8 w 128"/>
                <a:gd name="T45" fmla="*/ 6 h 200"/>
                <a:gd name="T46" fmla="*/ 0 w 128"/>
                <a:gd name="T47" fmla="*/ 11 h 200"/>
                <a:gd name="T48" fmla="*/ 8 w 128"/>
                <a:gd name="T49" fmla="*/ 13 h 200"/>
                <a:gd name="T50" fmla="*/ 0 w 128"/>
                <a:gd name="T51" fmla="*/ 13 h 200"/>
                <a:gd name="T52" fmla="*/ 8 w 128"/>
                <a:gd name="T53" fmla="*/ 16 h 200"/>
                <a:gd name="T54" fmla="*/ 57 w 128"/>
                <a:gd name="T55" fmla="*/ 18 h 200"/>
                <a:gd name="T56" fmla="*/ 140 w 128"/>
                <a:gd name="T57" fmla="*/ 31 h 200"/>
                <a:gd name="T58" fmla="*/ 280 w 128"/>
                <a:gd name="T59" fmla="*/ 43 h 200"/>
                <a:gd name="T60" fmla="*/ 321 w 128"/>
                <a:gd name="T61" fmla="*/ 40 h 200"/>
                <a:gd name="T62" fmla="*/ 321 w 128"/>
                <a:gd name="T63" fmla="*/ 37 h 200"/>
                <a:gd name="T64" fmla="*/ 321 w 128"/>
                <a:gd name="T65" fmla="*/ 35 h 200"/>
                <a:gd name="T66" fmla="*/ 321 w 128"/>
                <a:gd name="T67" fmla="*/ 27 h 200"/>
                <a:gd name="T68" fmla="*/ 321 w 128"/>
                <a:gd name="T69" fmla="*/ 23 h 2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8"/>
                <a:gd name="T106" fmla="*/ 0 h 200"/>
                <a:gd name="T107" fmla="*/ 128 w 128"/>
                <a:gd name="T108" fmla="*/ 200 h 2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8" h="200">
                  <a:moveTo>
                    <a:pt x="128" y="112"/>
                  </a:moveTo>
                  <a:lnTo>
                    <a:pt x="112" y="112"/>
                  </a:lnTo>
                  <a:lnTo>
                    <a:pt x="112" y="104"/>
                  </a:lnTo>
                  <a:lnTo>
                    <a:pt x="96" y="104"/>
                  </a:lnTo>
                  <a:lnTo>
                    <a:pt x="88" y="104"/>
                  </a:lnTo>
                  <a:lnTo>
                    <a:pt x="80" y="80"/>
                  </a:lnTo>
                  <a:lnTo>
                    <a:pt x="88" y="56"/>
                  </a:lnTo>
                  <a:lnTo>
                    <a:pt x="120" y="40"/>
                  </a:lnTo>
                  <a:lnTo>
                    <a:pt x="112" y="32"/>
                  </a:lnTo>
                  <a:lnTo>
                    <a:pt x="120" y="32"/>
                  </a:lnTo>
                  <a:lnTo>
                    <a:pt x="120" y="24"/>
                  </a:lnTo>
                  <a:lnTo>
                    <a:pt x="112" y="16"/>
                  </a:lnTo>
                  <a:lnTo>
                    <a:pt x="88" y="24"/>
                  </a:lnTo>
                  <a:lnTo>
                    <a:pt x="80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48" y="24"/>
                  </a:lnTo>
                  <a:lnTo>
                    <a:pt x="40" y="32"/>
                  </a:lnTo>
                  <a:lnTo>
                    <a:pt x="16" y="56"/>
                  </a:lnTo>
                  <a:lnTo>
                    <a:pt x="8" y="48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8" y="72"/>
                  </a:lnTo>
                  <a:lnTo>
                    <a:pt x="24" y="88"/>
                  </a:lnTo>
                  <a:lnTo>
                    <a:pt x="56" y="152"/>
                  </a:lnTo>
                  <a:lnTo>
                    <a:pt x="112" y="200"/>
                  </a:lnTo>
                  <a:lnTo>
                    <a:pt x="128" y="192"/>
                  </a:lnTo>
                  <a:lnTo>
                    <a:pt x="128" y="176"/>
                  </a:lnTo>
                  <a:lnTo>
                    <a:pt x="128" y="168"/>
                  </a:lnTo>
                  <a:lnTo>
                    <a:pt x="128" y="128"/>
                  </a:lnTo>
                  <a:lnTo>
                    <a:pt x="128" y="11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00" name="Freeform 65"/>
            <p:cNvSpPr>
              <a:spLocks/>
            </p:cNvSpPr>
            <p:nvPr/>
          </p:nvSpPr>
          <p:spPr bwMode="auto">
            <a:xfrm>
              <a:off x="2610" y="2635"/>
              <a:ext cx="134" cy="185"/>
            </a:xfrm>
            <a:custGeom>
              <a:avLst/>
              <a:gdLst>
                <a:gd name="T0" fmla="*/ 321 w 128"/>
                <a:gd name="T1" fmla="*/ 23 h 200"/>
                <a:gd name="T2" fmla="*/ 280 w 128"/>
                <a:gd name="T3" fmla="*/ 23 h 200"/>
                <a:gd name="T4" fmla="*/ 280 w 128"/>
                <a:gd name="T5" fmla="*/ 21 h 200"/>
                <a:gd name="T6" fmla="*/ 238 w 128"/>
                <a:gd name="T7" fmla="*/ 21 h 200"/>
                <a:gd name="T8" fmla="*/ 217 w 128"/>
                <a:gd name="T9" fmla="*/ 21 h 200"/>
                <a:gd name="T10" fmla="*/ 198 w 128"/>
                <a:gd name="T11" fmla="*/ 17 h 200"/>
                <a:gd name="T12" fmla="*/ 217 w 128"/>
                <a:gd name="T13" fmla="*/ 13 h 200"/>
                <a:gd name="T14" fmla="*/ 299 w 128"/>
                <a:gd name="T15" fmla="*/ 8 h 200"/>
                <a:gd name="T16" fmla="*/ 280 w 128"/>
                <a:gd name="T17" fmla="*/ 6 h 200"/>
                <a:gd name="T18" fmla="*/ 299 w 128"/>
                <a:gd name="T19" fmla="*/ 6 h 200"/>
                <a:gd name="T20" fmla="*/ 299 w 128"/>
                <a:gd name="T21" fmla="*/ 6 h 200"/>
                <a:gd name="T22" fmla="*/ 280 w 128"/>
                <a:gd name="T23" fmla="*/ 6 h 200"/>
                <a:gd name="T24" fmla="*/ 217 w 128"/>
                <a:gd name="T25" fmla="*/ 6 h 200"/>
                <a:gd name="T26" fmla="*/ 198 w 128"/>
                <a:gd name="T27" fmla="*/ 6 h 200"/>
                <a:gd name="T28" fmla="*/ 158 w 128"/>
                <a:gd name="T29" fmla="*/ 0 h 200"/>
                <a:gd name="T30" fmla="*/ 140 w 128"/>
                <a:gd name="T31" fmla="*/ 0 h 200"/>
                <a:gd name="T32" fmla="*/ 158 w 128"/>
                <a:gd name="T33" fmla="*/ 6 h 200"/>
                <a:gd name="T34" fmla="*/ 140 w 128"/>
                <a:gd name="T35" fmla="*/ 6 h 200"/>
                <a:gd name="T36" fmla="*/ 119 w 128"/>
                <a:gd name="T37" fmla="*/ 6 h 200"/>
                <a:gd name="T38" fmla="*/ 99 w 128"/>
                <a:gd name="T39" fmla="*/ 6 h 200"/>
                <a:gd name="T40" fmla="*/ 40 w 128"/>
                <a:gd name="T41" fmla="*/ 13 h 200"/>
                <a:gd name="T42" fmla="*/ 8 w 128"/>
                <a:gd name="T43" fmla="*/ 11 h 200"/>
                <a:gd name="T44" fmla="*/ 8 w 128"/>
                <a:gd name="T45" fmla="*/ 6 h 200"/>
                <a:gd name="T46" fmla="*/ 0 w 128"/>
                <a:gd name="T47" fmla="*/ 11 h 200"/>
                <a:gd name="T48" fmla="*/ 8 w 128"/>
                <a:gd name="T49" fmla="*/ 13 h 200"/>
                <a:gd name="T50" fmla="*/ 0 w 128"/>
                <a:gd name="T51" fmla="*/ 13 h 200"/>
                <a:gd name="T52" fmla="*/ 8 w 128"/>
                <a:gd name="T53" fmla="*/ 16 h 200"/>
                <a:gd name="T54" fmla="*/ 57 w 128"/>
                <a:gd name="T55" fmla="*/ 18 h 200"/>
                <a:gd name="T56" fmla="*/ 140 w 128"/>
                <a:gd name="T57" fmla="*/ 31 h 200"/>
                <a:gd name="T58" fmla="*/ 280 w 128"/>
                <a:gd name="T59" fmla="*/ 43 h 200"/>
                <a:gd name="T60" fmla="*/ 321 w 128"/>
                <a:gd name="T61" fmla="*/ 40 h 200"/>
                <a:gd name="T62" fmla="*/ 321 w 128"/>
                <a:gd name="T63" fmla="*/ 37 h 200"/>
                <a:gd name="T64" fmla="*/ 321 w 128"/>
                <a:gd name="T65" fmla="*/ 35 h 200"/>
                <a:gd name="T66" fmla="*/ 321 w 128"/>
                <a:gd name="T67" fmla="*/ 27 h 200"/>
                <a:gd name="T68" fmla="*/ 321 w 128"/>
                <a:gd name="T69" fmla="*/ 23 h 2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8"/>
                <a:gd name="T106" fmla="*/ 0 h 200"/>
                <a:gd name="T107" fmla="*/ 128 w 128"/>
                <a:gd name="T108" fmla="*/ 200 h 2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8" h="200">
                  <a:moveTo>
                    <a:pt x="128" y="112"/>
                  </a:moveTo>
                  <a:lnTo>
                    <a:pt x="112" y="112"/>
                  </a:lnTo>
                  <a:lnTo>
                    <a:pt x="112" y="104"/>
                  </a:lnTo>
                  <a:lnTo>
                    <a:pt x="96" y="104"/>
                  </a:lnTo>
                  <a:lnTo>
                    <a:pt x="88" y="104"/>
                  </a:lnTo>
                  <a:lnTo>
                    <a:pt x="80" y="80"/>
                  </a:lnTo>
                  <a:lnTo>
                    <a:pt x="88" y="56"/>
                  </a:lnTo>
                  <a:lnTo>
                    <a:pt x="120" y="40"/>
                  </a:lnTo>
                  <a:lnTo>
                    <a:pt x="112" y="32"/>
                  </a:lnTo>
                  <a:lnTo>
                    <a:pt x="120" y="32"/>
                  </a:lnTo>
                  <a:lnTo>
                    <a:pt x="120" y="24"/>
                  </a:lnTo>
                  <a:lnTo>
                    <a:pt x="112" y="16"/>
                  </a:lnTo>
                  <a:lnTo>
                    <a:pt x="88" y="24"/>
                  </a:lnTo>
                  <a:lnTo>
                    <a:pt x="80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48" y="24"/>
                  </a:lnTo>
                  <a:lnTo>
                    <a:pt x="40" y="32"/>
                  </a:lnTo>
                  <a:lnTo>
                    <a:pt x="16" y="56"/>
                  </a:lnTo>
                  <a:lnTo>
                    <a:pt x="8" y="48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8" y="72"/>
                  </a:lnTo>
                  <a:lnTo>
                    <a:pt x="24" y="88"/>
                  </a:lnTo>
                  <a:lnTo>
                    <a:pt x="56" y="152"/>
                  </a:lnTo>
                  <a:lnTo>
                    <a:pt x="112" y="200"/>
                  </a:lnTo>
                  <a:lnTo>
                    <a:pt x="128" y="192"/>
                  </a:lnTo>
                  <a:lnTo>
                    <a:pt x="128" y="176"/>
                  </a:lnTo>
                  <a:lnTo>
                    <a:pt x="128" y="168"/>
                  </a:lnTo>
                  <a:lnTo>
                    <a:pt x="128" y="128"/>
                  </a:lnTo>
                  <a:lnTo>
                    <a:pt x="128" y="112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01" name="Freeform 66"/>
            <p:cNvSpPr>
              <a:spLocks/>
            </p:cNvSpPr>
            <p:nvPr/>
          </p:nvSpPr>
          <p:spPr bwMode="auto">
            <a:xfrm>
              <a:off x="2744" y="2731"/>
              <a:ext cx="122" cy="133"/>
            </a:xfrm>
            <a:custGeom>
              <a:avLst/>
              <a:gdLst>
                <a:gd name="T0" fmla="*/ 165 w 120"/>
                <a:gd name="T1" fmla="*/ 22 h 144"/>
                <a:gd name="T2" fmla="*/ 165 w 120"/>
                <a:gd name="T3" fmla="*/ 19 h 144"/>
                <a:gd name="T4" fmla="*/ 153 w 120"/>
                <a:gd name="T5" fmla="*/ 16 h 144"/>
                <a:gd name="T6" fmla="*/ 153 w 120"/>
                <a:gd name="T7" fmla="*/ 15 h 144"/>
                <a:gd name="T8" fmla="*/ 136 w 120"/>
                <a:gd name="T9" fmla="*/ 15 h 144"/>
                <a:gd name="T10" fmla="*/ 126 w 120"/>
                <a:gd name="T11" fmla="*/ 12 h 144"/>
                <a:gd name="T12" fmla="*/ 126 w 120"/>
                <a:gd name="T13" fmla="*/ 10 h 144"/>
                <a:gd name="T14" fmla="*/ 110 w 120"/>
                <a:gd name="T15" fmla="*/ 8 h 144"/>
                <a:gd name="T16" fmla="*/ 60 w 120"/>
                <a:gd name="T17" fmla="*/ 6 h 144"/>
                <a:gd name="T18" fmla="*/ 60 w 120"/>
                <a:gd name="T19" fmla="*/ 6 h 144"/>
                <a:gd name="T20" fmla="*/ 60 w 120"/>
                <a:gd name="T21" fmla="*/ 0 h 144"/>
                <a:gd name="T22" fmla="*/ 24 w 120"/>
                <a:gd name="T23" fmla="*/ 0 h 144"/>
                <a:gd name="T24" fmla="*/ 8 w 120"/>
                <a:gd name="T25" fmla="*/ 6 h 144"/>
                <a:gd name="T26" fmla="*/ 0 w 120"/>
                <a:gd name="T27" fmla="*/ 6 h 144"/>
                <a:gd name="T28" fmla="*/ 0 w 120"/>
                <a:gd name="T29" fmla="*/ 6 h 144"/>
                <a:gd name="T30" fmla="*/ 0 w 120"/>
                <a:gd name="T31" fmla="*/ 13 h 144"/>
                <a:gd name="T32" fmla="*/ 0 w 120"/>
                <a:gd name="T33" fmla="*/ 15 h 144"/>
                <a:gd name="T34" fmla="*/ 0 w 120"/>
                <a:gd name="T35" fmla="*/ 17 h 144"/>
                <a:gd name="T36" fmla="*/ 0 w 120"/>
                <a:gd name="T37" fmla="*/ 21 h 144"/>
                <a:gd name="T38" fmla="*/ 0 w 120"/>
                <a:gd name="T39" fmla="*/ 22 h 144"/>
                <a:gd name="T40" fmla="*/ 8 w 120"/>
                <a:gd name="T41" fmla="*/ 30 h 144"/>
                <a:gd name="T42" fmla="*/ 16 w 120"/>
                <a:gd name="T43" fmla="*/ 30 h 144"/>
                <a:gd name="T44" fmla="*/ 52 w 120"/>
                <a:gd name="T45" fmla="*/ 28 h 144"/>
                <a:gd name="T46" fmla="*/ 68 w 120"/>
                <a:gd name="T47" fmla="*/ 30 h 144"/>
                <a:gd name="T48" fmla="*/ 76 w 120"/>
                <a:gd name="T49" fmla="*/ 28 h 144"/>
                <a:gd name="T50" fmla="*/ 94 w 120"/>
                <a:gd name="T51" fmla="*/ 30 h 144"/>
                <a:gd name="T52" fmla="*/ 110 w 120"/>
                <a:gd name="T53" fmla="*/ 21 h 144"/>
                <a:gd name="T54" fmla="*/ 144 w 120"/>
                <a:gd name="T55" fmla="*/ 21 h 144"/>
                <a:gd name="T56" fmla="*/ 165 w 120"/>
                <a:gd name="T57" fmla="*/ 22 h 1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"/>
                <a:gd name="T88" fmla="*/ 0 h 144"/>
                <a:gd name="T89" fmla="*/ 120 w 120"/>
                <a:gd name="T90" fmla="*/ 144 h 14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" h="144">
                  <a:moveTo>
                    <a:pt x="120" y="112"/>
                  </a:moveTo>
                  <a:lnTo>
                    <a:pt x="120" y="96"/>
                  </a:lnTo>
                  <a:lnTo>
                    <a:pt x="112" y="80"/>
                  </a:lnTo>
                  <a:lnTo>
                    <a:pt x="112" y="72"/>
                  </a:lnTo>
                  <a:lnTo>
                    <a:pt x="96" y="72"/>
                  </a:lnTo>
                  <a:lnTo>
                    <a:pt x="88" y="56"/>
                  </a:lnTo>
                  <a:lnTo>
                    <a:pt x="88" y="48"/>
                  </a:lnTo>
                  <a:lnTo>
                    <a:pt x="80" y="40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24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8" y="144"/>
                  </a:lnTo>
                  <a:lnTo>
                    <a:pt x="16" y="144"/>
                  </a:lnTo>
                  <a:lnTo>
                    <a:pt x="32" y="136"/>
                  </a:lnTo>
                  <a:lnTo>
                    <a:pt x="48" y="144"/>
                  </a:lnTo>
                  <a:lnTo>
                    <a:pt x="56" y="136"/>
                  </a:lnTo>
                  <a:lnTo>
                    <a:pt x="72" y="144"/>
                  </a:lnTo>
                  <a:lnTo>
                    <a:pt x="80" y="104"/>
                  </a:lnTo>
                  <a:lnTo>
                    <a:pt x="104" y="104"/>
                  </a:lnTo>
                  <a:lnTo>
                    <a:pt x="120" y="11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02" name="Freeform 67"/>
            <p:cNvSpPr>
              <a:spLocks/>
            </p:cNvSpPr>
            <p:nvPr/>
          </p:nvSpPr>
          <p:spPr bwMode="auto">
            <a:xfrm>
              <a:off x="2744" y="2731"/>
              <a:ext cx="122" cy="133"/>
            </a:xfrm>
            <a:custGeom>
              <a:avLst/>
              <a:gdLst>
                <a:gd name="T0" fmla="*/ 165 w 120"/>
                <a:gd name="T1" fmla="*/ 22 h 144"/>
                <a:gd name="T2" fmla="*/ 165 w 120"/>
                <a:gd name="T3" fmla="*/ 19 h 144"/>
                <a:gd name="T4" fmla="*/ 153 w 120"/>
                <a:gd name="T5" fmla="*/ 16 h 144"/>
                <a:gd name="T6" fmla="*/ 153 w 120"/>
                <a:gd name="T7" fmla="*/ 15 h 144"/>
                <a:gd name="T8" fmla="*/ 136 w 120"/>
                <a:gd name="T9" fmla="*/ 15 h 144"/>
                <a:gd name="T10" fmla="*/ 126 w 120"/>
                <a:gd name="T11" fmla="*/ 12 h 144"/>
                <a:gd name="T12" fmla="*/ 126 w 120"/>
                <a:gd name="T13" fmla="*/ 10 h 144"/>
                <a:gd name="T14" fmla="*/ 110 w 120"/>
                <a:gd name="T15" fmla="*/ 8 h 144"/>
                <a:gd name="T16" fmla="*/ 60 w 120"/>
                <a:gd name="T17" fmla="*/ 6 h 144"/>
                <a:gd name="T18" fmla="*/ 60 w 120"/>
                <a:gd name="T19" fmla="*/ 6 h 144"/>
                <a:gd name="T20" fmla="*/ 60 w 120"/>
                <a:gd name="T21" fmla="*/ 0 h 144"/>
                <a:gd name="T22" fmla="*/ 24 w 120"/>
                <a:gd name="T23" fmla="*/ 0 h 144"/>
                <a:gd name="T24" fmla="*/ 8 w 120"/>
                <a:gd name="T25" fmla="*/ 6 h 144"/>
                <a:gd name="T26" fmla="*/ 0 w 120"/>
                <a:gd name="T27" fmla="*/ 6 h 144"/>
                <a:gd name="T28" fmla="*/ 0 w 120"/>
                <a:gd name="T29" fmla="*/ 6 h 144"/>
                <a:gd name="T30" fmla="*/ 0 w 120"/>
                <a:gd name="T31" fmla="*/ 13 h 144"/>
                <a:gd name="T32" fmla="*/ 0 w 120"/>
                <a:gd name="T33" fmla="*/ 15 h 144"/>
                <a:gd name="T34" fmla="*/ 0 w 120"/>
                <a:gd name="T35" fmla="*/ 17 h 144"/>
                <a:gd name="T36" fmla="*/ 0 w 120"/>
                <a:gd name="T37" fmla="*/ 21 h 144"/>
                <a:gd name="T38" fmla="*/ 0 w 120"/>
                <a:gd name="T39" fmla="*/ 22 h 144"/>
                <a:gd name="T40" fmla="*/ 8 w 120"/>
                <a:gd name="T41" fmla="*/ 30 h 144"/>
                <a:gd name="T42" fmla="*/ 16 w 120"/>
                <a:gd name="T43" fmla="*/ 30 h 144"/>
                <a:gd name="T44" fmla="*/ 52 w 120"/>
                <a:gd name="T45" fmla="*/ 28 h 144"/>
                <a:gd name="T46" fmla="*/ 68 w 120"/>
                <a:gd name="T47" fmla="*/ 30 h 144"/>
                <a:gd name="T48" fmla="*/ 76 w 120"/>
                <a:gd name="T49" fmla="*/ 28 h 144"/>
                <a:gd name="T50" fmla="*/ 94 w 120"/>
                <a:gd name="T51" fmla="*/ 30 h 144"/>
                <a:gd name="T52" fmla="*/ 110 w 120"/>
                <a:gd name="T53" fmla="*/ 21 h 144"/>
                <a:gd name="T54" fmla="*/ 144 w 120"/>
                <a:gd name="T55" fmla="*/ 21 h 144"/>
                <a:gd name="T56" fmla="*/ 165 w 120"/>
                <a:gd name="T57" fmla="*/ 22 h 1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"/>
                <a:gd name="T88" fmla="*/ 0 h 144"/>
                <a:gd name="T89" fmla="*/ 120 w 120"/>
                <a:gd name="T90" fmla="*/ 144 h 14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" h="144">
                  <a:moveTo>
                    <a:pt x="120" y="112"/>
                  </a:moveTo>
                  <a:lnTo>
                    <a:pt x="120" y="96"/>
                  </a:lnTo>
                  <a:lnTo>
                    <a:pt x="112" y="80"/>
                  </a:lnTo>
                  <a:lnTo>
                    <a:pt x="112" y="72"/>
                  </a:lnTo>
                  <a:lnTo>
                    <a:pt x="96" y="72"/>
                  </a:lnTo>
                  <a:lnTo>
                    <a:pt x="88" y="56"/>
                  </a:lnTo>
                  <a:lnTo>
                    <a:pt x="88" y="48"/>
                  </a:lnTo>
                  <a:lnTo>
                    <a:pt x="80" y="40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24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8" y="144"/>
                  </a:lnTo>
                  <a:lnTo>
                    <a:pt x="16" y="144"/>
                  </a:lnTo>
                  <a:lnTo>
                    <a:pt x="32" y="136"/>
                  </a:lnTo>
                  <a:lnTo>
                    <a:pt x="48" y="144"/>
                  </a:lnTo>
                  <a:lnTo>
                    <a:pt x="56" y="136"/>
                  </a:lnTo>
                  <a:lnTo>
                    <a:pt x="72" y="144"/>
                  </a:lnTo>
                  <a:lnTo>
                    <a:pt x="80" y="104"/>
                  </a:lnTo>
                  <a:lnTo>
                    <a:pt x="104" y="104"/>
                  </a:lnTo>
                  <a:lnTo>
                    <a:pt x="120" y="112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03" name="Freeform 68"/>
            <p:cNvSpPr>
              <a:spLocks/>
            </p:cNvSpPr>
            <p:nvPr/>
          </p:nvSpPr>
          <p:spPr bwMode="auto">
            <a:xfrm>
              <a:off x="2816" y="2826"/>
              <a:ext cx="93" cy="89"/>
            </a:xfrm>
            <a:custGeom>
              <a:avLst/>
              <a:gdLst>
                <a:gd name="T0" fmla="*/ 242 w 88"/>
                <a:gd name="T1" fmla="*/ 16 h 96"/>
                <a:gd name="T2" fmla="*/ 266 w 88"/>
                <a:gd name="T3" fmla="*/ 13 h 96"/>
                <a:gd name="T4" fmla="*/ 217 w 88"/>
                <a:gd name="T5" fmla="*/ 11 h 96"/>
                <a:gd name="T6" fmla="*/ 217 w 88"/>
                <a:gd name="T7" fmla="*/ 9 h 96"/>
                <a:gd name="T8" fmla="*/ 194 w 88"/>
                <a:gd name="T9" fmla="*/ 9 h 96"/>
                <a:gd name="T10" fmla="*/ 145 w 88"/>
                <a:gd name="T11" fmla="*/ 6 h 96"/>
                <a:gd name="T12" fmla="*/ 145 w 88"/>
                <a:gd name="T13" fmla="*/ 6 h 96"/>
                <a:gd name="T14" fmla="*/ 97 w 88"/>
                <a:gd name="T15" fmla="*/ 0 h 96"/>
                <a:gd name="T16" fmla="*/ 8 w 88"/>
                <a:gd name="T17" fmla="*/ 0 h 96"/>
                <a:gd name="T18" fmla="*/ 0 w 88"/>
                <a:gd name="T19" fmla="*/ 9 h 96"/>
                <a:gd name="T20" fmla="*/ 8 w 88"/>
                <a:gd name="T21" fmla="*/ 13 h 96"/>
                <a:gd name="T22" fmla="*/ 97 w 88"/>
                <a:gd name="T23" fmla="*/ 13 h 96"/>
                <a:gd name="T24" fmla="*/ 145 w 88"/>
                <a:gd name="T25" fmla="*/ 16 h 96"/>
                <a:gd name="T26" fmla="*/ 145 w 88"/>
                <a:gd name="T27" fmla="*/ 18 h 96"/>
                <a:gd name="T28" fmla="*/ 122 w 88"/>
                <a:gd name="T29" fmla="*/ 19 h 96"/>
                <a:gd name="T30" fmla="*/ 170 w 88"/>
                <a:gd name="T31" fmla="*/ 21 h 96"/>
                <a:gd name="T32" fmla="*/ 194 w 88"/>
                <a:gd name="T33" fmla="*/ 19 h 96"/>
                <a:gd name="T34" fmla="*/ 242 w 88"/>
                <a:gd name="T35" fmla="*/ 19 h 96"/>
                <a:gd name="T36" fmla="*/ 242 w 88"/>
                <a:gd name="T37" fmla="*/ 16 h 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8"/>
                <a:gd name="T58" fmla="*/ 0 h 96"/>
                <a:gd name="T59" fmla="*/ 88 w 88"/>
                <a:gd name="T60" fmla="*/ 96 h 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8" h="96">
                  <a:moveTo>
                    <a:pt x="80" y="72"/>
                  </a:moveTo>
                  <a:lnTo>
                    <a:pt x="88" y="56"/>
                  </a:lnTo>
                  <a:lnTo>
                    <a:pt x="72" y="48"/>
                  </a:lnTo>
                  <a:lnTo>
                    <a:pt x="72" y="40"/>
                  </a:lnTo>
                  <a:lnTo>
                    <a:pt x="64" y="40"/>
                  </a:lnTo>
                  <a:lnTo>
                    <a:pt x="48" y="32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8" y="0"/>
                  </a:lnTo>
                  <a:lnTo>
                    <a:pt x="0" y="40"/>
                  </a:lnTo>
                  <a:lnTo>
                    <a:pt x="8" y="56"/>
                  </a:lnTo>
                  <a:lnTo>
                    <a:pt x="32" y="56"/>
                  </a:lnTo>
                  <a:lnTo>
                    <a:pt x="48" y="72"/>
                  </a:lnTo>
                  <a:lnTo>
                    <a:pt x="48" y="80"/>
                  </a:lnTo>
                  <a:lnTo>
                    <a:pt x="40" y="88"/>
                  </a:lnTo>
                  <a:lnTo>
                    <a:pt x="56" y="96"/>
                  </a:lnTo>
                  <a:lnTo>
                    <a:pt x="64" y="88"/>
                  </a:lnTo>
                  <a:lnTo>
                    <a:pt x="80" y="88"/>
                  </a:lnTo>
                  <a:lnTo>
                    <a:pt x="80" y="7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04" name="Freeform 69"/>
            <p:cNvSpPr>
              <a:spLocks/>
            </p:cNvSpPr>
            <p:nvPr/>
          </p:nvSpPr>
          <p:spPr bwMode="auto">
            <a:xfrm>
              <a:off x="2816" y="2826"/>
              <a:ext cx="93" cy="89"/>
            </a:xfrm>
            <a:custGeom>
              <a:avLst/>
              <a:gdLst>
                <a:gd name="T0" fmla="*/ 242 w 88"/>
                <a:gd name="T1" fmla="*/ 16 h 96"/>
                <a:gd name="T2" fmla="*/ 266 w 88"/>
                <a:gd name="T3" fmla="*/ 13 h 96"/>
                <a:gd name="T4" fmla="*/ 217 w 88"/>
                <a:gd name="T5" fmla="*/ 11 h 96"/>
                <a:gd name="T6" fmla="*/ 217 w 88"/>
                <a:gd name="T7" fmla="*/ 9 h 96"/>
                <a:gd name="T8" fmla="*/ 194 w 88"/>
                <a:gd name="T9" fmla="*/ 9 h 96"/>
                <a:gd name="T10" fmla="*/ 145 w 88"/>
                <a:gd name="T11" fmla="*/ 6 h 96"/>
                <a:gd name="T12" fmla="*/ 145 w 88"/>
                <a:gd name="T13" fmla="*/ 6 h 96"/>
                <a:gd name="T14" fmla="*/ 97 w 88"/>
                <a:gd name="T15" fmla="*/ 0 h 96"/>
                <a:gd name="T16" fmla="*/ 8 w 88"/>
                <a:gd name="T17" fmla="*/ 0 h 96"/>
                <a:gd name="T18" fmla="*/ 0 w 88"/>
                <a:gd name="T19" fmla="*/ 9 h 96"/>
                <a:gd name="T20" fmla="*/ 8 w 88"/>
                <a:gd name="T21" fmla="*/ 13 h 96"/>
                <a:gd name="T22" fmla="*/ 97 w 88"/>
                <a:gd name="T23" fmla="*/ 13 h 96"/>
                <a:gd name="T24" fmla="*/ 145 w 88"/>
                <a:gd name="T25" fmla="*/ 16 h 96"/>
                <a:gd name="T26" fmla="*/ 145 w 88"/>
                <a:gd name="T27" fmla="*/ 18 h 96"/>
                <a:gd name="T28" fmla="*/ 122 w 88"/>
                <a:gd name="T29" fmla="*/ 19 h 96"/>
                <a:gd name="T30" fmla="*/ 170 w 88"/>
                <a:gd name="T31" fmla="*/ 21 h 96"/>
                <a:gd name="T32" fmla="*/ 194 w 88"/>
                <a:gd name="T33" fmla="*/ 19 h 96"/>
                <a:gd name="T34" fmla="*/ 242 w 88"/>
                <a:gd name="T35" fmla="*/ 19 h 96"/>
                <a:gd name="T36" fmla="*/ 242 w 88"/>
                <a:gd name="T37" fmla="*/ 16 h 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8"/>
                <a:gd name="T58" fmla="*/ 0 h 96"/>
                <a:gd name="T59" fmla="*/ 88 w 88"/>
                <a:gd name="T60" fmla="*/ 96 h 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8" h="96">
                  <a:moveTo>
                    <a:pt x="80" y="72"/>
                  </a:moveTo>
                  <a:lnTo>
                    <a:pt x="88" y="56"/>
                  </a:lnTo>
                  <a:lnTo>
                    <a:pt x="72" y="48"/>
                  </a:lnTo>
                  <a:lnTo>
                    <a:pt x="72" y="40"/>
                  </a:lnTo>
                  <a:lnTo>
                    <a:pt x="64" y="40"/>
                  </a:lnTo>
                  <a:lnTo>
                    <a:pt x="48" y="32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8" y="0"/>
                  </a:lnTo>
                  <a:lnTo>
                    <a:pt x="0" y="40"/>
                  </a:lnTo>
                  <a:lnTo>
                    <a:pt x="8" y="56"/>
                  </a:lnTo>
                  <a:lnTo>
                    <a:pt x="32" y="56"/>
                  </a:lnTo>
                  <a:lnTo>
                    <a:pt x="48" y="72"/>
                  </a:lnTo>
                  <a:lnTo>
                    <a:pt x="48" y="80"/>
                  </a:lnTo>
                  <a:lnTo>
                    <a:pt x="40" y="88"/>
                  </a:lnTo>
                  <a:lnTo>
                    <a:pt x="56" y="96"/>
                  </a:lnTo>
                  <a:lnTo>
                    <a:pt x="64" y="88"/>
                  </a:lnTo>
                  <a:lnTo>
                    <a:pt x="80" y="88"/>
                  </a:lnTo>
                  <a:lnTo>
                    <a:pt x="80" y="72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05" name="Freeform 70"/>
            <p:cNvSpPr>
              <a:spLocks/>
            </p:cNvSpPr>
            <p:nvPr/>
          </p:nvSpPr>
          <p:spPr bwMode="auto">
            <a:xfrm>
              <a:off x="2858" y="2945"/>
              <a:ext cx="58" cy="54"/>
            </a:xfrm>
            <a:custGeom>
              <a:avLst/>
              <a:gdLst>
                <a:gd name="T0" fmla="*/ 97 w 56"/>
                <a:gd name="T1" fmla="*/ 25 h 56"/>
                <a:gd name="T2" fmla="*/ 112 w 56"/>
                <a:gd name="T3" fmla="*/ 14 h 56"/>
                <a:gd name="T4" fmla="*/ 97 w 56"/>
                <a:gd name="T5" fmla="*/ 14 h 56"/>
                <a:gd name="T6" fmla="*/ 62 w 56"/>
                <a:gd name="T7" fmla="*/ 8 h 56"/>
                <a:gd name="T8" fmla="*/ 46 w 56"/>
                <a:gd name="T9" fmla="*/ 8 h 56"/>
                <a:gd name="T10" fmla="*/ 36 w 56"/>
                <a:gd name="T11" fmla="*/ 0 h 56"/>
                <a:gd name="T12" fmla="*/ 8 w 56"/>
                <a:gd name="T13" fmla="*/ 0 h 56"/>
                <a:gd name="T14" fmla="*/ 0 w 56"/>
                <a:gd name="T15" fmla="*/ 25 h 56"/>
                <a:gd name="T16" fmla="*/ 8 w 56"/>
                <a:gd name="T17" fmla="*/ 25 h 56"/>
                <a:gd name="T18" fmla="*/ 46 w 56"/>
                <a:gd name="T19" fmla="*/ 29 h 56"/>
                <a:gd name="T20" fmla="*/ 97 w 56"/>
                <a:gd name="T21" fmla="*/ 29 h 56"/>
                <a:gd name="T22" fmla="*/ 97 w 56"/>
                <a:gd name="T23" fmla="*/ 25 h 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6"/>
                <a:gd name="T37" fmla="*/ 0 h 56"/>
                <a:gd name="T38" fmla="*/ 56 w 56"/>
                <a:gd name="T39" fmla="*/ 56 h 5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6" h="56">
                  <a:moveTo>
                    <a:pt x="48" y="48"/>
                  </a:moveTo>
                  <a:lnTo>
                    <a:pt x="56" y="32"/>
                  </a:lnTo>
                  <a:lnTo>
                    <a:pt x="48" y="24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06" name="Freeform 71"/>
            <p:cNvSpPr>
              <a:spLocks/>
            </p:cNvSpPr>
            <p:nvPr/>
          </p:nvSpPr>
          <p:spPr bwMode="auto">
            <a:xfrm>
              <a:off x="2858" y="2945"/>
              <a:ext cx="58" cy="54"/>
            </a:xfrm>
            <a:custGeom>
              <a:avLst/>
              <a:gdLst>
                <a:gd name="T0" fmla="*/ 97 w 56"/>
                <a:gd name="T1" fmla="*/ 25 h 56"/>
                <a:gd name="T2" fmla="*/ 112 w 56"/>
                <a:gd name="T3" fmla="*/ 14 h 56"/>
                <a:gd name="T4" fmla="*/ 97 w 56"/>
                <a:gd name="T5" fmla="*/ 14 h 56"/>
                <a:gd name="T6" fmla="*/ 62 w 56"/>
                <a:gd name="T7" fmla="*/ 8 h 56"/>
                <a:gd name="T8" fmla="*/ 46 w 56"/>
                <a:gd name="T9" fmla="*/ 8 h 56"/>
                <a:gd name="T10" fmla="*/ 36 w 56"/>
                <a:gd name="T11" fmla="*/ 0 h 56"/>
                <a:gd name="T12" fmla="*/ 8 w 56"/>
                <a:gd name="T13" fmla="*/ 0 h 56"/>
                <a:gd name="T14" fmla="*/ 0 w 56"/>
                <a:gd name="T15" fmla="*/ 25 h 56"/>
                <a:gd name="T16" fmla="*/ 8 w 56"/>
                <a:gd name="T17" fmla="*/ 25 h 56"/>
                <a:gd name="T18" fmla="*/ 46 w 56"/>
                <a:gd name="T19" fmla="*/ 29 h 56"/>
                <a:gd name="T20" fmla="*/ 97 w 56"/>
                <a:gd name="T21" fmla="*/ 29 h 56"/>
                <a:gd name="T22" fmla="*/ 97 w 56"/>
                <a:gd name="T23" fmla="*/ 25 h 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6"/>
                <a:gd name="T37" fmla="*/ 0 h 56"/>
                <a:gd name="T38" fmla="*/ 56 w 56"/>
                <a:gd name="T39" fmla="*/ 56 h 5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6" h="56">
                  <a:moveTo>
                    <a:pt x="48" y="48"/>
                  </a:moveTo>
                  <a:lnTo>
                    <a:pt x="56" y="32"/>
                  </a:lnTo>
                  <a:lnTo>
                    <a:pt x="48" y="24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48" y="48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07" name="Freeform 72"/>
            <p:cNvSpPr>
              <a:spLocks/>
            </p:cNvSpPr>
            <p:nvPr/>
          </p:nvSpPr>
          <p:spPr bwMode="auto">
            <a:xfrm>
              <a:off x="2693" y="2581"/>
              <a:ext cx="420" cy="409"/>
            </a:xfrm>
            <a:custGeom>
              <a:avLst/>
              <a:gdLst>
                <a:gd name="T0" fmla="*/ 434 w 407"/>
                <a:gd name="T1" fmla="*/ 7 h 440"/>
                <a:gd name="T2" fmla="*/ 391 w 407"/>
                <a:gd name="T3" fmla="*/ 7 h 440"/>
                <a:gd name="T4" fmla="*/ 360 w 407"/>
                <a:gd name="T5" fmla="*/ 7 h 440"/>
                <a:gd name="T6" fmla="*/ 330 w 407"/>
                <a:gd name="T7" fmla="*/ 7 h 440"/>
                <a:gd name="T8" fmla="*/ 285 w 407"/>
                <a:gd name="T9" fmla="*/ 9 h 440"/>
                <a:gd name="T10" fmla="*/ 271 w 407"/>
                <a:gd name="T11" fmla="*/ 7 h 440"/>
                <a:gd name="T12" fmla="*/ 255 w 407"/>
                <a:gd name="T13" fmla="*/ 0 h 440"/>
                <a:gd name="T14" fmla="*/ 211 w 407"/>
                <a:gd name="T15" fmla="*/ 7 h 440"/>
                <a:gd name="T16" fmla="*/ 179 w 407"/>
                <a:gd name="T17" fmla="*/ 7 h 440"/>
                <a:gd name="T18" fmla="*/ 195 w 407"/>
                <a:gd name="T19" fmla="*/ 7 h 440"/>
                <a:gd name="T20" fmla="*/ 152 w 407"/>
                <a:gd name="T21" fmla="*/ 12 h 440"/>
                <a:gd name="T22" fmla="*/ 118 w 407"/>
                <a:gd name="T23" fmla="*/ 7 h 440"/>
                <a:gd name="T24" fmla="*/ 73 w 407"/>
                <a:gd name="T25" fmla="*/ 9 h 440"/>
                <a:gd name="T26" fmla="*/ 73 w 407"/>
                <a:gd name="T27" fmla="*/ 12 h 440"/>
                <a:gd name="T28" fmla="*/ 73 w 407"/>
                <a:gd name="T29" fmla="*/ 22 h 440"/>
                <a:gd name="T30" fmla="*/ 0 w 407"/>
                <a:gd name="T31" fmla="*/ 31 h 440"/>
                <a:gd name="T32" fmla="*/ 36 w 407"/>
                <a:gd name="T33" fmla="*/ 38 h 440"/>
                <a:gd name="T34" fmla="*/ 57 w 407"/>
                <a:gd name="T35" fmla="*/ 38 h 440"/>
                <a:gd name="T36" fmla="*/ 104 w 407"/>
                <a:gd name="T37" fmla="*/ 38 h 440"/>
                <a:gd name="T38" fmla="*/ 164 w 407"/>
                <a:gd name="T39" fmla="*/ 38 h 440"/>
                <a:gd name="T40" fmla="*/ 164 w 407"/>
                <a:gd name="T41" fmla="*/ 43 h 440"/>
                <a:gd name="T42" fmla="*/ 255 w 407"/>
                <a:gd name="T43" fmla="*/ 47 h 440"/>
                <a:gd name="T44" fmla="*/ 271 w 407"/>
                <a:gd name="T45" fmla="*/ 55 h 440"/>
                <a:gd name="T46" fmla="*/ 299 w 407"/>
                <a:gd name="T47" fmla="*/ 55 h 440"/>
                <a:gd name="T48" fmla="*/ 315 w 407"/>
                <a:gd name="T49" fmla="*/ 63 h 440"/>
                <a:gd name="T50" fmla="*/ 345 w 407"/>
                <a:gd name="T51" fmla="*/ 70 h 440"/>
                <a:gd name="T52" fmla="*/ 360 w 407"/>
                <a:gd name="T53" fmla="*/ 73 h 440"/>
                <a:gd name="T54" fmla="*/ 375 w 407"/>
                <a:gd name="T55" fmla="*/ 79 h 440"/>
                <a:gd name="T56" fmla="*/ 391 w 407"/>
                <a:gd name="T57" fmla="*/ 81 h 440"/>
                <a:gd name="T58" fmla="*/ 315 w 407"/>
                <a:gd name="T59" fmla="*/ 91 h 440"/>
                <a:gd name="T60" fmla="*/ 345 w 407"/>
                <a:gd name="T61" fmla="*/ 92 h 440"/>
                <a:gd name="T62" fmla="*/ 391 w 407"/>
                <a:gd name="T63" fmla="*/ 97 h 440"/>
                <a:gd name="T64" fmla="*/ 391 w 407"/>
                <a:gd name="T65" fmla="*/ 102 h 440"/>
                <a:gd name="T66" fmla="*/ 452 w 407"/>
                <a:gd name="T67" fmla="*/ 94 h 440"/>
                <a:gd name="T68" fmla="*/ 492 w 407"/>
                <a:gd name="T69" fmla="*/ 86 h 440"/>
                <a:gd name="T70" fmla="*/ 508 w 407"/>
                <a:gd name="T71" fmla="*/ 76 h 440"/>
                <a:gd name="T72" fmla="*/ 570 w 407"/>
                <a:gd name="T73" fmla="*/ 70 h 440"/>
                <a:gd name="T74" fmla="*/ 643 w 407"/>
                <a:gd name="T75" fmla="*/ 69 h 440"/>
                <a:gd name="T76" fmla="*/ 673 w 407"/>
                <a:gd name="T77" fmla="*/ 61 h 440"/>
                <a:gd name="T78" fmla="*/ 673 w 407"/>
                <a:gd name="T79" fmla="*/ 59 h 440"/>
                <a:gd name="T80" fmla="*/ 747 w 407"/>
                <a:gd name="T81" fmla="*/ 38 h 440"/>
                <a:gd name="T82" fmla="*/ 747 w 407"/>
                <a:gd name="T83" fmla="*/ 27 h 440"/>
                <a:gd name="T84" fmla="*/ 658 w 407"/>
                <a:gd name="T85" fmla="*/ 19 h 440"/>
                <a:gd name="T86" fmla="*/ 599 w 407"/>
                <a:gd name="T87" fmla="*/ 19 h 440"/>
                <a:gd name="T88" fmla="*/ 570 w 407"/>
                <a:gd name="T89" fmla="*/ 17 h 440"/>
                <a:gd name="T90" fmla="*/ 508 w 407"/>
                <a:gd name="T91" fmla="*/ 16 h 440"/>
                <a:gd name="T92" fmla="*/ 492 w 407"/>
                <a:gd name="T93" fmla="*/ 14 h 440"/>
                <a:gd name="T94" fmla="*/ 462 w 407"/>
                <a:gd name="T95" fmla="*/ 14 h 440"/>
                <a:gd name="T96" fmla="*/ 452 w 407"/>
                <a:gd name="T97" fmla="*/ 16 h 440"/>
                <a:gd name="T98" fmla="*/ 452 w 407"/>
                <a:gd name="T99" fmla="*/ 14 h 440"/>
                <a:gd name="T100" fmla="*/ 462 w 407"/>
                <a:gd name="T101" fmla="*/ 7 h 44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7"/>
                <a:gd name="T154" fmla="*/ 0 h 440"/>
                <a:gd name="T155" fmla="*/ 407 w 407"/>
                <a:gd name="T156" fmla="*/ 440 h 44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7" h="440">
                  <a:moveTo>
                    <a:pt x="240" y="16"/>
                  </a:moveTo>
                  <a:lnTo>
                    <a:pt x="232" y="16"/>
                  </a:lnTo>
                  <a:lnTo>
                    <a:pt x="216" y="24"/>
                  </a:lnTo>
                  <a:lnTo>
                    <a:pt x="208" y="32"/>
                  </a:lnTo>
                  <a:lnTo>
                    <a:pt x="208" y="24"/>
                  </a:lnTo>
                  <a:lnTo>
                    <a:pt x="192" y="24"/>
                  </a:lnTo>
                  <a:lnTo>
                    <a:pt x="184" y="3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40"/>
                  </a:lnTo>
                  <a:lnTo>
                    <a:pt x="144" y="24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36" y="0"/>
                  </a:lnTo>
                  <a:lnTo>
                    <a:pt x="128" y="8"/>
                  </a:lnTo>
                  <a:lnTo>
                    <a:pt x="112" y="16"/>
                  </a:lnTo>
                  <a:lnTo>
                    <a:pt x="88" y="8"/>
                  </a:lnTo>
                  <a:lnTo>
                    <a:pt x="96" y="16"/>
                  </a:lnTo>
                  <a:lnTo>
                    <a:pt x="96" y="24"/>
                  </a:lnTo>
                  <a:lnTo>
                    <a:pt x="104" y="32"/>
                  </a:lnTo>
                  <a:lnTo>
                    <a:pt x="88" y="48"/>
                  </a:lnTo>
                  <a:lnTo>
                    <a:pt x="80" y="48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48" y="72"/>
                  </a:lnTo>
                  <a:lnTo>
                    <a:pt x="40" y="96"/>
                  </a:lnTo>
                  <a:lnTo>
                    <a:pt x="8" y="112"/>
                  </a:lnTo>
                  <a:lnTo>
                    <a:pt x="0" y="136"/>
                  </a:lnTo>
                  <a:lnTo>
                    <a:pt x="8" y="160"/>
                  </a:lnTo>
                  <a:lnTo>
                    <a:pt x="16" y="160"/>
                  </a:lnTo>
                  <a:lnTo>
                    <a:pt x="32" y="160"/>
                  </a:lnTo>
                  <a:lnTo>
                    <a:pt x="32" y="168"/>
                  </a:lnTo>
                  <a:lnTo>
                    <a:pt x="48" y="168"/>
                  </a:lnTo>
                  <a:lnTo>
                    <a:pt x="56" y="168"/>
                  </a:lnTo>
                  <a:lnTo>
                    <a:pt x="72" y="160"/>
                  </a:lnTo>
                  <a:lnTo>
                    <a:pt x="88" y="160"/>
                  </a:lnTo>
                  <a:lnTo>
                    <a:pt x="88" y="176"/>
                  </a:lnTo>
                  <a:lnTo>
                    <a:pt x="88" y="184"/>
                  </a:lnTo>
                  <a:lnTo>
                    <a:pt x="128" y="200"/>
                  </a:lnTo>
                  <a:lnTo>
                    <a:pt x="136" y="208"/>
                  </a:lnTo>
                  <a:lnTo>
                    <a:pt x="136" y="216"/>
                  </a:lnTo>
                  <a:lnTo>
                    <a:pt x="144" y="232"/>
                  </a:lnTo>
                  <a:lnTo>
                    <a:pt x="160" y="232"/>
                  </a:lnTo>
                  <a:lnTo>
                    <a:pt x="160" y="240"/>
                  </a:lnTo>
                  <a:lnTo>
                    <a:pt x="168" y="256"/>
                  </a:lnTo>
                  <a:lnTo>
                    <a:pt x="168" y="272"/>
                  </a:lnTo>
                  <a:lnTo>
                    <a:pt x="168" y="296"/>
                  </a:lnTo>
                  <a:lnTo>
                    <a:pt x="184" y="304"/>
                  </a:lnTo>
                  <a:lnTo>
                    <a:pt x="192" y="304"/>
                  </a:lnTo>
                  <a:lnTo>
                    <a:pt x="192" y="312"/>
                  </a:lnTo>
                  <a:lnTo>
                    <a:pt x="208" y="320"/>
                  </a:lnTo>
                  <a:lnTo>
                    <a:pt x="200" y="336"/>
                  </a:lnTo>
                  <a:lnTo>
                    <a:pt x="208" y="336"/>
                  </a:lnTo>
                  <a:lnTo>
                    <a:pt x="208" y="352"/>
                  </a:lnTo>
                  <a:lnTo>
                    <a:pt x="200" y="360"/>
                  </a:lnTo>
                  <a:lnTo>
                    <a:pt x="168" y="392"/>
                  </a:lnTo>
                  <a:lnTo>
                    <a:pt x="176" y="392"/>
                  </a:lnTo>
                  <a:lnTo>
                    <a:pt x="184" y="400"/>
                  </a:lnTo>
                  <a:lnTo>
                    <a:pt x="192" y="400"/>
                  </a:lnTo>
                  <a:lnTo>
                    <a:pt x="208" y="416"/>
                  </a:lnTo>
                  <a:lnTo>
                    <a:pt x="216" y="424"/>
                  </a:lnTo>
                  <a:lnTo>
                    <a:pt x="208" y="440"/>
                  </a:lnTo>
                  <a:lnTo>
                    <a:pt x="224" y="424"/>
                  </a:lnTo>
                  <a:lnTo>
                    <a:pt x="240" y="408"/>
                  </a:lnTo>
                  <a:lnTo>
                    <a:pt x="247" y="384"/>
                  </a:lnTo>
                  <a:lnTo>
                    <a:pt x="263" y="368"/>
                  </a:lnTo>
                  <a:lnTo>
                    <a:pt x="263" y="344"/>
                  </a:lnTo>
                  <a:lnTo>
                    <a:pt x="271" y="328"/>
                  </a:lnTo>
                  <a:lnTo>
                    <a:pt x="287" y="320"/>
                  </a:lnTo>
                  <a:lnTo>
                    <a:pt x="303" y="304"/>
                  </a:lnTo>
                  <a:lnTo>
                    <a:pt x="327" y="304"/>
                  </a:lnTo>
                  <a:lnTo>
                    <a:pt x="343" y="296"/>
                  </a:lnTo>
                  <a:lnTo>
                    <a:pt x="343" y="288"/>
                  </a:lnTo>
                  <a:lnTo>
                    <a:pt x="359" y="264"/>
                  </a:lnTo>
                  <a:lnTo>
                    <a:pt x="359" y="256"/>
                  </a:lnTo>
                  <a:lnTo>
                    <a:pt x="359" y="248"/>
                  </a:lnTo>
                  <a:lnTo>
                    <a:pt x="359" y="200"/>
                  </a:lnTo>
                  <a:lnTo>
                    <a:pt x="399" y="160"/>
                  </a:lnTo>
                  <a:lnTo>
                    <a:pt x="407" y="136"/>
                  </a:lnTo>
                  <a:lnTo>
                    <a:pt x="399" y="112"/>
                  </a:lnTo>
                  <a:lnTo>
                    <a:pt x="383" y="112"/>
                  </a:lnTo>
                  <a:lnTo>
                    <a:pt x="351" y="80"/>
                  </a:lnTo>
                  <a:lnTo>
                    <a:pt x="335" y="88"/>
                  </a:lnTo>
                  <a:lnTo>
                    <a:pt x="319" y="80"/>
                  </a:lnTo>
                  <a:lnTo>
                    <a:pt x="303" y="80"/>
                  </a:lnTo>
                  <a:lnTo>
                    <a:pt x="303" y="72"/>
                  </a:lnTo>
                  <a:lnTo>
                    <a:pt x="295" y="72"/>
                  </a:lnTo>
                  <a:lnTo>
                    <a:pt x="271" y="64"/>
                  </a:lnTo>
                  <a:lnTo>
                    <a:pt x="263" y="72"/>
                  </a:lnTo>
                  <a:lnTo>
                    <a:pt x="263" y="56"/>
                  </a:lnTo>
                  <a:lnTo>
                    <a:pt x="255" y="56"/>
                  </a:lnTo>
                  <a:lnTo>
                    <a:pt x="247" y="56"/>
                  </a:lnTo>
                  <a:lnTo>
                    <a:pt x="247" y="72"/>
                  </a:lnTo>
                  <a:lnTo>
                    <a:pt x="240" y="64"/>
                  </a:lnTo>
                  <a:lnTo>
                    <a:pt x="232" y="72"/>
                  </a:lnTo>
                  <a:lnTo>
                    <a:pt x="240" y="56"/>
                  </a:lnTo>
                  <a:lnTo>
                    <a:pt x="247" y="40"/>
                  </a:lnTo>
                  <a:lnTo>
                    <a:pt x="247" y="32"/>
                  </a:lnTo>
                  <a:lnTo>
                    <a:pt x="240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08" name="Freeform 73"/>
            <p:cNvSpPr>
              <a:spLocks/>
            </p:cNvSpPr>
            <p:nvPr/>
          </p:nvSpPr>
          <p:spPr bwMode="auto">
            <a:xfrm>
              <a:off x="2693" y="2581"/>
              <a:ext cx="420" cy="409"/>
            </a:xfrm>
            <a:custGeom>
              <a:avLst/>
              <a:gdLst>
                <a:gd name="T0" fmla="*/ 434 w 407"/>
                <a:gd name="T1" fmla="*/ 7 h 440"/>
                <a:gd name="T2" fmla="*/ 391 w 407"/>
                <a:gd name="T3" fmla="*/ 7 h 440"/>
                <a:gd name="T4" fmla="*/ 360 w 407"/>
                <a:gd name="T5" fmla="*/ 7 h 440"/>
                <a:gd name="T6" fmla="*/ 330 w 407"/>
                <a:gd name="T7" fmla="*/ 7 h 440"/>
                <a:gd name="T8" fmla="*/ 285 w 407"/>
                <a:gd name="T9" fmla="*/ 9 h 440"/>
                <a:gd name="T10" fmla="*/ 271 w 407"/>
                <a:gd name="T11" fmla="*/ 7 h 440"/>
                <a:gd name="T12" fmla="*/ 255 w 407"/>
                <a:gd name="T13" fmla="*/ 0 h 440"/>
                <a:gd name="T14" fmla="*/ 211 w 407"/>
                <a:gd name="T15" fmla="*/ 7 h 440"/>
                <a:gd name="T16" fmla="*/ 179 w 407"/>
                <a:gd name="T17" fmla="*/ 7 h 440"/>
                <a:gd name="T18" fmla="*/ 195 w 407"/>
                <a:gd name="T19" fmla="*/ 7 h 440"/>
                <a:gd name="T20" fmla="*/ 152 w 407"/>
                <a:gd name="T21" fmla="*/ 12 h 440"/>
                <a:gd name="T22" fmla="*/ 118 w 407"/>
                <a:gd name="T23" fmla="*/ 7 h 440"/>
                <a:gd name="T24" fmla="*/ 73 w 407"/>
                <a:gd name="T25" fmla="*/ 9 h 440"/>
                <a:gd name="T26" fmla="*/ 73 w 407"/>
                <a:gd name="T27" fmla="*/ 12 h 440"/>
                <a:gd name="T28" fmla="*/ 73 w 407"/>
                <a:gd name="T29" fmla="*/ 22 h 440"/>
                <a:gd name="T30" fmla="*/ 0 w 407"/>
                <a:gd name="T31" fmla="*/ 31 h 440"/>
                <a:gd name="T32" fmla="*/ 36 w 407"/>
                <a:gd name="T33" fmla="*/ 38 h 440"/>
                <a:gd name="T34" fmla="*/ 57 w 407"/>
                <a:gd name="T35" fmla="*/ 38 h 440"/>
                <a:gd name="T36" fmla="*/ 104 w 407"/>
                <a:gd name="T37" fmla="*/ 38 h 440"/>
                <a:gd name="T38" fmla="*/ 164 w 407"/>
                <a:gd name="T39" fmla="*/ 38 h 440"/>
                <a:gd name="T40" fmla="*/ 164 w 407"/>
                <a:gd name="T41" fmla="*/ 43 h 440"/>
                <a:gd name="T42" fmla="*/ 255 w 407"/>
                <a:gd name="T43" fmla="*/ 47 h 440"/>
                <a:gd name="T44" fmla="*/ 271 w 407"/>
                <a:gd name="T45" fmla="*/ 55 h 440"/>
                <a:gd name="T46" fmla="*/ 299 w 407"/>
                <a:gd name="T47" fmla="*/ 55 h 440"/>
                <a:gd name="T48" fmla="*/ 315 w 407"/>
                <a:gd name="T49" fmla="*/ 63 h 440"/>
                <a:gd name="T50" fmla="*/ 345 w 407"/>
                <a:gd name="T51" fmla="*/ 70 h 440"/>
                <a:gd name="T52" fmla="*/ 360 w 407"/>
                <a:gd name="T53" fmla="*/ 73 h 440"/>
                <a:gd name="T54" fmla="*/ 375 w 407"/>
                <a:gd name="T55" fmla="*/ 79 h 440"/>
                <a:gd name="T56" fmla="*/ 391 w 407"/>
                <a:gd name="T57" fmla="*/ 81 h 440"/>
                <a:gd name="T58" fmla="*/ 315 w 407"/>
                <a:gd name="T59" fmla="*/ 91 h 440"/>
                <a:gd name="T60" fmla="*/ 345 w 407"/>
                <a:gd name="T61" fmla="*/ 92 h 440"/>
                <a:gd name="T62" fmla="*/ 391 w 407"/>
                <a:gd name="T63" fmla="*/ 97 h 440"/>
                <a:gd name="T64" fmla="*/ 391 w 407"/>
                <a:gd name="T65" fmla="*/ 102 h 440"/>
                <a:gd name="T66" fmla="*/ 452 w 407"/>
                <a:gd name="T67" fmla="*/ 94 h 440"/>
                <a:gd name="T68" fmla="*/ 492 w 407"/>
                <a:gd name="T69" fmla="*/ 86 h 440"/>
                <a:gd name="T70" fmla="*/ 508 w 407"/>
                <a:gd name="T71" fmla="*/ 76 h 440"/>
                <a:gd name="T72" fmla="*/ 570 w 407"/>
                <a:gd name="T73" fmla="*/ 70 h 440"/>
                <a:gd name="T74" fmla="*/ 643 w 407"/>
                <a:gd name="T75" fmla="*/ 69 h 440"/>
                <a:gd name="T76" fmla="*/ 673 w 407"/>
                <a:gd name="T77" fmla="*/ 61 h 440"/>
                <a:gd name="T78" fmla="*/ 673 w 407"/>
                <a:gd name="T79" fmla="*/ 59 h 440"/>
                <a:gd name="T80" fmla="*/ 747 w 407"/>
                <a:gd name="T81" fmla="*/ 38 h 440"/>
                <a:gd name="T82" fmla="*/ 747 w 407"/>
                <a:gd name="T83" fmla="*/ 27 h 440"/>
                <a:gd name="T84" fmla="*/ 658 w 407"/>
                <a:gd name="T85" fmla="*/ 19 h 440"/>
                <a:gd name="T86" fmla="*/ 599 w 407"/>
                <a:gd name="T87" fmla="*/ 19 h 440"/>
                <a:gd name="T88" fmla="*/ 570 w 407"/>
                <a:gd name="T89" fmla="*/ 17 h 440"/>
                <a:gd name="T90" fmla="*/ 508 w 407"/>
                <a:gd name="T91" fmla="*/ 16 h 440"/>
                <a:gd name="T92" fmla="*/ 492 w 407"/>
                <a:gd name="T93" fmla="*/ 14 h 440"/>
                <a:gd name="T94" fmla="*/ 462 w 407"/>
                <a:gd name="T95" fmla="*/ 14 h 440"/>
                <a:gd name="T96" fmla="*/ 452 w 407"/>
                <a:gd name="T97" fmla="*/ 16 h 440"/>
                <a:gd name="T98" fmla="*/ 452 w 407"/>
                <a:gd name="T99" fmla="*/ 14 h 440"/>
                <a:gd name="T100" fmla="*/ 462 w 407"/>
                <a:gd name="T101" fmla="*/ 7 h 44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7"/>
                <a:gd name="T154" fmla="*/ 0 h 440"/>
                <a:gd name="T155" fmla="*/ 407 w 407"/>
                <a:gd name="T156" fmla="*/ 440 h 44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7" h="440">
                  <a:moveTo>
                    <a:pt x="240" y="16"/>
                  </a:moveTo>
                  <a:lnTo>
                    <a:pt x="232" y="16"/>
                  </a:lnTo>
                  <a:lnTo>
                    <a:pt x="216" y="24"/>
                  </a:lnTo>
                  <a:lnTo>
                    <a:pt x="208" y="32"/>
                  </a:lnTo>
                  <a:lnTo>
                    <a:pt x="208" y="24"/>
                  </a:lnTo>
                  <a:lnTo>
                    <a:pt x="192" y="24"/>
                  </a:lnTo>
                  <a:lnTo>
                    <a:pt x="184" y="3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40"/>
                  </a:lnTo>
                  <a:lnTo>
                    <a:pt x="144" y="24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36" y="0"/>
                  </a:lnTo>
                  <a:lnTo>
                    <a:pt x="128" y="8"/>
                  </a:lnTo>
                  <a:lnTo>
                    <a:pt x="112" y="16"/>
                  </a:lnTo>
                  <a:lnTo>
                    <a:pt x="88" y="8"/>
                  </a:lnTo>
                  <a:lnTo>
                    <a:pt x="96" y="16"/>
                  </a:lnTo>
                  <a:lnTo>
                    <a:pt x="96" y="24"/>
                  </a:lnTo>
                  <a:lnTo>
                    <a:pt x="104" y="32"/>
                  </a:lnTo>
                  <a:lnTo>
                    <a:pt x="88" y="48"/>
                  </a:lnTo>
                  <a:lnTo>
                    <a:pt x="80" y="48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48" y="72"/>
                  </a:lnTo>
                  <a:lnTo>
                    <a:pt x="40" y="96"/>
                  </a:lnTo>
                  <a:lnTo>
                    <a:pt x="8" y="112"/>
                  </a:lnTo>
                  <a:lnTo>
                    <a:pt x="0" y="136"/>
                  </a:lnTo>
                  <a:lnTo>
                    <a:pt x="8" y="160"/>
                  </a:lnTo>
                  <a:lnTo>
                    <a:pt x="16" y="160"/>
                  </a:lnTo>
                  <a:lnTo>
                    <a:pt x="32" y="160"/>
                  </a:lnTo>
                  <a:lnTo>
                    <a:pt x="32" y="168"/>
                  </a:lnTo>
                  <a:lnTo>
                    <a:pt x="48" y="168"/>
                  </a:lnTo>
                  <a:lnTo>
                    <a:pt x="56" y="168"/>
                  </a:lnTo>
                  <a:lnTo>
                    <a:pt x="72" y="160"/>
                  </a:lnTo>
                  <a:lnTo>
                    <a:pt x="88" y="160"/>
                  </a:lnTo>
                  <a:lnTo>
                    <a:pt x="88" y="176"/>
                  </a:lnTo>
                  <a:lnTo>
                    <a:pt x="88" y="184"/>
                  </a:lnTo>
                  <a:lnTo>
                    <a:pt x="128" y="200"/>
                  </a:lnTo>
                  <a:lnTo>
                    <a:pt x="136" y="208"/>
                  </a:lnTo>
                  <a:lnTo>
                    <a:pt x="136" y="216"/>
                  </a:lnTo>
                  <a:lnTo>
                    <a:pt x="144" y="232"/>
                  </a:lnTo>
                  <a:lnTo>
                    <a:pt x="160" y="232"/>
                  </a:lnTo>
                  <a:lnTo>
                    <a:pt x="160" y="240"/>
                  </a:lnTo>
                  <a:lnTo>
                    <a:pt x="168" y="256"/>
                  </a:lnTo>
                  <a:lnTo>
                    <a:pt x="168" y="272"/>
                  </a:lnTo>
                  <a:lnTo>
                    <a:pt x="168" y="296"/>
                  </a:lnTo>
                  <a:lnTo>
                    <a:pt x="184" y="304"/>
                  </a:lnTo>
                  <a:lnTo>
                    <a:pt x="192" y="304"/>
                  </a:lnTo>
                  <a:lnTo>
                    <a:pt x="192" y="312"/>
                  </a:lnTo>
                  <a:lnTo>
                    <a:pt x="208" y="320"/>
                  </a:lnTo>
                  <a:lnTo>
                    <a:pt x="200" y="336"/>
                  </a:lnTo>
                  <a:lnTo>
                    <a:pt x="208" y="336"/>
                  </a:lnTo>
                  <a:lnTo>
                    <a:pt x="208" y="352"/>
                  </a:lnTo>
                  <a:lnTo>
                    <a:pt x="200" y="360"/>
                  </a:lnTo>
                  <a:lnTo>
                    <a:pt x="168" y="392"/>
                  </a:lnTo>
                  <a:lnTo>
                    <a:pt x="176" y="392"/>
                  </a:lnTo>
                  <a:lnTo>
                    <a:pt x="184" y="400"/>
                  </a:lnTo>
                  <a:lnTo>
                    <a:pt x="192" y="400"/>
                  </a:lnTo>
                  <a:lnTo>
                    <a:pt x="208" y="416"/>
                  </a:lnTo>
                  <a:lnTo>
                    <a:pt x="216" y="424"/>
                  </a:lnTo>
                  <a:lnTo>
                    <a:pt x="208" y="440"/>
                  </a:lnTo>
                  <a:lnTo>
                    <a:pt x="224" y="424"/>
                  </a:lnTo>
                  <a:lnTo>
                    <a:pt x="240" y="408"/>
                  </a:lnTo>
                  <a:lnTo>
                    <a:pt x="247" y="384"/>
                  </a:lnTo>
                  <a:lnTo>
                    <a:pt x="263" y="368"/>
                  </a:lnTo>
                  <a:lnTo>
                    <a:pt x="263" y="344"/>
                  </a:lnTo>
                  <a:lnTo>
                    <a:pt x="271" y="328"/>
                  </a:lnTo>
                  <a:lnTo>
                    <a:pt x="287" y="320"/>
                  </a:lnTo>
                  <a:lnTo>
                    <a:pt x="303" y="304"/>
                  </a:lnTo>
                  <a:lnTo>
                    <a:pt x="327" y="304"/>
                  </a:lnTo>
                  <a:lnTo>
                    <a:pt x="343" y="296"/>
                  </a:lnTo>
                  <a:lnTo>
                    <a:pt x="343" y="288"/>
                  </a:lnTo>
                  <a:lnTo>
                    <a:pt x="359" y="264"/>
                  </a:lnTo>
                  <a:lnTo>
                    <a:pt x="359" y="256"/>
                  </a:lnTo>
                  <a:lnTo>
                    <a:pt x="359" y="248"/>
                  </a:lnTo>
                  <a:lnTo>
                    <a:pt x="359" y="200"/>
                  </a:lnTo>
                  <a:lnTo>
                    <a:pt x="399" y="160"/>
                  </a:lnTo>
                  <a:lnTo>
                    <a:pt x="407" y="136"/>
                  </a:lnTo>
                  <a:lnTo>
                    <a:pt x="399" y="112"/>
                  </a:lnTo>
                  <a:lnTo>
                    <a:pt x="383" y="112"/>
                  </a:lnTo>
                  <a:lnTo>
                    <a:pt x="351" y="80"/>
                  </a:lnTo>
                  <a:lnTo>
                    <a:pt x="335" y="88"/>
                  </a:lnTo>
                  <a:lnTo>
                    <a:pt x="319" y="80"/>
                  </a:lnTo>
                  <a:lnTo>
                    <a:pt x="303" y="80"/>
                  </a:lnTo>
                  <a:lnTo>
                    <a:pt x="303" y="72"/>
                  </a:lnTo>
                  <a:lnTo>
                    <a:pt x="295" y="72"/>
                  </a:lnTo>
                  <a:lnTo>
                    <a:pt x="271" y="64"/>
                  </a:lnTo>
                  <a:lnTo>
                    <a:pt x="263" y="72"/>
                  </a:lnTo>
                  <a:lnTo>
                    <a:pt x="263" y="56"/>
                  </a:lnTo>
                  <a:lnTo>
                    <a:pt x="255" y="56"/>
                  </a:lnTo>
                  <a:lnTo>
                    <a:pt x="247" y="56"/>
                  </a:lnTo>
                  <a:lnTo>
                    <a:pt x="247" y="72"/>
                  </a:lnTo>
                  <a:lnTo>
                    <a:pt x="240" y="64"/>
                  </a:lnTo>
                  <a:lnTo>
                    <a:pt x="232" y="72"/>
                  </a:lnTo>
                  <a:lnTo>
                    <a:pt x="240" y="56"/>
                  </a:lnTo>
                  <a:lnTo>
                    <a:pt x="247" y="40"/>
                  </a:lnTo>
                  <a:lnTo>
                    <a:pt x="247" y="32"/>
                  </a:lnTo>
                  <a:lnTo>
                    <a:pt x="240" y="16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09" name="Freeform 74"/>
            <p:cNvSpPr>
              <a:spLocks/>
            </p:cNvSpPr>
            <p:nvPr/>
          </p:nvSpPr>
          <p:spPr bwMode="auto">
            <a:xfrm>
              <a:off x="2909" y="2575"/>
              <a:ext cx="24" cy="36"/>
            </a:xfrm>
            <a:custGeom>
              <a:avLst/>
              <a:gdLst>
                <a:gd name="T0" fmla="*/ 0 w 24"/>
                <a:gd name="T1" fmla="*/ 5 h 40"/>
                <a:gd name="T2" fmla="*/ 0 w 24"/>
                <a:gd name="T3" fmla="*/ 5 h 40"/>
                <a:gd name="T4" fmla="*/ 8 w 24"/>
                <a:gd name="T5" fmla="*/ 5 h 40"/>
                <a:gd name="T6" fmla="*/ 24 w 24"/>
                <a:gd name="T7" fmla="*/ 5 h 40"/>
                <a:gd name="T8" fmla="*/ 0 w 24"/>
                <a:gd name="T9" fmla="*/ 0 h 40"/>
                <a:gd name="T10" fmla="*/ 0 w 24"/>
                <a:gd name="T11" fmla="*/ 5 h 40"/>
                <a:gd name="T12" fmla="*/ 0 w 24"/>
                <a:gd name="T13" fmla="*/ 5 h 40"/>
                <a:gd name="T14" fmla="*/ 0 w 24"/>
                <a:gd name="T15" fmla="*/ 5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40"/>
                <a:gd name="T26" fmla="*/ 24 w 24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40">
                  <a:moveTo>
                    <a:pt x="0" y="32"/>
                  </a:moveTo>
                  <a:lnTo>
                    <a:pt x="0" y="40"/>
                  </a:lnTo>
                  <a:lnTo>
                    <a:pt x="8" y="3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10" name="Freeform 75"/>
            <p:cNvSpPr>
              <a:spLocks/>
            </p:cNvSpPr>
            <p:nvPr/>
          </p:nvSpPr>
          <p:spPr bwMode="auto">
            <a:xfrm>
              <a:off x="2909" y="2575"/>
              <a:ext cx="24" cy="36"/>
            </a:xfrm>
            <a:custGeom>
              <a:avLst/>
              <a:gdLst>
                <a:gd name="T0" fmla="*/ 0 w 24"/>
                <a:gd name="T1" fmla="*/ 5 h 40"/>
                <a:gd name="T2" fmla="*/ 0 w 24"/>
                <a:gd name="T3" fmla="*/ 5 h 40"/>
                <a:gd name="T4" fmla="*/ 8 w 24"/>
                <a:gd name="T5" fmla="*/ 5 h 40"/>
                <a:gd name="T6" fmla="*/ 24 w 24"/>
                <a:gd name="T7" fmla="*/ 5 h 40"/>
                <a:gd name="T8" fmla="*/ 0 w 24"/>
                <a:gd name="T9" fmla="*/ 0 h 40"/>
                <a:gd name="T10" fmla="*/ 0 w 24"/>
                <a:gd name="T11" fmla="*/ 5 h 40"/>
                <a:gd name="T12" fmla="*/ 0 w 24"/>
                <a:gd name="T13" fmla="*/ 5 h 40"/>
                <a:gd name="T14" fmla="*/ 0 w 24"/>
                <a:gd name="T15" fmla="*/ 5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40"/>
                <a:gd name="T26" fmla="*/ 24 w 24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40">
                  <a:moveTo>
                    <a:pt x="0" y="32"/>
                  </a:moveTo>
                  <a:lnTo>
                    <a:pt x="0" y="40"/>
                  </a:lnTo>
                  <a:lnTo>
                    <a:pt x="8" y="3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0" y="32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11" name="Freeform 76"/>
            <p:cNvSpPr>
              <a:spLocks/>
            </p:cNvSpPr>
            <p:nvPr/>
          </p:nvSpPr>
          <p:spPr bwMode="auto">
            <a:xfrm>
              <a:off x="2866" y="2575"/>
              <a:ext cx="43" cy="36"/>
            </a:xfrm>
            <a:custGeom>
              <a:avLst/>
              <a:gdLst>
                <a:gd name="T0" fmla="*/ 170 w 40"/>
                <a:gd name="T1" fmla="*/ 5 h 40"/>
                <a:gd name="T2" fmla="*/ 170 w 40"/>
                <a:gd name="T3" fmla="*/ 5 h 40"/>
                <a:gd name="T4" fmla="*/ 170 w 40"/>
                <a:gd name="T5" fmla="*/ 5 h 40"/>
                <a:gd name="T6" fmla="*/ 170 w 40"/>
                <a:gd name="T7" fmla="*/ 0 h 40"/>
                <a:gd name="T8" fmla="*/ 37 w 40"/>
                <a:gd name="T9" fmla="*/ 0 h 40"/>
                <a:gd name="T10" fmla="*/ 0 w 40"/>
                <a:gd name="T11" fmla="*/ 5 h 40"/>
                <a:gd name="T12" fmla="*/ 37 w 40"/>
                <a:gd name="T13" fmla="*/ 5 h 40"/>
                <a:gd name="T14" fmla="*/ 66 w 40"/>
                <a:gd name="T15" fmla="*/ 5 h 40"/>
                <a:gd name="T16" fmla="*/ 102 w 40"/>
                <a:gd name="T17" fmla="*/ 5 h 40"/>
                <a:gd name="T18" fmla="*/ 170 w 40"/>
                <a:gd name="T19" fmla="*/ 5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40"/>
                <a:gd name="T32" fmla="*/ 40 w 40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40">
                  <a:moveTo>
                    <a:pt x="40" y="32"/>
                  </a:moveTo>
                  <a:lnTo>
                    <a:pt x="40" y="24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24" y="32"/>
                  </a:lnTo>
                  <a:lnTo>
                    <a:pt x="40" y="3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12" name="Freeform 77"/>
            <p:cNvSpPr>
              <a:spLocks/>
            </p:cNvSpPr>
            <p:nvPr/>
          </p:nvSpPr>
          <p:spPr bwMode="auto">
            <a:xfrm>
              <a:off x="2866" y="2575"/>
              <a:ext cx="43" cy="36"/>
            </a:xfrm>
            <a:custGeom>
              <a:avLst/>
              <a:gdLst>
                <a:gd name="T0" fmla="*/ 170 w 40"/>
                <a:gd name="T1" fmla="*/ 5 h 40"/>
                <a:gd name="T2" fmla="*/ 170 w 40"/>
                <a:gd name="T3" fmla="*/ 5 h 40"/>
                <a:gd name="T4" fmla="*/ 170 w 40"/>
                <a:gd name="T5" fmla="*/ 5 h 40"/>
                <a:gd name="T6" fmla="*/ 170 w 40"/>
                <a:gd name="T7" fmla="*/ 0 h 40"/>
                <a:gd name="T8" fmla="*/ 37 w 40"/>
                <a:gd name="T9" fmla="*/ 0 h 40"/>
                <a:gd name="T10" fmla="*/ 0 w 40"/>
                <a:gd name="T11" fmla="*/ 5 h 40"/>
                <a:gd name="T12" fmla="*/ 37 w 40"/>
                <a:gd name="T13" fmla="*/ 5 h 40"/>
                <a:gd name="T14" fmla="*/ 66 w 40"/>
                <a:gd name="T15" fmla="*/ 5 h 40"/>
                <a:gd name="T16" fmla="*/ 102 w 40"/>
                <a:gd name="T17" fmla="*/ 5 h 40"/>
                <a:gd name="T18" fmla="*/ 170 w 40"/>
                <a:gd name="T19" fmla="*/ 5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40"/>
                <a:gd name="T32" fmla="*/ 40 w 40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40">
                  <a:moveTo>
                    <a:pt x="40" y="32"/>
                  </a:moveTo>
                  <a:lnTo>
                    <a:pt x="40" y="24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24" y="32"/>
                  </a:lnTo>
                  <a:lnTo>
                    <a:pt x="40" y="32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13" name="Freeform 78"/>
            <p:cNvSpPr>
              <a:spLocks/>
            </p:cNvSpPr>
            <p:nvPr/>
          </p:nvSpPr>
          <p:spPr bwMode="auto">
            <a:xfrm>
              <a:off x="2825" y="2554"/>
              <a:ext cx="49" cy="64"/>
            </a:xfrm>
            <a:custGeom>
              <a:avLst/>
              <a:gdLst>
                <a:gd name="T0" fmla="*/ 16 w 48"/>
                <a:gd name="T1" fmla="*/ 0 h 71"/>
                <a:gd name="T2" fmla="*/ 52 w 48"/>
                <a:gd name="T3" fmla="*/ 5 h 71"/>
                <a:gd name="T4" fmla="*/ 60 w 48"/>
                <a:gd name="T5" fmla="*/ 5 h 71"/>
                <a:gd name="T6" fmla="*/ 68 w 48"/>
                <a:gd name="T7" fmla="*/ 5 h 71"/>
                <a:gd name="T8" fmla="*/ 60 w 48"/>
                <a:gd name="T9" fmla="*/ 5 h 71"/>
                <a:gd name="T10" fmla="*/ 68 w 48"/>
                <a:gd name="T11" fmla="*/ 8 h 71"/>
                <a:gd name="T12" fmla="*/ 52 w 48"/>
                <a:gd name="T13" fmla="*/ 10 h 71"/>
                <a:gd name="T14" fmla="*/ 26 w 48"/>
                <a:gd name="T15" fmla="*/ 10 h 71"/>
                <a:gd name="T16" fmla="*/ 16 w 48"/>
                <a:gd name="T17" fmla="*/ 7 h 71"/>
                <a:gd name="T18" fmla="*/ 16 w 48"/>
                <a:gd name="T19" fmla="*/ 5 h 71"/>
                <a:gd name="T20" fmla="*/ 16 w 48"/>
                <a:gd name="T21" fmla="*/ 5 h 71"/>
                <a:gd name="T22" fmla="*/ 8 w 48"/>
                <a:gd name="T23" fmla="*/ 5 h 71"/>
                <a:gd name="T24" fmla="*/ 0 w 48"/>
                <a:gd name="T25" fmla="*/ 5 h 71"/>
                <a:gd name="T26" fmla="*/ 0 w 48"/>
                <a:gd name="T27" fmla="*/ 5 h 71"/>
                <a:gd name="T28" fmla="*/ 8 w 48"/>
                <a:gd name="T29" fmla="*/ 5 h 71"/>
                <a:gd name="T30" fmla="*/ 16 w 48"/>
                <a:gd name="T31" fmla="*/ 0 h 7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"/>
                <a:gd name="T49" fmla="*/ 0 h 71"/>
                <a:gd name="T50" fmla="*/ 48 w 48"/>
                <a:gd name="T51" fmla="*/ 71 h 7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" h="71">
                  <a:moveTo>
                    <a:pt x="16" y="0"/>
                  </a:moveTo>
                  <a:lnTo>
                    <a:pt x="32" y="7"/>
                  </a:lnTo>
                  <a:lnTo>
                    <a:pt x="40" y="7"/>
                  </a:lnTo>
                  <a:lnTo>
                    <a:pt x="48" y="23"/>
                  </a:lnTo>
                  <a:lnTo>
                    <a:pt x="40" y="39"/>
                  </a:lnTo>
                  <a:lnTo>
                    <a:pt x="48" y="63"/>
                  </a:lnTo>
                  <a:lnTo>
                    <a:pt x="32" y="71"/>
                  </a:lnTo>
                  <a:lnTo>
                    <a:pt x="24" y="71"/>
                  </a:lnTo>
                  <a:lnTo>
                    <a:pt x="16" y="55"/>
                  </a:lnTo>
                  <a:lnTo>
                    <a:pt x="16" y="39"/>
                  </a:lnTo>
                  <a:lnTo>
                    <a:pt x="16" y="31"/>
                  </a:lnTo>
                  <a:lnTo>
                    <a:pt x="8" y="31"/>
                  </a:lnTo>
                  <a:lnTo>
                    <a:pt x="0" y="23"/>
                  </a:lnTo>
                  <a:lnTo>
                    <a:pt x="0" y="7"/>
                  </a:lnTo>
                  <a:lnTo>
                    <a:pt x="8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14" name="Freeform 79"/>
            <p:cNvSpPr>
              <a:spLocks/>
            </p:cNvSpPr>
            <p:nvPr/>
          </p:nvSpPr>
          <p:spPr bwMode="auto">
            <a:xfrm>
              <a:off x="2825" y="2554"/>
              <a:ext cx="49" cy="64"/>
            </a:xfrm>
            <a:custGeom>
              <a:avLst/>
              <a:gdLst>
                <a:gd name="T0" fmla="*/ 16 w 48"/>
                <a:gd name="T1" fmla="*/ 0 h 71"/>
                <a:gd name="T2" fmla="*/ 52 w 48"/>
                <a:gd name="T3" fmla="*/ 5 h 71"/>
                <a:gd name="T4" fmla="*/ 60 w 48"/>
                <a:gd name="T5" fmla="*/ 5 h 71"/>
                <a:gd name="T6" fmla="*/ 68 w 48"/>
                <a:gd name="T7" fmla="*/ 5 h 71"/>
                <a:gd name="T8" fmla="*/ 60 w 48"/>
                <a:gd name="T9" fmla="*/ 5 h 71"/>
                <a:gd name="T10" fmla="*/ 68 w 48"/>
                <a:gd name="T11" fmla="*/ 8 h 71"/>
                <a:gd name="T12" fmla="*/ 52 w 48"/>
                <a:gd name="T13" fmla="*/ 10 h 71"/>
                <a:gd name="T14" fmla="*/ 26 w 48"/>
                <a:gd name="T15" fmla="*/ 10 h 71"/>
                <a:gd name="T16" fmla="*/ 16 w 48"/>
                <a:gd name="T17" fmla="*/ 7 h 71"/>
                <a:gd name="T18" fmla="*/ 16 w 48"/>
                <a:gd name="T19" fmla="*/ 5 h 71"/>
                <a:gd name="T20" fmla="*/ 16 w 48"/>
                <a:gd name="T21" fmla="*/ 5 h 71"/>
                <a:gd name="T22" fmla="*/ 8 w 48"/>
                <a:gd name="T23" fmla="*/ 5 h 71"/>
                <a:gd name="T24" fmla="*/ 0 w 48"/>
                <a:gd name="T25" fmla="*/ 5 h 71"/>
                <a:gd name="T26" fmla="*/ 0 w 48"/>
                <a:gd name="T27" fmla="*/ 5 h 71"/>
                <a:gd name="T28" fmla="*/ 8 w 48"/>
                <a:gd name="T29" fmla="*/ 5 h 71"/>
                <a:gd name="T30" fmla="*/ 16 w 48"/>
                <a:gd name="T31" fmla="*/ 0 h 7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"/>
                <a:gd name="T49" fmla="*/ 0 h 71"/>
                <a:gd name="T50" fmla="*/ 48 w 48"/>
                <a:gd name="T51" fmla="*/ 71 h 7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" h="71">
                  <a:moveTo>
                    <a:pt x="16" y="0"/>
                  </a:moveTo>
                  <a:lnTo>
                    <a:pt x="32" y="7"/>
                  </a:lnTo>
                  <a:lnTo>
                    <a:pt x="40" y="7"/>
                  </a:lnTo>
                  <a:lnTo>
                    <a:pt x="48" y="23"/>
                  </a:lnTo>
                  <a:lnTo>
                    <a:pt x="40" y="39"/>
                  </a:lnTo>
                  <a:lnTo>
                    <a:pt x="48" y="63"/>
                  </a:lnTo>
                  <a:lnTo>
                    <a:pt x="32" y="71"/>
                  </a:lnTo>
                  <a:lnTo>
                    <a:pt x="24" y="71"/>
                  </a:lnTo>
                  <a:lnTo>
                    <a:pt x="16" y="55"/>
                  </a:lnTo>
                  <a:lnTo>
                    <a:pt x="16" y="39"/>
                  </a:lnTo>
                  <a:lnTo>
                    <a:pt x="16" y="31"/>
                  </a:lnTo>
                  <a:lnTo>
                    <a:pt x="8" y="31"/>
                  </a:lnTo>
                  <a:lnTo>
                    <a:pt x="0" y="23"/>
                  </a:lnTo>
                  <a:lnTo>
                    <a:pt x="0" y="7"/>
                  </a:lnTo>
                  <a:lnTo>
                    <a:pt x="8" y="7"/>
                  </a:lnTo>
                  <a:lnTo>
                    <a:pt x="16" y="0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15" name="Freeform 80"/>
            <p:cNvSpPr>
              <a:spLocks/>
            </p:cNvSpPr>
            <p:nvPr/>
          </p:nvSpPr>
          <p:spPr bwMode="auto">
            <a:xfrm>
              <a:off x="2700" y="2517"/>
              <a:ext cx="141" cy="109"/>
            </a:xfrm>
            <a:custGeom>
              <a:avLst/>
              <a:gdLst>
                <a:gd name="T0" fmla="*/ 280 w 136"/>
                <a:gd name="T1" fmla="*/ 6 h 119"/>
                <a:gd name="T2" fmla="*/ 264 w 136"/>
                <a:gd name="T3" fmla="*/ 8 h 119"/>
                <a:gd name="T4" fmla="*/ 247 w 136"/>
                <a:gd name="T5" fmla="*/ 8 h 119"/>
                <a:gd name="T6" fmla="*/ 247 w 136"/>
                <a:gd name="T7" fmla="*/ 12 h 119"/>
                <a:gd name="T8" fmla="*/ 264 w 136"/>
                <a:gd name="T9" fmla="*/ 13 h 119"/>
                <a:gd name="T10" fmla="*/ 247 w 136"/>
                <a:gd name="T11" fmla="*/ 14 h 119"/>
                <a:gd name="T12" fmla="*/ 214 w 136"/>
                <a:gd name="T13" fmla="*/ 15 h 119"/>
                <a:gd name="T14" fmla="*/ 163 w 136"/>
                <a:gd name="T15" fmla="*/ 14 h 119"/>
                <a:gd name="T16" fmla="*/ 180 w 136"/>
                <a:gd name="T17" fmla="*/ 15 h 119"/>
                <a:gd name="T18" fmla="*/ 180 w 136"/>
                <a:gd name="T19" fmla="*/ 16 h 119"/>
                <a:gd name="T20" fmla="*/ 199 w 136"/>
                <a:gd name="T21" fmla="*/ 17 h 119"/>
                <a:gd name="T22" fmla="*/ 163 w 136"/>
                <a:gd name="T23" fmla="*/ 21 h 119"/>
                <a:gd name="T24" fmla="*/ 149 w 136"/>
                <a:gd name="T25" fmla="*/ 21 h 119"/>
                <a:gd name="T26" fmla="*/ 131 w 136"/>
                <a:gd name="T27" fmla="*/ 19 h 119"/>
                <a:gd name="T28" fmla="*/ 114 w 136"/>
                <a:gd name="T29" fmla="*/ 17 h 119"/>
                <a:gd name="T30" fmla="*/ 114 w 136"/>
                <a:gd name="T31" fmla="*/ 16 h 119"/>
                <a:gd name="T32" fmla="*/ 98 w 136"/>
                <a:gd name="T33" fmla="*/ 14 h 119"/>
                <a:gd name="T34" fmla="*/ 114 w 136"/>
                <a:gd name="T35" fmla="*/ 10 h 119"/>
                <a:gd name="T36" fmla="*/ 84 w 136"/>
                <a:gd name="T37" fmla="*/ 10 h 119"/>
                <a:gd name="T38" fmla="*/ 63 w 136"/>
                <a:gd name="T39" fmla="*/ 8 h 119"/>
                <a:gd name="T40" fmla="*/ 8 w 136"/>
                <a:gd name="T41" fmla="*/ 8 h 119"/>
                <a:gd name="T42" fmla="*/ 0 w 136"/>
                <a:gd name="T43" fmla="*/ 8 h 119"/>
                <a:gd name="T44" fmla="*/ 0 w 136"/>
                <a:gd name="T45" fmla="*/ 6 h 119"/>
                <a:gd name="T46" fmla="*/ 0 w 136"/>
                <a:gd name="T47" fmla="*/ 5 h 119"/>
                <a:gd name="T48" fmla="*/ 0 w 136"/>
                <a:gd name="T49" fmla="*/ 5 h 119"/>
                <a:gd name="T50" fmla="*/ 8 w 136"/>
                <a:gd name="T51" fmla="*/ 0 h 119"/>
                <a:gd name="T52" fmla="*/ 36 w 136"/>
                <a:gd name="T53" fmla="*/ 5 h 119"/>
                <a:gd name="T54" fmla="*/ 8 w 136"/>
                <a:gd name="T55" fmla="*/ 5 h 119"/>
                <a:gd name="T56" fmla="*/ 8 w 136"/>
                <a:gd name="T57" fmla="*/ 5 h 119"/>
                <a:gd name="T58" fmla="*/ 36 w 136"/>
                <a:gd name="T59" fmla="*/ 5 h 119"/>
                <a:gd name="T60" fmla="*/ 36 w 136"/>
                <a:gd name="T61" fmla="*/ 5 h 119"/>
                <a:gd name="T62" fmla="*/ 63 w 136"/>
                <a:gd name="T63" fmla="*/ 0 h 119"/>
                <a:gd name="T64" fmla="*/ 98 w 136"/>
                <a:gd name="T65" fmla="*/ 0 h 119"/>
                <a:gd name="T66" fmla="*/ 98 w 136"/>
                <a:gd name="T67" fmla="*/ 5 h 119"/>
                <a:gd name="T68" fmla="*/ 149 w 136"/>
                <a:gd name="T69" fmla="*/ 5 h 119"/>
                <a:gd name="T70" fmla="*/ 163 w 136"/>
                <a:gd name="T71" fmla="*/ 5 h 119"/>
                <a:gd name="T72" fmla="*/ 199 w 136"/>
                <a:gd name="T73" fmla="*/ 5 h 119"/>
                <a:gd name="T74" fmla="*/ 230 w 136"/>
                <a:gd name="T75" fmla="*/ 5 h 119"/>
                <a:gd name="T76" fmla="*/ 214 w 136"/>
                <a:gd name="T77" fmla="*/ 5 h 119"/>
                <a:gd name="T78" fmla="*/ 230 w 136"/>
                <a:gd name="T79" fmla="*/ 5 h 119"/>
                <a:gd name="T80" fmla="*/ 247 w 136"/>
                <a:gd name="T81" fmla="*/ 5 h 119"/>
                <a:gd name="T82" fmla="*/ 247 w 136"/>
                <a:gd name="T83" fmla="*/ 6 h 119"/>
                <a:gd name="T84" fmla="*/ 264 w 136"/>
                <a:gd name="T85" fmla="*/ 5 h 119"/>
                <a:gd name="T86" fmla="*/ 280 w 136"/>
                <a:gd name="T87" fmla="*/ 6 h 1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6"/>
                <a:gd name="T133" fmla="*/ 0 h 119"/>
                <a:gd name="T134" fmla="*/ 136 w 136"/>
                <a:gd name="T135" fmla="*/ 119 h 11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6" h="119">
                  <a:moveTo>
                    <a:pt x="136" y="40"/>
                  </a:moveTo>
                  <a:lnTo>
                    <a:pt x="128" y="47"/>
                  </a:lnTo>
                  <a:lnTo>
                    <a:pt x="120" y="47"/>
                  </a:lnTo>
                  <a:lnTo>
                    <a:pt x="120" y="63"/>
                  </a:lnTo>
                  <a:lnTo>
                    <a:pt x="128" y="71"/>
                  </a:lnTo>
                  <a:lnTo>
                    <a:pt x="120" y="79"/>
                  </a:lnTo>
                  <a:lnTo>
                    <a:pt x="104" y="87"/>
                  </a:lnTo>
                  <a:lnTo>
                    <a:pt x="80" y="79"/>
                  </a:lnTo>
                  <a:lnTo>
                    <a:pt x="88" y="87"/>
                  </a:lnTo>
                  <a:lnTo>
                    <a:pt x="88" y="95"/>
                  </a:lnTo>
                  <a:lnTo>
                    <a:pt x="96" y="103"/>
                  </a:lnTo>
                  <a:lnTo>
                    <a:pt x="80" y="119"/>
                  </a:lnTo>
                  <a:lnTo>
                    <a:pt x="72" y="119"/>
                  </a:lnTo>
                  <a:lnTo>
                    <a:pt x="64" y="111"/>
                  </a:lnTo>
                  <a:lnTo>
                    <a:pt x="56" y="103"/>
                  </a:lnTo>
                  <a:lnTo>
                    <a:pt x="56" y="95"/>
                  </a:lnTo>
                  <a:lnTo>
                    <a:pt x="48" y="79"/>
                  </a:lnTo>
                  <a:lnTo>
                    <a:pt x="56" y="55"/>
                  </a:lnTo>
                  <a:lnTo>
                    <a:pt x="40" y="55"/>
                  </a:lnTo>
                  <a:lnTo>
                    <a:pt x="32" y="47"/>
                  </a:lnTo>
                  <a:lnTo>
                    <a:pt x="8" y="47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24"/>
                  </a:lnTo>
                  <a:lnTo>
                    <a:pt x="0" y="8"/>
                  </a:lnTo>
                  <a:lnTo>
                    <a:pt x="8" y="0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72" y="8"/>
                  </a:lnTo>
                  <a:lnTo>
                    <a:pt x="80" y="16"/>
                  </a:lnTo>
                  <a:lnTo>
                    <a:pt x="96" y="8"/>
                  </a:lnTo>
                  <a:lnTo>
                    <a:pt x="112" y="8"/>
                  </a:lnTo>
                  <a:lnTo>
                    <a:pt x="104" y="8"/>
                  </a:lnTo>
                  <a:lnTo>
                    <a:pt x="112" y="16"/>
                  </a:lnTo>
                  <a:lnTo>
                    <a:pt x="120" y="24"/>
                  </a:lnTo>
                  <a:lnTo>
                    <a:pt x="120" y="40"/>
                  </a:lnTo>
                  <a:lnTo>
                    <a:pt x="128" y="32"/>
                  </a:lnTo>
                  <a:lnTo>
                    <a:pt x="136" y="4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16" name="Freeform 81"/>
            <p:cNvSpPr>
              <a:spLocks/>
            </p:cNvSpPr>
            <p:nvPr/>
          </p:nvSpPr>
          <p:spPr bwMode="auto">
            <a:xfrm>
              <a:off x="2700" y="2517"/>
              <a:ext cx="141" cy="109"/>
            </a:xfrm>
            <a:custGeom>
              <a:avLst/>
              <a:gdLst>
                <a:gd name="T0" fmla="*/ 280 w 136"/>
                <a:gd name="T1" fmla="*/ 6 h 119"/>
                <a:gd name="T2" fmla="*/ 264 w 136"/>
                <a:gd name="T3" fmla="*/ 8 h 119"/>
                <a:gd name="T4" fmla="*/ 247 w 136"/>
                <a:gd name="T5" fmla="*/ 8 h 119"/>
                <a:gd name="T6" fmla="*/ 247 w 136"/>
                <a:gd name="T7" fmla="*/ 12 h 119"/>
                <a:gd name="T8" fmla="*/ 264 w 136"/>
                <a:gd name="T9" fmla="*/ 13 h 119"/>
                <a:gd name="T10" fmla="*/ 247 w 136"/>
                <a:gd name="T11" fmla="*/ 14 h 119"/>
                <a:gd name="T12" fmla="*/ 214 w 136"/>
                <a:gd name="T13" fmla="*/ 15 h 119"/>
                <a:gd name="T14" fmla="*/ 163 w 136"/>
                <a:gd name="T15" fmla="*/ 14 h 119"/>
                <a:gd name="T16" fmla="*/ 180 w 136"/>
                <a:gd name="T17" fmla="*/ 15 h 119"/>
                <a:gd name="T18" fmla="*/ 180 w 136"/>
                <a:gd name="T19" fmla="*/ 16 h 119"/>
                <a:gd name="T20" fmla="*/ 199 w 136"/>
                <a:gd name="T21" fmla="*/ 17 h 119"/>
                <a:gd name="T22" fmla="*/ 163 w 136"/>
                <a:gd name="T23" fmla="*/ 21 h 119"/>
                <a:gd name="T24" fmla="*/ 149 w 136"/>
                <a:gd name="T25" fmla="*/ 21 h 119"/>
                <a:gd name="T26" fmla="*/ 131 w 136"/>
                <a:gd name="T27" fmla="*/ 19 h 119"/>
                <a:gd name="T28" fmla="*/ 114 w 136"/>
                <a:gd name="T29" fmla="*/ 17 h 119"/>
                <a:gd name="T30" fmla="*/ 114 w 136"/>
                <a:gd name="T31" fmla="*/ 16 h 119"/>
                <a:gd name="T32" fmla="*/ 98 w 136"/>
                <a:gd name="T33" fmla="*/ 14 h 119"/>
                <a:gd name="T34" fmla="*/ 114 w 136"/>
                <a:gd name="T35" fmla="*/ 10 h 119"/>
                <a:gd name="T36" fmla="*/ 84 w 136"/>
                <a:gd name="T37" fmla="*/ 10 h 119"/>
                <a:gd name="T38" fmla="*/ 63 w 136"/>
                <a:gd name="T39" fmla="*/ 8 h 119"/>
                <a:gd name="T40" fmla="*/ 8 w 136"/>
                <a:gd name="T41" fmla="*/ 8 h 119"/>
                <a:gd name="T42" fmla="*/ 0 w 136"/>
                <a:gd name="T43" fmla="*/ 8 h 119"/>
                <a:gd name="T44" fmla="*/ 0 w 136"/>
                <a:gd name="T45" fmla="*/ 6 h 119"/>
                <a:gd name="T46" fmla="*/ 0 w 136"/>
                <a:gd name="T47" fmla="*/ 5 h 119"/>
                <a:gd name="T48" fmla="*/ 0 w 136"/>
                <a:gd name="T49" fmla="*/ 5 h 119"/>
                <a:gd name="T50" fmla="*/ 8 w 136"/>
                <a:gd name="T51" fmla="*/ 0 h 119"/>
                <a:gd name="T52" fmla="*/ 36 w 136"/>
                <a:gd name="T53" fmla="*/ 5 h 119"/>
                <a:gd name="T54" fmla="*/ 8 w 136"/>
                <a:gd name="T55" fmla="*/ 5 h 119"/>
                <a:gd name="T56" fmla="*/ 8 w 136"/>
                <a:gd name="T57" fmla="*/ 5 h 119"/>
                <a:gd name="T58" fmla="*/ 36 w 136"/>
                <a:gd name="T59" fmla="*/ 5 h 119"/>
                <a:gd name="T60" fmla="*/ 36 w 136"/>
                <a:gd name="T61" fmla="*/ 5 h 119"/>
                <a:gd name="T62" fmla="*/ 63 w 136"/>
                <a:gd name="T63" fmla="*/ 0 h 119"/>
                <a:gd name="T64" fmla="*/ 98 w 136"/>
                <a:gd name="T65" fmla="*/ 0 h 119"/>
                <a:gd name="T66" fmla="*/ 98 w 136"/>
                <a:gd name="T67" fmla="*/ 5 h 119"/>
                <a:gd name="T68" fmla="*/ 149 w 136"/>
                <a:gd name="T69" fmla="*/ 5 h 119"/>
                <a:gd name="T70" fmla="*/ 163 w 136"/>
                <a:gd name="T71" fmla="*/ 5 h 119"/>
                <a:gd name="T72" fmla="*/ 199 w 136"/>
                <a:gd name="T73" fmla="*/ 5 h 119"/>
                <a:gd name="T74" fmla="*/ 230 w 136"/>
                <a:gd name="T75" fmla="*/ 5 h 119"/>
                <a:gd name="T76" fmla="*/ 214 w 136"/>
                <a:gd name="T77" fmla="*/ 5 h 119"/>
                <a:gd name="T78" fmla="*/ 230 w 136"/>
                <a:gd name="T79" fmla="*/ 5 h 119"/>
                <a:gd name="T80" fmla="*/ 247 w 136"/>
                <a:gd name="T81" fmla="*/ 5 h 119"/>
                <a:gd name="T82" fmla="*/ 247 w 136"/>
                <a:gd name="T83" fmla="*/ 6 h 119"/>
                <a:gd name="T84" fmla="*/ 264 w 136"/>
                <a:gd name="T85" fmla="*/ 5 h 119"/>
                <a:gd name="T86" fmla="*/ 280 w 136"/>
                <a:gd name="T87" fmla="*/ 6 h 1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6"/>
                <a:gd name="T133" fmla="*/ 0 h 119"/>
                <a:gd name="T134" fmla="*/ 136 w 136"/>
                <a:gd name="T135" fmla="*/ 119 h 11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6" h="119">
                  <a:moveTo>
                    <a:pt x="136" y="40"/>
                  </a:moveTo>
                  <a:lnTo>
                    <a:pt x="128" y="47"/>
                  </a:lnTo>
                  <a:lnTo>
                    <a:pt x="120" y="47"/>
                  </a:lnTo>
                  <a:lnTo>
                    <a:pt x="120" y="63"/>
                  </a:lnTo>
                  <a:lnTo>
                    <a:pt x="128" y="71"/>
                  </a:lnTo>
                  <a:lnTo>
                    <a:pt x="120" y="79"/>
                  </a:lnTo>
                  <a:lnTo>
                    <a:pt x="104" y="87"/>
                  </a:lnTo>
                  <a:lnTo>
                    <a:pt x="80" y="79"/>
                  </a:lnTo>
                  <a:lnTo>
                    <a:pt x="88" y="87"/>
                  </a:lnTo>
                  <a:lnTo>
                    <a:pt x="88" y="95"/>
                  </a:lnTo>
                  <a:lnTo>
                    <a:pt x="96" y="103"/>
                  </a:lnTo>
                  <a:lnTo>
                    <a:pt x="80" y="119"/>
                  </a:lnTo>
                  <a:lnTo>
                    <a:pt x="72" y="119"/>
                  </a:lnTo>
                  <a:lnTo>
                    <a:pt x="64" y="111"/>
                  </a:lnTo>
                  <a:lnTo>
                    <a:pt x="56" y="103"/>
                  </a:lnTo>
                  <a:lnTo>
                    <a:pt x="56" y="95"/>
                  </a:lnTo>
                  <a:lnTo>
                    <a:pt x="48" y="79"/>
                  </a:lnTo>
                  <a:lnTo>
                    <a:pt x="56" y="55"/>
                  </a:lnTo>
                  <a:lnTo>
                    <a:pt x="40" y="55"/>
                  </a:lnTo>
                  <a:lnTo>
                    <a:pt x="32" y="47"/>
                  </a:lnTo>
                  <a:lnTo>
                    <a:pt x="8" y="47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24"/>
                  </a:lnTo>
                  <a:lnTo>
                    <a:pt x="0" y="8"/>
                  </a:lnTo>
                  <a:lnTo>
                    <a:pt x="8" y="0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72" y="8"/>
                  </a:lnTo>
                  <a:lnTo>
                    <a:pt x="80" y="16"/>
                  </a:lnTo>
                  <a:lnTo>
                    <a:pt x="96" y="8"/>
                  </a:lnTo>
                  <a:lnTo>
                    <a:pt x="112" y="8"/>
                  </a:lnTo>
                  <a:lnTo>
                    <a:pt x="104" y="8"/>
                  </a:lnTo>
                  <a:lnTo>
                    <a:pt x="112" y="16"/>
                  </a:lnTo>
                  <a:lnTo>
                    <a:pt x="120" y="24"/>
                  </a:lnTo>
                  <a:lnTo>
                    <a:pt x="120" y="40"/>
                  </a:lnTo>
                  <a:lnTo>
                    <a:pt x="128" y="32"/>
                  </a:lnTo>
                  <a:lnTo>
                    <a:pt x="136" y="40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17" name="Freeform 82"/>
            <p:cNvSpPr>
              <a:spLocks/>
            </p:cNvSpPr>
            <p:nvPr/>
          </p:nvSpPr>
          <p:spPr bwMode="auto">
            <a:xfrm>
              <a:off x="3740" y="1954"/>
              <a:ext cx="100" cy="81"/>
            </a:xfrm>
            <a:custGeom>
              <a:avLst/>
              <a:gdLst>
                <a:gd name="T0" fmla="*/ 217 w 96"/>
                <a:gd name="T1" fmla="*/ 14 h 88"/>
                <a:gd name="T2" fmla="*/ 200 w 96"/>
                <a:gd name="T3" fmla="*/ 11 h 88"/>
                <a:gd name="T4" fmla="*/ 217 w 96"/>
                <a:gd name="T5" fmla="*/ 11 h 88"/>
                <a:gd name="T6" fmla="*/ 217 w 96"/>
                <a:gd name="T7" fmla="*/ 9 h 88"/>
                <a:gd name="T8" fmla="*/ 180 w 96"/>
                <a:gd name="T9" fmla="*/ 6 h 88"/>
                <a:gd name="T10" fmla="*/ 180 w 96"/>
                <a:gd name="T11" fmla="*/ 6 h 88"/>
                <a:gd name="T12" fmla="*/ 163 w 96"/>
                <a:gd name="T13" fmla="*/ 6 h 88"/>
                <a:gd name="T14" fmla="*/ 125 w 96"/>
                <a:gd name="T15" fmla="*/ 0 h 88"/>
                <a:gd name="T16" fmla="*/ 90 w 96"/>
                <a:gd name="T17" fmla="*/ 6 h 88"/>
                <a:gd name="T18" fmla="*/ 90 w 96"/>
                <a:gd name="T19" fmla="*/ 6 h 88"/>
                <a:gd name="T20" fmla="*/ 52 w 96"/>
                <a:gd name="T21" fmla="*/ 6 h 88"/>
                <a:gd name="T22" fmla="*/ 52 w 96"/>
                <a:gd name="T23" fmla="*/ 7 h 88"/>
                <a:gd name="T24" fmla="*/ 36 w 96"/>
                <a:gd name="T25" fmla="*/ 7 h 88"/>
                <a:gd name="T26" fmla="*/ 8 w 96"/>
                <a:gd name="T27" fmla="*/ 9 h 88"/>
                <a:gd name="T28" fmla="*/ 0 w 96"/>
                <a:gd name="T29" fmla="*/ 9 h 88"/>
                <a:gd name="T30" fmla="*/ 8 w 96"/>
                <a:gd name="T31" fmla="*/ 11 h 88"/>
                <a:gd name="T32" fmla="*/ 0 w 96"/>
                <a:gd name="T33" fmla="*/ 14 h 88"/>
                <a:gd name="T34" fmla="*/ 0 w 96"/>
                <a:gd name="T35" fmla="*/ 17 h 88"/>
                <a:gd name="T36" fmla="*/ 36 w 96"/>
                <a:gd name="T37" fmla="*/ 15 h 88"/>
                <a:gd name="T38" fmla="*/ 52 w 96"/>
                <a:gd name="T39" fmla="*/ 15 h 88"/>
                <a:gd name="T40" fmla="*/ 106 w 96"/>
                <a:gd name="T41" fmla="*/ 17 h 88"/>
                <a:gd name="T42" fmla="*/ 125 w 96"/>
                <a:gd name="T43" fmla="*/ 17 h 88"/>
                <a:gd name="T44" fmla="*/ 146 w 96"/>
                <a:gd name="T45" fmla="*/ 17 h 88"/>
                <a:gd name="T46" fmla="*/ 180 w 96"/>
                <a:gd name="T47" fmla="*/ 17 h 88"/>
                <a:gd name="T48" fmla="*/ 200 w 96"/>
                <a:gd name="T49" fmla="*/ 14 h 88"/>
                <a:gd name="T50" fmla="*/ 217 w 96"/>
                <a:gd name="T51" fmla="*/ 14 h 8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6"/>
                <a:gd name="T79" fmla="*/ 0 h 88"/>
                <a:gd name="T80" fmla="*/ 96 w 96"/>
                <a:gd name="T81" fmla="*/ 88 h 8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6" h="88">
                  <a:moveTo>
                    <a:pt x="96" y="72"/>
                  </a:moveTo>
                  <a:lnTo>
                    <a:pt x="88" y="56"/>
                  </a:lnTo>
                  <a:lnTo>
                    <a:pt x="96" y="56"/>
                  </a:lnTo>
                  <a:lnTo>
                    <a:pt x="96" y="48"/>
                  </a:lnTo>
                  <a:lnTo>
                    <a:pt x="80" y="24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56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24" y="24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8" y="48"/>
                  </a:lnTo>
                  <a:lnTo>
                    <a:pt x="0" y="48"/>
                  </a:lnTo>
                  <a:lnTo>
                    <a:pt x="8" y="56"/>
                  </a:lnTo>
                  <a:lnTo>
                    <a:pt x="0" y="72"/>
                  </a:lnTo>
                  <a:lnTo>
                    <a:pt x="0" y="88"/>
                  </a:lnTo>
                  <a:lnTo>
                    <a:pt x="16" y="80"/>
                  </a:lnTo>
                  <a:lnTo>
                    <a:pt x="24" y="80"/>
                  </a:lnTo>
                  <a:lnTo>
                    <a:pt x="48" y="88"/>
                  </a:lnTo>
                  <a:lnTo>
                    <a:pt x="56" y="88"/>
                  </a:lnTo>
                  <a:lnTo>
                    <a:pt x="64" y="88"/>
                  </a:lnTo>
                  <a:lnTo>
                    <a:pt x="80" y="88"/>
                  </a:lnTo>
                  <a:lnTo>
                    <a:pt x="88" y="72"/>
                  </a:lnTo>
                  <a:lnTo>
                    <a:pt x="96" y="7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18" name="Freeform 83"/>
            <p:cNvSpPr>
              <a:spLocks/>
            </p:cNvSpPr>
            <p:nvPr/>
          </p:nvSpPr>
          <p:spPr bwMode="auto">
            <a:xfrm>
              <a:off x="3740" y="1954"/>
              <a:ext cx="100" cy="81"/>
            </a:xfrm>
            <a:custGeom>
              <a:avLst/>
              <a:gdLst>
                <a:gd name="T0" fmla="*/ 217 w 96"/>
                <a:gd name="T1" fmla="*/ 14 h 88"/>
                <a:gd name="T2" fmla="*/ 200 w 96"/>
                <a:gd name="T3" fmla="*/ 11 h 88"/>
                <a:gd name="T4" fmla="*/ 217 w 96"/>
                <a:gd name="T5" fmla="*/ 11 h 88"/>
                <a:gd name="T6" fmla="*/ 217 w 96"/>
                <a:gd name="T7" fmla="*/ 9 h 88"/>
                <a:gd name="T8" fmla="*/ 180 w 96"/>
                <a:gd name="T9" fmla="*/ 6 h 88"/>
                <a:gd name="T10" fmla="*/ 180 w 96"/>
                <a:gd name="T11" fmla="*/ 6 h 88"/>
                <a:gd name="T12" fmla="*/ 163 w 96"/>
                <a:gd name="T13" fmla="*/ 6 h 88"/>
                <a:gd name="T14" fmla="*/ 125 w 96"/>
                <a:gd name="T15" fmla="*/ 0 h 88"/>
                <a:gd name="T16" fmla="*/ 90 w 96"/>
                <a:gd name="T17" fmla="*/ 6 h 88"/>
                <a:gd name="T18" fmla="*/ 90 w 96"/>
                <a:gd name="T19" fmla="*/ 6 h 88"/>
                <a:gd name="T20" fmla="*/ 52 w 96"/>
                <a:gd name="T21" fmla="*/ 6 h 88"/>
                <a:gd name="T22" fmla="*/ 52 w 96"/>
                <a:gd name="T23" fmla="*/ 7 h 88"/>
                <a:gd name="T24" fmla="*/ 36 w 96"/>
                <a:gd name="T25" fmla="*/ 7 h 88"/>
                <a:gd name="T26" fmla="*/ 8 w 96"/>
                <a:gd name="T27" fmla="*/ 9 h 88"/>
                <a:gd name="T28" fmla="*/ 0 w 96"/>
                <a:gd name="T29" fmla="*/ 9 h 88"/>
                <a:gd name="T30" fmla="*/ 8 w 96"/>
                <a:gd name="T31" fmla="*/ 11 h 88"/>
                <a:gd name="T32" fmla="*/ 0 w 96"/>
                <a:gd name="T33" fmla="*/ 14 h 88"/>
                <a:gd name="T34" fmla="*/ 0 w 96"/>
                <a:gd name="T35" fmla="*/ 17 h 88"/>
                <a:gd name="T36" fmla="*/ 36 w 96"/>
                <a:gd name="T37" fmla="*/ 15 h 88"/>
                <a:gd name="T38" fmla="*/ 52 w 96"/>
                <a:gd name="T39" fmla="*/ 15 h 88"/>
                <a:gd name="T40" fmla="*/ 106 w 96"/>
                <a:gd name="T41" fmla="*/ 17 h 88"/>
                <a:gd name="T42" fmla="*/ 125 w 96"/>
                <a:gd name="T43" fmla="*/ 17 h 88"/>
                <a:gd name="T44" fmla="*/ 146 w 96"/>
                <a:gd name="T45" fmla="*/ 17 h 88"/>
                <a:gd name="T46" fmla="*/ 180 w 96"/>
                <a:gd name="T47" fmla="*/ 17 h 88"/>
                <a:gd name="T48" fmla="*/ 200 w 96"/>
                <a:gd name="T49" fmla="*/ 14 h 88"/>
                <a:gd name="T50" fmla="*/ 217 w 96"/>
                <a:gd name="T51" fmla="*/ 14 h 8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6"/>
                <a:gd name="T79" fmla="*/ 0 h 88"/>
                <a:gd name="T80" fmla="*/ 96 w 96"/>
                <a:gd name="T81" fmla="*/ 88 h 8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6" h="88">
                  <a:moveTo>
                    <a:pt x="96" y="72"/>
                  </a:moveTo>
                  <a:lnTo>
                    <a:pt x="88" y="56"/>
                  </a:lnTo>
                  <a:lnTo>
                    <a:pt x="96" y="56"/>
                  </a:lnTo>
                  <a:lnTo>
                    <a:pt x="96" y="48"/>
                  </a:lnTo>
                  <a:lnTo>
                    <a:pt x="80" y="24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56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24" y="24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8" y="48"/>
                  </a:lnTo>
                  <a:lnTo>
                    <a:pt x="0" y="48"/>
                  </a:lnTo>
                  <a:lnTo>
                    <a:pt x="8" y="56"/>
                  </a:lnTo>
                  <a:lnTo>
                    <a:pt x="0" y="72"/>
                  </a:lnTo>
                  <a:lnTo>
                    <a:pt x="0" y="88"/>
                  </a:lnTo>
                  <a:lnTo>
                    <a:pt x="16" y="80"/>
                  </a:lnTo>
                  <a:lnTo>
                    <a:pt x="24" y="80"/>
                  </a:lnTo>
                  <a:lnTo>
                    <a:pt x="48" y="88"/>
                  </a:lnTo>
                  <a:lnTo>
                    <a:pt x="56" y="88"/>
                  </a:lnTo>
                  <a:lnTo>
                    <a:pt x="64" y="88"/>
                  </a:lnTo>
                  <a:lnTo>
                    <a:pt x="80" y="88"/>
                  </a:lnTo>
                  <a:lnTo>
                    <a:pt x="88" y="72"/>
                  </a:lnTo>
                  <a:lnTo>
                    <a:pt x="96" y="72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19" name="Freeform 84"/>
            <p:cNvSpPr>
              <a:spLocks/>
            </p:cNvSpPr>
            <p:nvPr/>
          </p:nvSpPr>
          <p:spPr bwMode="auto">
            <a:xfrm>
              <a:off x="3724" y="2019"/>
              <a:ext cx="198" cy="117"/>
            </a:xfrm>
            <a:custGeom>
              <a:avLst/>
              <a:gdLst>
                <a:gd name="T0" fmla="*/ 150 w 192"/>
                <a:gd name="T1" fmla="*/ 23 h 127"/>
                <a:gd name="T2" fmla="*/ 133 w 192"/>
                <a:gd name="T3" fmla="*/ 23 h 127"/>
                <a:gd name="T4" fmla="*/ 133 w 192"/>
                <a:gd name="T5" fmla="*/ 21 h 127"/>
                <a:gd name="T6" fmla="*/ 133 w 192"/>
                <a:gd name="T7" fmla="*/ 18 h 127"/>
                <a:gd name="T8" fmla="*/ 162 w 192"/>
                <a:gd name="T9" fmla="*/ 18 h 127"/>
                <a:gd name="T10" fmla="*/ 162 w 192"/>
                <a:gd name="T11" fmla="*/ 17 h 127"/>
                <a:gd name="T12" fmla="*/ 150 w 192"/>
                <a:gd name="T13" fmla="*/ 15 h 127"/>
                <a:gd name="T14" fmla="*/ 117 w 192"/>
                <a:gd name="T15" fmla="*/ 13 h 127"/>
                <a:gd name="T16" fmla="*/ 92 w 192"/>
                <a:gd name="T17" fmla="*/ 15 h 127"/>
                <a:gd name="T18" fmla="*/ 56 w 192"/>
                <a:gd name="T19" fmla="*/ 15 h 127"/>
                <a:gd name="T20" fmla="*/ 8 w 192"/>
                <a:gd name="T21" fmla="*/ 15 h 127"/>
                <a:gd name="T22" fmla="*/ 0 w 192"/>
                <a:gd name="T23" fmla="*/ 15 h 127"/>
                <a:gd name="T24" fmla="*/ 8 w 192"/>
                <a:gd name="T25" fmla="*/ 12 h 127"/>
                <a:gd name="T26" fmla="*/ 36 w 192"/>
                <a:gd name="T27" fmla="*/ 7 h 127"/>
                <a:gd name="T28" fmla="*/ 44 w 192"/>
                <a:gd name="T29" fmla="*/ 6 h 127"/>
                <a:gd name="T30" fmla="*/ 36 w 192"/>
                <a:gd name="T31" fmla="*/ 6 h 127"/>
                <a:gd name="T32" fmla="*/ 56 w 192"/>
                <a:gd name="T33" fmla="*/ 6 h 127"/>
                <a:gd name="T34" fmla="*/ 72 w 192"/>
                <a:gd name="T35" fmla="*/ 6 h 127"/>
                <a:gd name="T36" fmla="*/ 117 w 192"/>
                <a:gd name="T37" fmla="*/ 6 h 127"/>
                <a:gd name="T38" fmla="*/ 133 w 192"/>
                <a:gd name="T39" fmla="*/ 6 h 127"/>
                <a:gd name="T40" fmla="*/ 150 w 192"/>
                <a:gd name="T41" fmla="*/ 6 h 127"/>
                <a:gd name="T42" fmla="*/ 176 w 192"/>
                <a:gd name="T43" fmla="*/ 6 h 127"/>
                <a:gd name="T44" fmla="*/ 192 w 192"/>
                <a:gd name="T45" fmla="*/ 0 h 127"/>
                <a:gd name="T46" fmla="*/ 207 w 192"/>
                <a:gd name="T47" fmla="*/ 0 h 127"/>
                <a:gd name="T48" fmla="*/ 237 w 192"/>
                <a:gd name="T49" fmla="*/ 0 h 127"/>
                <a:gd name="T50" fmla="*/ 252 w 192"/>
                <a:gd name="T51" fmla="*/ 6 h 127"/>
                <a:gd name="T52" fmla="*/ 237 w 192"/>
                <a:gd name="T53" fmla="*/ 6 h 127"/>
                <a:gd name="T54" fmla="*/ 252 w 192"/>
                <a:gd name="T55" fmla="*/ 6 h 127"/>
                <a:gd name="T56" fmla="*/ 268 w 192"/>
                <a:gd name="T57" fmla="*/ 6 h 127"/>
                <a:gd name="T58" fmla="*/ 282 w 192"/>
                <a:gd name="T59" fmla="*/ 6 h 127"/>
                <a:gd name="T60" fmla="*/ 282 w 192"/>
                <a:gd name="T61" fmla="*/ 6 h 127"/>
                <a:gd name="T62" fmla="*/ 295 w 192"/>
                <a:gd name="T63" fmla="*/ 6 h 127"/>
                <a:gd name="T64" fmla="*/ 355 w 192"/>
                <a:gd name="T65" fmla="*/ 10 h 127"/>
                <a:gd name="T66" fmla="*/ 355 w 192"/>
                <a:gd name="T67" fmla="*/ 15 h 127"/>
                <a:gd name="T68" fmla="*/ 340 w 192"/>
                <a:gd name="T69" fmla="*/ 15 h 127"/>
                <a:gd name="T70" fmla="*/ 326 w 192"/>
                <a:gd name="T71" fmla="*/ 15 h 127"/>
                <a:gd name="T72" fmla="*/ 326 w 192"/>
                <a:gd name="T73" fmla="*/ 17 h 127"/>
                <a:gd name="T74" fmla="*/ 310 w 192"/>
                <a:gd name="T75" fmla="*/ 17 h 127"/>
                <a:gd name="T76" fmla="*/ 252 w 192"/>
                <a:gd name="T77" fmla="*/ 21 h 127"/>
                <a:gd name="T78" fmla="*/ 282 w 192"/>
                <a:gd name="T79" fmla="*/ 23 h 127"/>
                <a:gd name="T80" fmla="*/ 237 w 192"/>
                <a:gd name="T81" fmla="*/ 25 h 127"/>
                <a:gd name="T82" fmla="*/ 223 w 192"/>
                <a:gd name="T83" fmla="*/ 25 h 127"/>
                <a:gd name="T84" fmla="*/ 223 w 192"/>
                <a:gd name="T85" fmla="*/ 23 h 127"/>
                <a:gd name="T86" fmla="*/ 207 w 192"/>
                <a:gd name="T87" fmla="*/ 23 h 127"/>
                <a:gd name="T88" fmla="*/ 237 w 192"/>
                <a:gd name="T89" fmla="*/ 21 h 127"/>
                <a:gd name="T90" fmla="*/ 207 w 192"/>
                <a:gd name="T91" fmla="*/ 20 h 127"/>
                <a:gd name="T92" fmla="*/ 207 w 192"/>
                <a:gd name="T93" fmla="*/ 18 h 127"/>
                <a:gd name="T94" fmla="*/ 176 w 192"/>
                <a:gd name="T95" fmla="*/ 18 h 127"/>
                <a:gd name="T96" fmla="*/ 162 w 192"/>
                <a:gd name="T97" fmla="*/ 21 h 127"/>
                <a:gd name="T98" fmla="*/ 150 w 192"/>
                <a:gd name="T99" fmla="*/ 21 h 127"/>
                <a:gd name="T100" fmla="*/ 150 w 192"/>
                <a:gd name="T101" fmla="*/ 23 h 1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2"/>
                <a:gd name="T154" fmla="*/ 0 h 127"/>
                <a:gd name="T155" fmla="*/ 192 w 192"/>
                <a:gd name="T156" fmla="*/ 127 h 1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2" h="127">
                  <a:moveTo>
                    <a:pt x="80" y="119"/>
                  </a:moveTo>
                  <a:lnTo>
                    <a:pt x="72" y="119"/>
                  </a:lnTo>
                  <a:lnTo>
                    <a:pt x="72" y="111"/>
                  </a:lnTo>
                  <a:lnTo>
                    <a:pt x="72" y="95"/>
                  </a:lnTo>
                  <a:lnTo>
                    <a:pt x="88" y="95"/>
                  </a:lnTo>
                  <a:lnTo>
                    <a:pt x="88" y="87"/>
                  </a:lnTo>
                  <a:lnTo>
                    <a:pt x="80" y="71"/>
                  </a:lnTo>
                  <a:lnTo>
                    <a:pt x="64" y="63"/>
                  </a:lnTo>
                  <a:lnTo>
                    <a:pt x="48" y="71"/>
                  </a:lnTo>
                  <a:lnTo>
                    <a:pt x="32" y="71"/>
                  </a:lnTo>
                  <a:lnTo>
                    <a:pt x="8" y="71"/>
                  </a:lnTo>
                  <a:lnTo>
                    <a:pt x="0" y="71"/>
                  </a:lnTo>
                  <a:lnTo>
                    <a:pt x="8" y="55"/>
                  </a:lnTo>
                  <a:lnTo>
                    <a:pt x="16" y="39"/>
                  </a:lnTo>
                  <a:lnTo>
                    <a:pt x="24" y="31"/>
                  </a:lnTo>
                  <a:lnTo>
                    <a:pt x="16" y="16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64" y="16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96" y="16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28" y="0"/>
                  </a:lnTo>
                  <a:lnTo>
                    <a:pt x="136" y="8"/>
                  </a:lnTo>
                  <a:lnTo>
                    <a:pt x="128" y="8"/>
                  </a:lnTo>
                  <a:lnTo>
                    <a:pt x="136" y="16"/>
                  </a:lnTo>
                  <a:lnTo>
                    <a:pt x="144" y="16"/>
                  </a:lnTo>
                  <a:lnTo>
                    <a:pt x="152" y="24"/>
                  </a:lnTo>
                  <a:lnTo>
                    <a:pt x="152" y="31"/>
                  </a:lnTo>
                  <a:lnTo>
                    <a:pt x="160" y="24"/>
                  </a:lnTo>
                  <a:lnTo>
                    <a:pt x="192" y="47"/>
                  </a:lnTo>
                  <a:lnTo>
                    <a:pt x="192" y="71"/>
                  </a:lnTo>
                  <a:lnTo>
                    <a:pt x="184" y="71"/>
                  </a:lnTo>
                  <a:lnTo>
                    <a:pt x="176" y="71"/>
                  </a:lnTo>
                  <a:lnTo>
                    <a:pt x="176" y="87"/>
                  </a:lnTo>
                  <a:lnTo>
                    <a:pt x="168" y="87"/>
                  </a:lnTo>
                  <a:lnTo>
                    <a:pt x="136" y="111"/>
                  </a:lnTo>
                  <a:lnTo>
                    <a:pt x="152" y="119"/>
                  </a:lnTo>
                  <a:lnTo>
                    <a:pt x="128" y="127"/>
                  </a:lnTo>
                  <a:lnTo>
                    <a:pt x="120" y="127"/>
                  </a:lnTo>
                  <a:lnTo>
                    <a:pt x="120" y="119"/>
                  </a:lnTo>
                  <a:lnTo>
                    <a:pt x="112" y="119"/>
                  </a:lnTo>
                  <a:lnTo>
                    <a:pt x="128" y="111"/>
                  </a:lnTo>
                  <a:lnTo>
                    <a:pt x="112" y="103"/>
                  </a:lnTo>
                  <a:lnTo>
                    <a:pt x="112" y="95"/>
                  </a:lnTo>
                  <a:lnTo>
                    <a:pt x="96" y="95"/>
                  </a:lnTo>
                  <a:lnTo>
                    <a:pt x="88" y="111"/>
                  </a:lnTo>
                  <a:lnTo>
                    <a:pt x="80" y="111"/>
                  </a:lnTo>
                  <a:lnTo>
                    <a:pt x="80" y="119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20" name="Freeform 85"/>
            <p:cNvSpPr>
              <a:spLocks/>
            </p:cNvSpPr>
            <p:nvPr/>
          </p:nvSpPr>
          <p:spPr bwMode="auto">
            <a:xfrm>
              <a:off x="3724" y="2019"/>
              <a:ext cx="198" cy="117"/>
            </a:xfrm>
            <a:custGeom>
              <a:avLst/>
              <a:gdLst>
                <a:gd name="T0" fmla="*/ 150 w 192"/>
                <a:gd name="T1" fmla="*/ 23 h 127"/>
                <a:gd name="T2" fmla="*/ 133 w 192"/>
                <a:gd name="T3" fmla="*/ 23 h 127"/>
                <a:gd name="T4" fmla="*/ 133 w 192"/>
                <a:gd name="T5" fmla="*/ 21 h 127"/>
                <a:gd name="T6" fmla="*/ 133 w 192"/>
                <a:gd name="T7" fmla="*/ 18 h 127"/>
                <a:gd name="T8" fmla="*/ 162 w 192"/>
                <a:gd name="T9" fmla="*/ 18 h 127"/>
                <a:gd name="T10" fmla="*/ 162 w 192"/>
                <a:gd name="T11" fmla="*/ 17 h 127"/>
                <a:gd name="T12" fmla="*/ 150 w 192"/>
                <a:gd name="T13" fmla="*/ 15 h 127"/>
                <a:gd name="T14" fmla="*/ 117 w 192"/>
                <a:gd name="T15" fmla="*/ 13 h 127"/>
                <a:gd name="T16" fmla="*/ 92 w 192"/>
                <a:gd name="T17" fmla="*/ 15 h 127"/>
                <a:gd name="T18" fmla="*/ 56 w 192"/>
                <a:gd name="T19" fmla="*/ 15 h 127"/>
                <a:gd name="T20" fmla="*/ 8 w 192"/>
                <a:gd name="T21" fmla="*/ 15 h 127"/>
                <a:gd name="T22" fmla="*/ 0 w 192"/>
                <a:gd name="T23" fmla="*/ 15 h 127"/>
                <a:gd name="T24" fmla="*/ 8 w 192"/>
                <a:gd name="T25" fmla="*/ 12 h 127"/>
                <a:gd name="T26" fmla="*/ 36 w 192"/>
                <a:gd name="T27" fmla="*/ 7 h 127"/>
                <a:gd name="T28" fmla="*/ 44 w 192"/>
                <a:gd name="T29" fmla="*/ 6 h 127"/>
                <a:gd name="T30" fmla="*/ 36 w 192"/>
                <a:gd name="T31" fmla="*/ 6 h 127"/>
                <a:gd name="T32" fmla="*/ 56 w 192"/>
                <a:gd name="T33" fmla="*/ 6 h 127"/>
                <a:gd name="T34" fmla="*/ 72 w 192"/>
                <a:gd name="T35" fmla="*/ 6 h 127"/>
                <a:gd name="T36" fmla="*/ 117 w 192"/>
                <a:gd name="T37" fmla="*/ 6 h 127"/>
                <a:gd name="T38" fmla="*/ 133 w 192"/>
                <a:gd name="T39" fmla="*/ 6 h 127"/>
                <a:gd name="T40" fmla="*/ 150 w 192"/>
                <a:gd name="T41" fmla="*/ 6 h 127"/>
                <a:gd name="T42" fmla="*/ 176 w 192"/>
                <a:gd name="T43" fmla="*/ 6 h 127"/>
                <a:gd name="T44" fmla="*/ 192 w 192"/>
                <a:gd name="T45" fmla="*/ 0 h 127"/>
                <a:gd name="T46" fmla="*/ 207 w 192"/>
                <a:gd name="T47" fmla="*/ 0 h 127"/>
                <a:gd name="T48" fmla="*/ 237 w 192"/>
                <a:gd name="T49" fmla="*/ 0 h 127"/>
                <a:gd name="T50" fmla="*/ 252 w 192"/>
                <a:gd name="T51" fmla="*/ 6 h 127"/>
                <a:gd name="T52" fmla="*/ 237 w 192"/>
                <a:gd name="T53" fmla="*/ 6 h 127"/>
                <a:gd name="T54" fmla="*/ 252 w 192"/>
                <a:gd name="T55" fmla="*/ 6 h 127"/>
                <a:gd name="T56" fmla="*/ 268 w 192"/>
                <a:gd name="T57" fmla="*/ 6 h 127"/>
                <a:gd name="T58" fmla="*/ 282 w 192"/>
                <a:gd name="T59" fmla="*/ 6 h 127"/>
                <a:gd name="T60" fmla="*/ 282 w 192"/>
                <a:gd name="T61" fmla="*/ 6 h 127"/>
                <a:gd name="T62" fmla="*/ 295 w 192"/>
                <a:gd name="T63" fmla="*/ 6 h 127"/>
                <a:gd name="T64" fmla="*/ 355 w 192"/>
                <a:gd name="T65" fmla="*/ 10 h 127"/>
                <a:gd name="T66" fmla="*/ 355 w 192"/>
                <a:gd name="T67" fmla="*/ 15 h 127"/>
                <a:gd name="T68" fmla="*/ 340 w 192"/>
                <a:gd name="T69" fmla="*/ 15 h 127"/>
                <a:gd name="T70" fmla="*/ 326 w 192"/>
                <a:gd name="T71" fmla="*/ 15 h 127"/>
                <a:gd name="T72" fmla="*/ 326 w 192"/>
                <a:gd name="T73" fmla="*/ 17 h 127"/>
                <a:gd name="T74" fmla="*/ 310 w 192"/>
                <a:gd name="T75" fmla="*/ 17 h 127"/>
                <a:gd name="T76" fmla="*/ 252 w 192"/>
                <a:gd name="T77" fmla="*/ 21 h 127"/>
                <a:gd name="T78" fmla="*/ 282 w 192"/>
                <a:gd name="T79" fmla="*/ 23 h 127"/>
                <a:gd name="T80" fmla="*/ 237 w 192"/>
                <a:gd name="T81" fmla="*/ 25 h 127"/>
                <a:gd name="T82" fmla="*/ 223 w 192"/>
                <a:gd name="T83" fmla="*/ 25 h 127"/>
                <a:gd name="T84" fmla="*/ 223 w 192"/>
                <a:gd name="T85" fmla="*/ 23 h 127"/>
                <a:gd name="T86" fmla="*/ 207 w 192"/>
                <a:gd name="T87" fmla="*/ 23 h 127"/>
                <a:gd name="T88" fmla="*/ 237 w 192"/>
                <a:gd name="T89" fmla="*/ 21 h 127"/>
                <a:gd name="T90" fmla="*/ 207 w 192"/>
                <a:gd name="T91" fmla="*/ 20 h 127"/>
                <a:gd name="T92" fmla="*/ 207 w 192"/>
                <a:gd name="T93" fmla="*/ 18 h 127"/>
                <a:gd name="T94" fmla="*/ 176 w 192"/>
                <a:gd name="T95" fmla="*/ 18 h 127"/>
                <a:gd name="T96" fmla="*/ 162 w 192"/>
                <a:gd name="T97" fmla="*/ 21 h 127"/>
                <a:gd name="T98" fmla="*/ 150 w 192"/>
                <a:gd name="T99" fmla="*/ 21 h 127"/>
                <a:gd name="T100" fmla="*/ 150 w 192"/>
                <a:gd name="T101" fmla="*/ 23 h 1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2"/>
                <a:gd name="T154" fmla="*/ 0 h 127"/>
                <a:gd name="T155" fmla="*/ 192 w 192"/>
                <a:gd name="T156" fmla="*/ 127 h 1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2" h="127">
                  <a:moveTo>
                    <a:pt x="80" y="119"/>
                  </a:moveTo>
                  <a:lnTo>
                    <a:pt x="72" y="119"/>
                  </a:lnTo>
                  <a:lnTo>
                    <a:pt x="72" y="111"/>
                  </a:lnTo>
                  <a:lnTo>
                    <a:pt x="72" y="95"/>
                  </a:lnTo>
                  <a:lnTo>
                    <a:pt x="88" y="95"/>
                  </a:lnTo>
                  <a:lnTo>
                    <a:pt x="88" y="87"/>
                  </a:lnTo>
                  <a:lnTo>
                    <a:pt x="80" y="71"/>
                  </a:lnTo>
                  <a:lnTo>
                    <a:pt x="64" y="63"/>
                  </a:lnTo>
                  <a:lnTo>
                    <a:pt x="48" y="71"/>
                  </a:lnTo>
                  <a:lnTo>
                    <a:pt x="32" y="71"/>
                  </a:lnTo>
                  <a:lnTo>
                    <a:pt x="8" y="71"/>
                  </a:lnTo>
                  <a:lnTo>
                    <a:pt x="0" y="71"/>
                  </a:lnTo>
                  <a:lnTo>
                    <a:pt x="8" y="55"/>
                  </a:lnTo>
                  <a:lnTo>
                    <a:pt x="16" y="39"/>
                  </a:lnTo>
                  <a:lnTo>
                    <a:pt x="24" y="31"/>
                  </a:lnTo>
                  <a:lnTo>
                    <a:pt x="16" y="16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64" y="16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96" y="16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28" y="0"/>
                  </a:lnTo>
                  <a:lnTo>
                    <a:pt x="136" y="8"/>
                  </a:lnTo>
                  <a:lnTo>
                    <a:pt x="128" y="8"/>
                  </a:lnTo>
                  <a:lnTo>
                    <a:pt x="136" y="16"/>
                  </a:lnTo>
                  <a:lnTo>
                    <a:pt x="144" y="16"/>
                  </a:lnTo>
                  <a:lnTo>
                    <a:pt x="152" y="24"/>
                  </a:lnTo>
                  <a:lnTo>
                    <a:pt x="152" y="31"/>
                  </a:lnTo>
                  <a:lnTo>
                    <a:pt x="160" y="24"/>
                  </a:lnTo>
                  <a:lnTo>
                    <a:pt x="192" y="47"/>
                  </a:lnTo>
                  <a:lnTo>
                    <a:pt x="192" y="71"/>
                  </a:lnTo>
                  <a:lnTo>
                    <a:pt x="184" y="71"/>
                  </a:lnTo>
                  <a:lnTo>
                    <a:pt x="176" y="71"/>
                  </a:lnTo>
                  <a:lnTo>
                    <a:pt x="176" y="87"/>
                  </a:lnTo>
                  <a:lnTo>
                    <a:pt x="168" y="87"/>
                  </a:lnTo>
                  <a:lnTo>
                    <a:pt x="136" y="111"/>
                  </a:lnTo>
                  <a:lnTo>
                    <a:pt x="152" y="119"/>
                  </a:lnTo>
                  <a:lnTo>
                    <a:pt x="128" y="127"/>
                  </a:lnTo>
                  <a:lnTo>
                    <a:pt x="120" y="127"/>
                  </a:lnTo>
                  <a:lnTo>
                    <a:pt x="120" y="119"/>
                  </a:lnTo>
                  <a:lnTo>
                    <a:pt x="112" y="119"/>
                  </a:lnTo>
                  <a:lnTo>
                    <a:pt x="128" y="111"/>
                  </a:lnTo>
                  <a:lnTo>
                    <a:pt x="112" y="103"/>
                  </a:lnTo>
                  <a:lnTo>
                    <a:pt x="112" y="95"/>
                  </a:lnTo>
                  <a:lnTo>
                    <a:pt x="96" y="95"/>
                  </a:lnTo>
                  <a:lnTo>
                    <a:pt x="88" y="111"/>
                  </a:lnTo>
                  <a:lnTo>
                    <a:pt x="80" y="111"/>
                  </a:lnTo>
                  <a:lnTo>
                    <a:pt x="80" y="119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21" name="Freeform 86"/>
            <p:cNvSpPr>
              <a:spLocks/>
            </p:cNvSpPr>
            <p:nvPr/>
          </p:nvSpPr>
          <p:spPr bwMode="auto">
            <a:xfrm>
              <a:off x="3996" y="1967"/>
              <a:ext cx="445" cy="214"/>
            </a:xfrm>
            <a:custGeom>
              <a:avLst/>
              <a:gdLst>
                <a:gd name="T0" fmla="*/ 740 w 432"/>
                <a:gd name="T1" fmla="*/ 28 h 231"/>
                <a:gd name="T2" fmla="*/ 724 w 432"/>
                <a:gd name="T3" fmla="*/ 31 h 231"/>
                <a:gd name="T4" fmla="*/ 664 w 432"/>
                <a:gd name="T5" fmla="*/ 38 h 231"/>
                <a:gd name="T6" fmla="*/ 650 w 432"/>
                <a:gd name="T7" fmla="*/ 45 h 231"/>
                <a:gd name="T8" fmla="*/ 607 w 432"/>
                <a:gd name="T9" fmla="*/ 45 h 231"/>
                <a:gd name="T10" fmla="*/ 521 w 432"/>
                <a:gd name="T11" fmla="*/ 43 h 231"/>
                <a:gd name="T12" fmla="*/ 506 w 432"/>
                <a:gd name="T13" fmla="*/ 46 h 231"/>
                <a:gd name="T14" fmla="*/ 448 w 432"/>
                <a:gd name="T15" fmla="*/ 46 h 231"/>
                <a:gd name="T16" fmla="*/ 407 w 432"/>
                <a:gd name="T17" fmla="*/ 49 h 231"/>
                <a:gd name="T18" fmla="*/ 375 w 432"/>
                <a:gd name="T19" fmla="*/ 45 h 231"/>
                <a:gd name="T20" fmla="*/ 288 w 432"/>
                <a:gd name="T21" fmla="*/ 41 h 231"/>
                <a:gd name="T22" fmla="*/ 231 w 432"/>
                <a:gd name="T23" fmla="*/ 36 h 231"/>
                <a:gd name="T24" fmla="*/ 173 w 432"/>
                <a:gd name="T25" fmla="*/ 49 h 231"/>
                <a:gd name="T26" fmla="*/ 145 w 432"/>
                <a:gd name="T27" fmla="*/ 46 h 231"/>
                <a:gd name="T28" fmla="*/ 102 w 432"/>
                <a:gd name="T29" fmla="*/ 45 h 231"/>
                <a:gd name="T30" fmla="*/ 87 w 432"/>
                <a:gd name="T31" fmla="*/ 40 h 231"/>
                <a:gd name="T32" fmla="*/ 87 w 432"/>
                <a:gd name="T33" fmla="*/ 40 h 231"/>
                <a:gd name="T34" fmla="*/ 145 w 432"/>
                <a:gd name="T35" fmla="*/ 38 h 231"/>
                <a:gd name="T36" fmla="*/ 102 w 432"/>
                <a:gd name="T37" fmla="*/ 31 h 231"/>
                <a:gd name="T38" fmla="*/ 44 w 432"/>
                <a:gd name="T39" fmla="*/ 32 h 231"/>
                <a:gd name="T40" fmla="*/ 44 w 432"/>
                <a:gd name="T41" fmla="*/ 31 h 231"/>
                <a:gd name="T42" fmla="*/ 8 w 432"/>
                <a:gd name="T43" fmla="*/ 28 h 231"/>
                <a:gd name="T44" fmla="*/ 8 w 432"/>
                <a:gd name="T45" fmla="*/ 18 h 231"/>
                <a:gd name="T46" fmla="*/ 44 w 432"/>
                <a:gd name="T47" fmla="*/ 20 h 231"/>
                <a:gd name="T48" fmla="*/ 70 w 432"/>
                <a:gd name="T49" fmla="*/ 15 h 231"/>
                <a:gd name="T50" fmla="*/ 102 w 432"/>
                <a:gd name="T51" fmla="*/ 15 h 231"/>
                <a:gd name="T52" fmla="*/ 160 w 432"/>
                <a:gd name="T53" fmla="*/ 18 h 231"/>
                <a:gd name="T54" fmla="*/ 217 w 432"/>
                <a:gd name="T55" fmla="*/ 18 h 231"/>
                <a:gd name="T56" fmla="*/ 276 w 432"/>
                <a:gd name="T57" fmla="*/ 18 h 231"/>
                <a:gd name="T58" fmla="*/ 245 w 432"/>
                <a:gd name="T59" fmla="*/ 15 h 231"/>
                <a:gd name="T60" fmla="*/ 260 w 432"/>
                <a:gd name="T61" fmla="*/ 11 h 231"/>
                <a:gd name="T62" fmla="*/ 276 w 432"/>
                <a:gd name="T63" fmla="*/ 6 h 231"/>
                <a:gd name="T64" fmla="*/ 407 w 432"/>
                <a:gd name="T65" fmla="*/ 6 h 231"/>
                <a:gd name="T66" fmla="*/ 420 w 432"/>
                <a:gd name="T67" fmla="*/ 0 h 231"/>
                <a:gd name="T68" fmla="*/ 463 w 432"/>
                <a:gd name="T69" fmla="*/ 6 h 231"/>
                <a:gd name="T70" fmla="*/ 477 w 432"/>
                <a:gd name="T71" fmla="*/ 6 h 231"/>
                <a:gd name="T72" fmla="*/ 506 w 432"/>
                <a:gd name="T73" fmla="*/ 8 h 231"/>
                <a:gd name="T74" fmla="*/ 550 w 432"/>
                <a:gd name="T75" fmla="*/ 6 h 231"/>
                <a:gd name="T76" fmla="*/ 591 w 432"/>
                <a:gd name="T77" fmla="*/ 8 h 231"/>
                <a:gd name="T78" fmla="*/ 650 w 432"/>
                <a:gd name="T79" fmla="*/ 16 h 231"/>
                <a:gd name="T80" fmla="*/ 697 w 432"/>
                <a:gd name="T81" fmla="*/ 18 h 231"/>
                <a:gd name="T82" fmla="*/ 753 w 432"/>
                <a:gd name="T83" fmla="*/ 22 h 231"/>
                <a:gd name="T84" fmla="*/ 782 w 432"/>
                <a:gd name="T85" fmla="*/ 24 h 2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32"/>
                <a:gd name="T130" fmla="*/ 0 h 231"/>
                <a:gd name="T131" fmla="*/ 432 w 432"/>
                <a:gd name="T132" fmla="*/ 231 h 23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32" h="231">
                  <a:moveTo>
                    <a:pt x="416" y="119"/>
                  </a:moveTo>
                  <a:lnTo>
                    <a:pt x="408" y="127"/>
                  </a:lnTo>
                  <a:lnTo>
                    <a:pt x="408" y="143"/>
                  </a:lnTo>
                  <a:lnTo>
                    <a:pt x="400" y="143"/>
                  </a:lnTo>
                  <a:lnTo>
                    <a:pt x="376" y="143"/>
                  </a:lnTo>
                  <a:lnTo>
                    <a:pt x="368" y="175"/>
                  </a:lnTo>
                  <a:lnTo>
                    <a:pt x="352" y="175"/>
                  </a:lnTo>
                  <a:lnTo>
                    <a:pt x="360" y="207"/>
                  </a:lnTo>
                  <a:lnTo>
                    <a:pt x="352" y="215"/>
                  </a:lnTo>
                  <a:lnTo>
                    <a:pt x="336" y="207"/>
                  </a:lnTo>
                  <a:lnTo>
                    <a:pt x="296" y="207"/>
                  </a:lnTo>
                  <a:lnTo>
                    <a:pt x="288" y="199"/>
                  </a:lnTo>
                  <a:lnTo>
                    <a:pt x="280" y="207"/>
                  </a:lnTo>
                  <a:lnTo>
                    <a:pt x="280" y="215"/>
                  </a:lnTo>
                  <a:lnTo>
                    <a:pt x="256" y="207"/>
                  </a:lnTo>
                  <a:lnTo>
                    <a:pt x="248" y="215"/>
                  </a:lnTo>
                  <a:lnTo>
                    <a:pt x="232" y="231"/>
                  </a:lnTo>
                  <a:lnTo>
                    <a:pt x="224" y="223"/>
                  </a:lnTo>
                  <a:lnTo>
                    <a:pt x="208" y="223"/>
                  </a:lnTo>
                  <a:lnTo>
                    <a:pt x="208" y="207"/>
                  </a:lnTo>
                  <a:lnTo>
                    <a:pt x="192" y="191"/>
                  </a:lnTo>
                  <a:lnTo>
                    <a:pt x="160" y="191"/>
                  </a:lnTo>
                  <a:lnTo>
                    <a:pt x="136" y="175"/>
                  </a:lnTo>
                  <a:lnTo>
                    <a:pt x="128" y="167"/>
                  </a:lnTo>
                  <a:lnTo>
                    <a:pt x="96" y="175"/>
                  </a:lnTo>
                  <a:lnTo>
                    <a:pt x="96" y="223"/>
                  </a:lnTo>
                  <a:lnTo>
                    <a:pt x="88" y="223"/>
                  </a:lnTo>
                  <a:lnTo>
                    <a:pt x="80" y="215"/>
                  </a:lnTo>
                  <a:lnTo>
                    <a:pt x="56" y="223"/>
                  </a:lnTo>
                  <a:lnTo>
                    <a:pt x="56" y="207"/>
                  </a:lnTo>
                  <a:lnTo>
                    <a:pt x="48" y="207"/>
                  </a:lnTo>
                  <a:lnTo>
                    <a:pt x="48" y="183"/>
                  </a:lnTo>
                  <a:lnTo>
                    <a:pt x="40" y="183"/>
                  </a:lnTo>
                  <a:lnTo>
                    <a:pt x="48" y="183"/>
                  </a:lnTo>
                  <a:lnTo>
                    <a:pt x="48" y="175"/>
                  </a:lnTo>
                  <a:lnTo>
                    <a:pt x="80" y="175"/>
                  </a:lnTo>
                  <a:lnTo>
                    <a:pt x="72" y="151"/>
                  </a:lnTo>
                  <a:lnTo>
                    <a:pt x="56" y="143"/>
                  </a:lnTo>
                  <a:lnTo>
                    <a:pt x="48" y="135"/>
                  </a:lnTo>
                  <a:lnTo>
                    <a:pt x="24" y="151"/>
                  </a:lnTo>
                  <a:lnTo>
                    <a:pt x="16" y="151"/>
                  </a:lnTo>
                  <a:lnTo>
                    <a:pt x="24" y="143"/>
                  </a:lnTo>
                  <a:lnTo>
                    <a:pt x="16" y="127"/>
                  </a:lnTo>
                  <a:lnTo>
                    <a:pt x="8" y="127"/>
                  </a:lnTo>
                  <a:lnTo>
                    <a:pt x="0" y="119"/>
                  </a:lnTo>
                  <a:lnTo>
                    <a:pt x="8" y="80"/>
                  </a:lnTo>
                  <a:lnTo>
                    <a:pt x="16" y="95"/>
                  </a:lnTo>
                  <a:lnTo>
                    <a:pt x="24" y="95"/>
                  </a:lnTo>
                  <a:lnTo>
                    <a:pt x="16" y="80"/>
                  </a:lnTo>
                  <a:lnTo>
                    <a:pt x="40" y="64"/>
                  </a:lnTo>
                  <a:lnTo>
                    <a:pt x="48" y="72"/>
                  </a:lnTo>
                  <a:lnTo>
                    <a:pt x="56" y="64"/>
                  </a:lnTo>
                  <a:lnTo>
                    <a:pt x="72" y="72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0" y="80"/>
                  </a:lnTo>
                  <a:lnTo>
                    <a:pt x="128" y="80"/>
                  </a:lnTo>
                  <a:lnTo>
                    <a:pt x="152" y="80"/>
                  </a:lnTo>
                  <a:lnTo>
                    <a:pt x="160" y="72"/>
                  </a:lnTo>
                  <a:lnTo>
                    <a:pt x="136" y="64"/>
                  </a:lnTo>
                  <a:lnTo>
                    <a:pt x="152" y="56"/>
                  </a:lnTo>
                  <a:lnTo>
                    <a:pt x="144" y="48"/>
                  </a:lnTo>
                  <a:lnTo>
                    <a:pt x="152" y="40"/>
                  </a:lnTo>
                  <a:lnTo>
                    <a:pt x="152" y="24"/>
                  </a:lnTo>
                  <a:lnTo>
                    <a:pt x="168" y="32"/>
                  </a:lnTo>
                  <a:lnTo>
                    <a:pt x="224" y="8"/>
                  </a:lnTo>
                  <a:lnTo>
                    <a:pt x="224" y="0"/>
                  </a:lnTo>
                  <a:lnTo>
                    <a:pt x="232" y="0"/>
                  </a:lnTo>
                  <a:lnTo>
                    <a:pt x="248" y="0"/>
                  </a:lnTo>
                  <a:lnTo>
                    <a:pt x="256" y="16"/>
                  </a:lnTo>
                  <a:lnTo>
                    <a:pt x="256" y="24"/>
                  </a:lnTo>
                  <a:lnTo>
                    <a:pt x="264" y="24"/>
                  </a:lnTo>
                  <a:lnTo>
                    <a:pt x="280" y="32"/>
                  </a:lnTo>
                  <a:lnTo>
                    <a:pt x="280" y="40"/>
                  </a:lnTo>
                  <a:lnTo>
                    <a:pt x="288" y="40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28" y="40"/>
                  </a:lnTo>
                  <a:lnTo>
                    <a:pt x="352" y="80"/>
                  </a:lnTo>
                  <a:lnTo>
                    <a:pt x="360" y="72"/>
                  </a:lnTo>
                  <a:lnTo>
                    <a:pt x="368" y="80"/>
                  </a:lnTo>
                  <a:lnTo>
                    <a:pt x="384" y="80"/>
                  </a:lnTo>
                  <a:lnTo>
                    <a:pt x="408" y="95"/>
                  </a:lnTo>
                  <a:lnTo>
                    <a:pt x="416" y="103"/>
                  </a:lnTo>
                  <a:lnTo>
                    <a:pt x="416" y="95"/>
                  </a:lnTo>
                  <a:lnTo>
                    <a:pt x="432" y="111"/>
                  </a:lnTo>
                  <a:lnTo>
                    <a:pt x="416" y="119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22" name="Freeform 87"/>
            <p:cNvSpPr>
              <a:spLocks/>
            </p:cNvSpPr>
            <p:nvPr/>
          </p:nvSpPr>
          <p:spPr bwMode="auto">
            <a:xfrm>
              <a:off x="3996" y="1967"/>
              <a:ext cx="445" cy="214"/>
            </a:xfrm>
            <a:custGeom>
              <a:avLst/>
              <a:gdLst>
                <a:gd name="T0" fmla="*/ 740 w 432"/>
                <a:gd name="T1" fmla="*/ 28 h 231"/>
                <a:gd name="T2" fmla="*/ 724 w 432"/>
                <a:gd name="T3" fmla="*/ 31 h 231"/>
                <a:gd name="T4" fmla="*/ 664 w 432"/>
                <a:gd name="T5" fmla="*/ 38 h 231"/>
                <a:gd name="T6" fmla="*/ 650 w 432"/>
                <a:gd name="T7" fmla="*/ 45 h 231"/>
                <a:gd name="T8" fmla="*/ 607 w 432"/>
                <a:gd name="T9" fmla="*/ 45 h 231"/>
                <a:gd name="T10" fmla="*/ 521 w 432"/>
                <a:gd name="T11" fmla="*/ 43 h 231"/>
                <a:gd name="T12" fmla="*/ 506 w 432"/>
                <a:gd name="T13" fmla="*/ 46 h 231"/>
                <a:gd name="T14" fmla="*/ 448 w 432"/>
                <a:gd name="T15" fmla="*/ 46 h 231"/>
                <a:gd name="T16" fmla="*/ 407 w 432"/>
                <a:gd name="T17" fmla="*/ 49 h 231"/>
                <a:gd name="T18" fmla="*/ 375 w 432"/>
                <a:gd name="T19" fmla="*/ 45 h 231"/>
                <a:gd name="T20" fmla="*/ 288 w 432"/>
                <a:gd name="T21" fmla="*/ 41 h 231"/>
                <a:gd name="T22" fmla="*/ 231 w 432"/>
                <a:gd name="T23" fmla="*/ 36 h 231"/>
                <a:gd name="T24" fmla="*/ 173 w 432"/>
                <a:gd name="T25" fmla="*/ 49 h 231"/>
                <a:gd name="T26" fmla="*/ 145 w 432"/>
                <a:gd name="T27" fmla="*/ 46 h 231"/>
                <a:gd name="T28" fmla="*/ 102 w 432"/>
                <a:gd name="T29" fmla="*/ 45 h 231"/>
                <a:gd name="T30" fmla="*/ 87 w 432"/>
                <a:gd name="T31" fmla="*/ 40 h 231"/>
                <a:gd name="T32" fmla="*/ 87 w 432"/>
                <a:gd name="T33" fmla="*/ 40 h 231"/>
                <a:gd name="T34" fmla="*/ 145 w 432"/>
                <a:gd name="T35" fmla="*/ 38 h 231"/>
                <a:gd name="T36" fmla="*/ 102 w 432"/>
                <a:gd name="T37" fmla="*/ 31 h 231"/>
                <a:gd name="T38" fmla="*/ 44 w 432"/>
                <a:gd name="T39" fmla="*/ 32 h 231"/>
                <a:gd name="T40" fmla="*/ 44 w 432"/>
                <a:gd name="T41" fmla="*/ 31 h 231"/>
                <a:gd name="T42" fmla="*/ 8 w 432"/>
                <a:gd name="T43" fmla="*/ 28 h 231"/>
                <a:gd name="T44" fmla="*/ 8 w 432"/>
                <a:gd name="T45" fmla="*/ 18 h 231"/>
                <a:gd name="T46" fmla="*/ 44 w 432"/>
                <a:gd name="T47" fmla="*/ 20 h 231"/>
                <a:gd name="T48" fmla="*/ 70 w 432"/>
                <a:gd name="T49" fmla="*/ 15 h 231"/>
                <a:gd name="T50" fmla="*/ 102 w 432"/>
                <a:gd name="T51" fmla="*/ 15 h 231"/>
                <a:gd name="T52" fmla="*/ 160 w 432"/>
                <a:gd name="T53" fmla="*/ 18 h 231"/>
                <a:gd name="T54" fmla="*/ 217 w 432"/>
                <a:gd name="T55" fmla="*/ 18 h 231"/>
                <a:gd name="T56" fmla="*/ 276 w 432"/>
                <a:gd name="T57" fmla="*/ 18 h 231"/>
                <a:gd name="T58" fmla="*/ 245 w 432"/>
                <a:gd name="T59" fmla="*/ 15 h 231"/>
                <a:gd name="T60" fmla="*/ 260 w 432"/>
                <a:gd name="T61" fmla="*/ 11 h 231"/>
                <a:gd name="T62" fmla="*/ 276 w 432"/>
                <a:gd name="T63" fmla="*/ 6 h 231"/>
                <a:gd name="T64" fmla="*/ 407 w 432"/>
                <a:gd name="T65" fmla="*/ 6 h 231"/>
                <a:gd name="T66" fmla="*/ 420 w 432"/>
                <a:gd name="T67" fmla="*/ 0 h 231"/>
                <a:gd name="T68" fmla="*/ 463 w 432"/>
                <a:gd name="T69" fmla="*/ 6 h 231"/>
                <a:gd name="T70" fmla="*/ 477 w 432"/>
                <a:gd name="T71" fmla="*/ 6 h 231"/>
                <a:gd name="T72" fmla="*/ 506 w 432"/>
                <a:gd name="T73" fmla="*/ 8 h 231"/>
                <a:gd name="T74" fmla="*/ 550 w 432"/>
                <a:gd name="T75" fmla="*/ 6 h 231"/>
                <a:gd name="T76" fmla="*/ 591 w 432"/>
                <a:gd name="T77" fmla="*/ 8 h 231"/>
                <a:gd name="T78" fmla="*/ 650 w 432"/>
                <a:gd name="T79" fmla="*/ 16 h 231"/>
                <a:gd name="T80" fmla="*/ 697 w 432"/>
                <a:gd name="T81" fmla="*/ 18 h 231"/>
                <a:gd name="T82" fmla="*/ 753 w 432"/>
                <a:gd name="T83" fmla="*/ 22 h 231"/>
                <a:gd name="T84" fmla="*/ 782 w 432"/>
                <a:gd name="T85" fmla="*/ 24 h 2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32"/>
                <a:gd name="T130" fmla="*/ 0 h 231"/>
                <a:gd name="T131" fmla="*/ 432 w 432"/>
                <a:gd name="T132" fmla="*/ 231 h 23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32" h="231">
                  <a:moveTo>
                    <a:pt x="416" y="119"/>
                  </a:moveTo>
                  <a:lnTo>
                    <a:pt x="408" y="127"/>
                  </a:lnTo>
                  <a:lnTo>
                    <a:pt x="408" y="143"/>
                  </a:lnTo>
                  <a:lnTo>
                    <a:pt x="400" y="143"/>
                  </a:lnTo>
                  <a:lnTo>
                    <a:pt x="376" y="143"/>
                  </a:lnTo>
                  <a:lnTo>
                    <a:pt x="368" y="175"/>
                  </a:lnTo>
                  <a:lnTo>
                    <a:pt x="352" y="175"/>
                  </a:lnTo>
                  <a:lnTo>
                    <a:pt x="360" y="207"/>
                  </a:lnTo>
                  <a:lnTo>
                    <a:pt x="352" y="215"/>
                  </a:lnTo>
                  <a:lnTo>
                    <a:pt x="336" y="207"/>
                  </a:lnTo>
                  <a:lnTo>
                    <a:pt x="296" y="207"/>
                  </a:lnTo>
                  <a:lnTo>
                    <a:pt x="288" y="199"/>
                  </a:lnTo>
                  <a:lnTo>
                    <a:pt x="280" y="207"/>
                  </a:lnTo>
                  <a:lnTo>
                    <a:pt x="280" y="215"/>
                  </a:lnTo>
                  <a:lnTo>
                    <a:pt x="256" y="207"/>
                  </a:lnTo>
                  <a:lnTo>
                    <a:pt x="248" y="215"/>
                  </a:lnTo>
                  <a:lnTo>
                    <a:pt x="232" y="231"/>
                  </a:lnTo>
                  <a:lnTo>
                    <a:pt x="224" y="223"/>
                  </a:lnTo>
                  <a:lnTo>
                    <a:pt x="208" y="223"/>
                  </a:lnTo>
                  <a:lnTo>
                    <a:pt x="208" y="207"/>
                  </a:lnTo>
                  <a:lnTo>
                    <a:pt x="192" y="191"/>
                  </a:lnTo>
                  <a:lnTo>
                    <a:pt x="160" y="191"/>
                  </a:lnTo>
                  <a:lnTo>
                    <a:pt x="136" y="175"/>
                  </a:lnTo>
                  <a:lnTo>
                    <a:pt x="128" y="167"/>
                  </a:lnTo>
                  <a:lnTo>
                    <a:pt x="96" y="175"/>
                  </a:lnTo>
                  <a:lnTo>
                    <a:pt x="96" y="223"/>
                  </a:lnTo>
                  <a:lnTo>
                    <a:pt x="88" y="223"/>
                  </a:lnTo>
                  <a:lnTo>
                    <a:pt x="80" y="215"/>
                  </a:lnTo>
                  <a:lnTo>
                    <a:pt x="56" y="223"/>
                  </a:lnTo>
                  <a:lnTo>
                    <a:pt x="56" y="207"/>
                  </a:lnTo>
                  <a:lnTo>
                    <a:pt x="48" y="207"/>
                  </a:lnTo>
                  <a:lnTo>
                    <a:pt x="48" y="183"/>
                  </a:lnTo>
                  <a:lnTo>
                    <a:pt x="40" y="183"/>
                  </a:lnTo>
                  <a:lnTo>
                    <a:pt x="48" y="183"/>
                  </a:lnTo>
                  <a:lnTo>
                    <a:pt x="48" y="175"/>
                  </a:lnTo>
                  <a:lnTo>
                    <a:pt x="80" y="175"/>
                  </a:lnTo>
                  <a:lnTo>
                    <a:pt x="72" y="151"/>
                  </a:lnTo>
                  <a:lnTo>
                    <a:pt x="56" y="143"/>
                  </a:lnTo>
                  <a:lnTo>
                    <a:pt x="48" y="135"/>
                  </a:lnTo>
                  <a:lnTo>
                    <a:pt x="24" y="151"/>
                  </a:lnTo>
                  <a:lnTo>
                    <a:pt x="16" y="151"/>
                  </a:lnTo>
                  <a:lnTo>
                    <a:pt x="24" y="143"/>
                  </a:lnTo>
                  <a:lnTo>
                    <a:pt x="16" y="127"/>
                  </a:lnTo>
                  <a:lnTo>
                    <a:pt x="8" y="127"/>
                  </a:lnTo>
                  <a:lnTo>
                    <a:pt x="0" y="119"/>
                  </a:lnTo>
                  <a:lnTo>
                    <a:pt x="8" y="80"/>
                  </a:lnTo>
                  <a:lnTo>
                    <a:pt x="16" y="95"/>
                  </a:lnTo>
                  <a:lnTo>
                    <a:pt x="24" y="95"/>
                  </a:lnTo>
                  <a:lnTo>
                    <a:pt x="16" y="80"/>
                  </a:lnTo>
                  <a:lnTo>
                    <a:pt x="40" y="64"/>
                  </a:lnTo>
                  <a:lnTo>
                    <a:pt x="48" y="72"/>
                  </a:lnTo>
                  <a:lnTo>
                    <a:pt x="56" y="64"/>
                  </a:lnTo>
                  <a:lnTo>
                    <a:pt x="72" y="72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0" y="80"/>
                  </a:lnTo>
                  <a:lnTo>
                    <a:pt x="128" y="80"/>
                  </a:lnTo>
                  <a:lnTo>
                    <a:pt x="152" y="80"/>
                  </a:lnTo>
                  <a:lnTo>
                    <a:pt x="160" y="72"/>
                  </a:lnTo>
                  <a:lnTo>
                    <a:pt x="136" y="64"/>
                  </a:lnTo>
                  <a:lnTo>
                    <a:pt x="152" y="56"/>
                  </a:lnTo>
                  <a:lnTo>
                    <a:pt x="144" y="48"/>
                  </a:lnTo>
                  <a:lnTo>
                    <a:pt x="152" y="40"/>
                  </a:lnTo>
                  <a:lnTo>
                    <a:pt x="152" y="24"/>
                  </a:lnTo>
                  <a:lnTo>
                    <a:pt x="168" y="32"/>
                  </a:lnTo>
                  <a:lnTo>
                    <a:pt x="224" y="8"/>
                  </a:lnTo>
                  <a:lnTo>
                    <a:pt x="224" y="0"/>
                  </a:lnTo>
                  <a:lnTo>
                    <a:pt x="232" y="0"/>
                  </a:lnTo>
                  <a:lnTo>
                    <a:pt x="248" y="0"/>
                  </a:lnTo>
                  <a:lnTo>
                    <a:pt x="256" y="16"/>
                  </a:lnTo>
                  <a:lnTo>
                    <a:pt x="256" y="24"/>
                  </a:lnTo>
                  <a:lnTo>
                    <a:pt x="264" y="24"/>
                  </a:lnTo>
                  <a:lnTo>
                    <a:pt x="280" y="32"/>
                  </a:lnTo>
                  <a:lnTo>
                    <a:pt x="280" y="40"/>
                  </a:lnTo>
                  <a:lnTo>
                    <a:pt x="288" y="40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28" y="40"/>
                  </a:lnTo>
                  <a:lnTo>
                    <a:pt x="352" y="80"/>
                  </a:lnTo>
                  <a:lnTo>
                    <a:pt x="360" y="72"/>
                  </a:lnTo>
                  <a:lnTo>
                    <a:pt x="368" y="80"/>
                  </a:lnTo>
                  <a:lnTo>
                    <a:pt x="384" y="80"/>
                  </a:lnTo>
                  <a:lnTo>
                    <a:pt x="408" y="95"/>
                  </a:lnTo>
                  <a:lnTo>
                    <a:pt x="416" y="103"/>
                  </a:lnTo>
                  <a:lnTo>
                    <a:pt x="416" y="95"/>
                  </a:lnTo>
                  <a:lnTo>
                    <a:pt x="432" y="111"/>
                  </a:lnTo>
                  <a:lnTo>
                    <a:pt x="416" y="119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23" name="Freeform 88"/>
            <p:cNvSpPr>
              <a:spLocks/>
            </p:cNvSpPr>
            <p:nvPr/>
          </p:nvSpPr>
          <p:spPr bwMode="auto">
            <a:xfrm>
              <a:off x="3724" y="1939"/>
              <a:ext cx="33" cy="21"/>
            </a:xfrm>
            <a:custGeom>
              <a:avLst/>
              <a:gdLst>
                <a:gd name="T0" fmla="*/ 2 w 40"/>
                <a:gd name="T1" fmla="*/ 1 h 32"/>
                <a:gd name="T2" fmla="*/ 2 w 40"/>
                <a:gd name="T3" fmla="*/ 0 h 32"/>
                <a:gd name="T4" fmla="*/ 0 w 40"/>
                <a:gd name="T5" fmla="*/ 1 h 32"/>
                <a:gd name="T6" fmla="*/ 1 w 40"/>
                <a:gd name="T7" fmla="*/ 1 h 32"/>
                <a:gd name="T8" fmla="*/ 2 w 40"/>
                <a:gd name="T9" fmla="*/ 1 h 32"/>
                <a:gd name="T10" fmla="*/ 2 w 40"/>
                <a:gd name="T11" fmla="*/ 1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32"/>
                <a:gd name="T20" fmla="*/ 40 w 40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32">
                  <a:moveTo>
                    <a:pt x="40" y="5"/>
                  </a:moveTo>
                  <a:lnTo>
                    <a:pt x="20" y="0"/>
                  </a:lnTo>
                  <a:lnTo>
                    <a:pt x="0" y="10"/>
                  </a:lnTo>
                  <a:lnTo>
                    <a:pt x="1" y="32"/>
                  </a:lnTo>
                  <a:lnTo>
                    <a:pt x="37" y="23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24" name="Freeform 89"/>
            <p:cNvSpPr>
              <a:spLocks/>
            </p:cNvSpPr>
            <p:nvPr/>
          </p:nvSpPr>
          <p:spPr bwMode="auto">
            <a:xfrm>
              <a:off x="3748" y="1892"/>
              <a:ext cx="50" cy="30"/>
            </a:xfrm>
            <a:custGeom>
              <a:avLst/>
              <a:gdLst>
                <a:gd name="T0" fmla="*/ 8 w 48"/>
                <a:gd name="T1" fmla="*/ 8 h 32"/>
                <a:gd name="T2" fmla="*/ 0 w 48"/>
                <a:gd name="T3" fmla="*/ 8 h 32"/>
                <a:gd name="T4" fmla="*/ 0 w 48"/>
                <a:gd name="T5" fmla="*/ 8 h 32"/>
                <a:gd name="T6" fmla="*/ 8 w 48"/>
                <a:gd name="T7" fmla="*/ 0 h 32"/>
                <a:gd name="T8" fmla="*/ 106 w 48"/>
                <a:gd name="T9" fmla="*/ 0 h 32"/>
                <a:gd name="T10" fmla="*/ 90 w 48"/>
                <a:gd name="T11" fmla="*/ 8 h 32"/>
                <a:gd name="T12" fmla="*/ 71 w 48"/>
                <a:gd name="T13" fmla="*/ 8 h 32"/>
                <a:gd name="T14" fmla="*/ 90 w 48"/>
                <a:gd name="T15" fmla="*/ 8 h 32"/>
                <a:gd name="T16" fmla="*/ 90 w 48"/>
                <a:gd name="T17" fmla="*/ 8 h 32"/>
                <a:gd name="T18" fmla="*/ 52 w 48"/>
                <a:gd name="T19" fmla="*/ 8 h 32"/>
                <a:gd name="T20" fmla="*/ 8 w 48"/>
                <a:gd name="T21" fmla="*/ 8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"/>
                <a:gd name="T34" fmla="*/ 0 h 32"/>
                <a:gd name="T35" fmla="*/ 48 w 48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" h="32">
                  <a:moveTo>
                    <a:pt x="8" y="24"/>
                  </a:moveTo>
                  <a:lnTo>
                    <a:pt x="0" y="24"/>
                  </a:lnTo>
                  <a:lnTo>
                    <a:pt x="0" y="8"/>
                  </a:lnTo>
                  <a:lnTo>
                    <a:pt x="8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40" y="24"/>
                  </a:lnTo>
                  <a:lnTo>
                    <a:pt x="40" y="32"/>
                  </a:lnTo>
                  <a:lnTo>
                    <a:pt x="24" y="32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25" name="Freeform 90"/>
            <p:cNvSpPr>
              <a:spLocks/>
            </p:cNvSpPr>
            <p:nvPr/>
          </p:nvSpPr>
          <p:spPr bwMode="auto">
            <a:xfrm>
              <a:off x="3748" y="1892"/>
              <a:ext cx="50" cy="30"/>
            </a:xfrm>
            <a:custGeom>
              <a:avLst/>
              <a:gdLst>
                <a:gd name="T0" fmla="*/ 8 w 48"/>
                <a:gd name="T1" fmla="*/ 8 h 32"/>
                <a:gd name="T2" fmla="*/ 0 w 48"/>
                <a:gd name="T3" fmla="*/ 8 h 32"/>
                <a:gd name="T4" fmla="*/ 0 w 48"/>
                <a:gd name="T5" fmla="*/ 8 h 32"/>
                <a:gd name="T6" fmla="*/ 8 w 48"/>
                <a:gd name="T7" fmla="*/ 0 h 32"/>
                <a:gd name="T8" fmla="*/ 106 w 48"/>
                <a:gd name="T9" fmla="*/ 0 h 32"/>
                <a:gd name="T10" fmla="*/ 90 w 48"/>
                <a:gd name="T11" fmla="*/ 8 h 32"/>
                <a:gd name="T12" fmla="*/ 71 w 48"/>
                <a:gd name="T13" fmla="*/ 8 h 32"/>
                <a:gd name="T14" fmla="*/ 90 w 48"/>
                <a:gd name="T15" fmla="*/ 8 h 32"/>
                <a:gd name="T16" fmla="*/ 90 w 48"/>
                <a:gd name="T17" fmla="*/ 8 h 32"/>
                <a:gd name="T18" fmla="*/ 52 w 48"/>
                <a:gd name="T19" fmla="*/ 8 h 32"/>
                <a:gd name="T20" fmla="*/ 8 w 48"/>
                <a:gd name="T21" fmla="*/ 8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"/>
                <a:gd name="T34" fmla="*/ 0 h 32"/>
                <a:gd name="T35" fmla="*/ 48 w 48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" h="32">
                  <a:moveTo>
                    <a:pt x="8" y="24"/>
                  </a:moveTo>
                  <a:lnTo>
                    <a:pt x="0" y="24"/>
                  </a:lnTo>
                  <a:lnTo>
                    <a:pt x="0" y="8"/>
                  </a:lnTo>
                  <a:lnTo>
                    <a:pt x="8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40" y="24"/>
                  </a:lnTo>
                  <a:lnTo>
                    <a:pt x="40" y="32"/>
                  </a:lnTo>
                  <a:lnTo>
                    <a:pt x="24" y="32"/>
                  </a:lnTo>
                  <a:lnTo>
                    <a:pt x="8" y="24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26" name="Freeform 91"/>
            <p:cNvSpPr>
              <a:spLocks/>
            </p:cNvSpPr>
            <p:nvPr/>
          </p:nvSpPr>
          <p:spPr bwMode="auto">
            <a:xfrm>
              <a:off x="3700" y="1967"/>
              <a:ext cx="32" cy="23"/>
            </a:xfrm>
            <a:custGeom>
              <a:avLst/>
              <a:gdLst>
                <a:gd name="T0" fmla="*/ 32 w 32"/>
                <a:gd name="T1" fmla="*/ 0 h 24"/>
                <a:gd name="T2" fmla="*/ 32 w 32"/>
                <a:gd name="T3" fmla="*/ 12 h 24"/>
                <a:gd name="T4" fmla="*/ 24 w 32"/>
                <a:gd name="T5" fmla="*/ 12 h 24"/>
                <a:gd name="T6" fmla="*/ 0 w 32"/>
                <a:gd name="T7" fmla="*/ 12 h 24"/>
                <a:gd name="T8" fmla="*/ 16 w 32"/>
                <a:gd name="T9" fmla="*/ 8 h 24"/>
                <a:gd name="T10" fmla="*/ 24 w 32"/>
                <a:gd name="T11" fmla="*/ 0 h 24"/>
                <a:gd name="T12" fmla="*/ 32 w 32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4"/>
                <a:gd name="T23" fmla="*/ 32 w 32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4">
                  <a:moveTo>
                    <a:pt x="32" y="0"/>
                  </a:moveTo>
                  <a:lnTo>
                    <a:pt x="32" y="24"/>
                  </a:lnTo>
                  <a:lnTo>
                    <a:pt x="24" y="24"/>
                  </a:lnTo>
                  <a:lnTo>
                    <a:pt x="0" y="1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27" name="Freeform 92"/>
            <p:cNvSpPr>
              <a:spLocks/>
            </p:cNvSpPr>
            <p:nvPr/>
          </p:nvSpPr>
          <p:spPr bwMode="auto">
            <a:xfrm>
              <a:off x="3700" y="1967"/>
              <a:ext cx="32" cy="23"/>
            </a:xfrm>
            <a:custGeom>
              <a:avLst/>
              <a:gdLst>
                <a:gd name="T0" fmla="*/ 32 w 32"/>
                <a:gd name="T1" fmla="*/ 0 h 24"/>
                <a:gd name="T2" fmla="*/ 32 w 32"/>
                <a:gd name="T3" fmla="*/ 12 h 24"/>
                <a:gd name="T4" fmla="*/ 24 w 32"/>
                <a:gd name="T5" fmla="*/ 12 h 24"/>
                <a:gd name="T6" fmla="*/ 0 w 32"/>
                <a:gd name="T7" fmla="*/ 12 h 24"/>
                <a:gd name="T8" fmla="*/ 16 w 32"/>
                <a:gd name="T9" fmla="*/ 8 h 24"/>
                <a:gd name="T10" fmla="*/ 24 w 32"/>
                <a:gd name="T11" fmla="*/ 0 h 24"/>
                <a:gd name="T12" fmla="*/ 32 w 32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4"/>
                <a:gd name="T23" fmla="*/ 32 w 32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4">
                  <a:moveTo>
                    <a:pt x="32" y="0"/>
                  </a:moveTo>
                  <a:lnTo>
                    <a:pt x="32" y="24"/>
                  </a:lnTo>
                  <a:lnTo>
                    <a:pt x="24" y="24"/>
                  </a:lnTo>
                  <a:lnTo>
                    <a:pt x="0" y="1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32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28" name="Freeform 93"/>
            <p:cNvSpPr>
              <a:spLocks/>
            </p:cNvSpPr>
            <p:nvPr/>
          </p:nvSpPr>
          <p:spPr bwMode="auto">
            <a:xfrm>
              <a:off x="3922" y="2154"/>
              <a:ext cx="74" cy="21"/>
            </a:xfrm>
            <a:custGeom>
              <a:avLst/>
              <a:gdLst>
                <a:gd name="T0" fmla="*/ 16 w 72"/>
                <a:gd name="T1" fmla="*/ 4 h 24"/>
                <a:gd name="T2" fmla="*/ 16 w 72"/>
                <a:gd name="T3" fmla="*/ 4 h 24"/>
                <a:gd name="T4" fmla="*/ 0 w 72"/>
                <a:gd name="T5" fmla="*/ 0 h 24"/>
                <a:gd name="T6" fmla="*/ 52 w 72"/>
                <a:gd name="T7" fmla="*/ 0 h 24"/>
                <a:gd name="T8" fmla="*/ 65 w 72"/>
                <a:gd name="T9" fmla="*/ 4 h 24"/>
                <a:gd name="T10" fmla="*/ 98 w 72"/>
                <a:gd name="T11" fmla="*/ 4 h 24"/>
                <a:gd name="T12" fmla="*/ 122 w 72"/>
                <a:gd name="T13" fmla="*/ 4 h 24"/>
                <a:gd name="T14" fmla="*/ 110 w 72"/>
                <a:gd name="T15" fmla="*/ 4 h 24"/>
                <a:gd name="T16" fmla="*/ 122 w 72"/>
                <a:gd name="T17" fmla="*/ 4 h 24"/>
                <a:gd name="T18" fmla="*/ 98 w 72"/>
                <a:gd name="T19" fmla="*/ 4 h 24"/>
                <a:gd name="T20" fmla="*/ 81 w 72"/>
                <a:gd name="T21" fmla="*/ 4 h 24"/>
                <a:gd name="T22" fmla="*/ 65 w 72"/>
                <a:gd name="T23" fmla="*/ 4 h 24"/>
                <a:gd name="T24" fmla="*/ 16 w 72"/>
                <a:gd name="T25" fmla="*/ 4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4"/>
                <a:gd name="T41" fmla="*/ 72 w 72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4">
                  <a:moveTo>
                    <a:pt x="16" y="24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56" y="8"/>
                  </a:lnTo>
                  <a:lnTo>
                    <a:pt x="72" y="24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56" y="24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29" name="Freeform 94"/>
            <p:cNvSpPr>
              <a:spLocks/>
            </p:cNvSpPr>
            <p:nvPr/>
          </p:nvSpPr>
          <p:spPr bwMode="auto">
            <a:xfrm>
              <a:off x="3922" y="2154"/>
              <a:ext cx="74" cy="21"/>
            </a:xfrm>
            <a:custGeom>
              <a:avLst/>
              <a:gdLst>
                <a:gd name="T0" fmla="*/ 16 w 72"/>
                <a:gd name="T1" fmla="*/ 4 h 24"/>
                <a:gd name="T2" fmla="*/ 16 w 72"/>
                <a:gd name="T3" fmla="*/ 4 h 24"/>
                <a:gd name="T4" fmla="*/ 0 w 72"/>
                <a:gd name="T5" fmla="*/ 0 h 24"/>
                <a:gd name="T6" fmla="*/ 52 w 72"/>
                <a:gd name="T7" fmla="*/ 0 h 24"/>
                <a:gd name="T8" fmla="*/ 65 w 72"/>
                <a:gd name="T9" fmla="*/ 4 h 24"/>
                <a:gd name="T10" fmla="*/ 98 w 72"/>
                <a:gd name="T11" fmla="*/ 4 h 24"/>
                <a:gd name="T12" fmla="*/ 122 w 72"/>
                <a:gd name="T13" fmla="*/ 4 h 24"/>
                <a:gd name="T14" fmla="*/ 110 w 72"/>
                <a:gd name="T15" fmla="*/ 4 h 24"/>
                <a:gd name="T16" fmla="*/ 122 w 72"/>
                <a:gd name="T17" fmla="*/ 4 h 24"/>
                <a:gd name="T18" fmla="*/ 98 w 72"/>
                <a:gd name="T19" fmla="*/ 4 h 24"/>
                <a:gd name="T20" fmla="*/ 81 w 72"/>
                <a:gd name="T21" fmla="*/ 4 h 24"/>
                <a:gd name="T22" fmla="*/ 65 w 72"/>
                <a:gd name="T23" fmla="*/ 4 h 24"/>
                <a:gd name="T24" fmla="*/ 16 w 72"/>
                <a:gd name="T25" fmla="*/ 4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4"/>
                <a:gd name="T41" fmla="*/ 72 w 72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4">
                  <a:moveTo>
                    <a:pt x="16" y="24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56" y="8"/>
                  </a:lnTo>
                  <a:lnTo>
                    <a:pt x="72" y="24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56" y="24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16" y="24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30" name="Freeform 95"/>
            <p:cNvSpPr>
              <a:spLocks/>
            </p:cNvSpPr>
            <p:nvPr/>
          </p:nvSpPr>
          <p:spPr bwMode="auto">
            <a:xfrm>
              <a:off x="3774" y="2077"/>
              <a:ext cx="40" cy="45"/>
            </a:xfrm>
            <a:custGeom>
              <a:avLst/>
              <a:gdLst>
                <a:gd name="T0" fmla="*/ 0 w 40"/>
                <a:gd name="T1" fmla="*/ 8 h 48"/>
                <a:gd name="T2" fmla="*/ 8 w 40"/>
                <a:gd name="T3" fmla="*/ 8 h 48"/>
                <a:gd name="T4" fmla="*/ 24 w 40"/>
                <a:gd name="T5" fmla="*/ 8 h 48"/>
                <a:gd name="T6" fmla="*/ 24 w 40"/>
                <a:gd name="T7" fmla="*/ 14 h 48"/>
                <a:gd name="T8" fmla="*/ 24 w 40"/>
                <a:gd name="T9" fmla="*/ 8 h 48"/>
                <a:gd name="T10" fmla="*/ 40 w 40"/>
                <a:gd name="T11" fmla="*/ 8 h 48"/>
                <a:gd name="T12" fmla="*/ 40 w 40"/>
                <a:gd name="T13" fmla="*/ 8 h 48"/>
                <a:gd name="T14" fmla="*/ 32 w 40"/>
                <a:gd name="T15" fmla="*/ 8 h 48"/>
                <a:gd name="T16" fmla="*/ 16 w 40"/>
                <a:gd name="T17" fmla="*/ 0 h 48"/>
                <a:gd name="T18" fmla="*/ 0 w 40"/>
                <a:gd name="T19" fmla="*/ 8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48"/>
                <a:gd name="T32" fmla="*/ 40 w 40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48">
                  <a:moveTo>
                    <a:pt x="0" y="8"/>
                  </a:moveTo>
                  <a:lnTo>
                    <a:pt x="8" y="8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24" y="32"/>
                  </a:lnTo>
                  <a:lnTo>
                    <a:pt x="40" y="32"/>
                  </a:lnTo>
                  <a:lnTo>
                    <a:pt x="40" y="24"/>
                  </a:lnTo>
                  <a:lnTo>
                    <a:pt x="32" y="8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31" name="Freeform 96"/>
            <p:cNvSpPr>
              <a:spLocks/>
            </p:cNvSpPr>
            <p:nvPr/>
          </p:nvSpPr>
          <p:spPr bwMode="auto">
            <a:xfrm>
              <a:off x="3774" y="2077"/>
              <a:ext cx="40" cy="45"/>
            </a:xfrm>
            <a:custGeom>
              <a:avLst/>
              <a:gdLst>
                <a:gd name="T0" fmla="*/ 0 w 40"/>
                <a:gd name="T1" fmla="*/ 8 h 48"/>
                <a:gd name="T2" fmla="*/ 8 w 40"/>
                <a:gd name="T3" fmla="*/ 8 h 48"/>
                <a:gd name="T4" fmla="*/ 24 w 40"/>
                <a:gd name="T5" fmla="*/ 8 h 48"/>
                <a:gd name="T6" fmla="*/ 24 w 40"/>
                <a:gd name="T7" fmla="*/ 14 h 48"/>
                <a:gd name="T8" fmla="*/ 24 w 40"/>
                <a:gd name="T9" fmla="*/ 8 h 48"/>
                <a:gd name="T10" fmla="*/ 40 w 40"/>
                <a:gd name="T11" fmla="*/ 8 h 48"/>
                <a:gd name="T12" fmla="*/ 40 w 40"/>
                <a:gd name="T13" fmla="*/ 8 h 48"/>
                <a:gd name="T14" fmla="*/ 32 w 40"/>
                <a:gd name="T15" fmla="*/ 8 h 48"/>
                <a:gd name="T16" fmla="*/ 16 w 40"/>
                <a:gd name="T17" fmla="*/ 0 h 48"/>
                <a:gd name="T18" fmla="*/ 0 w 40"/>
                <a:gd name="T19" fmla="*/ 8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48"/>
                <a:gd name="T32" fmla="*/ 40 w 40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48">
                  <a:moveTo>
                    <a:pt x="0" y="8"/>
                  </a:moveTo>
                  <a:lnTo>
                    <a:pt x="8" y="8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24" y="32"/>
                  </a:lnTo>
                  <a:lnTo>
                    <a:pt x="40" y="32"/>
                  </a:lnTo>
                  <a:lnTo>
                    <a:pt x="40" y="24"/>
                  </a:lnTo>
                  <a:lnTo>
                    <a:pt x="32" y="8"/>
                  </a:lnTo>
                  <a:lnTo>
                    <a:pt x="16" y="0"/>
                  </a:lnTo>
                  <a:lnTo>
                    <a:pt x="0" y="8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32" name="Freeform 97"/>
            <p:cNvSpPr>
              <a:spLocks/>
            </p:cNvSpPr>
            <p:nvPr/>
          </p:nvSpPr>
          <p:spPr bwMode="auto">
            <a:xfrm>
              <a:off x="3962" y="2175"/>
              <a:ext cx="34" cy="36"/>
            </a:xfrm>
            <a:custGeom>
              <a:avLst/>
              <a:gdLst>
                <a:gd name="T0" fmla="*/ 105 w 32"/>
                <a:gd name="T1" fmla="*/ 5 h 40"/>
                <a:gd name="T2" fmla="*/ 105 w 32"/>
                <a:gd name="T3" fmla="*/ 5 h 40"/>
                <a:gd name="T4" fmla="*/ 80 w 32"/>
                <a:gd name="T5" fmla="*/ 5 h 40"/>
                <a:gd name="T6" fmla="*/ 80 w 32"/>
                <a:gd name="T7" fmla="*/ 5 h 40"/>
                <a:gd name="T8" fmla="*/ 31 w 32"/>
                <a:gd name="T9" fmla="*/ 0 h 40"/>
                <a:gd name="T10" fmla="*/ 0 w 32"/>
                <a:gd name="T11" fmla="*/ 0 h 40"/>
                <a:gd name="T12" fmla="*/ 0 w 32"/>
                <a:gd name="T13" fmla="*/ 5 h 40"/>
                <a:gd name="T14" fmla="*/ 31 w 32"/>
                <a:gd name="T15" fmla="*/ 5 h 40"/>
                <a:gd name="T16" fmla="*/ 80 w 32"/>
                <a:gd name="T17" fmla="*/ 5 h 40"/>
                <a:gd name="T18" fmla="*/ 80 w 32"/>
                <a:gd name="T19" fmla="*/ 5 h 40"/>
                <a:gd name="T20" fmla="*/ 105 w 32"/>
                <a:gd name="T21" fmla="*/ 5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40"/>
                <a:gd name="T35" fmla="*/ 32 w 32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40">
                  <a:moveTo>
                    <a:pt x="32" y="40"/>
                  </a:moveTo>
                  <a:lnTo>
                    <a:pt x="32" y="32"/>
                  </a:lnTo>
                  <a:lnTo>
                    <a:pt x="24" y="24"/>
                  </a:lnTo>
                  <a:lnTo>
                    <a:pt x="24" y="16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32" y="4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33" name="Freeform 98"/>
            <p:cNvSpPr>
              <a:spLocks/>
            </p:cNvSpPr>
            <p:nvPr/>
          </p:nvSpPr>
          <p:spPr bwMode="auto">
            <a:xfrm>
              <a:off x="3962" y="2175"/>
              <a:ext cx="34" cy="36"/>
            </a:xfrm>
            <a:custGeom>
              <a:avLst/>
              <a:gdLst>
                <a:gd name="T0" fmla="*/ 105 w 32"/>
                <a:gd name="T1" fmla="*/ 5 h 40"/>
                <a:gd name="T2" fmla="*/ 105 w 32"/>
                <a:gd name="T3" fmla="*/ 5 h 40"/>
                <a:gd name="T4" fmla="*/ 80 w 32"/>
                <a:gd name="T5" fmla="*/ 5 h 40"/>
                <a:gd name="T6" fmla="*/ 80 w 32"/>
                <a:gd name="T7" fmla="*/ 5 h 40"/>
                <a:gd name="T8" fmla="*/ 31 w 32"/>
                <a:gd name="T9" fmla="*/ 0 h 40"/>
                <a:gd name="T10" fmla="*/ 0 w 32"/>
                <a:gd name="T11" fmla="*/ 0 h 40"/>
                <a:gd name="T12" fmla="*/ 0 w 32"/>
                <a:gd name="T13" fmla="*/ 5 h 40"/>
                <a:gd name="T14" fmla="*/ 31 w 32"/>
                <a:gd name="T15" fmla="*/ 5 h 40"/>
                <a:gd name="T16" fmla="*/ 80 w 32"/>
                <a:gd name="T17" fmla="*/ 5 h 40"/>
                <a:gd name="T18" fmla="*/ 80 w 32"/>
                <a:gd name="T19" fmla="*/ 5 h 40"/>
                <a:gd name="T20" fmla="*/ 105 w 32"/>
                <a:gd name="T21" fmla="*/ 5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40"/>
                <a:gd name="T35" fmla="*/ 32 w 32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40">
                  <a:moveTo>
                    <a:pt x="32" y="40"/>
                  </a:moveTo>
                  <a:lnTo>
                    <a:pt x="32" y="32"/>
                  </a:lnTo>
                  <a:lnTo>
                    <a:pt x="24" y="24"/>
                  </a:lnTo>
                  <a:lnTo>
                    <a:pt x="24" y="16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32" y="4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34" name="Freeform 99"/>
            <p:cNvSpPr>
              <a:spLocks/>
            </p:cNvSpPr>
            <p:nvPr/>
          </p:nvSpPr>
          <p:spPr bwMode="auto">
            <a:xfrm>
              <a:off x="3971" y="2197"/>
              <a:ext cx="16" cy="14"/>
            </a:xfrm>
            <a:custGeom>
              <a:avLst/>
              <a:gdLst>
                <a:gd name="T0" fmla="*/ 16 w 16"/>
                <a:gd name="T1" fmla="*/ 4 h 16"/>
                <a:gd name="T2" fmla="*/ 8 w 16"/>
                <a:gd name="T3" fmla="*/ 4 h 16"/>
                <a:gd name="T4" fmla="*/ 0 w 16"/>
                <a:gd name="T5" fmla="*/ 0 h 16"/>
                <a:gd name="T6" fmla="*/ 16 w 16"/>
                <a:gd name="T7" fmla="*/ 4 h 16"/>
                <a:gd name="T8" fmla="*/ 16 w 16"/>
                <a:gd name="T9" fmla="*/ 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16" y="16"/>
                  </a:moveTo>
                  <a:lnTo>
                    <a:pt x="8" y="16"/>
                  </a:lnTo>
                  <a:lnTo>
                    <a:pt x="0" y="0"/>
                  </a:lnTo>
                  <a:lnTo>
                    <a:pt x="16" y="8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35" name="Freeform 100"/>
            <p:cNvSpPr>
              <a:spLocks/>
            </p:cNvSpPr>
            <p:nvPr/>
          </p:nvSpPr>
          <p:spPr bwMode="auto">
            <a:xfrm>
              <a:off x="3971" y="2197"/>
              <a:ext cx="16" cy="14"/>
            </a:xfrm>
            <a:custGeom>
              <a:avLst/>
              <a:gdLst>
                <a:gd name="T0" fmla="*/ 16 w 16"/>
                <a:gd name="T1" fmla="*/ 4 h 16"/>
                <a:gd name="T2" fmla="*/ 8 w 16"/>
                <a:gd name="T3" fmla="*/ 4 h 16"/>
                <a:gd name="T4" fmla="*/ 0 w 16"/>
                <a:gd name="T5" fmla="*/ 0 h 16"/>
                <a:gd name="T6" fmla="*/ 16 w 16"/>
                <a:gd name="T7" fmla="*/ 4 h 16"/>
                <a:gd name="T8" fmla="*/ 16 w 16"/>
                <a:gd name="T9" fmla="*/ 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16" y="16"/>
                  </a:moveTo>
                  <a:lnTo>
                    <a:pt x="8" y="16"/>
                  </a:lnTo>
                  <a:lnTo>
                    <a:pt x="0" y="0"/>
                  </a:lnTo>
                  <a:lnTo>
                    <a:pt x="16" y="8"/>
                  </a:lnTo>
                  <a:lnTo>
                    <a:pt x="16" y="16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36" name="Freeform 101"/>
            <p:cNvSpPr>
              <a:spLocks/>
            </p:cNvSpPr>
            <p:nvPr/>
          </p:nvSpPr>
          <p:spPr bwMode="auto">
            <a:xfrm>
              <a:off x="3971" y="2175"/>
              <a:ext cx="66" cy="44"/>
            </a:xfrm>
            <a:custGeom>
              <a:avLst/>
              <a:gdLst>
                <a:gd name="T0" fmla="*/ 44 w 64"/>
                <a:gd name="T1" fmla="*/ 7 h 48"/>
                <a:gd name="T2" fmla="*/ 55 w 64"/>
                <a:gd name="T3" fmla="*/ 6 h 48"/>
                <a:gd name="T4" fmla="*/ 71 w 64"/>
                <a:gd name="T5" fmla="*/ 6 h 48"/>
                <a:gd name="T6" fmla="*/ 55 w 64"/>
                <a:gd name="T7" fmla="*/ 7 h 48"/>
                <a:gd name="T8" fmla="*/ 90 w 64"/>
                <a:gd name="T9" fmla="*/ 9 h 48"/>
                <a:gd name="T10" fmla="*/ 71 w 64"/>
                <a:gd name="T11" fmla="*/ 7 h 48"/>
                <a:gd name="T12" fmla="*/ 90 w 64"/>
                <a:gd name="T13" fmla="*/ 7 h 48"/>
                <a:gd name="T14" fmla="*/ 90 w 64"/>
                <a:gd name="T15" fmla="*/ 6 h 48"/>
                <a:gd name="T16" fmla="*/ 116 w 64"/>
                <a:gd name="T17" fmla="*/ 6 h 48"/>
                <a:gd name="T18" fmla="*/ 90 w 64"/>
                <a:gd name="T19" fmla="*/ 6 h 48"/>
                <a:gd name="T20" fmla="*/ 71 w 64"/>
                <a:gd name="T21" fmla="*/ 0 h 48"/>
                <a:gd name="T22" fmla="*/ 55 w 64"/>
                <a:gd name="T23" fmla="*/ 0 h 48"/>
                <a:gd name="T24" fmla="*/ 44 w 64"/>
                <a:gd name="T25" fmla="*/ 0 h 48"/>
                <a:gd name="T26" fmla="*/ 36 w 64"/>
                <a:gd name="T27" fmla="*/ 0 h 48"/>
                <a:gd name="T28" fmla="*/ 44 w 64"/>
                <a:gd name="T29" fmla="*/ 0 h 48"/>
                <a:gd name="T30" fmla="*/ 8 w 64"/>
                <a:gd name="T31" fmla="*/ 0 h 48"/>
                <a:gd name="T32" fmla="*/ 0 w 64"/>
                <a:gd name="T33" fmla="*/ 0 h 48"/>
                <a:gd name="T34" fmla="*/ 36 w 64"/>
                <a:gd name="T35" fmla="*/ 6 h 48"/>
                <a:gd name="T36" fmla="*/ 36 w 64"/>
                <a:gd name="T37" fmla="*/ 6 h 48"/>
                <a:gd name="T38" fmla="*/ 44 w 64"/>
                <a:gd name="T39" fmla="*/ 6 h 48"/>
                <a:gd name="T40" fmla="*/ 44 w 64"/>
                <a:gd name="T41" fmla="*/ 7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4"/>
                <a:gd name="T64" fmla="*/ 0 h 48"/>
                <a:gd name="T65" fmla="*/ 64 w 64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4" h="48">
                  <a:moveTo>
                    <a:pt x="24" y="40"/>
                  </a:moveTo>
                  <a:lnTo>
                    <a:pt x="32" y="32"/>
                  </a:lnTo>
                  <a:lnTo>
                    <a:pt x="40" y="32"/>
                  </a:lnTo>
                  <a:lnTo>
                    <a:pt x="32" y="40"/>
                  </a:lnTo>
                  <a:lnTo>
                    <a:pt x="48" y="4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48" y="24"/>
                  </a:lnTo>
                  <a:lnTo>
                    <a:pt x="64" y="16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24" y="4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37" name="Freeform 102"/>
            <p:cNvSpPr>
              <a:spLocks/>
            </p:cNvSpPr>
            <p:nvPr/>
          </p:nvSpPr>
          <p:spPr bwMode="auto">
            <a:xfrm>
              <a:off x="3971" y="2175"/>
              <a:ext cx="66" cy="44"/>
            </a:xfrm>
            <a:custGeom>
              <a:avLst/>
              <a:gdLst>
                <a:gd name="T0" fmla="*/ 44 w 64"/>
                <a:gd name="T1" fmla="*/ 7 h 48"/>
                <a:gd name="T2" fmla="*/ 55 w 64"/>
                <a:gd name="T3" fmla="*/ 6 h 48"/>
                <a:gd name="T4" fmla="*/ 71 w 64"/>
                <a:gd name="T5" fmla="*/ 6 h 48"/>
                <a:gd name="T6" fmla="*/ 55 w 64"/>
                <a:gd name="T7" fmla="*/ 7 h 48"/>
                <a:gd name="T8" fmla="*/ 90 w 64"/>
                <a:gd name="T9" fmla="*/ 9 h 48"/>
                <a:gd name="T10" fmla="*/ 71 w 64"/>
                <a:gd name="T11" fmla="*/ 7 h 48"/>
                <a:gd name="T12" fmla="*/ 90 w 64"/>
                <a:gd name="T13" fmla="*/ 7 h 48"/>
                <a:gd name="T14" fmla="*/ 90 w 64"/>
                <a:gd name="T15" fmla="*/ 6 h 48"/>
                <a:gd name="T16" fmla="*/ 116 w 64"/>
                <a:gd name="T17" fmla="*/ 6 h 48"/>
                <a:gd name="T18" fmla="*/ 90 w 64"/>
                <a:gd name="T19" fmla="*/ 6 h 48"/>
                <a:gd name="T20" fmla="*/ 71 w 64"/>
                <a:gd name="T21" fmla="*/ 0 h 48"/>
                <a:gd name="T22" fmla="*/ 55 w 64"/>
                <a:gd name="T23" fmla="*/ 0 h 48"/>
                <a:gd name="T24" fmla="*/ 44 w 64"/>
                <a:gd name="T25" fmla="*/ 0 h 48"/>
                <a:gd name="T26" fmla="*/ 36 w 64"/>
                <a:gd name="T27" fmla="*/ 0 h 48"/>
                <a:gd name="T28" fmla="*/ 44 w 64"/>
                <a:gd name="T29" fmla="*/ 0 h 48"/>
                <a:gd name="T30" fmla="*/ 8 w 64"/>
                <a:gd name="T31" fmla="*/ 0 h 48"/>
                <a:gd name="T32" fmla="*/ 0 w 64"/>
                <a:gd name="T33" fmla="*/ 0 h 48"/>
                <a:gd name="T34" fmla="*/ 36 w 64"/>
                <a:gd name="T35" fmla="*/ 6 h 48"/>
                <a:gd name="T36" fmla="*/ 36 w 64"/>
                <a:gd name="T37" fmla="*/ 6 h 48"/>
                <a:gd name="T38" fmla="*/ 44 w 64"/>
                <a:gd name="T39" fmla="*/ 6 h 48"/>
                <a:gd name="T40" fmla="*/ 44 w 64"/>
                <a:gd name="T41" fmla="*/ 7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4"/>
                <a:gd name="T64" fmla="*/ 0 h 48"/>
                <a:gd name="T65" fmla="*/ 64 w 64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4" h="48">
                  <a:moveTo>
                    <a:pt x="24" y="40"/>
                  </a:moveTo>
                  <a:lnTo>
                    <a:pt x="32" y="32"/>
                  </a:lnTo>
                  <a:lnTo>
                    <a:pt x="40" y="32"/>
                  </a:lnTo>
                  <a:lnTo>
                    <a:pt x="32" y="40"/>
                  </a:lnTo>
                  <a:lnTo>
                    <a:pt x="48" y="4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48" y="24"/>
                  </a:lnTo>
                  <a:lnTo>
                    <a:pt x="64" y="16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24" y="4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38" name="Freeform 103"/>
            <p:cNvSpPr>
              <a:spLocks/>
            </p:cNvSpPr>
            <p:nvPr/>
          </p:nvSpPr>
          <p:spPr bwMode="auto">
            <a:xfrm>
              <a:off x="4054" y="2159"/>
              <a:ext cx="157" cy="96"/>
            </a:xfrm>
            <a:custGeom>
              <a:avLst/>
              <a:gdLst>
                <a:gd name="T0" fmla="*/ 289 w 152"/>
                <a:gd name="T1" fmla="*/ 16 h 104"/>
                <a:gd name="T2" fmla="*/ 275 w 152"/>
                <a:gd name="T3" fmla="*/ 15 h 104"/>
                <a:gd name="T4" fmla="*/ 275 w 152"/>
                <a:gd name="T5" fmla="*/ 16 h 104"/>
                <a:gd name="T6" fmla="*/ 259 w 152"/>
                <a:gd name="T7" fmla="*/ 16 h 104"/>
                <a:gd name="T8" fmla="*/ 244 w 152"/>
                <a:gd name="T9" fmla="*/ 19 h 104"/>
                <a:gd name="T10" fmla="*/ 214 w 152"/>
                <a:gd name="T11" fmla="*/ 19 h 104"/>
                <a:gd name="T12" fmla="*/ 214 w 152"/>
                <a:gd name="T13" fmla="*/ 21 h 104"/>
                <a:gd name="T14" fmla="*/ 182 w 152"/>
                <a:gd name="T15" fmla="*/ 21 h 104"/>
                <a:gd name="T16" fmla="*/ 182 w 152"/>
                <a:gd name="T17" fmla="*/ 19 h 104"/>
                <a:gd name="T18" fmla="*/ 182 w 152"/>
                <a:gd name="T19" fmla="*/ 17 h 104"/>
                <a:gd name="T20" fmla="*/ 106 w 152"/>
                <a:gd name="T21" fmla="*/ 13 h 104"/>
                <a:gd name="T22" fmla="*/ 58 w 152"/>
                <a:gd name="T23" fmla="*/ 13 h 104"/>
                <a:gd name="T24" fmla="*/ 44 w 152"/>
                <a:gd name="T25" fmla="*/ 15 h 104"/>
                <a:gd name="T26" fmla="*/ 44 w 152"/>
                <a:gd name="T27" fmla="*/ 12 h 104"/>
                <a:gd name="T28" fmla="*/ 36 w 152"/>
                <a:gd name="T29" fmla="*/ 12 h 104"/>
                <a:gd name="T30" fmla="*/ 36 w 152"/>
                <a:gd name="T31" fmla="*/ 8 h 104"/>
                <a:gd name="T32" fmla="*/ 8 w 152"/>
                <a:gd name="T33" fmla="*/ 8 h 104"/>
                <a:gd name="T34" fmla="*/ 8 w 152"/>
                <a:gd name="T35" fmla="*/ 6 h 104"/>
                <a:gd name="T36" fmla="*/ 44 w 152"/>
                <a:gd name="T37" fmla="*/ 6 h 104"/>
                <a:gd name="T38" fmla="*/ 58 w 152"/>
                <a:gd name="T39" fmla="*/ 6 h 104"/>
                <a:gd name="T40" fmla="*/ 36 w 152"/>
                <a:gd name="T41" fmla="*/ 6 h 104"/>
                <a:gd name="T42" fmla="*/ 8 w 152"/>
                <a:gd name="T43" fmla="*/ 6 h 104"/>
                <a:gd name="T44" fmla="*/ 8 w 152"/>
                <a:gd name="T45" fmla="*/ 6 h 104"/>
                <a:gd name="T46" fmla="*/ 0 w 152"/>
                <a:gd name="T47" fmla="*/ 6 h 104"/>
                <a:gd name="T48" fmla="*/ 44 w 152"/>
                <a:gd name="T49" fmla="*/ 6 h 104"/>
                <a:gd name="T50" fmla="*/ 58 w 152"/>
                <a:gd name="T51" fmla="*/ 6 h 104"/>
                <a:gd name="T52" fmla="*/ 74 w 152"/>
                <a:gd name="T53" fmla="*/ 6 h 104"/>
                <a:gd name="T54" fmla="*/ 94 w 152"/>
                <a:gd name="T55" fmla="*/ 6 h 104"/>
                <a:gd name="T56" fmla="*/ 121 w 152"/>
                <a:gd name="T57" fmla="*/ 6 h 104"/>
                <a:gd name="T58" fmla="*/ 137 w 152"/>
                <a:gd name="T59" fmla="*/ 6 h 104"/>
                <a:gd name="T60" fmla="*/ 121 w 152"/>
                <a:gd name="T61" fmla="*/ 0 h 104"/>
                <a:gd name="T62" fmla="*/ 137 w 152"/>
                <a:gd name="T63" fmla="*/ 0 h 104"/>
                <a:gd name="T64" fmla="*/ 154 w 152"/>
                <a:gd name="T65" fmla="*/ 6 h 104"/>
                <a:gd name="T66" fmla="*/ 154 w 152"/>
                <a:gd name="T67" fmla="*/ 6 h 104"/>
                <a:gd name="T68" fmla="*/ 199 w 152"/>
                <a:gd name="T69" fmla="*/ 6 h 104"/>
                <a:gd name="T70" fmla="*/ 214 w 152"/>
                <a:gd name="T71" fmla="*/ 8 h 104"/>
                <a:gd name="T72" fmla="*/ 275 w 152"/>
                <a:gd name="T73" fmla="*/ 13 h 104"/>
                <a:gd name="T74" fmla="*/ 289 w 152"/>
                <a:gd name="T75" fmla="*/ 13 h 104"/>
                <a:gd name="T76" fmla="*/ 289 w 152"/>
                <a:gd name="T77" fmla="*/ 16 h 1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2"/>
                <a:gd name="T118" fmla="*/ 0 h 104"/>
                <a:gd name="T119" fmla="*/ 152 w 152"/>
                <a:gd name="T120" fmla="*/ 104 h 1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2" h="104">
                  <a:moveTo>
                    <a:pt x="152" y="80"/>
                  </a:moveTo>
                  <a:lnTo>
                    <a:pt x="144" y="72"/>
                  </a:lnTo>
                  <a:lnTo>
                    <a:pt x="144" y="80"/>
                  </a:lnTo>
                  <a:lnTo>
                    <a:pt x="136" y="80"/>
                  </a:lnTo>
                  <a:lnTo>
                    <a:pt x="128" y="96"/>
                  </a:lnTo>
                  <a:lnTo>
                    <a:pt x="112" y="96"/>
                  </a:lnTo>
                  <a:lnTo>
                    <a:pt x="112" y="104"/>
                  </a:lnTo>
                  <a:lnTo>
                    <a:pt x="96" y="104"/>
                  </a:lnTo>
                  <a:lnTo>
                    <a:pt x="96" y="96"/>
                  </a:lnTo>
                  <a:lnTo>
                    <a:pt x="96" y="88"/>
                  </a:lnTo>
                  <a:lnTo>
                    <a:pt x="56" y="64"/>
                  </a:lnTo>
                  <a:lnTo>
                    <a:pt x="32" y="64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32" y="24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24" y="8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48" y="16"/>
                  </a:lnTo>
                  <a:lnTo>
                    <a:pt x="64" y="8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0" y="8"/>
                  </a:lnTo>
                  <a:lnTo>
                    <a:pt x="80" y="16"/>
                  </a:lnTo>
                  <a:lnTo>
                    <a:pt x="104" y="16"/>
                  </a:lnTo>
                  <a:lnTo>
                    <a:pt x="112" y="40"/>
                  </a:lnTo>
                  <a:lnTo>
                    <a:pt x="144" y="64"/>
                  </a:lnTo>
                  <a:lnTo>
                    <a:pt x="152" y="64"/>
                  </a:lnTo>
                  <a:lnTo>
                    <a:pt x="152" y="8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39" name="Freeform 104"/>
            <p:cNvSpPr>
              <a:spLocks/>
            </p:cNvSpPr>
            <p:nvPr/>
          </p:nvSpPr>
          <p:spPr bwMode="auto">
            <a:xfrm>
              <a:off x="4054" y="2159"/>
              <a:ext cx="157" cy="96"/>
            </a:xfrm>
            <a:custGeom>
              <a:avLst/>
              <a:gdLst>
                <a:gd name="T0" fmla="*/ 289 w 152"/>
                <a:gd name="T1" fmla="*/ 16 h 104"/>
                <a:gd name="T2" fmla="*/ 275 w 152"/>
                <a:gd name="T3" fmla="*/ 15 h 104"/>
                <a:gd name="T4" fmla="*/ 275 w 152"/>
                <a:gd name="T5" fmla="*/ 16 h 104"/>
                <a:gd name="T6" fmla="*/ 259 w 152"/>
                <a:gd name="T7" fmla="*/ 16 h 104"/>
                <a:gd name="T8" fmla="*/ 244 w 152"/>
                <a:gd name="T9" fmla="*/ 19 h 104"/>
                <a:gd name="T10" fmla="*/ 214 w 152"/>
                <a:gd name="T11" fmla="*/ 19 h 104"/>
                <a:gd name="T12" fmla="*/ 214 w 152"/>
                <a:gd name="T13" fmla="*/ 21 h 104"/>
                <a:gd name="T14" fmla="*/ 182 w 152"/>
                <a:gd name="T15" fmla="*/ 21 h 104"/>
                <a:gd name="T16" fmla="*/ 182 w 152"/>
                <a:gd name="T17" fmla="*/ 19 h 104"/>
                <a:gd name="T18" fmla="*/ 182 w 152"/>
                <a:gd name="T19" fmla="*/ 17 h 104"/>
                <a:gd name="T20" fmla="*/ 106 w 152"/>
                <a:gd name="T21" fmla="*/ 13 h 104"/>
                <a:gd name="T22" fmla="*/ 58 w 152"/>
                <a:gd name="T23" fmla="*/ 13 h 104"/>
                <a:gd name="T24" fmla="*/ 44 w 152"/>
                <a:gd name="T25" fmla="*/ 15 h 104"/>
                <a:gd name="T26" fmla="*/ 44 w 152"/>
                <a:gd name="T27" fmla="*/ 12 h 104"/>
                <a:gd name="T28" fmla="*/ 36 w 152"/>
                <a:gd name="T29" fmla="*/ 12 h 104"/>
                <a:gd name="T30" fmla="*/ 36 w 152"/>
                <a:gd name="T31" fmla="*/ 8 h 104"/>
                <a:gd name="T32" fmla="*/ 8 w 152"/>
                <a:gd name="T33" fmla="*/ 8 h 104"/>
                <a:gd name="T34" fmla="*/ 8 w 152"/>
                <a:gd name="T35" fmla="*/ 6 h 104"/>
                <a:gd name="T36" fmla="*/ 44 w 152"/>
                <a:gd name="T37" fmla="*/ 6 h 104"/>
                <a:gd name="T38" fmla="*/ 58 w 152"/>
                <a:gd name="T39" fmla="*/ 6 h 104"/>
                <a:gd name="T40" fmla="*/ 36 w 152"/>
                <a:gd name="T41" fmla="*/ 6 h 104"/>
                <a:gd name="T42" fmla="*/ 8 w 152"/>
                <a:gd name="T43" fmla="*/ 6 h 104"/>
                <a:gd name="T44" fmla="*/ 8 w 152"/>
                <a:gd name="T45" fmla="*/ 6 h 104"/>
                <a:gd name="T46" fmla="*/ 0 w 152"/>
                <a:gd name="T47" fmla="*/ 6 h 104"/>
                <a:gd name="T48" fmla="*/ 44 w 152"/>
                <a:gd name="T49" fmla="*/ 6 h 104"/>
                <a:gd name="T50" fmla="*/ 58 w 152"/>
                <a:gd name="T51" fmla="*/ 6 h 104"/>
                <a:gd name="T52" fmla="*/ 74 w 152"/>
                <a:gd name="T53" fmla="*/ 6 h 104"/>
                <a:gd name="T54" fmla="*/ 94 w 152"/>
                <a:gd name="T55" fmla="*/ 6 h 104"/>
                <a:gd name="T56" fmla="*/ 121 w 152"/>
                <a:gd name="T57" fmla="*/ 6 h 104"/>
                <a:gd name="T58" fmla="*/ 137 w 152"/>
                <a:gd name="T59" fmla="*/ 6 h 104"/>
                <a:gd name="T60" fmla="*/ 121 w 152"/>
                <a:gd name="T61" fmla="*/ 0 h 104"/>
                <a:gd name="T62" fmla="*/ 137 w 152"/>
                <a:gd name="T63" fmla="*/ 0 h 104"/>
                <a:gd name="T64" fmla="*/ 154 w 152"/>
                <a:gd name="T65" fmla="*/ 6 h 104"/>
                <a:gd name="T66" fmla="*/ 154 w 152"/>
                <a:gd name="T67" fmla="*/ 6 h 104"/>
                <a:gd name="T68" fmla="*/ 199 w 152"/>
                <a:gd name="T69" fmla="*/ 6 h 104"/>
                <a:gd name="T70" fmla="*/ 214 w 152"/>
                <a:gd name="T71" fmla="*/ 8 h 104"/>
                <a:gd name="T72" fmla="*/ 275 w 152"/>
                <a:gd name="T73" fmla="*/ 13 h 104"/>
                <a:gd name="T74" fmla="*/ 289 w 152"/>
                <a:gd name="T75" fmla="*/ 13 h 104"/>
                <a:gd name="T76" fmla="*/ 289 w 152"/>
                <a:gd name="T77" fmla="*/ 16 h 1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2"/>
                <a:gd name="T118" fmla="*/ 0 h 104"/>
                <a:gd name="T119" fmla="*/ 152 w 152"/>
                <a:gd name="T120" fmla="*/ 104 h 1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2" h="104">
                  <a:moveTo>
                    <a:pt x="152" y="80"/>
                  </a:moveTo>
                  <a:lnTo>
                    <a:pt x="144" y="72"/>
                  </a:lnTo>
                  <a:lnTo>
                    <a:pt x="144" y="80"/>
                  </a:lnTo>
                  <a:lnTo>
                    <a:pt x="136" y="80"/>
                  </a:lnTo>
                  <a:lnTo>
                    <a:pt x="128" y="96"/>
                  </a:lnTo>
                  <a:lnTo>
                    <a:pt x="112" y="96"/>
                  </a:lnTo>
                  <a:lnTo>
                    <a:pt x="112" y="104"/>
                  </a:lnTo>
                  <a:lnTo>
                    <a:pt x="96" y="104"/>
                  </a:lnTo>
                  <a:lnTo>
                    <a:pt x="96" y="96"/>
                  </a:lnTo>
                  <a:lnTo>
                    <a:pt x="96" y="88"/>
                  </a:lnTo>
                  <a:lnTo>
                    <a:pt x="56" y="64"/>
                  </a:lnTo>
                  <a:lnTo>
                    <a:pt x="32" y="64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32" y="24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24" y="8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48" y="16"/>
                  </a:lnTo>
                  <a:lnTo>
                    <a:pt x="64" y="8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0" y="8"/>
                  </a:lnTo>
                  <a:lnTo>
                    <a:pt x="80" y="16"/>
                  </a:lnTo>
                  <a:lnTo>
                    <a:pt x="104" y="16"/>
                  </a:lnTo>
                  <a:lnTo>
                    <a:pt x="112" y="40"/>
                  </a:lnTo>
                  <a:lnTo>
                    <a:pt x="144" y="64"/>
                  </a:lnTo>
                  <a:lnTo>
                    <a:pt x="152" y="64"/>
                  </a:lnTo>
                  <a:lnTo>
                    <a:pt x="152" y="8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40" name="Freeform 105"/>
            <p:cNvSpPr>
              <a:spLocks/>
            </p:cNvSpPr>
            <p:nvPr/>
          </p:nvSpPr>
          <p:spPr bwMode="auto">
            <a:xfrm>
              <a:off x="4096" y="2122"/>
              <a:ext cx="189" cy="112"/>
            </a:xfrm>
            <a:custGeom>
              <a:avLst/>
              <a:gdLst>
                <a:gd name="T0" fmla="*/ 191 w 184"/>
                <a:gd name="T1" fmla="*/ 31 h 120"/>
                <a:gd name="T2" fmla="*/ 204 w 184"/>
                <a:gd name="T3" fmla="*/ 31 h 120"/>
                <a:gd name="T4" fmla="*/ 219 w 184"/>
                <a:gd name="T5" fmla="*/ 27 h 120"/>
                <a:gd name="T6" fmla="*/ 219 w 184"/>
                <a:gd name="T7" fmla="*/ 24 h 120"/>
                <a:gd name="T8" fmla="*/ 204 w 184"/>
                <a:gd name="T9" fmla="*/ 22 h 120"/>
                <a:gd name="T10" fmla="*/ 233 w 184"/>
                <a:gd name="T11" fmla="*/ 22 h 120"/>
                <a:gd name="T12" fmla="*/ 245 w 184"/>
                <a:gd name="T13" fmla="*/ 19 h 120"/>
                <a:gd name="T14" fmla="*/ 245 w 184"/>
                <a:gd name="T15" fmla="*/ 17 h 120"/>
                <a:gd name="T16" fmla="*/ 259 w 184"/>
                <a:gd name="T17" fmla="*/ 17 h 120"/>
                <a:gd name="T18" fmla="*/ 259 w 184"/>
                <a:gd name="T19" fmla="*/ 19 h 120"/>
                <a:gd name="T20" fmla="*/ 288 w 184"/>
                <a:gd name="T21" fmla="*/ 19 h 120"/>
                <a:gd name="T22" fmla="*/ 314 w 184"/>
                <a:gd name="T23" fmla="*/ 17 h 120"/>
                <a:gd name="T24" fmla="*/ 288 w 184"/>
                <a:gd name="T25" fmla="*/ 15 h 120"/>
                <a:gd name="T26" fmla="*/ 273 w 184"/>
                <a:gd name="T27" fmla="*/ 15 h 120"/>
                <a:gd name="T28" fmla="*/ 259 w 184"/>
                <a:gd name="T29" fmla="*/ 15 h 120"/>
                <a:gd name="T30" fmla="*/ 273 w 184"/>
                <a:gd name="T31" fmla="*/ 13 h 120"/>
                <a:gd name="T32" fmla="*/ 259 w 184"/>
                <a:gd name="T33" fmla="*/ 13 h 120"/>
                <a:gd name="T34" fmla="*/ 233 w 184"/>
                <a:gd name="T35" fmla="*/ 17 h 120"/>
                <a:gd name="T36" fmla="*/ 219 w 184"/>
                <a:gd name="T37" fmla="*/ 15 h 120"/>
                <a:gd name="T38" fmla="*/ 191 w 184"/>
                <a:gd name="T39" fmla="*/ 15 h 120"/>
                <a:gd name="T40" fmla="*/ 191 w 184"/>
                <a:gd name="T41" fmla="*/ 10 h 120"/>
                <a:gd name="T42" fmla="*/ 165 w 184"/>
                <a:gd name="T43" fmla="*/ 7 h 120"/>
                <a:gd name="T44" fmla="*/ 109 w 184"/>
                <a:gd name="T45" fmla="*/ 7 h 120"/>
                <a:gd name="T46" fmla="*/ 64 w 184"/>
                <a:gd name="T47" fmla="*/ 7 h 120"/>
                <a:gd name="T48" fmla="*/ 52 w 184"/>
                <a:gd name="T49" fmla="*/ 0 h 120"/>
                <a:gd name="T50" fmla="*/ 0 w 184"/>
                <a:gd name="T51" fmla="*/ 7 h 120"/>
                <a:gd name="T52" fmla="*/ 0 w 184"/>
                <a:gd name="T53" fmla="*/ 15 h 120"/>
                <a:gd name="T54" fmla="*/ 8 w 184"/>
                <a:gd name="T55" fmla="*/ 15 h 120"/>
                <a:gd name="T56" fmla="*/ 44 w 184"/>
                <a:gd name="T57" fmla="*/ 13 h 120"/>
                <a:gd name="T58" fmla="*/ 52 w 184"/>
                <a:gd name="T59" fmla="*/ 13 h 120"/>
                <a:gd name="T60" fmla="*/ 44 w 184"/>
                <a:gd name="T61" fmla="*/ 10 h 120"/>
                <a:gd name="T62" fmla="*/ 52 w 184"/>
                <a:gd name="T63" fmla="*/ 10 h 120"/>
                <a:gd name="T64" fmla="*/ 64 w 184"/>
                <a:gd name="T65" fmla="*/ 13 h 120"/>
                <a:gd name="T66" fmla="*/ 64 w 184"/>
                <a:gd name="T67" fmla="*/ 15 h 120"/>
                <a:gd name="T68" fmla="*/ 109 w 184"/>
                <a:gd name="T69" fmla="*/ 15 h 120"/>
                <a:gd name="T70" fmla="*/ 121 w 184"/>
                <a:gd name="T71" fmla="*/ 20 h 120"/>
                <a:gd name="T72" fmla="*/ 177 w 184"/>
                <a:gd name="T73" fmla="*/ 27 h 120"/>
                <a:gd name="T74" fmla="*/ 191 w 184"/>
                <a:gd name="T75" fmla="*/ 27 h 120"/>
                <a:gd name="T76" fmla="*/ 191 w 184"/>
                <a:gd name="T77" fmla="*/ 31 h 12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4"/>
                <a:gd name="T118" fmla="*/ 0 h 120"/>
                <a:gd name="T119" fmla="*/ 184 w 184"/>
                <a:gd name="T120" fmla="*/ 120 h 12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4" h="120">
                  <a:moveTo>
                    <a:pt x="112" y="120"/>
                  </a:moveTo>
                  <a:lnTo>
                    <a:pt x="120" y="120"/>
                  </a:lnTo>
                  <a:lnTo>
                    <a:pt x="128" y="104"/>
                  </a:lnTo>
                  <a:lnTo>
                    <a:pt x="128" y="96"/>
                  </a:lnTo>
                  <a:lnTo>
                    <a:pt x="120" y="88"/>
                  </a:lnTo>
                  <a:lnTo>
                    <a:pt x="136" y="88"/>
                  </a:lnTo>
                  <a:lnTo>
                    <a:pt x="144" y="72"/>
                  </a:lnTo>
                  <a:lnTo>
                    <a:pt x="144" y="64"/>
                  </a:lnTo>
                  <a:lnTo>
                    <a:pt x="152" y="64"/>
                  </a:lnTo>
                  <a:lnTo>
                    <a:pt x="152" y="72"/>
                  </a:lnTo>
                  <a:lnTo>
                    <a:pt x="168" y="72"/>
                  </a:lnTo>
                  <a:lnTo>
                    <a:pt x="184" y="64"/>
                  </a:lnTo>
                  <a:lnTo>
                    <a:pt x="168" y="56"/>
                  </a:lnTo>
                  <a:lnTo>
                    <a:pt x="160" y="56"/>
                  </a:lnTo>
                  <a:lnTo>
                    <a:pt x="152" y="56"/>
                  </a:lnTo>
                  <a:lnTo>
                    <a:pt x="160" y="48"/>
                  </a:lnTo>
                  <a:lnTo>
                    <a:pt x="152" y="48"/>
                  </a:lnTo>
                  <a:lnTo>
                    <a:pt x="136" y="64"/>
                  </a:lnTo>
                  <a:lnTo>
                    <a:pt x="128" y="56"/>
                  </a:lnTo>
                  <a:lnTo>
                    <a:pt x="112" y="56"/>
                  </a:lnTo>
                  <a:lnTo>
                    <a:pt x="112" y="40"/>
                  </a:lnTo>
                  <a:lnTo>
                    <a:pt x="96" y="24"/>
                  </a:lnTo>
                  <a:lnTo>
                    <a:pt x="64" y="24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0" y="8"/>
                  </a:lnTo>
                  <a:lnTo>
                    <a:pt x="0" y="56"/>
                  </a:lnTo>
                  <a:lnTo>
                    <a:pt x="8" y="56"/>
                  </a:lnTo>
                  <a:lnTo>
                    <a:pt x="24" y="48"/>
                  </a:lnTo>
                  <a:lnTo>
                    <a:pt x="32" y="48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40" y="48"/>
                  </a:lnTo>
                  <a:lnTo>
                    <a:pt x="40" y="56"/>
                  </a:lnTo>
                  <a:lnTo>
                    <a:pt x="64" y="56"/>
                  </a:lnTo>
                  <a:lnTo>
                    <a:pt x="72" y="80"/>
                  </a:lnTo>
                  <a:lnTo>
                    <a:pt x="104" y="104"/>
                  </a:lnTo>
                  <a:lnTo>
                    <a:pt x="112" y="104"/>
                  </a:lnTo>
                  <a:lnTo>
                    <a:pt x="112" y="12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41" name="Freeform 106"/>
            <p:cNvSpPr>
              <a:spLocks/>
            </p:cNvSpPr>
            <p:nvPr/>
          </p:nvSpPr>
          <p:spPr bwMode="auto">
            <a:xfrm>
              <a:off x="4096" y="2122"/>
              <a:ext cx="189" cy="112"/>
            </a:xfrm>
            <a:custGeom>
              <a:avLst/>
              <a:gdLst>
                <a:gd name="T0" fmla="*/ 191 w 184"/>
                <a:gd name="T1" fmla="*/ 31 h 120"/>
                <a:gd name="T2" fmla="*/ 204 w 184"/>
                <a:gd name="T3" fmla="*/ 31 h 120"/>
                <a:gd name="T4" fmla="*/ 219 w 184"/>
                <a:gd name="T5" fmla="*/ 27 h 120"/>
                <a:gd name="T6" fmla="*/ 219 w 184"/>
                <a:gd name="T7" fmla="*/ 24 h 120"/>
                <a:gd name="T8" fmla="*/ 204 w 184"/>
                <a:gd name="T9" fmla="*/ 22 h 120"/>
                <a:gd name="T10" fmla="*/ 233 w 184"/>
                <a:gd name="T11" fmla="*/ 22 h 120"/>
                <a:gd name="T12" fmla="*/ 245 w 184"/>
                <a:gd name="T13" fmla="*/ 19 h 120"/>
                <a:gd name="T14" fmla="*/ 245 w 184"/>
                <a:gd name="T15" fmla="*/ 17 h 120"/>
                <a:gd name="T16" fmla="*/ 259 w 184"/>
                <a:gd name="T17" fmla="*/ 17 h 120"/>
                <a:gd name="T18" fmla="*/ 259 w 184"/>
                <a:gd name="T19" fmla="*/ 19 h 120"/>
                <a:gd name="T20" fmla="*/ 288 w 184"/>
                <a:gd name="T21" fmla="*/ 19 h 120"/>
                <a:gd name="T22" fmla="*/ 314 w 184"/>
                <a:gd name="T23" fmla="*/ 17 h 120"/>
                <a:gd name="T24" fmla="*/ 288 w 184"/>
                <a:gd name="T25" fmla="*/ 15 h 120"/>
                <a:gd name="T26" fmla="*/ 273 w 184"/>
                <a:gd name="T27" fmla="*/ 15 h 120"/>
                <a:gd name="T28" fmla="*/ 259 w 184"/>
                <a:gd name="T29" fmla="*/ 15 h 120"/>
                <a:gd name="T30" fmla="*/ 273 w 184"/>
                <a:gd name="T31" fmla="*/ 13 h 120"/>
                <a:gd name="T32" fmla="*/ 259 w 184"/>
                <a:gd name="T33" fmla="*/ 13 h 120"/>
                <a:gd name="T34" fmla="*/ 233 w 184"/>
                <a:gd name="T35" fmla="*/ 17 h 120"/>
                <a:gd name="T36" fmla="*/ 219 w 184"/>
                <a:gd name="T37" fmla="*/ 15 h 120"/>
                <a:gd name="T38" fmla="*/ 191 w 184"/>
                <a:gd name="T39" fmla="*/ 15 h 120"/>
                <a:gd name="T40" fmla="*/ 191 w 184"/>
                <a:gd name="T41" fmla="*/ 10 h 120"/>
                <a:gd name="T42" fmla="*/ 165 w 184"/>
                <a:gd name="T43" fmla="*/ 7 h 120"/>
                <a:gd name="T44" fmla="*/ 109 w 184"/>
                <a:gd name="T45" fmla="*/ 7 h 120"/>
                <a:gd name="T46" fmla="*/ 64 w 184"/>
                <a:gd name="T47" fmla="*/ 7 h 120"/>
                <a:gd name="T48" fmla="*/ 52 w 184"/>
                <a:gd name="T49" fmla="*/ 0 h 120"/>
                <a:gd name="T50" fmla="*/ 0 w 184"/>
                <a:gd name="T51" fmla="*/ 7 h 120"/>
                <a:gd name="T52" fmla="*/ 0 w 184"/>
                <a:gd name="T53" fmla="*/ 15 h 120"/>
                <a:gd name="T54" fmla="*/ 8 w 184"/>
                <a:gd name="T55" fmla="*/ 15 h 120"/>
                <a:gd name="T56" fmla="*/ 44 w 184"/>
                <a:gd name="T57" fmla="*/ 13 h 120"/>
                <a:gd name="T58" fmla="*/ 52 w 184"/>
                <a:gd name="T59" fmla="*/ 13 h 120"/>
                <a:gd name="T60" fmla="*/ 44 w 184"/>
                <a:gd name="T61" fmla="*/ 10 h 120"/>
                <a:gd name="T62" fmla="*/ 52 w 184"/>
                <a:gd name="T63" fmla="*/ 10 h 120"/>
                <a:gd name="T64" fmla="*/ 64 w 184"/>
                <a:gd name="T65" fmla="*/ 13 h 120"/>
                <a:gd name="T66" fmla="*/ 64 w 184"/>
                <a:gd name="T67" fmla="*/ 15 h 120"/>
                <a:gd name="T68" fmla="*/ 109 w 184"/>
                <a:gd name="T69" fmla="*/ 15 h 120"/>
                <a:gd name="T70" fmla="*/ 121 w 184"/>
                <a:gd name="T71" fmla="*/ 20 h 120"/>
                <a:gd name="T72" fmla="*/ 177 w 184"/>
                <a:gd name="T73" fmla="*/ 27 h 120"/>
                <a:gd name="T74" fmla="*/ 191 w 184"/>
                <a:gd name="T75" fmla="*/ 27 h 120"/>
                <a:gd name="T76" fmla="*/ 191 w 184"/>
                <a:gd name="T77" fmla="*/ 31 h 12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4"/>
                <a:gd name="T118" fmla="*/ 0 h 120"/>
                <a:gd name="T119" fmla="*/ 184 w 184"/>
                <a:gd name="T120" fmla="*/ 120 h 12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4" h="120">
                  <a:moveTo>
                    <a:pt x="112" y="120"/>
                  </a:moveTo>
                  <a:lnTo>
                    <a:pt x="120" y="120"/>
                  </a:lnTo>
                  <a:lnTo>
                    <a:pt x="128" y="104"/>
                  </a:lnTo>
                  <a:lnTo>
                    <a:pt x="128" y="96"/>
                  </a:lnTo>
                  <a:lnTo>
                    <a:pt x="120" y="88"/>
                  </a:lnTo>
                  <a:lnTo>
                    <a:pt x="136" y="88"/>
                  </a:lnTo>
                  <a:lnTo>
                    <a:pt x="144" y="72"/>
                  </a:lnTo>
                  <a:lnTo>
                    <a:pt x="144" y="64"/>
                  </a:lnTo>
                  <a:lnTo>
                    <a:pt x="152" y="64"/>
                  </a:lnTo>
                  <a:lnTo>
                    <a:pt x="152" y="72"/>
                  </a:lnTo>
                  <a:lnTo>
                    <a:pt x="168" y="72"/>
                  </a:lnTo>
                  <a:lnTo>
                    <a:pt x="184" y="64"/>
                  </a:lnTo>
                  <a:lnTo>
                    <a:pt x="168" y="56"/>
                  </a:lnTo>
                  <a:lnTo>
                    <a:pt x="160" y="56"/>
                  </a:lnTo>
                  <a:lnTo>
                    <a:pt x="152" y="56"/>
                  </a:lnTo>
                  <a:lnTo>
                    <a:pt x="160" y="48"/>
                  </a:lnTo>
                  <a:lnTo>
                    <a:pt x="152" y="48"/>
                  </a:lnTo>
                  <a:lnTo>
                    <a:pt x="136" y="64"/>
                  </a:lnTo>
                  <a:lnTo>
                    <a:pt x="128" y="56"/>
                  </a:lnTo>
                  <a:lnTo>
                    <a:pt x="112" y="56"/>
                  </a:lnTo>
                  <a:lnTo>
                    <a:pt x="112" y="40"/>
                  </a:lnTo>
                  <a:lnTo>
                    <a:pt x="96" y="24"/>
                  </a:lnTo>
                  <a:lnTo>
                    <a:pt x="64" y="24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0" y="8"/>
                  </a:lnTo>
                  <a:lnTo>
                    <a:pt x="0" y="56"/>
                  </a:lnTo>
                  <a:lnTo>
                    <a:pt x="8" y="56"/>
                  </a:lnTo>
                  <a:lnTo>
                    <a:pt x="24" y="48"/>
                  </a:lnTo>
                  <a:lnTo>
                    <a:pt x="32" y="48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40" y="48"/>
                  </a:lnTo>
                  <a:lnTo>
                    <a:pt x="40" y="56"/>
                  </a:lnTo>
                  <a:lnTo>
                    <a:pt x="64" y="56"/>
                  </a:lnTo>
                  <a:lnTo>
                    <a:pt x="72" y="80"/>
                  </a:lnTo>
                  <a:lnTo>
                    <a:pt x="104" y="104"/>
                  </a:lnTo>
                  <a:lnTo>
                    <a:pt x="112" y="104"/>
                  </a:lnTo>
                  <a:lnTo>
                    <a:pt x="112" y="12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42" name="Freeform 107"/>
            <p:cNvSpPr>
              <a:spLocks/>
            </p:cNvSpPr>
            <p:nvPr/>
          </p:nvSpPr>
          <p:spPr bwMode="auto">
            <a:xfrm>
              <a:off x="4221" y="2181"/>
              <a:ext cx="81" cy="59"/>
            </a:xfrm>
            <a:custGeom>
              <a:avLst/>
              <a:gdLst>
                <a:gd name="T0" fmla="*/ 92 w 80"/>
                <a:gd name="T1" fmla="*/ 6 h 64"/>
                <a:gd name="T2" fmla="*/ 92 w 80"/>
                <a:gd name="T3" fmla="*/ 8 h 64"/>
                <a:gd name="T4" fmla="*/ 100 w 80"/>
                <a:gd name="T5" fmla="*/ 8 h 64"/>
                <a:gd name="T6" fmla="*/ 100 w 80"/>
                <a:gd name="T7" fmla="*/ 12 h 64"/>
                <a:gd name="T8" fmla="*/ 84 w 80"/>
                <a:gd name="T9" fmla="*/ 10 h 64"/>
                <a:gd name="T10" fmla="*/ 68 w 80"/>
                <a:gd name="T11" fmla="*/ 13 h 64"/>
                <a:gd name="T12" fmla="*/ 60 w 80"/>
                <a:gd name="T13" fmla="*/ 8 h 64"/>
                <a:gd name="T14" fmla="*/ 32 w 80"/>
                <a:gd name="T15" fmla="*/ 8 h 64"/>
                <a:gd name="T16" fmla="*/ 32 w 80"/>
                <a:gd name="T17" fmla="*/ 10 h 64"/>
                <a:gd name="T18" fmla="*/ 24 w 80"/>
                <a:gd name="T19" fmla="*/ 10 h 64"/>
                <a:gd name="T20" fmla="*/ 24 w 80"/>
                <a:gd name="T21" fmla="*/ 12 h 64"/>
                <a:gd name="T22" fmla="*/ 8 w 80"/>
                <a:gd name="T23" fmla="*/ 12 h 64"/>
                <a:gd name="T24" fmla="*/ 0 w 80"/>
                <a:gd name="T25" fmla="*/ 12 h 64"/>
                <a:gd name="T26" fmla="*/ 8 w 80"/>
                <a:gd name="T27" fmla="*/ 8 h 64"/>
                <a:gd name="T28" fmla="*/ 8 w 80"/>
                <a:gd name="T29" fmla="*/ 6 h 64"/>
                <a:gd name="T30" fmla="*/ 0 w 80"/>
                <a:gd name="T31" fmla="*/ 6 h 64"/>
                <a:gd name="T32" fmla="*/ 16 w 80"/>
                <a:gd name="T33" fmla="*/ 6 h 64"/>
                <a:gd name="T34" fmla="*/ 24 w 80"/>
                <a:gd name="T35" fmla="*/ 6 h 64"/>
                <a:gd name="T36" fmla="*/ 24 w 80"/>
                <a:gd name="T37" fmla="*/ 0 h 64"/>
                <a:gd name="T38" fmla="*/ 32 w 80"/>
                <a:gd name="T39" fmla="*/ 0 h 64"/>
                <a:gd name="T40" fmla="*/ 32 w 80"/>
                <a:gd name="T41" fmla="*/ 6 h 64"/>
                <a:gd name="T42" fmla="*/ 32 w 80"/>
                <a:gd name="T43" fmla="*/ 6 h 64"/>
                <a:gd name="T44" fmla="*/ 24 w 80"/>
                <a:gd name="T45" fmla="*/ 6 h 64"/>
                <a:gd name="T46" fmla="*/ 24 w 80"/>
                <a:gd name="T47" fmla="*/ 6 h 64"/>
                <a:gd name="T48" fmla="*/ 60 w 80"/>
                <a:gd name="T49" fmla="*/ 6 h 64"/>
                <a:gd name="T50" fmla="*/ 68 w 80"/>
                <a:gd name="T51" fmla="*/ 6 h 64"/>
                <a:gd name="T52" fmla="*/ 92 w 80"/>
                <a:gd name="T53" fmla="*/ 6 h 6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0"/>
                <a:gd name="T82" fmla="*/ 0 h 64"/>
                <a:gd name="T83" fmla="*/ 80 w 80"/>
                <a:gd name="T84" fmla="*/ 64 h 6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0" h="64">
                  <a:moveTo>
                    <a:pt x="72" y="24"/>
                  </a:moveTo>
                  <a:lnTo>
                    <a:pt x="72" y="40"/>
                  </a:lnTo>
                  <a:lnTo>
                    <a:pt x="80" y="40"/>
                  </a:lnTo>
                  <a:lnTo>
                    <a:pt x="80" y="56"/>
                  </a:lnTo>
                  <a:lnTo>
                    <a:pt x="64" y="48"/>
                  </a:lnTo>
                  <a:lnTo>
                    <a:pt x="48" y="64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24" y="56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43" name="Freeform 108"/>
            <p:cNvSpPr>
              <a:spLocks/>
            </p:cNvSpPr>
            <p:nvPr/>
          </p:nvSpPr>
          <p:spPr bwMode="auto">
            <a:xfrm>
              <a:off x="4221" y="2181"/>
              <a:ext cx="81" cy="59"/>
            </a:xfrm>
            <a:custGeom>
              <a:avLst/>
              <a:gdLst>
                <a:gd name="T0" fmla="*/ 92 w 80"/>
                <a:gd name="T1" fmla="*/ 6 h 64"/>
                <a:gd name="T2" fmla="*/ 92 w 80"/>
                <a:gd name="T3" fmla="*/ 8 h 64"/>
                <a:gd name="T4" fmla="*/ 100 w 80"/>
                <a:gd name="T5" fmla="*/ 8 h 64"/>
                <a:gd name="T6" fmla="*/ 100 w 80"/>
                <a:gd name="T7" fmla="*/ 12 h 64"/>
                <a:gd name="T8" fmla="*/ 84 w 80"/>
                <a:gd name="T9" fmla="*/ 10 h 64"/>
                <a:gd name="T10" fmla="*/ 68 w 80"/>
                <a:gd name="T11" fmla="*/ 13 h 64"/>
                <a:gd name="T12" fmla="*/ 60 w 80"/>
                <a:gd name="T13" fmla="*/ 8 h 64"/>
                <a:gd name="T14" fmla="*/ 32 w 80"/>
                <a:gd name="T15" fmla="*/ 8 h 64"/>
                <a:gd name="T16" fmla="*/ 32 w 80"/>
                <a:gd name="T17" fmla="*/ 10 h 64"/>
                <a:gd name="T18" fmla="*/ 24 w 80"/>
                <a:gd name="T19" fmla="*/ 10 h 64"/>
                <a:gd name="T20" fmla="*/ 24 w 80"/>
                <a:gd name="T21" fmla="*/ 12 h 64"/>
                <a:gd name="T22" fmla="*/ 8 w 80"/>
                <a:gd name="T23" fmla="*/ 12 h 64"/>
                <a:gd name="T24" fmla="*/ 0 w 80"/>
                <a:gd name="T25" fmla="*/ 12 h 64"/>
                <a:gd name="T26" fmla="*/ 8 w 80"/>
                <a:gd name="T27" fmla="*/ 8 h 64"/>
                <a:gd name="T28" fmla="*/ 8 w 80"/>
                <a:gd name="T29" fmla="*/ 6 h 64"/>
                <a:gd name="T30" fmla="*/ 0 w 80"/>
                <a:gd name="T31" fmla="*/ 6 h 64"/>
                <a:gd name="T32" fmla="*/ 16 w 80"/>
                <a:gd name="T33" fmla="*/ 6 h 64"/>
                <a:gd name="T34" fmla="*/ 24 w 80"/>
                <a:gd name="T35" fmla="*/ 6 h 64"/>
                <a:gd name="T36" fmla="*/ 24 w 80"/>
                <a:gd name="T37" fmla="*/ 0 h 64"/>
                <a:gd name="T38" fmla="*/ 32 w 80"/>
                <a:gd name="T39" fmla="*/ 0 h 64"/>
                <a:gd name="T40" fmla="*/ 32 w 80"/>
                <a:gd name="T41" fmla="*/ 6 h 64"/>
                <a:gd name="T42" fmla="*/ 32 w 80"/>
                <a:gd name="T43" fmla="*/ 6 h 64"/>
                <a:gd name="T44" fmla="*/ 24 w 80"/>
                <a:gd name="T45" fmla="*/ 6 h 64"/>
                <a:gd name="T46" fmla="*/ 24 w 80"/>
                <a:gd name="T47" fmla="*/ 6 h 64"/>
                <a:gd name="T48" fmla="*/ 60 w 80"/>
                <a:gd name="T49" fmla="*/ 6 h 64"/>
                <a:gd name="T50" fmla="*/ 68 w 80"/>
                <a:gd name="T51" fmla="*/ 6 h 64"/>
                <a:gd name="T52" fmla="*/ 92 w 80"/>
                <a:gd name="T53" fmla="*/ 6 h 6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0"/>
                <a:gd name="T82" fmla="*/ 0 h 64"/>
                <a:gd name="T83" fmla="*/ 80 w 80"/>
                <a:gd name="T84" fmla="*/ 64 h 6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0" h="64">
                  <a:moveTo>
                    <a:pt x="72" y="24"/>
                  </a:moveTo>
                  <a:lnTo>
                    <a:pt x="72" y="40"/>
                  </a:lnTo>
                  <a:lnTo>
                    <a:pt x="80" y="40"/>
                  </a:lnTo>
                  <a:lnTo>
                    <a:pt x="80" y="56"/>
                  </a:lnTo>
                  <a:lnTo>
                    <a:pt x="64" y="48"/>
                  </a:lnTo>
                  <a:lnTo>
                    <a:pt x="48" y="64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24" y="56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72" y="24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44" name="Freeform 109"/>
            <p:cNvSpPr>
              <a:spLocks/>
            </p:cNvSpPr>
            <p:nvPr/>
          </p:nvSpPr>
          <p:spPr bwMode="auto">
            <a:xfrm>
              <a:off x="4244" y="2154"/>
              <a:ext cx="116" cy="49"/>
            </a:xfrm>
            <a:custGeom>
              <a:avLst/>
              <a:gdLst>
                <a:gd name="T0" fmla="*/ 226 w 112"/>
                <a:gd name="T1" fmla="*/ 4 h 56"/>
                <a:gd name="T2" fmla="*/ 226 w 112"/>
                <a:gd name="T3" fmla="*/ 4 h 56"/>
                <a:gd name="T4" fmla="*/ 176 w 112"/>
                <a:gd name="T5" fmla="*/ 4 h 56"/>
                <a:gd name="T6" fmla="*/ 161 w 112"/>
                <a:gd name="T7" fmla="*/ 4 h 56"/>
                <a:gd name="T8" fmla="*/ 147 w 112"/>
                <a:gd name="T9" fmla="*/ 4 h 56"/>
                <a:gd name="T10" fmla="*/ 112 w 112"/>
                <a:gd name="T11" fmla="*/ 4 h 56"/>
                <a:gd name="T12" fmla="*/ 97 w 112"/>
                <a:gd name="T13" fmla="*/ 4 h 56"/>
                <a:gd name="T14" fmla="*/ 97 w 112"/>
                <a:gd name="T15" fmla="*/ 4 h 56"/>
                <a:gd name="T16" fmla="*/ 46 w 112"/>
                <a:gd name="T17" fmla="*/ 4 h 56"/>
                <a:gd name="T18" fmla="*/ 36 w 112"/>
                <a:gd name="T19" fmla="*/ 4 h 56"/>
                <a:gd name="T20" fmla="*/ 0 w 112"/>
                <a:gd name="T21" fmla="*/ 4 h 56"/>
                <a:gd name="T22" fmla="*/ 0 w 112"/>
                <a:gd name="T23" fmla="*/ 4 h 56"/>
                <a:gd name="T24" fmla="*/ 8 w 112"/>
                <a:gd name="T25" fmla="*/ 4 h 56"/>
                <a:gd name="T26" fmla="*/ 8 w 112"/>
                <a:gd name="T27" fmla="*/ 4 h 56"/>
                <a:gd name="T28" fmla="*/ 46 w 112"/>
                <a:gd name="T29" fmla="*/ 4 h 56"/>
                <a:gd name="T30" fmla="*/ 82 w 112"/>
                <a:gd name="T31" fmla="*/ 4 h 56"/>
                <a:gd name="T32" fmla="*/ 46 w 112"/>
                <a:gd name="T33" fmla="*/ 4 h 56"/>
                <a:gd name="T34" fmla="*/ 36 w 112"/>
                <a:gd name="T35" fmla="*/ 4 h 56"/>
                <a:gd name="T36" fmla="*/ 8 w 112"/>
                <a:gd name="T37" fmla="*/ 4 h 56"/>
                <a:gd name="T38" fmla="*/ 36 w 112"/>
                <a:gd name="T39" fmla="*/ 4 h 56"/>
                <a:gd name="T40" fmla="*/ 8 w 112"/>
                <a:gd name="T41" fmla="*/ 4 h 56"/>
                <a:gd name="T42" fmla="*/ 36 w 112"/>
                <a:gd name="T43" fmla="*/ 4 h 56"/>
                <a:gd name="T44" fmla="*/ 82 w 112"/>
                <a:gd name="T45" fmla="*/ 4 h 56"/>
                <a:gd name="T46" fmla="*/ 82 w 112"/>
                <a:gd name="T47" fmla="*/ 4 h 56"/>
                <a:gd name="T48" fmla="*/ 97 w 112"/>
                <a:gd name="T49" fmla="*/ 0 h 56"/>
                <a:gd name="T50" fmla="*/ 112 w 112"/>
                <a:gd name="T51" fmla="*/ 4 h 56"/>
                <a:gd name="T52" fmla="*/ 194 w 112"/>
                <a:gd name="T53" fmla="*/ 4 h 56"/>
                <a:gd name="T54" fmla="*/ 226 w 112"/>
                <a:gd name="T55" fmla="*/ 4 h 5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"/>
                <a:gd name="T85" fmla="*/ 0 h 56"/>
                <a:gd name="T86" fmla="*/ 112 w 112"/>
                <a:gd name="T87" fmla="*/ 56 h 5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" h="56">
                  <a:moveTo>
                    <a:pt x="112" y="16"/>
                  </a:moveTo>
                  <a:lnTo>
                    <a:pt x="112" y="24"/>
                  </a:lnTo>
                  <a:lnTo>
                    <a:pt x="88" y="32"/>
                  </a:lnTo>
                  <a:lnTo>
                    <a:pt x="80" y="32"/>
                  </a:lnTo>
                  <a:lnTo>
                    <a:pt x="72" y="40"/>
                  </a:lnTo>
                  <a:lnTo>
                    <a:pt x="56" y="40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24" y="40"/>
                  </a:lnTo>
                  <a:lnTo>
                    <a:pt x="40" y="32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40" y="16"/>
                  </a:lnTo>
                  <a:lnTo>
                    <a:pt x="40" y="8"/>
                  </a:lnTo>
                  <a:lnTo>
                    <a:pt x="48" y="0"/>
                  </a:lnTo>
                  <a:lnTo>
                    <a:pt x="56" y="8"/>
                  </a:lnTo>
                  <a:lnTo>
                    <a:pt x="96" y="8"/>
                  </a:lnTo>
                  <a:lnTo>
                    <a:pt x="112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45" name="Freeform 110"/>
            <p:cNvSpPr>
              <a:spLocks/>
            </p:cNvSpPr>
            <p:nvPr/>
          </p:nvSpPr>
          <p:spPr bwMode="auto">
            <a:xfrm>
              <a:off x="4244" y="2154"/>
              <a:ext cx="116" cy="49"/>
            </a:xfrm>
            <a:custGeom>
              <a:avLst/>
              <a:gdLst>
                <a:gd name="T0" fmla="*/ 226 w 112"/>
                <a:gd name="T1" fmla="*/ 4 h 56"/>
                <a:gd name="T2" fmla="*/ 226 w 112"/>
                <a:gd name="T3" fmla="*/ 4 h 56"/>
                <a:gd name="T4" fmla="*/ 176 w 112"/>
                <a:gd name="T5" fmla="*/ 4 h 56"/>
                <a:gd name="T6" fmla="*/ 161 w 112"/>
                <a:gd name="T7" fmla="*/ 4 h 56"/>
                <a:gd name="T8" fmla="*/ 147 w 112"/>
                <a:gd name="T9" fmla="*/ 4 h 56"/>
                <a:gd name="T10" fmla="*/ 112 w 112"/>
                <a:gd name="T11" fmla="*/ 4 h 56"/>
                <a:gd name="T12" fmla="*/ 97 w 112"/>
                <a:gd name="T13" fmla="*/ 4 h 56"/>
                <a:gd name="T14" fmla="*/ 97 w 112"/>
                <a:gd name="T15" fmla="*/ 4 h 56"/>
                <a:gd name="T16" fmla="*/ 46 w 112"/>
                <a:gd name="T17" fmla="*/ 4 h 56"/>
                <a:gd name="T18" fmla="*/ 36 w 112"/>
                <a:gd name="T19" fmla="*/ 4 h 56"/>
                <a:gd name="T20" fmla="*/ 0 w 112"/>
                <a:gd name="T21" fmla="*/ 4 h 56"/>
                <a:gd name="T22" fmla="*/ 0 w 112"/>
                <a:gd name="T23" fmla="*/ 4 h 56"/>
                <a:gd name="T24" fmla="*/ 8 w 112"/>
                <a:gd name="T25" fmla="*/ 4 h 56"/>
                <a:gd name="T26" fmla="*/ 8 w 112"/>
                <a:gd name="T27" fmla="*/ 4 h 56"/>
                <a:gd name="T28" fmla="*/ 46 w 112"/>
                <a:gd name="T29" fmla="*/ 4 h 56"/>
                <a:gd name="T30" fmla="*/ 82 w 112"/>
                <a:gd name="T31" fmla="*/ 4 h 56"/>
                <a:gd name="T32" fmla="*/ 46 w 112"/>
                <a:gd name="T33" fmla="*/ 4 h 56"/>
                <a:gd name="T34" fmla="*/ 36 w 112"/>
                <a:gd name="T35" fmla="*/ 4 h 56"/>
                <a:gd name="T36" fmla="*/ 8 w 112"/>
                <a:gd name="T37" fmla="*/ 4 h 56"/>
                <a:gd name="T38" fmla="*/ 36 w 112"/>
                <a:gd name="T39" fmla="*/ 4 h 56"/>
                <a:gd name="T40" fmla="*/ 8 w 112"/>
                <a:gd name="T41" fmla="*/ 4 h 56"/>
                <a:gd name="T42" fmla="*/ 36 w 112"/>
                <a:gd name="T43" fmla="*/ 4 h 56"/>
                <a:gd name="T44" fmla="*/ 82 w 112"/>
                <a:gd name="T45" fmla="*/ 4 h 56"/>
                <a:gd name="T46" fmla="*/ 82 w 112"/>
                <a:gd name="T47" fmla="*/ 4 h 56"/>
                <a:gd name="T48" fmla="*/ 97 w 112"/>
                <a:gd name="T49" fmla="*/ 0 h 56"/>
                <a:gd name="T50" fmla="*/ 112 w 112"/>
                <a:gd name="T51" fmla="*/ 4 h 56"/>
                <a:gd name="T52" fmla="*/ 194 w 112"/>
                <a:gd name="T53" fmla="*/ 4 h 56"/>
                <a:gd name="T54" fmla="*/ 226 w 112"/>
                <a:gd name="T55" fmla="*/ 4 h 5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"/>
                <a:gd name="T85" fmla="*/ 0 h 56"/>
                <a:gd name="T86" fmla="*/ 112 w 112"/>
                <a:gd name="T87" fmla="*/ 56 h 5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" h="56">
                  <a:moveTo>
                    <a:pt x="112" y="16"/>
                  </a:moveTo>
                  <a:lnTo>
                    <a:pt x="112" y="24"/>
                  </a:lnTo>
                  <a:lnTo>
                    <a:pt x="88" y="32"/>
                  </a:lnTo>
                  <a:lnTo>
                    <a:pt x="80" y="32"/>
                  </a:lnTo>
                  <a:lnTo>
                    <a:pt x="72" y="40"/>
                  </a:lnTo>
                  <a:lnTo>
                    <a:pt x="56" y="40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24" y="40"/>
                  </a:lnTo>
                  <a:lnTo>
                    <a:pt x="40" y="32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40" y="16"/>
                  </a:lnTo>
                  <a:lnTo>
                    <a:pt x="40" y="8"/>
                  </a:lnTo>
                  <a:lnTo>
                    <a:pt x="48" y="0"/>
                  </a:lnTo>
                  <a:lnTo>
                    <a:pt x="56" y="8"/>
                  </a:lnTo>
                  <a:lnTo>
                    <a:pt x="96" y="8"/>
                  </a:lnTo>
                  <a:lnTo>
                    <a:pt x="112" y="16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46" name="Freeform 111"/>
            <p:cNvSpPr>
              <a:spLocks/>
            </p:cNvSpPr>
            <p:nvPr/>
          </p:nvSpPr>
          <p:spPr bwMode="auto">
            <a:xfrm>
              <a:off x="3610" y="1669"/>
              <a:ext cx="138" cy="298"/>
            </a:xfrm>
            <a:custGeom>
              <a:avLst/>
              <a:gdLst>
                <a:gd name="T0" fmla="*/ 0 w 135"/>
                <a:gd name="T1" fmla="*/ 61 h 320"/>
                <a:gd name="T2" fmla="*/ 8 w 135"/>
                <a:gd name="T3" fmla="*/ 61 h 320"/>
                <a:gd name="T4" fmla="*/ 8 w 135"/>
                <a:gd name="T5" fmla="*/ 57 h 320"/>
                <a:gd name="T6" fmla="*/ 16 w 135"/>
                <a:gd name="T7" fmla="*/ 53 h 320"/>
                <a:gd name="T8" fmla="*/ 16 w 135"/>
                <a:gd name="T9" fmla="*/ 49 h 320"/>
                <a:gd name="T10" fmla="*/ 16 w 135"/>
                <a:gd name="T11" fmla="*/ 48 h 320"/>
                <a:gd name="T12" fmla="*/ 8 w 135"/>
                <a:gd name="T13" fmla="*/ 40 h 320"/>
                <a:gd name="T14" fmla="*/ 16 w 135"/>
                <a:gd name="T15" fmla="*/ 34 h 320"/>
                <a:gd name="T16" fmla="*/ 44 w 135"/>
                <a:gd name="T17" fmla="*/ 32 h 320"/>
                <a:gd name="T18" fmla="*/ 52 w 135"/>
                <a:gd name="T19" fmla="*/ 31 h 320"/>
                <a:gd name="T20" fmla="*/ 52 w 135"/>
                <a:gd name="T21" fmla="*/ 29 h 320"/>
                <a:gd name="T22" fmla="*/ 52 w 135"/>
                <a:gd name="T23" fmla="*/ 25 h 320"/>
                <a:gd name="T24" fmla="*/ 60 w 135"/>
                <a:gd name="T25" fmla="*/ 19 h 320"/>
                <a:gd name="T26" fmla="*/ 84 w 135"/>
                <a:gd name="T27" fmla="*/ 16 h 320"/>
                <a:gd name="T28" fmla="*/ 84 w 135"/>
                <a:gd name="T29" fmla="*/ 12 h 320"/>
                <a:gd name="T30" fmla="*/ 100 w 135"/>
                <a:gd name="T31" fmla="*/ 7 h 320"/>
                <a:gd name="T32" fmla="*/ 112 w 135"/>
                <a:gd name="T33" fmla="*/ 7 h 320"/>
                <a:gd name="T34" fmla="*/ 112 w 135"/>
                <a:gd name="T35" fmla="*/ 7 h 320"/>
                <a:gd name="T36" fmla="*/ 123 w 135"/>
                <a:gd name="T37" fmla="*/ 7 h 320"/>
                <a:gd name="T38" fmla="*/ 146 w 135"/>
                <a:gd name="T39" fmla="*/ 7 h 320"/>
                <a:gd name="T40" fmla="*/ 146 w 135"/>
                <a:gd name="T41" fmla="*/ 0 h 320"/>
                <a:gd name="T42" fmla="*/ 158 w 135"/>
                <a:gd name="T43" fmla="*/ 0 h 320"/>
                <a:gd name="T44" fmla="*/ 196 w 135"/>
                <a:gd name="T45" fmla="*/ 7 h 320"/>
                <a:gd name="T46" fmla="*/ 208 w 135"/>
                <a:gd name="T47" fmla="*/ 20 h 320"/>
                <a:gd name="T48" fmla="*/ 186 w 135"/>
                <a:gd name="T49" fmla="*/ 20 h 320"/>
                <a:gd name="T50" fmla="*/ 174 w 135"/>
                <a:gd name="T51" fmla="*/ 25 h 320"/>
                <a:gd name="T52" fmla="*/ 174 w 135"/>
                <a:gd name="T53" fmla="*/ 27 h 320"/>
                <a:gd name="T54" fmla="*/ 174 w 135"/>
                <a:gd name="T55" fmla="*/ 29 h 320"/>
                <a:gd name="T56" fmla="*/ 174 w 135"/>
                <a:gd name="T57" fmla="*/ 31 h 320"/>
                <a:gd name="T58" fmla="*/ 158 w 135"/>
                <a:gd name="T59" fmla="*/ 32 h 320"/>
                <a:gd name="T60" fmla="*/ 123 w 135"/>
                <a:gd name="T61" fmla="*/ 38 h 320"/>
                <a:gd name="T62" fmla="*/ 112 w 135"/>
                <a:gd name="T63" fmla="*/ 43 h 320"/>
                <a:gd name="T64" fmla="*/ 112 w 135"/>
                <a:gd name="T65" fmla="*/ 53 h 320"/>
                <a:gd name="T66" fmla="*/ 123 w 135"/>
                <a:gd name="T67" fmla="*/ 57 h 320"/>
                <a:gd name="T68" fmla="*/ 112 w 135"/>
                <a:gd name="T69" fmla="*/ 57 h 320"/>
                <a:gd name="T70" fmla="*/ 112 w 135"/>
                <a:gd name="T71" fmla="*/ 60 h 320"/>
                <a:gd name="T72" fmla="*/ 100 w 135"/>
                <a:gd name="T73" fmla="*/ 63 h 320"/>
                <a:gd name="T74" fmla="*/ 84 w 135"/>
                <a:gd name="T75" fmla="*/ 75 h 320"/>
                <a:gd name="T76" fmla="*/ 60 w 135"/>
                <a:gd name="T77" fmla="*/ 75 h 320"/>
                <a:gd name="T78" fmla="*/ 52 w 135"/>
                <a:gd name="T79" fmla="*/ 75 h 320"/>
                <a:gd name="T80" fmla="*/ 52 w 135"/>
                <a:gd name="T81" fmla="*/ 76 h 320"/>
                <a:gd name="T82" fmla="*/ 44 w 135"/>
                <a:gd name="T83" fmla="*/ 76 h 320"/>
                <a:gd name="T84" fmla="*/ 16 w 135"/>
                <a:gd name="T85" fmla="*/ 75 h 320"/>
                <a:gd name="T86" fmla="*/ 44 w 135"/>
                <a:gd name="T87" fmla="*/ 73 h 320"/>
                <a:gd name="T88" fmla="*/ 16 w 135"/>
                <a:gd name="T89" fmla="*/ 71 h 320"/>
                <a:gd name="T90" fmla="*/ 0 w 135"/>
                <a:gd name="T91" fmla="*/ 61 h 32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5"/>
                <a:gd name="T139" fmla="*/ 0 h 320"/>
                <a:gd name="T140" fmla="*/ 135 w 135"/>
                <a:gd name="T141" fmla="*/ 320 h 32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5" h="320">
                  <a:moveTo>
                    <a:pt x="0" y="256"/>
                  </a:moveTo>
                  <a:lnTo>
                    <a:pt x="8" y="256"/>
                  </a:lnTo>
                  <a:lnTo>
                    <a:pt x="8" y="232"/>
                  </a:lnTo>
                  <a:lnTo>
                    <a:pt x="16" y="224"/>
                  </a:lnTo>
                  <a:lnTo>
                    <a:pt x="16" y="208"/>
                  </a:lnTo>
                  <a:lnTo>
                    <a:pt x="16" y="200"/>
                  </a:lnTo>
                  <a:lnTo>
                    <a:pt x="8" y="168"/>
                  </a:lnTo>
                  <a:lnTo>
                    <a:pt x="16" y="144"/>
                  </a:lnTo>
                  <a:lnTo>
                    <a:pt x="24" y="136"/>
                  </a:lnTo>
                  <a:lnTo>
                    <a:pt x="32" y="128"/>
                  </a:lnTo>
                  <a:lnTo>
                    <a:pt x="32" y="120"/>
                  </a:lnTo>
                  <a:lnTo>
                    <a:pt x="32" y="104"/>
                  </a:lnTo>
                  <a:lnTo>
                    <a:pt x="40" y="80"/>
                  </a:lnTo>
                  <a:lnTo>
                    <a:pt x="56" y="64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72" y="32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95" y="16"/>
                  </a:lnTo>
                  <a:lnTo>
                    <a:pt x="95" y="0"/>
                  </a:lnTo>
                  <a:lnTo>
                    <a:pt x="103" y="0"/>
                  </a:lnTo>
                  <a:lnTo>
                    <a:pt x="127" y="32"/>
                  </a:lnTo>
                  <a:lnTo>
                    <a:pt x="135" y="88"/>
                  </a:lnTo>
                  <a:lnTo>
                    <a:pt x="119" y="88"/>
                  </a:lnTo>
                  <a:lnTo>
                    <a:pt x="111" y="104"/>
                  </a:lnTo>
                  <a:lnTo>
                    <a:pt x="111" y="112"/>
                  </a:lnTo>
                  <a:lnTo>
                    <a:pt x="111" y="120"/>
                  </a:lnTo>
                  <a:lnTo>
                    <a:pt x="111" y="128"/>
                  </a:lnTo>
                  <a:lnTo>
                    <a:pt x="103" y="136"/>
                  </a:lnTo>
                  <a:lnTo>
                    <a:pt x="80" y="160"/>
                  </a:lnTo>
                  <a:lnTo>
                    <a:pt x="72" y="176"/>
                  </a:lnTo>
                  <a:lnTo>
                    <a:pt x="72" y="216"/>
                  </a:lnTo>
                  <a:lnTo>
                    <a:pt x="80" y="232"/>
                  </a:lnTo>
                  <a:lnTo>
                    <a:pt x="72" y="240"/>
                  </a:lnTo>
                  <a:lnTo>
                    <a:pt x="72" y="248"/>
                  </a:lnTo>
                  <a:lnTo>
                    <a:pt x="64" y="264"/>
                  </a:lnTo>
                  <a:lnTo>
                    <a:pt x="56" y="312"/>
                  </a:lnTo>
                  <a:lnTo>
                    <a:pt x="40" y="312"/>
                  </a:lnTo>
                  <a:lnTo>
                    <a:pt x="32" y="312"/>
                  </a:lnTo>
                  <a:lnTo>
                    <a:pt x="32" y="320"/>
                  </a:lnTo>
                  <a:lnTo>
                    <a:pt x="24" y="320"/>
                  </a:lnTo>
                  <a:lnTo>
                    <a:pt x="16" y="312"/>
                  </a:lnTo>
                  <a:lnTo>
                    <a:pt x="24" y="304"/>
                  </a:lnTo>
                  <a:lnTo>
                    <a:pt x="16" y="296"/>
                  </a:lnTo>
                  <a:lnTo>
                    <a:pt x="0" y="25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47" name="Freeform 112"/>
            <p:cNvSpPr>
              <a:spLocks/>
            </p:cNvSpPr>
            <p:nvPr/>
          </p:nvSpPr>
          <p:spPr bwMode="auto">
            <a:xfrm>
              <a:off x="3610" y="1669"/>
              <a:ext cx="138" cy="298"/>
            </a:xfrm>
            <a:custGeom>
              <a:avLst/>
              <a:gdLst>
                <a:gd name="T0" fmla="*/ 0 w 135"/>
                <a:gd name="T1" fmla="*/ 61 h 320"/>
                <a:gd name="T2" fmla="*/ 8 w 135"/>
                <a:gd name="T3" fmla="*/ 61 h 320"/>
                <a:gd name="T4" fmla="*/ 8 w 135"/>
                <a:gd name="T5" fmla="*/ 57 h 320"/>
                <a:gd name="T6" fmla="*/ 16 w 135"/>
                <a:gd name="T7" fmla="*/ 53 h 320"/>
                <a:gd name="T8" fmla="*/ 16 w 135"/>
                <a:gd name="T9" fmla="*/ 49 h 320"/>
                <a:gd name="T10" fmla="*/ 16 w 135"/>
                <a:gd name="T11" fmla="*/ 48 h 320"/>
                <a:gd name="T12" fmla="*/ 8 w 135"/>
                <a:gd name="T13" fmla="*/ 40 h 320"/>
                <a:gd name="T14" fmla="*/ 16 w 135"/>
                <a:gd name="T15" fmla="*/ 34 h 320"/>
                <a:gd name="T16" fmla="*/ 44 w 135"/>
                <a:gd name="T17" fmla="*/ 32 h 320"/>
                <a:gd name="T18" fmla="*/ 52 w 135"/>
                <a:gd name="T19" fmla="*/ 31 h 320"/>
                <a:gd name="T20" fmla="*/ 52 w 135"/>
                <a:gd name="T21" fmla="*/ 29 h 320"/>
                <a:gd name="T22" fmla="*/ 52 w 135"/>
                <a:gd name="T23" fmla="*/ 25 h 320"/>
                <a:gd name="T24" fmla="*/ 60 w 135"/>
                <a:gd name="T25" fmla="*/ 19 h 320"/>
                <a:gd name="T26" fmla="*/ 84 w 135"/>
                <a:gd name="T27" fmla="*/ 16 h 320"/>
                <a:gd name="T28" fmla="*/ 84 w 135"/>
                <a:gd name="T29" fmla="*/ 12 h 320"/>
                <a:gd name="T30" fmla="*/ 100 w 135"/>
                <a:gd name="T31" fmla="*/ 7 h 320"/>
                <a:gd name="T32" fmla="*/ 112 w 135"/>
                <a:gd name="T33" fmla="*/ 7 h 320"/>
                <a:gd name="T34" fmla="*/ 112 w 135"/>
                <a:gd name="T35" fmla="*/ 7 h 320"/>
                <a:gd name="T36" fmla="*/ 123 w 135"/>
                <a:gd name="T37" fmla="*/ 7 h 320"/>
                <a:gd name="T38" fmla="*/ 146 w 135"/>
                <a:gd name="T39" fmla="*/ 7 h 320"/>
                <a:gd name="T40" fmla="*/ 146 w 135"/>
                <a:gd name="T41" fmla="*/ 0 h 320"/>
                <a:gd name="T42" fmla="*/ 158 w 135"/>
                <a:gd name="T43" fmla="*/ 0 h 320"/>
                <a:gd name="T44" fmla="*/ 196 w 135"/>
                <a:gd name="T45" fmla="*/ 7 h 320"/>
                <a:gd name="T46" fmla="*/ 208 w 135"/>
                <a:gd name="T47" fmla="*/ 20 h 320"/>
                <a:gd name="T48" fmla="*/ 186 w 135"/>
                <a:gd name="T49" fmla="*/ 20 h 320"/>
                <a:gd name="T50" fmla="*/ 174 w 135"/>
                <a:gd name="T51" fmla="*/ 25 h 320"/>
                <a:gd name="T52" fmla="*/ 174 w 135"/>
                <a:gd name="T53" fmla="*/ 27 h 320"/>
                <a:gd name="T54" fmla="*/ 174 w 135"/>
                <a:gd name="T55" fmla="*/ 29 h 320"/>
                <a:gd name="T56" fmla="*/ 174 w 135"/>
                <a:gd name="T57" fmla="*/ 31 h 320"/>
                <a:gd name="T58" fmla="*/ 158 w 135"/>
                <a:gd name="T59" fmla="*/ 32 h 320"/>
                <a:gd name="T60" fmla="*/ 123 w 135"/>
                <a:gd name="T61" fmla="*/ 38 h 320"/>
                <a:gd name="T62" fmla="*/ 112 w 135"/>
                <a:gd name="T63" fmla="*/ 43 h 320"/>
                <a:gd name="T64" fmla="*/ 112 w 135"/>
                <a:gd name="T65" fmla="*/ 53 h 320"/>
                <a:gd name="T66" fmla="*/ 123 w 135"/>
                <a:gd name="T67" fmla="*/ 57 h 320"/>
                <a:gd name="T68" fmla="*/ 112 w 135"/>
                <a:gd name="T69" fmla="*/ 57 h 320"/>
                <a:gd name="T70" fmla="*/ 112 w 135"/>
                <a:gd name="T71" fmla="*/ 60 h 320"/>
                <a:gd name="T72" fmla="*/ 100 w 135"/>
                <a:gd name="T73" fmla="*/ 63 h 320"/>
                <a:gd name="T74" fmla="*/ 84 w 135"/>
                <a:gd name="T75" fmla="*/ 75 h 320"/>
                <a:gd name="T76" fmla="*/ 60 w 135"/>
                <a:gd name="T77" fmla="*/ 75 h 320"/>
                <a:gd name="T78" fmla="*/ 52 w 135"/>
                <a:gd name="T79" fmla="*/ 75 h 320"/>
                <a:gd name="T80" fmla="*/ 52 w 135"/>
                <a:gd name="T81" fmla="*/ 76 h 320"/>
                <a:gd name="T82" fmla="*/ 44 w 135"/>
                <a:gd name="T83" fmla="*/ 76 h 320"/>
                <a:gd name="T84" fmla="*/ 16 w 135"/>
                <a:gd name="T85" fmla="*/ 75 h 320"/>
                <a:gd name="T86" fmla="*/ 44 w 135"/>
                <a:gd name="T87" fmla="*/ 73 h 320"/>
                <a:gd name="T88" fmla="*/ 16 w 135"/>
                <a:gd name="T89" fmla="*/ 71 h 320"/>
                <a:gd name="T90" fmla="*/ 0 w 135"/>
                <a:gd name="T91" fmla="*/ 61 h 32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5"/>
                <a:gd name="T139" fmla="*/ 0 h 320"/>
                <a:gd name="T140" fmla="*/ 135 w 135"/>
                <a:gd name="T141" fmla="*/ 320 h 32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5" h="320">
                  <a:moveTo>
                    <a:pt x="0" y="256"/>
                  </a:moveTo>
                  <a:lnTo>
                    <a:pt x="8" y="256"/>
                  </a:lnTo>
                  <a:lnTo>
                    <a:pt x="8" y="232"/>
                  </a:lnTo>
                  <a:lnTo>
                    <a:pt x="16" y="224"/>
                  </a:lnTo>
                  <a:lnTo>
                    <a:pt x="16" y="208"/>
                  </a:lnTo>
                  <a:lnTo>
                    <a:pt x="16" y="200"/>
                  </a:lnTo>
                  <a:lnTo>
                    <a:pt x="8" y="168"/>
                  </a:lnTo>
                  <a:lnTo>
                    <a:pt x="16" y="144"/>
                  </a:lnTo>
                  <a:lnTo>
                    <a:pt x="24" y="136"/>
                  </a:lnTo>
                  <a:lnTo>
                    <a:pt x="32" y="128"/>
                  </a:lnTo>
                  <a:lnTo>
                    <a:pt x="32" y="120"/>
                  </a:lnTo>
                  <a:lnTo>
                    <a:pt x="32" y="104"/>
                  </a:lnTo>
                  <a:lnTo>
                    <a:pt x="40" y="80"/>
                  </a:lnTo>
                  <a:lnTo>
                    <a:pt x="56" y="64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72" y="32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95" y="16"/>
                  </a:lnTo>
                  <a:lnTo>
                    <a:pt x="95" y="0"/>
                  </a:lnTo>
                  <a:lnTo>
                    <a:pt x="103" y="0"/>
                  </a:lnTo>
                  <a:lnTo>
                    <a:pt x="127" y="32"/>
                  </a:lnTo>
                  <a:lnTo>
                    <a:pt x="135" y="88"/>
                  </a:lnTo>
                  <a:lnTo>
                    <a:pt x="119" y="88"/>
                  </a:lnTo>
                  <a:lnTo>
                    <a:pt x="111" y="104"/>
                  </a:lnTo>
                  <a:lnTo>
                    <a:pt x="111" y="112"/>
                  </a:lnTo>
                  <a:lnTo>
                    <a:pt x="111" y="120"/>
                  </a:lnTo>
                  <a:lnTo>
                    <a:pt x="111" y="128"/>
                  </a:lnTo>
                  <a:lnTo>
                    <a:pt x="103" y="136"/>
                  </a:lnTo>
                  <a:lnTo>
                    <a:pt x="80" y="160"/>
                  </a:lnTo>
                  <a:lnTo>
                    <a:pt x="72" y="176"/>
                  </a:lnTo>
                  <a:lnTo>
                    <a:pt x="72" y="216"/>
                  </a:lnTo>
                  <a:lnTo>
                    <a:pt x="80" y="232"/>
                  </a:lnTo>
                  <a:lnTo>
                    <a:pt x="72" y="240"/>
                  </a:lnTo>
                  <a:lnTo>
                    <a:pt x="72" y="248"/>
                  </a:lnTo>
                  <a:lnTo>
                    <a:pt x="64" y="264"/>
                  </a:lnTo>
                  <a:lnTo>
                    <a:pt x="56" y="312"/>
                  </a:lnTo>
                  <a:lnTo>
                    <a:pt x="40" y="312"/>
                  </a:lnTo>
                  <a:lnTo>
                    <a:pt x="32" y="312"/>
                  </a:lnTo>
                  <a:lnTo>
                    <a:pt x="32" y="320"/>
                  </a:lnTo>
                  <a:lnTo>
                    <a:pt x="24" y="320"/>
                  </a:lnTo>
                  <a:lnTo>
                    <a:pt x="16" y="312"/>
                  </a:lnTo>
                  <a:lnTo>
                    <a:pt x="24" y="304"/>
                  </a:lnTo>
                  <a:lnTo>
                    <a:pt x="16" y="296"/>
                  </a:lnTo>
                  <a:lnTo>
                    <a:pt x="0" y="256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48" name="Freeform 113"/>
            <p:cNvSpPr>
              <a:spLocks/>
            </p:cNvSpPr>
            <p:nvPr/>
          </p:nvSpPr>
          <p:spPr bwMode="auto">
            <a:xfrm>
              <a:off x="3403" y="1967"/>
              <a:ext cx="31" cy="30"/>
            </a:xfrm>
            <a:custGeom>
              <a:avLst/>
              <a:gdLst>
                <a:gd name="T0" fmla="*/ 16 w 32"/>
                <a:gd name="T1" fmla="*/ 8 h 32"/>
                <a:gd name="T2" fmla="*/ 16 w 32"/>
                <a:gd name="T3" fmla="*/ 8 h 32"/>
                <a:gd name="T4" fmla="*/ 8 w 32"/>
                <a:gd name="T5" fmla="*/ 8 h 32"/>
                <a:gd name="T6" fmla="*/ 0 w 32"/>
                <a:gd name="T7" fmla="*/ 8 h 32"/>
                <a:gd name="T8" fmla="*/ 8 w 32"/>
                <a:gd name="T9" fmla="*/ 0 h 32"/>
                <a:gd name="T10" fmla="*/ 16 w 32"/>
                <a:gd name="T11" fmla="*/ 8 h 32"/>
                <a:gd name="T12" fmla="*/ 16 w 32"/>
                <a:gd name="T13" fmla="*/ 8 h 32"/>
                <a:gd name="T14" fmla="*/ 16 w 32"/>
                <a:gd name="T15" fmla="*/ 8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32"/>
                <a:gd name="T26" fmla="*/ 32 w 32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32">
                  <a:moveTo>
                    <a:pt x="24" y="32"/>
                  </a:moveTo>
                  <a:lnTo>
                    <a:pt x="24" y="24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8" y="0"/>
                  </a:lnTo>
                  <a:lnTo>
                    <a:pt x="24" y="8"/>
                  </a:lnTo>
                  <a:lnTo>
                    <a:pt x="32" y="24"/>
                  </a:lnTo>
                  <a:lnTo>
                    <a:pt x="24" y="3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49" name="Freeform 114"/>
            <p:cNvSpPr>
              <a:spLocks/>
            </p:cNvSpPr>
            <p:nvPr/>
          </p:nvSpPr>
          <p:spPr bwMode="auto">
            <a:xfrm>
              <a:off x="3403" y="1967"/>
              <a:ext cx="31" cy="30"/>
            </a:xfrm>
            <a:custGeom>
              <a:avLst/>
              <a:gdLst>
                <a:gd name="T0" fmla="*/ 16 w 32"/>
                <a:gd name="T1" fmla="*/ 8 h 32"/>
                <a:gd name="T2" fmla="*/ 16 w 32"/>
                <a:gd name="T3" fmla="*/ 8 h 32"/>
                <a:gd name="T4" fmla="*/ 8 w 32"/>
                <a:gd name="T5" fmla="*/ 8 h 32"/>
                <a:gd name="T6" fmla="*/ 0 w 32"/>
                <a:gd name="T7" fmla="*/ 8 h 32"/>
                <a:gd name="T8" fmla="*/ 8 w 32"/>
                <a:gd name="T9" fmla="*/ 0 h 32"/>
                <a:gd name="T10" fmla="*/ 16 w 32"/>
                <a:gd name="T11" fmla="*/ 8 h 32"/>
                <a:gd name="T12" fmla="*/ 16 w 32"/>
                <a:gd name="T13" fmla="*/ 8 h 32"/>
                <a:gd name="T14" fmla="*/ 16 w 32"/>
                <a:gd name="T15" fmla="*/ 8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32"/>
                <a:gd name="T26" fmla="*/ 32 w 32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32">
                  <a:moveTo>
                    <a:pt x="24" y="32"/>
                  </a:moveTo>
                  <a:lnTo>
                    <a:pt x="24" y="24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8" y="0"/>
                  </a:lnTo>
                  <a:lnTo>
                    <a:pt x="24" y="8"/>
                  </a:lnTo>
                  <a:lnTo>
                    <a:pt x="32" y="24"/>
                  </a:lnTo>
                  <a:lnTo>
                    <a:pt x="24" y="32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50" name="Freeform 115"/>
            <p:cNvSpPr>
              <a:spLocks/>
            </p:cNvSpPr>
            <p:nvPr/>
          </p:nvSpPr>
          <p:spPr bwMode="auto">
            <a:xfrm>
              <a:off x="3378" y="1967"/>
              <a:ext cx="49" cy="68"/>
            </a:xfrm>
            <a:custGeom>
              <a:avLst/>
              <a:gdLst>
                <a:gd name="T0" fmla="*/ 52 w 48"/>
                <a:gd name="T1" fmla="*/ 0 h 72"/>
                <a:gd name="T2" fmla="*/ 26 w 48"/>
                <a:gd name="T3" fmla="*/ 9 h 72"/>
                <a:gd name="T4" fmla="*/ 52 w 48"/>
                <a:gd name="T5" fmla="*/ 9 h 72"/>
                <a:gd name="T6" fmla="*/ 68 w 48"/>
                <a:gd name="T7" fmla="*/ 9 h 72"/>
                <a:gd name="T8" fmla="*/ 68 w 48"/>
                <a:gd name="T9" fmla="*/ 9 h 72"/>
                <a:gd name="T10" fmla="*/ 68 w 48"/>
                <a:gd name="T11" fmla="*/ 13 h 72"/>
                <a:gd name="T12" fmla="*/ 60 w 48"/>
                <a:gd name="T13" fmla="*/ 21 h 72"/>
                <a:gd name="T14" fmla="*/ 8 w 48"/>
                <a:gd name="T15" fmla="*/ 23 h 72"/>
                <a:gd name="T16" fmla="*/ 0 w 48"/>
                <a:gd name="T17" fmla="*/ 21 h 72"/>
                <a:gd name="T18" fmla="*/ 8 w 48"/>
                <a:gd name="T19" fmla="*/ 21 h 72"/>
                <a:gd name="T20" fmla="*/ 16 w 48"/>
                <a:gd name="T21" fmla="*/ 13 h 72"/>
                <a:gd name="T22" fmla="*/ 8 w 48"/>
                <a:gd name="T23" fmla="*/ 13 h 72"/>
                <a:gd name="T24" fmla="*/ 16 w 48"/>
                <a:gd name="T25" fmla="*/ 9 h 72"/>
                <a:gd name="T26" fmla="*/ 8 w 48"/>
                <a:gd name="T27" fmla="*/ 9 h 72"/>
                <a:gd name="T28" fmla="*/ 8 w 48"/>
                <a:gd name="T29" fmla="*/ 9 h 72"/>
                <a:gd name="T30" fmla="*/ 16 w 48"/>
                <a:gd name="T31" fmla="*/ 9 h 72"/>
                <a:gd name="T32" fmla="*/ 26 w 48"/>
                <a:gd name="T33" fmla="*/ 9 h 72"/>
                <a:gd name="T34" fmla="*/ 16 w 48"/>
                <a:gd name="T35" fmla="*/ 9 h 72"/>
                <a:gd name="T36" fmla="*/ 16 w 48"/>
                <a:gd name="T37" fmla="*/ 8 h 72"/>
                <a:gd name="T38" fmla="*/ 52 w 48"/>
                <a:gd name="T39" fmla="*/ 0 h 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"/>
                <a:gd name="T61" fmla="*/ 0 h 72"/>
                <a:gd name="T62" fmla="*/ 48 w 48"/>
                <a:gd name="T63" fmla="*/ 72 h 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" h="72">
                  <a:moveTo>
                    <a:pt x="32" y="0"/>
                  </a:moveTo>
                  <a:lnTo>
                    <a:pt x="24" y="16"/>
                  </a:lnTo>
                  <a:lnTo>
                    <a:pt x="32" y="24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40" y="64"/>
                  </a:lnTo>
                  <a:lnTo>
                    <a:pt x="8" y="72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51" name="Freeform 116"/>
            <p:cNvSpPr>
              <a:spLocks/>
            </p:cNvSpPr>
            <p:nvPr/>
          </p:nvSpPr>
          <p:spPr bwMode="auto">
            <a:xfrm>
              <a:off x="3378" y="1967"/>
              <a:ext cx="49" cy="68"/>
            </a:xfrm>
            <a:custGeom>
              <a:avLst/>
              <a:gdLst>
                <a:gd name="T0" fmla="*/ 52 w 48"/>
                <a:gd name="T1" fmla="*/ 0 h 72"/>
                <a:gd name="T2" fmla="*/ 26 w 48"/>
                <a:gd name="T3" fmla="*/ 9 h 72"/>
                <a:gd name="T4" fmla="*/ 52 w 48"/>
                <a:gd name="T5" fmla="*/ 9 h 72"/>
                <a:gd name="T6" fmla="*/ 68 w 48"/>
                <a:gd name="T7" fmla="*/ 9 h 72"/>
                <a:gd name="T8" fmla="*/ 68 w 48"/>
                <a:gd name="T9" fmla="*/ 9 h 72"/>
                <a:gd name="T10" fmla="*/ 68 w 48"/>
                <a:gd name="T11" fmla="*/ 13 h 72"/>
                <a:gd name="T12" fmla="*/ 60 w 48"/>
                <a:gd name="T13" fmla="*/ 21 h 72"/>
                <a:gd name="T14" fmla="*/ 8 w 48"/>
                <a:gd name="T15" fmla="*/ 23 h 72"/>
                <a:gd name="T16" fmla="*/ 0 w 48"/>
                <a:gd name="T17" fmla="*/ 21 h 72"/>
                <a:gd name="T18" fmla="*/ 8 w 48"/>
                <a:gd name="T19" fmla="*/ 21 h 72"/>
                <a:gd name="T20" fmla="*/ 16 w 48"/>
                <a:gd name="T21" fmla="*/ 13 h 72"/>
                <a:gd name="T22" fmla="*/ 8 w 48"/>
                <a:gd name="T23" fmla="*/ 13 h 72"/>
                <a:gd name="T24" fmla="*/ 16 w 48"/>
                <a:gd name="T25" fmla="*/ 9 h 72"/>
                <a:gd name="T26" fmla="*/ 8 w 48"/>
                <a:gd name="T27" fmla="*/ 9 h 72"/>
                <a:gd name="T28" fmla="*/ 8 w 48"/>
                <a:gd name="T29" fmla="*/ 9 h 72"/>
                <a:gd name="T30" fmla="*/ 16 w 48"/>
                <a:gd name="T31" fmla="*/ 9 h 72"/>
                <a:gd name="T32" fmla="*/ 26 w 48"/>
                <a:gd name="T33" fmla="*/ 9 h 72"/>
                <a:gd name="T34" fmla="*/ 16 w 48"/>
                <a:gd name="T35" fmla="*/ 9 h 72"/>
                <a:gd name="T36" fmla="*/ 16 w 48"/>
                <a:gd name="T37" fmla="*/ 8 h 72"/>
                <a:gd name="T38" fmla="*/ 52 w 48"/>
                <a:gd name="T39" fmla="*/ 0 h 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"/>
                <a:gd name="T61" fmla="*/ 0 h 72"/>
                <a:gd name="T62" fmla="*/ 48 w 48"/>
                <a:gd name="T63" fmla="*/ 72 h 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" h="72">
                  <a:moveTo>
                    <a:pt x="32" y="0"/>
                  </a:moveTo>
                  <a:lnTo>
                    <a:pt x="24" y="16"/>
                  </a:lnTo>
                  <a:lnTo>
                    <a:pt x="32" y="24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40" y="64"/>
                  </a:lnTo>
                  <a:lnTo>
                    <a:pt x="8" y="72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32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52" name="Freeform 117"/>
            <p:cNvSpPr>
              <a:spLocks/>
            </p:cNvSpPr>
            <p:nvPr/>
          </p:nvSpPr>
          <p:spPr bwMode="auto">
            <a:xfrm>
              <a:off x="3577" y="1931"/>
              <a:ext cx="33" cy="44"/>
            </a:xfrm>
            <a:custGeom>
              <a:avLst/>
              <a:gdLst>
                <a:gd name="T0" fmla="*/ 8 w 32"/>
                <a:gd name="T1" fmla="*/ 9 h 48"/>
                <a:gd name="T2" fmla="*/ 36 w 32"/>
                <a:gd name="T3" fmla="*/ 9 h 48"/>
                <a:gd name="T4" fmla="*/ 44 w 32"/>
                <a:gd name="T5" fmla="*/ 9 h 48"/>
                <a:gd name="T6" fmla="*/ 44 w 32"/>
                <a:gd name="T7" fmla="*/ 6 h 48"/>
                <a:gd name="T8" fmla="*/ 55 w 32"/>
                <a:gd name="T9" fmla="*/ 6 h 48"/>
                <a:gd name="T10" fmla="*/ 55 w 32"/>
                <a:gd name="T11" fmla="*/ 6 h 48"/>
                <a:gd name="T12" fmla="*/ 44 w 32"/>
                <a:gd name="T13" fmla="*/ 6 h 48"/>
                <a:gd name="T14" fmla="*/ 44 w 32"/>
                <a:gd name="T15" fmla="*/ 0 h 48"/>
                <a:gd name="T16" fmla="*/ 8 w 32"/>
                <a:gd name="T17" fmla="*/ 6 h 48"/>
                <a:gd name="T18" fmla="*/ 0 w 32"/>
                <a:gd name="T19" fmla="*/ 6 h 48"/>
                <a:gd name="T20" fmla="*/ 0 w 32"/>
                <a:gd name="T21" fmla="*/ 6 h 48"/>
                <a:gd name="T22" fmla="*/ 8 w 32"/>
                <a:gd name="T23" fmla="*/ 7 h 48"/>
                <a:gd name="T24" fmla="*/ 8 w 32"/>
                <a:gd name="T25" fmla="*/ 9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"/>
                <a:gd name="T40" fmla="*/ 0 h 48"/>
                <a:gd name="T41" fmla="*/ 32 w 32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" h="48">
                  <a:moveTo>
                    <a:pt x="8" y="48"/>
                  </a:moveTo>
                  <a:lnTo>
                    <a:pt x="16" y="48"/>
                  </a:lnTo>
                  <a:lnTo>
                    <a:pt x="24" y="48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8" y="4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53" name="Freeform 118"/>
            <p:cNvSpPr>
              <a:spLocks/>
            </p:cNvSpPr>
            <p:nvPr/>
          </p:nvSpPr>
          <p:spPr bwMode="auto">
            <a:xfrm>
              <a:off x="3577" y="1931"/>
              <a:ext cx="33" cy="44"/>
            </a:xfrm>
            <a:custGeom>
              <a:avLst/>
              <a:gdLst>
                <a:gd name="T0" fmla="*/ 8 w 32"/>
                <a:gd name="T1" fmla="*/ 9 h 48"/>
                <a:gd name="T2" fmla="*/ 36 w 32"/>
                <a:gd name="T3" fmla="*/ 9 h 48"/>
                <a:gd name="T4" fmla="*/ 44 w 32"/>
                <a:gd name="T5" fmla="*/ 9 h 48"/>
                <a:gd name="T6" fmla="*/ 44 w 32"/>
                <a:gd name="T7" fmla="*/ 6 h 48"/>
                <a:gd name="T8" fmla="*/ 55 w 32"/>
                <a:gd name="T9" fmla="*/ 6 h 48"/>
                <a:gd name="T10" fmla="*/ 55 w 32"/>
                <a:gd name="T11" fmla="*/ 6 h 48"/>
                <a:gd name="T12" fmla="*/ 44 w 32"/>
                <a:gd name="T13" fmla="*/ 6 h 48"/>
                <a:gd name="T14" fmla="*/ 44 w 32"/>
                <a:gd name="T15" fmla="*/ 0 h 48"/>
                <a:gd name="T16" fmla="*/ 8 w 32"/>
                <a:gd name="T17" fmla="*/ 6 h 48"/>
                <a:gd name="T18" fmla="*/ 0 w 32"/>
                <a:gd name="T19" fmla="*/ 6 h 48"/>
                <a:gd name="T20" fmla="*/ 0 w 32"/>
                <a:gd name="T21" fmla="*/ 6 h 48"/>
                <a:gd name="T22" fmla="*/ 8 w 32"/>
                <a:gd name="T23" fmla="*/ 7 h 48"/>
                <a:gd name="T24" fmla="*/ 8 w 32"/>
                <a:gd name="T25" fmla="*/ 9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"/>
                <a:gd name="T40" fmla="*/ 0 h 48"/>
                <a:gd name="T41" fmla="*/ 32 w 32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" h="48">
                  <a:moveTo>
                    <a:pt x="8" y="48"/>
                  </a:moveTo>
                  <a:lnTo>
                    <a:pt x="16" y="48"/>
                  </a:lnTo>
                  <a:lnTo>
                    <a:pt x="24" y="48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8" y="48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54" name="Freeform 119"/>
            <p:cNvSpPr>
              <a:spLocks/>
            </p:cNvSpPr>
            <p:nvPr/>
          </p:nvSpPr>
          <p:spPr bwMode="auto">
            <a:xfrm>
              <a:off x="3527" y="2004"/>
              <a:ext cx="40" cy="37"/>
            </a:xfrm>
            <a:custGeom>
              <a:avLst/>
              <a:gdLst>
                <a:gd name="T0" fmla="*/ 32 w 40"/>
                <a:gd name="T1" fmla="*/ 8 h 40"/>
                <a:gd name="T2" fmla="*/ 32 w 40"/>
                <a:gd name="T3" fmla="*/ 6 h 40"/>
                <a:gd name="T4" fmla="*/ 32 w 40"/>
                <a:gd name="T5" fmla="*/ 6 h 40"/>
                <a:gd name="T6" fmla="*/ 40 w 40"/>
                <a:gd name="T7" fmla="*/ 0 h 40"/>
                <a:gd name="T8" fmla="*/ 24 w 40"/>
                <a:gd name="T9" fmla="*/ 0 h 40"/>
                <a:gd name="T10" fmla="*/ 32 w 40"/>
                <a:gd name="T11" fmla="*/ 6 h 40"/>
                <a:gd name="T12" fmla="*/ 24 w 40"/>
                <a:gd name="T13" fmla="*/ 6 h 40"/>
                <a:gd name="T14" fmla="*/ 24 w 40"/>
                <a:gd name="T15" fmla="*/ 6 h 40"/>
                <a:gd name="T16" fmla="*/ 16 w 40"/>
                <a:gd name="T17" fmla="*/ 6 h 40"/>
                <a:gd name="T18" fmla="*/ 0 w 40"/>
                <a:gd name="T19" fmla="*/ 8 h 40"/>
                <a:gd name="T20" fmla="*/ 24 w 40"/>
                <a:gd name="T21" fmla="*/ 8 h 40"/>
                <a:gd name="T22" fmla="*/ 32 w 40"/>
                <a:gd name="T23" fmla="*/ 8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40"/>
                <a:gd name="T38" fmla="*/ 40 w 40"/>
                <a:gd name="T39" fmla="*/ 40 h 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40">
                  <a:moveTo>
                    <a:pt x="32" y="40"/>
                  </a:moveTo>
                  <a:lnTo>
                    <a:pt x="32" y="24"/>
                  </a:lnTo>
                  <a:lnTo>
                    <a:pt x="32" y="16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0" y="40"/>
                  </a:lnTo>
                  <a:lnTo>
                    <a:pt x="24" y="40"/>
                  </a:lnTo>
                  <a:lnTo>
                    <a:pt x="32" y="4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55" name="Freeform 120"/>
            <p:cNvSpPr>
              <a:spLocks/>
            </p:cNvSpPr>
            <p:nvPr/>
          </p:nvSpPr>
          <p:spPr bwMode="auto">
            <a:xfrm>
              <a:off x="3527" y="2004"/>
              <a:ext cx="40" cy="37"/>
            </a:xfrm>
            <a:custGeom>
              <a:avLst/>
              <a:gdLst>
                <a:gd name="T0" fmla="*/ 32 w 40"/>
                <a:gd name="T1" fmla="*/ 8 h 40"/>
                <a:gd name="T2" fmla="*/ 32 w 40"/>
                <a:gd name="T3" fmla="*/ 6 h 40"/>
                <a:gd name="T4" fmla="*/ 32 w 40"/>
                <a:gd name="T5" fmla="*/ 6 h 40"/>
                <a:gd name="T6" fmla="*/ 40 w 40"/>
                <a:gd name="T7" fmla="*/ 0 h 40"/>
                <a:gd name="T8" fmla="*/ 24 w 40"/>
                <a:gd name="T9" fmla="*/ 0 h 40"/>
                <a:gd name="T10" fmla="*/ 32 w 40"/>
                <a:gd name="T11" fmla="*/ 6 h 40"/>
                <a:gd name="T12" fmla="*/ 24 w 40"/>
                <a:gd name="T13" fmla="*/ 6 h 40"/>
                <a:gd name="T14" fmla="*/ 24 w 40"/>
                <a:gd name="T15" fmla="*/ 6 h 40"/>
                <a:gd name="T16" fmla="*/ 16 w 40"/>
                <a:gd name="T17" fmla="*/ 6 h 40"/>
                <a:gd name="T18" fmla="*/ 0 w 40"/>
                <a:gd name="T19" fmla="*/ 8 h 40"/>
                <a:gd name="T20" fmla="*/ 24 w 40"/>
                <a:gd name="T21" fmla="*/ 8 h 40"/>
                <a:gd name="T22" fmla="*/ 32 w 40"/>
                <a:gd name="T23" fmla="*/ 8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40"/>
                <a:gd name="T38" fmla="*/ 40 w 40"/>
                <a:gd name="T39" fmla="*/ 40 h 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40">
                  <a:moveTo>
                    <a:pt x="32" y="40"/>
                  </a:moveTo>
                  <a:lnTo>
                    <a:pt x="32" y="24"/>
                  </a:lnTo>
                  <a:lnTo>
                    <a:pt x="32" y="16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0" y="40"/>
                  </a:lnTo>
                  <a:lnTo>
                    <a:pt x="24" y="40"/>
                  </a:lnTo>
                  <a:lnTo>
                    <a:pt x="32" y="4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56" name="Freeform 121"/>
            <p:cNvSpPr>
              <a:spLocks/>
            </p:cNvSpPr>
            <p:nvPr/>
          </p:nvSpPr>
          <p:spPr bwMode="auto">
            <a:xfrm>
              <a:off x="3520" y="2041"/>
              <a:ext cx="40" cy="23"/>
            </a:xfrm>
            <a:custGeom>
              <a:avLst/>
              <a:gdLst>
                <a:gd name="T0" fmla="*/ 32 w 40"/>
                <a:gd name="T1" fmla="*/ 23 h 23"/>
                <a:gd name="T2" fmla="*/ 24 w 40"/>
                <a:gd name="T3" fmla="*/ 23 h 23"/>
                <a:gd name="T4" fmla="*/ 24 w 40"/>
                <a:gd name="T5" fmla="*/ 15 h 23"/>
                <a:gd name="T6" fmla="*/ 16 w 40"/>
                <a:gd name="T7" fmla="*/ 15 h 23"/>
                <a:gd name="T8" fmla="*/ 16 w 40"/>
                <a:gd name="T9" fmla="*/ 7 h 23"/>
                <a:gd name="T10" fmla="*/ 0 w 40"/>
                <a:gd name="T11" fmla="*/ 0 h 23"/>
                <a:gd name="T12" fmla="*/ 8 w 40"/>
                <a:gd name="T13" fmla="*/ 0 h 23"/>
                <a:gd name="T14" fmla="*/ 32 w 40"/>
                <a:gd name="T15" fmla="*/ 0 h 23"/>
                <a:gd name="T16" fmla="*/ 40 w 40"/>
                <a:gd name="T17" fmla="*/ 0 h 23"/>
                <a:gd name="T18" fmla="*/ 40 w 40"/>
                <a:gd name="T19" fmla="*/ 15 h 23"/>
                <a:gd name="T20" fmla="*/ 32 w 40"/>
                <a:gd name="T21" fmla="*/ 15 h 23"/>
                <a:gd name="T22" fmla="*/ 32 w 40"/>
                <a:gd name="T23" fmla="*/ 23 h 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23"/>
                <a:gd name="T38" fmla="*/ 40 w 40"/>
                <a:gd name="T39" fmla="*/ 23 h 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23">
                  <a:moveTo>
                    <a:pt x="32" y="23"/>
                  </a:moveTo>
                  <a:lnTo>
                    <a:pt x="24" y="23"/>
                  </a:lnTo>
                  <a:lnTo>
                    <a:pt x="24" y="15"/>
                  </a:lnTo>
                  <a:lnTo>
                    <a:pt x="16" y="15"/>
                  </a:lnTo>
                  <a:lnTo>
                    <a:pt x="16" y="7"/>
                  </a:lnTo>
                  <a:lnTo>
                    <a:pt x="0" y="0"/>
                  </a:lnTo>
                  <a:lnTo>
                    <a:pt x="8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15"/>
                  </a:lnTo>
                  <a:lnTo>
                    <a:pt x="32" y="15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57" name="Freeform 122"/>
            <p:cNvSpPr>
              <a:spLocks/>
            </p:cNvSpPr>
            <p:nvPr/>
          </p:nvSpPr>
          <p:spPr bwMode="auto">
            <a:xfrm>
              <a:off x="3520" y="2041"/>
              <a:ext cx="40" cy="23"/>
            </a:xfrm>
            <a:custGeom>
              <a:avLst/>
              <a:gdLst>
                <a:gd name="T0" fmla="*/ 32 w 40"/>
                <a:gd name="T1" fmla="*/ 23 h 23"/>
                <a:gd name="T2" fmla="*/ 24 w 40"/>
                <a:gd name="T3" fmla="*/ 23 h 23"/>
                <a:gd name="T4" fmla="*/ 24 w 40"/>
                <a:gd name="T5" fmla="*/ 15 h 23"/>
                <a:gd name="T6" fmla="*/ 16 w 40"/>
                <a:gd name="T7" fmla="*/ 15 h 23"/>
                <a:gd name="T8" fmla="*/ 16 w 40"/>
                <a:gd name="T9" fmla="*/ 7 h 23"/>
                <a:gd name="T10" fmla="*/ 0 w 40"/>
                <a:gd name="T11" fmla="*/ 0 h 23"/>
                <a:gd name="T12" fmla="*/ 8 w 40"/>
                <a:gd name="T13" fmla="*/ 0 h 23"/>
                <a:gd name="T14" fmla="*/ 32 w 40"/>
                <a:gd name="T15" fmla="*/ 0 h 23"/>
                <a:gd name="T16" fmla="*/ 40 w 40"/>
                <a:gd name="T17" fmla="*/ 0 h 23"/>
                <a:gd name="T18" fmla="*/ 40 w 40"/>
                <a:gd name="T19" fmla="*/ 15 h 23"/>
                <a:gd name="T20" fmla="*/ 32 w 40"/>
                <a:gd name="T21" fmla="*/ 15 h 23"/>
                <a:gd name="T22" fmla="*/ 32 w 40"/>
                <a:gd name="T23" fmla="*/ 23 h 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23"/>
                <a:gd name="T38" fmla="*/ 40 w 40"/>
                <a:gd name="T39" fmla="*/ 23 h 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23">
                  <a:moveTo>
                    <a:pt x="32" y="23"/>
                  </a:moveTo>
                  <a:lnTo>
                    <a:pt x="24" y="23"/>
                  </a:lnTo>
                  <a:lnTo>
                    <a:pt x="24" y="15"/>
                  </a:lnTo>
                  <a:lnTo>
                    <a:pt x="16" y="15"/>
                  </a:lnTo>
                  <a:lnTo>
                    <a:pt x="16" y="7"/>
                  </a:lnTo>
                  <a:lnTo>
                    <a:pt x="0" y="0"/>
                  </a:lnTo>
                  <a:lnTo>
                    <a:pt x="8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15"/>
                  </a:lnTo>
                  <a:lnTo>
                    <a:pt x="32" y="15"/>
                  </a:lnTo>
                  <a:lnTo>
                    <a:pt x="32" y="23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58" name="Rectangle 123"/>
            <p:cNvSpPr>
              <a:spLocks noChangeArrowheads="1"/>
            </p:cNvSpPr>
            <p:nvPr/>
          </p:nvSpPr>
          <p:spPr bwMode="auto">
            <a:xfrm>
              <a:off x="3552" y="2055"/>
              <a:ext cx="8" cy="9"/>
            </a:xfrm>
            <a:prstGeom prst="rect">
              <a:avLst/>
            </a:prstGeom>
            <a:solidFill>
              <a:srgbClr val="993300"/>
            </a:solidFill>
            <a:ln w="3175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59" name="Rectangle 124"/>
            <p:cNvSpPr>
              <a:spLocks noChangeArrowheads="1"/>
            </p:cNvSpPr>
            <p:nvPr/>
          </p:nvSpPr>
          <p:spPr bwMode="auto">
            <a:xfrm>
              <a:off x="3552" y="2055"/>
              <a:ext cx="8" cy="9"/>
            </a:xfrm>
            <a:prstGeom prst="rect">
              <a:avLst/>
            </a:prstGeom>
            <a:solidFill>
              <a:srgbClr val="993300"/>
            </a:solidFill>
            <a:ln w="3175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60" name="Freeform 125"/>
            <p:cNvSpPr>
              <a:spLocks/>
            </p:cNvSpPr>
            <p:nvPr/>
          </p:nvSpPr>
          <p:spPr bwMode="auto">
            <a:xfrm>
              <a:off x="3642" y="1975"/>
              <a:ext cx="106" cy="96"/>
            </a:xfrm>
            <a:custGeom>
              <a:avLst/>
              <a:gdLst>
                <a:gd name="T0" fmla="*/ 155 w 103"/>
                <a:gd name="T1" fmla="*/ 25 h 103"/>
                <a:gd name="T2" fmla="*/ 168 w 103"/>
                <a:gd name="T3" fmla="*/ 21 h 103"/>
                <a:gd name="T4" fmla="*/ 182 w 103"/>
                <a:gd name="T5" fmla="*/ 20 h 103"/>
                <a:gd name="T6" fmla="*/ 168 w 103"/>
                <a:gd name="T7" fmla="*/ 13 h 103"/>
                <a:gd name="T8" fmla="*/ 182 w 103"/>
                <a:gd name="T9" fmla="*/ 7 h 103"/>
                <a:gd name="T10" fmla="*/ 168 w 103"/>
                <a:gd name="T11" fmla="*/ 7 h 103"/>
                <a:gd name="T12" fmla="*/ 155 w 103"/>
                <a:gd name="T13" fmla="*/ 7 h 103"/>
                <a:gd name="T14" fmla="*/ 139 w 103"/>
                <a:gd name="T15" fmla="*/ 7 h 103"/>
                <a:gd name="T16" fmla="*/ 99 w 103"/>
                <a:gd name="T17" fmla="*/ 7 h 103"/>
                <a:gd name="T18" fmla="*/ 99 w 103"/>
                <a:gd name="T19" fmla="*/ 7 h 103"/>
                <a:gd name="T20" fmla="*/ 84 w 103"/>
                <a:gd name="T21" fmla="*/ 7 h 103"/>
                <a:gd name="T22" fmla="*/ 68 w 103"/>
                <a:gd name="T23" fmla="*/ 0 h 103"/>
                <a:gd name="T24" fmla="*/ 0 w 103"/>
                <a:gd name="T25" fmla="*/ 7 h 103"/>
                <a:gd name="T26" fmla="*/ 8 w 103"/>
                <a:gd name="T27" fmla="*/ 18 h 103"/>
                <a:gd name="T28" fmla="*/ 16 w 103"/>
                <a:gd name="T29" fmla="*/ 18 h 103"/>
                <a:gd name="T30" fmla="*/ 52 w 103"/>
                <a:gd name="T31" fmla="*/ 20 h 103"/>
                <a:gd name="T32" fmla="*/ 68 w 103"/>
                <a:gd name="T33" fmla="*/ 20 h 103"/>
                <a:gd name="T34" fmla="*/ 84 w 103"/>
                <a:gd name="T35" fmla="*/ 23 h 103"/>
                <a:gd name="T36" fmla="*/ 99 w 103"/>
                <a:gd name="T37" fmla="*/ 23 h 103"/>
                <a:gd name="T38" fmla="*/ 111 w 103"/>
                <a:gd name="T39" fmla="*/ 25 h 103"/>
                <a:gd name="T40" fmla="*/ 139 w 103"/>
                <a:gd name="T41" fmla="*/ 23 h 103"/>
                <a:gd name="T42" fmla="*/ 155 w 103"/>
                <a:gd name="T43" fmla="*/ 25 h 10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3"/>
                <a:gd name="T67" fmla="*/ 0 h 103"/>
                <a:gd name="T68" fmla="*/ 103 w 103"/>
                <a:gd name="T69" fmla="*/ 103 h 10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3" h="103">
                  <a:moveTo>
                    <a:pt x="87" y="103"/>
                  </a:moveTo>
                  <a:lnTo>
                    <a:pt x="95" y="87"/>
                  </a:lnTo>
                  <a:lnTo>
                    <a:pt x="103" y="79"/>
                  </a:lnTo>
                  <a:lnTo>
                    <a:pt x="95" y="48"/>
                  </a:lnTo>
                  <a:lnTo>
                    <a:pt x="103" y="32"/>
                  </a:lnTo>
                  <a:lnTo>
                    <a:pt x="95" y="24"/>
                  </a:lnTo>
                  <a:lnTo>
                    <a:pt x="87" y="16"/>
                  </a:lnTo>
                  <a:lnTo>
                    <a:pt x="79" y="16"/>
                  </a:lnTo>
                  <a:lnTo>
                    <a:pt x="55" y="8"/>
                  </a:lnTo>
                  <a:lnTo>
                    <a:pt x="55" y="16"/>
                  </a:lnTo>
                  <a:lnTo>
                    <a:pt x="48" y="16"/>
                  </a:lnTo>
                  <a:lnTo>
                    <a:pt x="40" y="0"/>
                  </a:lnTo>
                  <a:lnTo>
                    <a:pt x="0" y="24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32" y="79"/>
                  </a:lnTo>
                  <a:lnTo>
                    <a:pt x="40" y="79"/>
                  </a:lnTo>
                  <a:lnTo>
                    <a:pt x="48" y="95"/>
                  </a:lnTo>
                  <a:lnTo>
                    <a:pt x="55" y="95"/>
                  </a:lnTo>
                  <a:lnTo>
                    <a:pt x="63" y="103"/>
                  </a:lnTo>
                  <a:lnTo>
                    <a:pt x="79" y="95"/>
                  </a:lnTo>
                  <a:lnTo>
                    <a:pt x="87" y="103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61" name="Freeform 126"/>
            <p:cNvSpPr>
              <a:spLocks/>
            </p:cNvSpPr>
            <p:nvPr/>
          </p:nvSpPr>
          <p:spPr bwMode="auto">
            <a:xfrm>
              <a:off x="3560" y="1975"/>
              <a:ext cx="91" cy="118"/>
            </a:xfrm>
            <a:custGeom>
              <a:avLst/>
              <a:gdLst>
                <a:gd name="T0" fmla="*/ 95 w 88"/>
                <a:gd name="T1" fmla="*/ 7 h 127"/>
                <a:gd name="T2" fmla="*/ 157 w 88"/>
                <a:gd name="T3" fmla="*/ 7 h 127"/>
                <a:gd name="T4" fmla="*/ 157 w 88"/>
                <a:gd name="T5" fmla="*/ 7 h 127"/>
                <a:gd name="T6" fmla="*/ 142 w 88"/>
                <a:gd name="T7" fmla="*/ 7 h 127"/>
                <a:gd name="T8" fmla="*/ 157 w 88"/>
                <a:gd name="T9" fmla="*/ 7 h 127"/>
                <a:gd name="T10" fmla="*/ 171 w 88"/>
                <a:gd name="T11" fmla="*/ 17 h 127"/>
                <a:gd name="T12" fmla="*/ 157 w 88"/>
                <a:gd name="T13" fmla="*/ 17 h 127"/>
                <a:gd name="T14" fmla="*/ 142 w 88"/>
                <a:gd name="T15" fmla="*/ 17 h 127"/>
                <a:gd name="T16" fmla="*/ 108 w 88"/>
                <a:gd name="T17" fmla="*/ 19 h 127"/>
                <a:gd name="T18" fmla="*/ 124 w 88"/>
                <a:gd name="T19" fmla="*/ 22 h 127"/>
                <a:gd name="T20" fmla="*/ 157 w 88"/>
                <a:gd name="T21" fmla="*/ 26 h 127"/>
                <a:gd name="T22" fmla="*/ 142 w 88"/>
                <a:gd name="T23" fmla="*/ 28 h 127"/>
                <a:gd name="T24" fmla="*/ 77 w 88"/>
                <a:gd name="T25" fmla="*/ 30 h 127"/>
                <a:gd name="T26" fmla="*/ 60 w 88"/>
                <a:gd name="T27" fmla="*/ 30 h 127"/>
                <a:gd name="T28" fmla="*/ 8 w 88"/>
                <a:gd name="T29" fmla="*/ 30 h 127"/>
                <a:gd name="T30" fmla="*/ 36 w 88"/>
                <a:gd name="T31" fmla="*/ 26 h 127"/>
                <a:gd name="T32" fmla="*/ 0 w 88"/>
                <a:gd name="T33" fmla="*/ 22 h 127"/>
                <a:gd name="T34" fmla="*/ 0 w 88"/>
                <a:gd name="T35" fmla="*/ 20 h 127"/>
                <a:gd name="T36" fmla="*/ 0 w 88"/>
                <a:gd name="T37" fmla="*/ 17 h 127"/>
                <a:gd name="T38" fmla="*/ 0 w 88"/>
                <a:gd name="T39" fmla="*/ 14 h 127"/>
                <a:gd name="T40" fmla="*/ 0 w 88"/>
                <a:gd name="T41" fmla="*/ 12 h 127"/>
                <a:gd name="T42" fmla="*/ 8 w 88"/>
                <a:gd name="T43" fmla="*/ 7 h 127"/>
                <a:gd name="T44" fmla="*/ 44 w 88"/>
                <a:gd name="T45" fmla="*/ 7 h 127"/>
                <a:gd name="T46" fmla="*/ 60 w 88"/>
                <a:gd name="T47" fmla="*/ 7 h 127"/>
                <a:gd name="T48" fmla="*/ 44 w 88"/>
                <a:gd name="T49" fmla="*/ 7 h 127"/>
                <a:gd name="T50" fmla="*/ 60 w 88"/>
                <a:gd name="T51" fmla="*/ 7 h 127"/>
                <a:gd name="T52" fmla="*/ 44 w 88"/>
                <a:gd name="T53" fmla="*/ 0 h 127"/>
                <a:gd name="T54" fmla="*/ 60 w 88"/>
                <a:gd name="T55" fmla="*/ 0 h 127"/>
                <a:gd name="T56" fmla="*/ 77 w 88"/>
                <a:gd name="T57" fmla="*/ 0 h 127"/>
                <a:gd name="T58" fmla="*/ 77 w 88"/>
                <a:gd name="T59" fmla="*/ 7 h 127"/>
                <a:gd name="T60" fmla="*/ 95 w 88"/>
                <a:gd name="T61" fmla="*/ 7 h 127"/>
                <a:gd name="T62" fmla="*/ 77 w 88"/>
                <a:gd name="T63" fmla="*/ 7 h 127"/>
                <a:gd name="T64" fmla="*/ 95 w 88"/>
                <a:gd name="T65" fmla="*/ 7 h 1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8"/>
                <a:gd name="T100" fmla="*/ 0 h 127"/>
                <a:gd name="T101" fmla="*/ 88 w 88"/>
                <a:gd name="T102" fmla="*/ 127 h 12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8" h="127">
                  <a:moveTo>
                    <a:pt x="48" y="24"/>
                  </a:moveTo>
                  <a:lnTo>
                    <a:pt x="80" y="8"/>
                  </a:lnTo>
                  <a:lnTo>
                    <a:pt x="80" y="16"/>
                  </a:lnTo>
                  <a:lnTo>
                    <a:pt x="72" y="16"/>
                  </a:lnTo>
                  <a:lnTo>
                    <a:pt x="80" y="24"/>
                  </a:lnTo>
                  <a:lnTo>
                    <a:pt x="88" y="72"/>
                  </a:lnTo>
                  <a:lnTo>
                    <a:pt x="80" y="72"/>
                  </a:lnTo>
                  <a:lnTo>
                    <a:pt x="72" y="72"/>
                  </a:lnTo>
                  <a:lnTo>
                    <a:pt x="56" y="79"/>
                  </a:lnTo>
                  <a:lnTo>
                    <a:pt x="64" y="95"/>
                  </a:lnTo>
                  <a:lnTo>
                    <a:pt x="80" y="111"/>
                  </a:lnTo>
                  <a:lnTo>
                    <a:pt x="72" y="119"/>
                  </a:lnTo>
                  <a:lnTo>
                    <a:pt x="40" y="127"/>
                  </a:lnTo>
                  <a:lnTo>
                    <a:pt x="32" y="127"/>
                  </a:lnTo>
                  <a:lnTo>
                    <a:pt x="8" y="127"/>
                  </a:lnTo>
                  <a:lnTo>
                    <a:pt x="16" y="111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2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48" y="16"/>
                  </a:lnTo>
                  <a:lnTo>
                    <a:pt x="40" y="24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62" name="Freeform 127"/>
            <p:cNvSpPr>
              <a:spLocks/>
            </p:cNvSpPr>
            <p:nvPr/>
          </p:nvSpPr>
          <p:spPr bwMode="auto">
            <a:xfrm>
              <a:off x="3617" y="2041"/>
              <a:ext cx="80" cy="44"/>
            </a:xfrm>
            <a:custGeom>
              <a:avLst/>
              <a:gdLst>
                <a:gd name="T0" fmla="*/ 2 w 98"/>
                <a:gd name="T1" fmla="*/ 1 h 60"/>
                <a:gd name="T2" fmla="*/ 2 w 98"/>
                <a:gd name="T3" fmla="*/ 1 h 60"/>
                <a:gd name="T4" fmla="*/ 2 w 98"/>
                <a:gd name="T5" fmla="*/ 1 h 60"/>
                <a:gd name="T6" fmla="*/ 2 w 98"/>
                <a:gd name="T7" fmla="*/ 0 h 60"/>
                <a:gd name="T8" fmla="*/ 2 w 98"/>
                <a:gd name="T9" fmla="*/ 0 h 60"/>
                <a:gd name="T10" fmla="*/ 2 w 98"/>
                <a:gd name="T11" fmla="*/ 0 h 60"/>
                <a:gd name="T12" fmla="*/ 2 w 98"/>
                <a:gd name="T13" fmla="*/ 0 h 60"/>
                <a:gd name="T14" fmla="*/ 0 w 98"/>
                <a:gd name="T15" fmla="*/ 1 h 60"/>
                <a:gd name="T16" fmla="*/ 2 w 98"/>
                <a:gd name="T17" fmla="*/ 1 h 60"/>
                <a:gd name="T18" fmla="*/ 2 w 98"/>
                <a:gd name="T19" fmla="*/ 1 h 60"/>
                <a:gd name="T20" fmla="*/ 2 w 98"/>
                <a:gd name="T21" fmla="*/ 1 h 60"/>
                <a:gd name="T22" fmla="*/ 2 w 98"/>
                <a:gd name="T23" fmla="*/ 1 h 60"/>
                <a:gd name="T24" fmla="*/ 2 w 98"/>
                <a:gd name="T25" fmla="*/ 1 h 60"/>
                <a:gd name="T26" fmla="*/ 2 w 98"/>
                <a:gd name="T27" fmla="*/ 1 h 60"/>
                <a:gd name="T28" fmla="*/ 2 w 98"/>
                <a:gd name="T29" fmla="*/ 1 h 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8"/>
                <a:gd name="T46" fmla="*/ 0 h 60"/>
                <a:gd name="T47" fmla="*/ 98 w 98"/>
                <a:gd name="T48" fmla="*/ 60 h 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8" h="60">
                  <a:moveTo>
                    <a:pt x="98" y="27"/>
                  </a:moveTo>
                  <a:lnTo>
                    <a:pt x="82" y="9"/>
                  </a:lnTo>
                  <a:lnTo>
                    <a:pt x="72" y="9"/>
                  </a:lnTo>
                  <a:lnTo>
                    <a:pt x="51" y="0"/>
                  </a:lnTo>
                  <a:lnTo>
                    <a:pt x="41" y="0"/>
                  </a:lnTo>
                  <a:lnTo>
                    <a:pt x="31" y="0"/>
                  </a:lnTo>
                  <a:lnTo>
                    <a:pt x="20" y="0"/>
                  </a:lnTo>
                  <a:lnTo>
                    <a:pt x="0" y="9"/>
                  </a:lnTo>
                  <a:lnTo>
                    <a:pt x="10" y="29"/>
                  </a:lnTo>
                  <a:lnTo>
                    <a:pt x="31" y="50"/>
                  </a:lnTo>
                  <a:lnTo>
                    <a:pt x="41" y="50"/>
                  </a:lnTo>
                  <a:lnTo>
                    <a:pt x="41" y="40"/>
                  </a:lnTo>
                  <a:lnTo>
                    <a:pt x="72" y="50"/>
                  </a:lnTo>
                  <a:lnTo>
                    <a:pt x="72" y="60"/>
                  </a:lnTo>
                  <a:lnTo>
                    <a:pt x="98" y="28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63" name="Freeform 128"/>
            <p:cNvSpPr>
              <a:spLocks/>
            </p:cNvSpPr>
            <p:nvPr/>
          </p:nvSpPr>
          <p:spPr bwMode="auto">
            <a:xfrm>
              <a:off x="3593" y="2071"/>
              <a:ext cx="83" cy="36"/>
            </a:xfrm>
            <a:custGeom>
              <a:avLst/>
              <a:gdLst>
                <a:gd name="T0" fmla="*/ 0 w 80"/>
                <a:gd name="T1" fmla="*/ 5 h 40"/>
                <a:gd name="T2" fmla="*/ 8 w 80"/>
                <a:gd name="T3" fmla="*/ 5 h 40"/>
                <a:gd name="T4" fmla="*/ 86 w 80"/>
                <a:gd name="T5" fmla="*/ 5 h 40"/>
                <a:gd name="T6" fmla="*/ 99 w 80"/>
                <a:gd name="T7" fmla="*/ 5 h 40"/>
                <a:gd name="T8" fmla="*/ 115 w 80"/>
                <a:gd name="T9" fmla="*/ 5 h 40"/>
                <a:gd name="T10" fmla="*/ 115 w 80"/>
                <a:gd name="T11" fmla="*/ 0 h 40"/>
                <a:gd name="T12" fmla="*/ 166 w 80"/>
                <a:gd name="T13" fmla="*/ 5 h 40"/>
                <a:gd name="T14" fmla="*/ 166 w 80"/>
                <a:gd name="T15" fmla="*/ 5 h 40"/>
                <a:gd name="T16" fmla="*/ 149 w 80"/>
                <a:gd name="T17" fmla="*/ 5 h 40"/>
                <a:gd name="T18" fmla="*/ 99 w 80"/>
                <a:gd name="T19" fmla="*/ 5 h 40"/>
                <a:gd name="T20" fmla="*/ 64 w 80"/>
                <a:gd name="T21" fmla="*/ 5 h 40"/>
                <a:gd name="T22" fmla="*/ 8 w 80"/>
                <a:gd name="T23" fmla="*/ 5 h 40"/>
                <a:gd name="T24" fmla="*/ 0 w 80"/>
                <a:gd name="T25" fmla="*/ 5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"/>
                <a:gd name="T40" fmla="*/ 0 h 40"/>
                <a:gd name="T41" fmla="*/ 80 w 80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" h="40">
                  <a:moveTo>
                    <a:pt x="0" y="24"/>
                  </a:moveTo>
                  <a:lnTo>
                    <a:pt x="8" y="24"/>
                  </a:lnTo>
                  <a:lnTo>
                    <a:pt x="40" y="16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80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48" y="40"/>
                  </a:lnTo>
                  <a:lnTo>
                    <a:pt x="32" y="32"/>
                  </a:lnTo>
                  <a:lnTo>
                    <a:pt x="8" y="3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64" name="Freeform 129"/>
            <p:cNvSpPr>
              <a:spLocks/>
            </p:cNvSpPr>
            <p:nvPr/>
          </p:nvSpPr>
          <p:spPr bwMode="auto">
            <a:xfrm>
              <a:off x="3593" y="2100"/>
              <a:ext cx="8" cy="7"/>
            </a:xfrm>
            <a:custGeom>
              <a:avLst/>
              <a:gdLst>
                <a:gd name="T0" fmla="*/ 8 w 8"/>
                <a:gd name="T1" fmla="*/ 4 h 8"/>
                <a:gd name="T2" fmla="*/ 0 w 8"/>
                <a:gd name="T3" fmla="*/ 0 h 8"/>
                <a:gd name="T4" fmla="*/ 8 w 8"/>
                <a:gd name="T5" fmla="*/ 4 h 8"/>
                <a:gd name="T6" fmla="*/ 0 60000 65536"/>
                <a:gd name="T7" fmla="*/ 0 60000 65536"/>
                <a:gd name="T8" fmla="*/ 0 60000 65536"/>
                <a:gd name="T9" fmla="*/ 0 w 8"/>
                <a:gd name="T10" fmla="*/ 0 h 8"/>
                <a:gd name="T11" fmla="*/ 8 w 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8">
                  <a:moveTo>
                    <a:pt x="8" y="8"/>
                  </a:move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65" name="Freeform 130"/>
            <p:cNvSpPr>
              <a:spLocks/>
            </p:cNvSpPr>
            <p:nvPr/>
          </p:nvSpPr>
          <p:spPr bwMode="auto">
            <a:xfrm>
              <a:off x="3593" y="2100"/>
              <a:ext cx="17" cy="16"/>
            </a:xfrm>
            <a:custGeom>
              <a:avLst/>
              <a:gdLst>
                <a:gd name="T0" fmla="*/ 50 w 16"/>
                <a:gd name="T1" fmla="*/ 8 h 16"/>
                <a:gd name="T2" fmla="*/ 50 w 16"/>
                <a:gd name="T3" fmla="*/ 16 h 16"/>
                <a:gd name="T4" fmla="*/ 31 w 16"/>
                <a:gd name="T5" fmla="*/ 16 h 16"/>
                <a:gd name="T6" fmla="*/ 0 w 16"/>
                <a:gd name="T7" fmla="*/ 8 h 16"/>
                <a:gd name="T8" fmla="*/ 0 w 16"/>
                <a:gd name="T9" fmla="*/ 0 h 16"/>
                <a:gd name="T10" fmla="*/ 31 w 16"/>
                <a:gd name="T11" fmla="*/ 0 h 16"/>
                <a:gd name="T12" fmla="*/ 50 w 16"/>
                <a:gd name="T13" fmla="*/ 8 h 16"/>
                <a:gd name="T14" fmla="*/ 50 w 16"/>
                <a:gd name="T15" fmla="*/ 16 h 16"/>
                <a:gd name="T16" fmla="*/ 31 w 16"/>
                <a:gd name="T17" fmla="*/ 16 h 16"/>
                <a:gd name="T18" fmla="*/ 0 w 16"/>
                <a:gd name="T19" fmla="*/ 8 h 16"/>
                <a:gd name="T20" fmla="*/ 0 w 16"/>
                <a:gd name="T21" fmla="*/ 0 h 16"/>
                <a:gd name="T22" fmla="*/ 31 w 16"/>
                <a:gd name="T23" fmla="*/ 0 h 16"/>
                <a:gd name="T24" fmla="*/ 50 w 16"/>
                <a:gd name="T25" fmla="*/ 8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16"/>
                <a:gd name="T41" fmla="*/ 16 w 16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16">
                  <a:moveTo>
                    <a:pt x="16" y="8"/>
                  </a:moveTo>
                  <a:lnTo>
                    <a:pt x="16" y="16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66" name="Freeform 131"/>
            <p:cNvSpPr>
              <a:spLocks/>
            </p:cNvSpPr>
            <p:nvPr/>
          </p:nvSpPr>
          <p:spPr bwMode="auto">
            <a:xfrm>
              <a:off x="3593" y="2093"/>
              <a:ext cx="8" cy="7"/>
            </a:xfrm>
            <a:custGeom>
              <a:avLst/>
              <a:gdLst>
                <a:gd name="T0" fmla="*/ 8 w 8"/>
                <a:gd name="T1" fmla="*/ 4 h 8"/>
                <a:gd name="T2" fmla="*/ 0 w 8"/>
                <a:gd name="T3" fmla="*/ 0 h 8"/>
                <a:gd name="T4" fmla="*/ 8 w 8"/>
                <a:gd name="T5" fmla="*/ 4 h 8"/>
                <a:gd name="T6" fmla="*/ 0 60000 65536"/>
                <a:gd name="T7" fmla="*/ 0 60000 65536"/>
                <a:gd name="T8" fmla="*/ 0 60000 65536"/>
                <a:gd name="T9" fmla="*/ 0 w 8"/>
                <a:gd name="T10" fmla="*/ 0 h 8"/>
                <a:gd name="T11" fmla="*/ 8 w 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8">
                  <a:moveTo>
                    <a:pt x="8" y="8"/>
                  </a:move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67" name="Freeform 132"/>
            <p:cNvSpPr>
              <a:spLocks/>
            </p:cNvSpPr>
            <p:nvPr/>
          </p:nvSpPr>
          <p:spPr bwMode="auto">
            <a:xfrm>
              <a:off x="3593" y="2093"/>
              <a:ext cx="8" cy="7"/>
            </a:xfrm>
            <a:custGeom>
              <a:avLst/>
              <a:gdLst>
                <a:gd name="T0" fmla="*/ 8 w 8"/>
                <a:gd name="T1" fmla="*/ 4 h 8"/>
                <a:gd name="T2" fmla="*/ 0 w 8"/>
                <a:gd name="T3" fmla="*/ 0 h 8"/>
                <a:gd name="T4" fmla="*/ 8 w 8"/>
                <a:gd name="T5" fmla="*/ 4 h 8"/>
                <a:gd name="T6" fmla="*/ 0 60000 65536"/>
                <a:gd name="T7" fmla="*/ 0 60000 65536"/>
                <a:gd name="T8" fmla="*/ 0 60000 65536"/>
                <a:gd name="T9" fmla="*/ 0 w 8"/>
                <a:gd name="T10" fmla="*/ 0 h 8"/>
                <a:gd name="T11" fmla="*/ 8 w 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8">
                  <a:moveTo>
                    <a:pt x="8" y="8"/>
                  </a:moveTo>
                  <a:lnTo>
                    <a:pt x="0" y="0"/>
                  </a:lnTo>
                  <a:lnTo>
                    <a:pt x="8" y="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68" name="Freeform 133"/>
            <p:cNvSpPr>
              <a:spLocks/>
            </p:cNvSpPr>
            <p:nvPr/>
          </p:nvSpPr>
          <p:spPr bwMode="auto">
            <a:xfrm>
              <a:off x="3560" y="2093"/>
              <a:ext cx="41" cy="29"/>
            </a:xfrm>
            <a:custGeom>
              <a:avLst/>
              <a:gdLst>
                <a:gd name="T0" fmla="*/ 8 w 40"/>
                <a:gd name="T1" fmla="*/ 5 h 32"/>
                <a:gd name="T2" fmla="*/ 44 w 40"/>
                <a:gd name="T3" fmla="*/ 5 h 32"/>
                <a:gd name="T4" fmla="*/ 52 w 40"/>
                <a:gd name="T5" fmla="*/ 5 h 32"/>
                <a:gd name="T6" fmla="*/ 52 w 40"/>
                <a:gd name="T7" fmla="*/ 5 h 32"/>
                <a:gd name="T8" fmla="*/ 60 w 40"/>
                <a:gd name="T9" fmla="*/ 5 h 32"/>
                <a:gd name="T10" fmla="*/ 60 w 40"/>
                <a:gd name="T11" fmla="*/ 5 h 32"/>
                <a:gd name="T12" fmla="*/ 52 w 40"/>
                <a:gd name="T13" fmla="*/ 0 h 32"/>
                <a:gd name="T14" fmla="*/ 8 w 40"/>
                <a:gd name="T15" fmla="*/ 0 h 32"/>
                <a:gd name="T16" fmla="*/ 0 w 40"/>
                <a:gd name="T17" fmla="*/ 0 h 32"/>
                <a:gd name="T18" fmla="*/ 0 w 40"/>
                <a:gd name="T19" fmla="*/ 5 h 32"/>
                <a:gd name="T20" fmla="*/ 0 w 40"/>
                <a:gd name="T21" fmla="*/ 5 h 32"/>
                <a:gd name="T22" fmla="*/ 0 w 40"/>
                <a:gd name="T23" fmla="*/ 5 h 32"/>
                <a:gd name="T24" fmla="*/ 0 w 40"/>
                <a:gd name="T25" fmla="*/ 5 h 32"/>
                <a:gd name="T26" fmla="*/ 8 w 40"/>
                <a:gd name="T27" fmla="*/ 5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"/>
                <a:gd name="T43" fmla="*/ 0 h 32"/>
                <a:gd name="T44" fmla="*/ 40 w 40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" h="32">
                  <a:moveTo>
                    <a:pt x="8" y="32"/>
                  </a:moveTo>
                  <a:lnTo>
                    <a:pt x="24" y="24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69" name="Freeform 134"/>
            <p:cNvSpPr>
              <a:spLocks/>
            </p:cNvSpPr>
            <p:nvPr/>
          </p:nvSpPr>
          <p:spPr bwMode="auto">
            <a:xfrm>
              <a:off x="3560" y="2093"/>
              <a:ext cx="41" cy="29"/>
            </a:xfrm>
            <a:custGeom>
              <a:avLst/>
              <a:gdLst>
                <a:gd name="T0" fmla="*/ 8 w 40"/>
                <a:gd name="T1" fmla="*/ 5 h 32"/>
                <a:gd name="T2" fmla="*/ 44 w 40"/>
                <a:gd name="T3" fmla="*/ 5 h 32"/>
                <a:gd name="T4" fmla="*/ 52 w 40"/>
                <a:gd name="T5" fmla="*/ 5 h 32"/>
                <a:gd name="T6" fmla="*/ 52 w 40"/>
                <a:gd name="T7" fmla="*/ 5 h 32"/>
                <a:gd name="T8" fmla="*/ 60 w 40"/>
                <a:gd name="T9" fmla="*/ 5 h 32"/>
                <a:gd name="T10" fmla="*/ 60 w 40"/>
                <a:gd name="T11" fmla="*/ 5 h 32"/>
                <a:gd name="T12" fmla="*/ 52 w 40"/>
                <a:gd name="T13" fmla="*/ 0 h 32"/>
                <a:gd name="T14" fmla="*/ 8 w 40"/>
                <a:gd name="T15" fmla="*/ 0 h 32"/>
                <a:gd name="T16" fmla="*/ 0 w 40"/>
                <a:gd name="T17" fmla="*/ 0 h 32"/>
                <a:gd name="T18" fmla="*/ 0 w 40"/>
                <a:gd name="T19" fmla="*/ 5 h 32"/>
                <a:gd name="T20" fmla="*/ 0 w 40"/>
                <a:gd name="T21" fmla="*/ 5 h 32"/>
                <a:gd name="T22" fmla="*/ 0 w 40"/>
                <a:gd name="T23" fmla="*/ 5 h 32"/>
                <a:gd name="T24" fmla="*/ 0 w 40"/>
                <a:gd name="T25" fmla="*/ 5 h 32"/>
                <a:gd name="T26" fmla="*/ 8 w 40"/>
                <a:gd name="T27" fmla="*/ 5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"/>
                <a:gd name="T43" fmla="*/ 0 h 32"/>
                <a:gd name="T44" fmla="*/ 40 w 40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" h="32">
                  <a:moveTo>
                    <a:pt x="8" y="32"/>
                  </a:moveTo>
                  <a:lnTo>
                    <a:pt x="24" y="24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8" y="32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70" name="Freeform 135"/>
            <p:cNvSpPr>
              <a:spLocks/>
            </p:cNvSpPr>
            <p:nvPr/>
          </p:nvSpPr>
          <p:spPr bwMode="auto">
            <a:xfrm>
              <a:off x="3394" y="2175"/>
              <a:ext cx="33" cy="59"/>
            </a:xfrm>
            <a:custGeom>
              <a:avLst/>
              <a:gdLst>
                <a:gd name="T0" fmla="*/ 36 w 32"/>
                <a:gd name="T1" fmla="*/ 13 h 64"/>
                <a:gd name="T2" fmla="*/ 44 w 32"/>
                <a:gd name="T3" fmla="*/ 10 h 64"/>
                <a:gd name="T4" fmla="*/ 36 w 32"/>
                <a:gd name="T5" fmla="*/ 6 h 64"/>
                <a:gd name="T6" fmla="*/ 44 w 32"/>
                <a:gd name="T7" fmla="*/ 6 h 64"/>
                <a:gd name="T8" fmla="*/ 44 w 32"/>
                <a:gd name="T9" fmla="*/ 6 h 64"/>
                <a:gd name="T10" fmla="*/ 55 w 32"/>
                <a:gd name="T11" fmla="*/ 0 h 64"/>
                <a:gd name="T12" fmla="*/ 0 w 32"/>
                <a:gd name="T13" fmla="*/ 0 h 64"/>
                <a:gd name="T14" fmla="*/ 0 w 32"/>
                <a:gd name="T15" fmla="*/ 6 h 64"/>
                <a:gd name="T16" fmla="*/ 0 w 32"/>
                <a:gd name="T17" fmla="*/ 10 h 64"/>
                <a:gd name="T18" fmla="*/ 0 w 32"/>
                <a:gd name="T19" fmla="*/ 13 h 64"/>
                <a:gd name="T20" fmla="*/ 36 w 32"/>
                <a:gd name="T21" fmla="*/ 13 h 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64"/>
                <a:gd name="T35" fmla="*/ 32 w 32"/>
                <a:gd name="T36" fmla="*/ 64 h 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64">
                  <a:moveTo>
                    <a:pt x="16" y="64"/>
                  </a:moveTo>
                  <a:lnTo>
                    <a:pt x="24" y="48"/>
                  </a:lnTo>
                  <a:lnTo>
                    <a:pt x="16" y="32"/>
                  </a:lnTo>
                  <a:lnTo>
                    <a:pt x="24" y="24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48"/>
                  </a:lnTo>
                  <a:lnTo>
                    <a:pt x="0" y="64"/>
                  </a:lnTo>
                  <a:lnTo>
                    <a:pt x="16" y="6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71" name="Freeform 136"/>
            <p:cNvSpPr>
              <a:spLocks/>
            </p:cNvSpPr>
            <p:nvPr/>
          </p:nvSpPr>
          <p:spPr bwMode="auto">
            <a:xfrm>
              <a:off x="3394" y="2175"/>
              <a:ext cx="33" cy="59"/>
            </a:xfrm>
            <a:custGeom>
              <a:avLst/>
              <a:gdLst>
                <a:gd name="T0" fmla="*/ 36 w 32"/>
                <a:gd name="T1" fmla="*/ 13 h 64"/>
                <a:gd name="T2" fmla="*/ 44 w 32"/>
                <a:gd name="T3" fmla="*/ 10 h 64"/>
                <a:gd name="T4" fmla="*/ 36 w 32"/>
                <a:gd name="T5" fmla="*/ 6 h 64"/>
                <a:gd name="T6" fmla="*/ 44 w 32"/>
                <a:gd name="T7" fmla="*/ 6 h 64"/>
                <a:gd name="T8" fmla="*/ 44 w 32"/>
                <a:gd name="T9" fmla="*/ 6 h 64"/>
                <a:gd name="T10" fmla="*/ 55 w 32"/>
                <a:gd name="T11" fmla="*/ 0 h 64"/>
                <a:gd name="T12" fmla="*/ 0 w 32"/>
                <a:gd name="T13" fmla="*/ 0 h 64"/>
                <a:gd name="T14" fmla="*/ 0 w 32"/>
                <a:gd name="T15" fmla="*/ 6 h 64"/>
                <a:gd name="T16" fmla="*/ 0 w 32"/>
                <a:gd name="T17" fmla="*/ 10 h 64"/>
                <a:gd name="T18" fmla="*/ 0 w 32"/>
                <a:gd name="T19" fmla="*/ 13 h 64"/>
                <a:gd name="T20" fmla="*/ 36 w 32"/>
                <a:gd name="T21" fmla="*/ 13 h 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64"/>
                <a:gd name="T35" fmla="*/ 32 w 32"/>
                <a:gd name="T36" fmla="*/ 64 h 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64">
                  <a:moveTo>
                    <a:pt x="16" y="64"/>
                  </a:moveTo>
                  <a:lnTo>
                    <a:pt x="24" y="48"/>
                  </a:lnTo>
                  <a:lnTo>
                    <a:pt x="16" y="32"/>
                  </a:lnTo>
                  <a:lnTo>
                    <a:pt x="24" y="24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48"/>
                  </a:lnTo>
                  <a:lnTo>
                    <a:pt x="0" y="64"/>
                  </a:lnTo>
                  <a:lnTo>
                    <a:pt x="16" y="64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72" name="Freeform 137"/>
            <p:cNvSpPr>
              <a:spLocks/>
            </p:cNvSpPr>
            <p:nvPr/>
          </p:nvSpPr>
          <p:spPr bwMode="auto">
            <a:xfrm>
              <a:off x="3560" y="2100"/>
              <a:ext cx="132" cy="119"/>
            </a:xfrm>
            <a:custGeom>
              <a:avLst/>
              <a:gdLst>
                <a:gd name="T0" fmla="*/ 8 w 128"/>
                <a:gd name="T1" fmla="*/ 12 h 128"/>
                <a:gd name="T2" fmla="*/ 44 w 128"/>
                <a:gd name="T3" fmla="*/ 9 h 128"/>
                <a:gd name="T4" fmla="*/ 71 w 128"/>
                <a:gd name="T5" fmla="*/ 12 h 128"/>
                <a:gd name="T6" fmla="*/ 90 w 128"/>
                <a:gd name="T7" fmla="*/ 17 h 128"/>
                <a:gd name="T8" fmla="*/ 103 w 128"/>
                <a:gd name="T9" fmla="*/ 17 h 128"/>
                <a:gd name="T10" fmla="*/ 116 w 128"/>
                <a:gd name="T11" fmla="*/ 19 h 128"/>
                <a:gd name="T12" fmla="*/ 147 w 128"/>
                <a:gd name="T13" fmla="*/ 20 h 128"/>
                <a:gd name="T14" fmla="*/ 162 w 128"/>
                <a:gd name="T15" fmla="*/ 25 h 128"/>
                <a:gd name="T16" fmla="*/ 176 w 128"/>
                <a:gd name="T17" fmla="*/ 25 h 128"/>
                <a:gd name="T18" fmla="*/ 192 w 128"/>
                <a:gd name="T19" fmla="*/ 30 h 128"/>
                <a:gd name="T20" fmla="*/ 176 w 128"/>
                <a:gd name="T21" fmla="*/ 30 h 128"/>
                <a:gd name="T22" fmla="*/ 192 w 128"/>
                <a:gd name="T23" fmla="*/ 30 h 128"/>
                <a:gd name="T24" fmla="*/ 207 w 128"/>
                <a:gd name="T25" fmla="*/ 30 h 128"/>
                <a:gd name="T26" fmla="*/ 207 w 128"/>
                <a:gd name="T27" fmla="*/ 29 h 128"/>
                <a:gd name="T28" fmla="*/ 207 w 128"/>
                <a:gd name="T29" fmla="*/ 27 h 128"/>
                <a:gd name="T30" fmla="*/ 207 w 128"/>
                <a:gd name="T31" fmla="*/ 22 h 128"/>
                <a:gd name="T32" fmla="*/ 222 w 128"/>
                <a:gd name="T33" fmla="*/ 27 h 128"/>
                <a:gd name="T34" fmla="*/ 235 w 128"/>
                <a:gd name="T35" fmla="*/ 25 h 128"/>
                <a:gd name="T36" fmla="*/ 176 w 128"/>
                <a:gd name="T37" fmla="*/ 19 h 128"/>
                <a:gd name="T38" fmla="*/ 192 w 128"/>
                <a:gd name="T39" fmla="*/ 19 h 128"/>
                <a:gd name="T40" fmla="*/ 176 w 128"/>
                <a:gd name="T41" fmla="*/ 19 h 128"/>
                <a:gd name="T42" fmla="*/ 147 w 128"/>
                <a:gd name="T43" fmla="*/ 17 h 128"/>
                <a:gd name="T44" fmla="*/ 147 w 128"/>
                <a:gd name="T45" fmla="*/ 14 h 128"/>
                <a:gd name="T46" fmla="*/ 116 w 128"/>
                <a:gd name="T47" fmla="*/ 9 h 128"/>
                <a:gd name="T48" fmla="*/ 116 w 128"/>
                <a:gd name="T49" fmla="*/ 7 h 128"/>
                <a:gd name="T50" fmla="*/ 147 w 128"/>
                <a:gd name="T51" fmla="*/ 7 h 128"/>
                <a:gd name="T52" fmla="*/ 147 w 128"/>
                <a:gd name="T53" fmla="*/ 7 h 128"/>
                <a:gd name="T54" fmla="*/ 147 w 128"/>
                <a:gd name="T55" fmla="*/ 7 h 128"/>
                <a:gd name="T56" fmla="*/ 116 w 128"/>
                <a:gd name="T57" fmla="*/ 0 h 128"/>
                <a:gd name="T58" fmla="*/ 71 w 128"/>
                <a:gd name="T59" fmla="*/ 0 h 128"/>
                <a:gd name="T60" fmla="*/ 71 w 128"/>
                <a:gd name="T61" fmla="*/ 7 h 128"/>
                <a:gd name="T62" fmla="*/ 55 w 128"/>
                <a:gd name="T63" fmla="*/ 7 h 128"/>
                <a:gd name="T64" fmla="*/ 55 w 128"/>
                <a:gd name="T65" fmla="*/ 7 h 128"/>
                <a:gd name="T66" fmla="*/ 44 w 128"/>
                <a:gd name="T67" fmla="*/ 7 h 128"/>
                <a:gd name="T68" fmla="*/ 8 w 128"/>
                <a:gd name="T69" fmla="*/ 7 h 128"/>
                <a:gd name="T70" fmla="*/ 0 w 128"/>
                <a:gd name="T71" fmla="*/ 7 h 128"/>
                <a:gd name="T72" fmla="*/ 0 w 128"/>
                <a:gd name="T73" fmla="*/ 7 h 128"/>
                <a:gd name="T74" fmla="*/ 8 w 128"/>
                <a:gd name="T75" fmla="*/ 1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8"/>
                <a:gd name="T115" fmla="*/ 0 h 128"/>
                <a:gd name="T116" fmla="*/ 128 w 128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8" h="128">
                  <a:moveTo>
                    <a:pt x="8" y="48"/>
                  </a:moveTo>
                  <a:lnTo>
                    <a:pt x="24" y="40"/>
                  </a:lnTo>
                  <a:lnTo>
                    <a:pt x="40" y="48"/>
                  </a:lnTo>
                  <a:lnTo>
                    <a:pt x="48" y="72"/>
                  </a:lnTo>
                  <a:lnTo>
                    <a:pt x="56" y="72"/>
                  </a:lnTo>
                  <a:lnTo>
                    <a:pt x="64" y="80"/>
                  </a:lnTo>
                  <a:lnTo>
                    <a:pt x="80" y="88"/>
                  </a:lnTo>
                  <a:lnTo>
                    <a:pt x="88" y="104"/>
                  </a:lnTo>
                  <a:lnTo>
                    <a:pt x="96" y="104"/>
                  </a:lnTo>
                  <a:lnTo>
                    <a:pt x="104" y="128"/>
                  </a:lnTo>
                  <a:lnTo>
                    <a:pt x="96" y="128"/>
                  </a:lnTo>
                  <a:lnTo>
                    <a:pt x="104" y="128"/>
                  </a:lnTo>
                  <a:lnTo>
                    <a:pt x="112" y="128"/>
                  </a:lnTo>
                  <a:lnTo>
                    <a:pt x="112" y="120"/>
                  </a:lnTo>
                  <a:lnTo>
                    <a:pt x="112" y="112"/>
                  </a:lnTo>
                  <a:lnTo>
                    <a:pt x="112" y="96"/>
                  </a:lnTo>
                  <a:lnTo>
                    <a:pt x="120" y="112"/>
                  </a:lnTo>
                  <a:lnTo>
                    <a:pt x="128" y="104"/>
                  </a:lnTo>
                  <a:lnTo>
                    <a:pt x="96" y="80"/>
                  </a:lnTo>
                  <a:lnTo>
                    <a:pt x="104" y="80"/>
                  </a:lnTo>
                  <a:lnTo>
                    <a:pt x="96" y="80"/>
                  </a:lnTo>
                  <a:lnTo>
                    <a:pt x="80" y="72"/>
                  </a:lnTo>
                  <a:lnTo>
                    <a:pt x="80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80" y="24"/>
                  </a:lnTo>
                  <a:lnTo>
                    <a:pt x="80" y="16"/>
                  </a:lnTo>
                  <a:lnTo>
                    <a:pt x="80" y="8"/>
                  </a:lnTo>
                  <a:lnTo>
                    <a:pt x="64" y="0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4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73" name="Freeform 138"/>
            <p:cNvSpPr>
              <a:spLocks/>
            </p:cNvSpPr>
            <p:nvPr/>
          </p:nvSpPr>
          <p:spPr bwMode="auto">
            <a:xfrm>
              <a:off x="3872" y="2234"/>
              <a:ext cx="84" cy="58"/>
            </a:xfrm>
            <a:custGeom>
              <a:avLst/>
              <a:gdLst>
                <a:gd name="T0" fmla="*/ 0 w 80"/>
                <a:gd name="T1" fmla="*/ 10 h 64"/>
                <a:gd name="T2" fmla="*/ 8 w 80"/>
                <a:gd name="T3" fmla="*/ 8 h 64"/>
                <a:gd name="T4" fmla="*/ 8 w 80"/>
                <a:gd name="T5" fmla="*/ 5 h 64"/>
                <a:gd name="T6" fmla="*/ 8 w 80"/>
                <a:gd name="T7" fmla="*/ 5 h 64"/>
                <a:gd name="T8" fmla="*/ 8 w 80"/>
                <a:gd name="T9" fmla="*/ 5 h 64"/>
                <a:gd name="T10" fmla="*/ 8 w 80"/>
                <a:gd name="T11" fmla="*/ 5 h 64"/>
                <a:gd name="T12" fmla="*/ 86 w 80"/>
                <a:gd name="T13" fmla="*/ 0 h 64"/>
                <a:gd name="T14" fmla="*/ 104 w 80"/>
                <a:gd name="T15" fmla="*/ 5 h 64"/>
                <a:gd name="T16" fmla="*/ 149 w 80"/>
                <a:gd name="T17" fmla="*/ 0 h 64"/>
                <a:gd name="T18" fmla="*/ 213 w 80"/>
                <a:gd name="T19" fmla="*/ 0 h 64"/>
                <a:gd name="T20" fmla="*/ 169 w 80"/>
                <a:gd name="T21" fmla="*/ 5 h 64"/>
                <a:gd name="T22" fmla="*/ 149 w 80"/>
                <a:gd name="T23" fmla="*/ 5 h 64"/>
                <a:gd name="T24" fmla="*/ 104 w 80"/>
                <a:gd name="T25" fmla="*/ 7 h 64"/>
                <a:gd name="T26" fmla="*/ 86 w 80"/>
                <a:gd name="T27" fmla="*/ 7 h 64"/>
                <a:gd name="T28" fmla="*/ 8 w 80"/>
                <a:gd name="T29" fmla="*/ 10 h 64"/>
                <a:gd name="T30" fmla="*/ 0 w 80"/>
                <a:gd name="T31" fmla="*/ 10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0"/>
                <a:gd name="T49" fmla="*/ 0 h 64"/>
                <a:gd name="T50" fmla="*/ 80 w 80"/>
                <a:gd name="T51" fmla="*/ 64 h 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0" h="64">
                  <a:moveTo>
                    <a:pt x="0" y="64"/>
                  </a:moveTo>
                  <a:lnTo>
                    <a:pt x="8" y="56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8" y="16"/>
                  </a:lnTo>
                  <a:lnTo>
                    <a:pt x="8" y="8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64" y="8"/>
                  </a:lnTo>
                  <a:lnTo>
                    <a:pt x="56" y="32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8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74" name="Freeform 139"/>
            <p:cNvSpPr>
              <a:spLocks/>
            </p:cNvSpPr>
            <p:nvPr/>
          </p:nvSpPr>
          <p:spPr bwMode="auto">
            <a:xfrm>
              <a:off x="3872" y="2234"/>
              <a:ext cx="84" cy="58"/>
            </a:xfrm>
            <a:custGeom>
              <a:avLst/>
              <a:gdLst>
                <a:gd name="T0" fmla="*/ 0 w 80"/>
                <a:gd name="T1" fmla="*/ 10 h 64"/>
                <a:gd name="T2" fmla="*/ 8 w 80"/>
                <a:gd name="T3" fmla="*/ 8 h 64"/>
                <a:gd name="T4" fmla="*/ 8 w 80"/>
                <a:gd name="T5" fmla="*/ 5 h 64"/>
                <a:gd name="T6" fmla="*/ 8 w 80"/>
                <a:gd name="T7" fmla="*/ 5 h 64"/>
                <a:gd name="T8" fmla="*/ 8 w 80"/>
                <a:gd name="T9" fmla="*/ 5 h 64"/>
                <a:gd name="T10" fmla="*/ 8 w 80"/>
                <a:gd name="T11" fmla="*/ 5 h 64"/>
                <a:gd name="T12" fmla="*/ 86 w 80"/>
                <a:gd name="T13" fmla="*/ 0 h 64"/>
                <a:gd name="T14" fmla="*/ 104 w 80"/>
                <a:gd name="T15" fmla="*/ 5 h 64"/>
                <a:gd name="T16" fmla="*/ 149 w 80"/>
                <a:gd name="T17" fmla="*/ 0 h 64"/>
                <a:gd name="T18" fmla="*/ 213 w 80"/>
                <a:gd name="T19" fmla="*/ 0 h 64"/>
                <a:gd name="T20" fmla="*/ 169 w 80"/>
                <a:gd name="T21" fmla="*/ 5 h 64"/>
                <a:gd name="T22" fmla="*/ 149 w 80"/>
                <a:gd name="T23" fmla="*/ 5 h 64"/>
                <a:gd name="T24" fmla="*/ 104 w 80"/>
                <a:gd name="T25" fmla="*/ 7 h 64"/>
                <a:gd name="T26" fmla="*/ 86 w 80"/>
                <a:gd name="T27" fmla="*/ 7 h 64"/>
                <a:gd name="T28" fmla="*/ 8 w 80"/>
                <a:gd name="T29" fmla="*/ 10 h 64"/>
                <a:gd name="T30" fmla="*/ 0 w 80"/>
                <a:gd name="T31" fmla="*/ 10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0"/>
                <a:gd name="T49" fmla="*/ 0 h 64"/>
                <a:gd name="T50" fmla="*/ 80 w 80"/>
                <a:gd name="T51" fmla="*/ 64 h 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0" h="64">
                  <a:moveTo>
                    <a:pt x="0" y="64"/>
                  </a:moveTo>
                  <a:lnTo>
                    <a:pt x="8" y="56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8" y="16"/>
                  </a:lnTo>
                  <a:lnTo>
                    <a:pt x="8" y="8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64" y="8"/>
                  </a:lnTo>
                  <a:lnTo>
                    <a:pt x="56" y="32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8" y="64"/>
                  </a:lnTo>
                  <a:lnTo>
                    <a:pt x="0" y="64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75" name="Freeform 140"/>
            <p:cNvSpPr>
              <a:spLocks/>
            </p:cNvSpPr>
            <p:nvPr/>
          </p:nvSpPr>
          <p:spPr bwMode="auto">
            <a:xfrm>
              <a:off x="3864" y="2280"/>
              <a:ext cx="50" cy="50"/>
            </a:xfrm>
            <a:custGeom>
              <a:avLst/>
              <a:gdLst>
                <a:gd name="T0" fmla="*/ 106 w 48"/>
                <a:gd name="T1" fmla="*/ 4 h 56"/>
                <a:gd name="T2" fmla="*/ 106 w 48"/>
                <a:gd name="T3" fmla="*/ 0 h 56"/>
                <a:gd name="T4" fmla="*/ 90 w 48"/>
                <a:gd name="T5" fmla="*/ 0 h 56"/>
                <a:gd name="T6" fmla="*/ 36 w 48"/>
                <a:gd name="T7" fmla="*/ 4 h 56"/>
                <a:gd name="T8" fmla="*/ 8 w 48"/>
                <a:gd name="T9" fmla="*/ 4 h 56"/>
                <a:gd name="T10" fmla="*/ 8 w 48"/>
                <a:gd name="T11" fmla="*/ 4 h 56"/>
                <a:gd name="T12" fmla="*/ 8 w 48"/>
                <a:gd name="T13" fmla="*/ 4 h 56"/>
                <a:gd name="T14" fmla="*/ 0 w 48"/>
                <a:gd name="T15" fmla="*/ 6 h 56"/>
                <a:gd name="T16" fmla="*/ 36 w 48"/>
                <a:gd name="T17" fmla="*/ 6 h 56"/>
                <a:gd name="T18" fmla="*/ 36 w 48"/>
                <a:gd name="T19" fmla="*/ 4 h 56"/>
                <a:gd name="T20" fmla="*/ 52 w 48"/>
                <a:gd name="T21" fmla="*/ 4 h 56"/>
                <a:gd name="T22" fmla="*/ 71 w 48"/>
                <a:gd name="T23" fmla="*/ 4 h 56"/>
                <a:gd name="T24" fmla="*/ 52 w 48"/>
                <a:gd name="T25" fmla="*/ 4 h 56"/>
                <a:gd name="T26" fmla="*/ 106 w 48"/>
                <a:gd name="T27" fmla="*/ 4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8"/>
                <a:gd name="T43" fmla="*/ 0 h 56"/>
                <a:gd name="T44" fmla="*/ 48 w 48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8" h="56">
                  <a:moveTo>
                    <a:pt x="48" y="16"/>
                  </a:moveTo>
                  <a:lnTo>
                    <a:pt x="48" y="0"/>
                  </a:lnTo>
                  <a:lnTo>
                    <a:pt x="40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24" y="48"/>
                  </a:lnTo>
                  <a:lnTo>
                    <a:pt x="32" y="32"/>
                  </a:lnTo>
                  <a:lnTo>
                    <a:pt x="24" y="24"/>
                  </a:lnTo>
                  <a:lnTo>
                    <a:pt x="48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76" name="Freeform 141"/>
            <p:cNvSpPr>
              <a:spLocks/>
            </p:cNvSpPr>
            <p:nvPr/>
          </p:nvSpPr>
          <p:spPr bwMode="auto">
            <a:xfrm>
              <a:off x="3864" y="2280"/>
              <a:ext cx="50" cy="50"/>
            </a:xfrm>
            <a:custGeom>
              <a:avLst/>
              <a:gdLst>
                <a:gd name="T0" fmla="*/ 106 w 48"/>
                <a:gd name="T1" fmla="*/ 4 h 56"/>
                <a:gd name="T2" fmla="*/ 106 w 48"/>
                <a:gd name="T3" fmla="*/ 0 h 56"/>
                <a:gd name="T4" fmla="*/ 90 w 48"/>
                <a:gd name="T5" fmla="*/ 0 h 56"/>
                <a:gd name="T6" fmla="*/ 36 w 48"/>
                <a:gd name="T7" fmla="*/ 4 h 56"/>
                <a:gd name="T8" fmla="*/ 8 w 48"/>
                <a:gd name="T9" fmla="*/ 4 h 56"/>
                <a:gd name="T10" fmla="*/ 8 w 48"/>
                <a:gd name="T11" fmla="*/ 4 h 56"/>
                <a:gd name="T12" fmla="*/ 8 w 48"/>
                <a:gd name="T13" fmla="*/ 4 h 56"/>
                <a:gd name="T14" fmla="*/ 0 w 48"/>
                <a:gd name="T15" fmla="*/ 6 h 56"/>
                <a:gd name="T16" fmla="*/ 36 w 48"/>
                <a:gd name="T17" fmla="*/ 6 h 56"/>
                <a:gd name="T18" fmla="*/ 36 w 48"/>
                <a:gd name="T19" fmla="*/ 4 h 56"/>
                <a:gd name="T20" fmla="*/ 52 w 48"/>
                <a:gd name="T21" fmla="*/ 4 h 56"/>
                <a:gd name="T22" fmla="*/ 71 w 48"/>
                <a:gd name="T23" fmla="*/ 4 h 56"/>
                <a:gd name="T24" fmla="*/ 52 w 48"/>
                <a:gd name="T25" fmla="*/ 4 h 56"/>
                <a:gd name="T26" fmla="*/ 106 w 48"/>
                <a:gd name="T27" fmla="*/ 4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8"/>
                <a:gd name="T43" fmla="*/ 0 h 56"/>
                <a:gd name="T44" fmla="*/ 48 w 48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8" h="56">
                  <a:moveTo>
                    <a:pt x="48" y="16"/>
                  </a:moveTo>
                  <a:lnTo>
                    <a:pt x="48" y="0"/>
                  </a:lnTo>
                  <a:lnTo>
                    <a:pt x="40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24" y="48"/>
                  </a:lnTo>
                  <a:lnTo>
                    <a:pt x="32" y="32"/>
                  </a:lnTo>
                  <a:lnTo>
                    <a:pt x="24" y="24"/>
                  </a:lnTo>
                  <a:lnTo>
                    <a:pt x="48" y="16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77" name="Freeform 142"/>
            <p:cNvSpPr>
              <a:spLocks/>
            </p:cNvSpPr>
            <p:nvPr/>
          </p:nvSpPr>
          <p:spPr bwMode="auto">
            <a:xfrm>
              <a:off x="3872" y="2264"/>
              <a:ext cx="9" cy="22"/>
            </a:xfrm>
            <a:custGeom>
              <a:avLst/>
              <a:gdLst>
                <a:gd name="T0" fmla="*/ 78 w 8"/>
                <a:gd name="T1" fmla="*/ 6 h 24"/>
                <a:gd name="T2" fmla="*/ 0 w 8"/>
                <a:gd name="T3" fmla="*/ 6 h 24"/>
                <a:gd name="T4" fmla="*/ 78 w 8"/>
                <a:gd name="T5" fmla="*/ 0 h 24"/>
                <a:gd name="T6" fmla="*/ 78 w 8"/>
                <a:gd name="T7" fmla="*/ 6 h 24"/>
                <a:gd name="T8" fmla="*/ 78 w 8"/>
                <a:gd name="T9" fmla="*/ 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24"/>
                <a:gd name="T17" fmla="*/ 8 w 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24">
                  <a:moveTo>
                    <a:pt x="8" y="24"/>
                  </a:moveTo>
                  <a:lnTo>
                    <a:pt x="0" y="24"/>
                  </a:lnTo>
                  <a:lnTo>
                    <a:pt x="8" y="0"/>
                  </a:lnTo>
                  <a:lnTo>
                    <a:pt x="8" y="8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78" name="Freeform 143"/>
            <p:cNvSpPr>
              <a:spLocks/>
            </p:cNvSpPr>
            <p:nvPr/>
          </p:nvSpPr>
          <p:spPr bwMode="auto">
            <a:xfrm>
              <a:off x="3872" y="2264"/>
              <a:ext cx="9" cy="22"/>
            </a:xfrm>
            <a:custGeom>
              <a:avLst/>
              <a:gdLst>
                <a:gd name="T0" fmla="*/ 78 w 8"/>
                <a:gd name="T1" fmla="*/ 6 h 24"/>
                <a:gd name="T2" fmla="*/ 0 w 8"/>
                <a:gd name="T3" fmla="*/ 6 h 24"/>
                <a:gd name="T4" fmla="*/ 78 w 8"/>
                <a:gd name="T5" fmla="*/ 0 h 24"/>
                <a:gd name="T6" fmla="*/ 78 w 8"/>
                <a:gd name="T7" fmla="*/ 6 h 24"/>
                <a:gd name="T8" fmla="*/ 78 w 8"/>
                <a:gd name="T9" fmla="*/ 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24"/>
                <a:gd name="T17" fmla="*/ 8 w 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24">
                  <a:moveTo>
                    <a:pt x="8" y="24"/>
                  </a:moveTo>
                  <a:lnTo>
                    <a:pt x="0" y="24"/>
                  </a:lnTo>
                  <a:lnTo>
                    <a:pt x="8" y="0"/>
                  </a:lnTo>
                  <a:lnTo>
                    <a:pt x="8" y="8"/>
                  </a:lnTo>
                  <a:lnTo>
                    <a:pt x="8" y="24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79" name="Freeform 144"/>
            <p:cNvSpPr>
              <a:spLocks/>
            </p:cNvSpPr>
            <p:nvPr/>
          </p:nvSpPr>
          <p:spPr bwMode="auto">
            <a:xfrm>
              <a:off x="3856" y="2286"/>
              <a:ext cx="25" cy="44"/>
            </a:xfrm>
            <a:custGeom>
              <a:avLst/>
              <a:gdLst>
                <a:gd name="T0" fmla="*/ 36 w 24"/>
                <a:gd name="T1" fmla="*/ 6 h 48"/>
                <a:gd name="T2" fmla="*/ 36 w 24"/>
                <a:gd name="T3" fmla="*/ 6 h 48"/>
                <a:gd name="T4" fmla="*/ 36 w 24"/>
                <a:gd name="T5" fmla="*/ 6 h 48"/>
                <a:gd name="T6" fmla="*/ 8 w 24"/>
                <a:gd name="T7" fmla="*/ 9 h 48"/>
                <a:gd name="T8" fmla="*/ 0 w 24"/>
                <a:gd name="T9" fmla="*/ 6 h 48"/>
                <a:gd name="T10" fmla="*/ 8 w 24"/>
                <a:gd name="T11" fmla="*/ 6 h 48"/>
                <a:gd name="T12" fmla="*/ 36 w 24"/>
                <a:gd name="T13" fmla="*/ 0 h 48"/>
                <a:gd name="T14" fmla="*/ 52 w 24"/>
                <a:gd name="T15" fmla="*/ 0 h 48"/>
                <a:gd name="T16" fmla="*/ 36 w 24"/>
                <a:gd name="T17" fmla="*/ 6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48"/>
                <a:gd name="T29" fmla="*/ 24 w 24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48">
                  <a:moveTo>
                    <a:pt x="16" y="8"/>
                  </a:moveTo>
                  <a:lnTo>
                    <a:pt x="16" y="16"/>
                  </a:lnTo>
                  <a:lnTo>
                    <a:pt x="16" y="24"/>
                  </a:lnTo>
                  <a:lnTo>
                    <a:pt x="8" y="4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80" name="Freeform 145"/>
            <p:cNvSpPr>
              <a:spLocks/>
            </p:cNvSpPr>
            <p:nvPr/>
          </p:nvSpPr>
          <p:spPr bwMode="auto">
            <a:xfrm>
              <a:off x="3856" y="2286"/>
              <a:ext cx="25" cy="44"/>
            </a:xfrm>
            <a:custGeom>
              <a:avLst/>
              <a:gdLst>
                <a:gd name="T0" fmla="*/ 36 w 24"/>
                <a:gd name="T1" fmla="*/ 6 h 48"/>
                <a:gd name="T2" fmla="*/ 36 w 24"/>
                <a:gd name="T3" fmla="*/ 6 h 48"/>
                <a:gd name="T4" fmla="*/ 36 w 24"/>
                <a:gd name="T5" fmla="*/ 6 h 48"/>
                <a:gd name="T6" fmla="*/ 8 w 24"/>
                <a:gd name="T7" fmla="*/ 9 h 48"/>
                <a:gd name="T8" fmla="*/ 0 w 24"/>
                <a:gd name="T9" fmla="*/ 6 h 48"/>
                <a:gd name="T10" fmla="*/ 8 w 24"/>
                <a:gd name="T11" fmla="*/ 6 h 48"/>
                <a:gd name="T12" fmla="*/ 36 w 24"/>
                <a:gd name="T13" fmla="*/ 0 h 48"/>
                <a:gd name="T14" fmla="*/ 52 w 24"/>
                <a:gd name="T15" fmla="*/ 0 h 48"/>
                <a:gd name="T16" fmla="*/ 36 w 24"/>
                <a:gd name="T17" fmla="*/ 6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48"/>
                <a:gd name="T29" fmla="*/ 24 w 24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48">
                  <a:moveTo>
                    <a:pt x="16" y="8"/>
                  </a:moveTo>
                  <a:lnTo>
                    <a:pt x="16" y="16"/>
                  </a:lnTo>
                  <a:lnTo>
                    <a:pt x="16" y="24"/>
                  </a:lnTo>
                  <a:lnTo>
                    <a:pt x="8" y="4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16" y="8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81" name="Freeform 146"/>
            <p:cNvSpPr>
              <a:spLocks/>
            </p:cNvSpPr>
            <p:nvPr/>
          </p:nvSpPr>
          <p:spPr bwMode="auto">
            <a:xfrm>
              <a:off x="3914" y="2227"/>
              <a:ext cx="98" cy="103"/>
            </a:xfrm>
            <a:custGeom>
              <a:avLst/>
              <a:gdLst>
                <a:gd name="T0" fmla="*/ 80 w 96"/>
                <a:gd name="T1" fmla="*/ 6 h 112"/>
                <a:gd name="T2" fmla="*/ 96 w 96"/>
                <a:gd name="T3" fmla="*/ 6 h 112"/>
                <a:gd name="T4" fmla="*/ 112 w 96"/>
                <a:gd name="T5" fmla="*/ 6 h 112"/>
                <a:gd name="T6" fmla="*/ 112 w 96"/>
                <a:gd name="T7" fmla="*/ 6 h 112"/>
                <a:gd name="T8" fmla="*/ 96 w 96"/>
                <a:gd name="T9" fmla="*/ 9 h 112"/>
                <a:gd name="T10" fmla="*/ 112 w 96"/>
                <a:gd name="T11" fmla="*/ 13 h 112"/>
                <a:gd name="T12" fmla="*/ 131 w 96"/>
                <a:gd name="T13" fmla="*/ 14 h 112"/>
                <a:gd name="T14" fmla="*/ 131 w 96"/>
                <a:gd name="T15" fmla="*/ 16 h 112"/>
                <a:gd name="T16" fmla="*/ 143 w 96"/>
                <a:gd name="T17" fmla="*/ 17 h 112"/>
                <a:gd name="T18" fmla="*/ 143 w 96"/>
                <a:gd name="T19" fmla="*/ 19 h 112"/>
                <a:gd name="T20" fmla="*/ 131 w 96"/>
                <a:gd name="T21" fmla="*/ 19 h 112"/>
                <a:gd name="T22" fmla="*/ 120 w 96"/>
                <a:gd name="T23" fmla="*/ 21 h 112"/>
                <a:gd name="T24" fmla="*/ 96 w 96"/>
                <a:gd name="T25" fmla="*/ 19 h 112"/>
                <a:gd name="T26" fmla="*/ 80 w 96"/>
                <a:gd name="T27" fmla="*/ 21 h 112"/>
                <a:gd name="T28" fmla="*/ 68 w 96"/>
                <a:gd name="T29" fmla="*/ 19 h 112"/>
                <a:gd name="T30" fmla="*/ 68 w 96"/>
                <a:gd name="T31" fmla="*/ 17 h 112"/>
                <a:gd name="T32" fmla="*/ 60 w 96"/>
                <a:gd name="T33" fmla="*/ 16 h 112"/>
                <a:gd name="T34" fmla="*/ 16 w 96"/>
                <a:gd name="T35" fmla="*/ 15 h 112"/>
                <a:gd name="T36" fmla="*/ 0 w 96"/>
                <a:gd name="T37" fmla="*/ 14 h 112"/>
                <a:gd name="T38" fmla="*/ 0 w 96"/>
                <a:gd name="T39" fmla="*/ 11 h 112"/>
                <a:gd name="T40" fmla="*/ 16 w 96"/>
                <a:gd name="T41" fmla="*/ 7 h 112"/>
                <a:gd name="T42" fmla="*/ 26 w 96"/>
                <a:gd name="T43" fmla="*/ 6 h 112"/>
                <a:gd name="T44" fmla="*/ 60 w 96"/>
                <a:gd name="T45" fmla="*/ 6 h 112"/>
                <a:gd name="T46" fmla="*/ 60 w 96"/>
                <a:gd name="T47" fmla="*/ 0 h 112"/>
                <a:gd name="T48" fmla="*/ 80 w 96"/>
                <a:gd name="T49" fmla="*/ 6 h 1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6"/>
                <a:gd name="T76" fmla="*/ 0 h 112"/>
                <a:gd name="T77" fmla="*/ 96 w 96"/>
                <a:gd name="T78" fmla="*/ 112 h 1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6" h="112">
                  <a:moveTo>
                    <a:pt x="56" y="8"/>
                  </a:moveTo>
                  <a:lnTo>
                    <a:pt x="64" y="24"/>
                  </a:lnTo>
                  <a:lnTo>
                    <a:pt x="72" y="24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64"/>
                  </a:lnTo>
                  <a:lnTo>
                    <a:pt x="88" y="72"/>
                  </a:lnTo>
                  <a:lnTo>
                    <a:pt x="88" y="88"/>
                  </a:lnTo>
                  <a:lnTo>
                    <a:pt x="96" y="96"/>
                  </a:lnTo>
                  <a:lnTo>
                    <a:pt x="96" y="104"/>
                  </a:lnTo>
                  <a:lnTo>
                    <a:pt x="88" y="104"/>
                  </a:lnTo>
                  <a:lnTo>
                    <a:pt x="80" y="112"/>
                  </a:lnTo>
                  <a:lnTo>
                    <a:pt x="64" y="104"/>
                  </a:lnTo>
                  <a:lnTo>
                    <a:pt x="56" y="112"/>
                  </a:lnTo>
                  <a:lnTo>
                    <a:pt x="48" y="104"/>
                  </a:lnTo>
                  <a:lnTo>
                    <a:pt x="48" y="96"/>
                  </a:lnTo>
                  <a:lnTo>
                    <a:pt x="40" y="88"/>
                  </a:lnTo>
                  <a:lnTo>
                    <a:pt x="16" y="80"/>
                  </a:lnTo>
                  <a:lnTo>
                    <a:pt x="0" y="72"/>
                  </a:lnTo>
                  <a:lnTo>
                    <a:pt x="0" y="56"/>
                  </a:lnTo>
                  <a:lnTo>
                    <a:pt x="16" y="40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82" name="Freeform 147"/>
            <p:cNvSpPr>
              <a:spLocks/>
            </p:cNvSpPr>
            <p:nvPr/>
          </p:nvSpPr>
          <p:spPr bwMode="auto">
            <a:xfrm>
              <a:off x="3914" y="2227"/>
              <a:ext cx="98" cy="103"/>
            </a:xfrm>
            <a:custGeom>
              <a:avLst/>
              <a:gdLst>
                <a:gd name="T0" fmla="*/ 80 w 96"/>
                <a:gd name="T1" fmla="*/ 6 h 112"/>
                <a:gd name="T2" fmla="*/ 96 w 96"/>
                <a:gd name="T3" fmla="*/ 6 h 112"/>
                <a:gd name="T4" fmla="*/ 112 w 96"/>
                <a:gd name="T5" fmla="*/ 6 h 112"/>
                <a:gd name="T6" fmla="*/ 112 w 96"/>
                <a:gd name="T7" fmla="*/ 6 h 112"/>
                <a:gd name="T8" fmla="*/ 96 w 96"/>
                <a:gd name="T9" fmla="*/ 9 h 112"/>
                <a:gd name="T10" fmla="*/ 112 w 96"/>
                <a:gd name="T11" fmla="*/ 13 h 112"/>
                <a:gd name="T12" fmla="*/ 131 w 96"/>
                <a:gd name="T13" fmla="*/ 14 h 112"/>
                <a:gd name="T14" fmla="*/ 131 w 96"/>
                <a:gd name="T15" fmla="*/ 16 h 112"/>
                <a:gd name="T16" fmla="*/ 143 w 96"/>
                <a:gd name="T17" fmla="*/ 17 h 112"/>
                <a:gd name="T18" fmla="*/ 143 w 96"/>
                <a:gd name="T19" fmla="*/ 19 h 112"/>
                <a:gd name="T20" fmla="*/ 131 w 96"/>
                <a:gd name="T21" fmla="*/ 19 h 112"/>
                <a:gd name="T22" fmla="*/ 120 w 96"/>
                <a:gd name="T23" fmla="*/ 21 h 112"/>
                <a:gd name="T24" fmla="*/ 96 w 96"/>
                <a:gd name="T25" fmla="*/ 19 h 112"/>
                <a:gd name="T26" fmla="*/ 80 w 96"/>
                <a:gd name="T27" fmla="*/ 21 h 112"/>
                <a:gd name="T28" fmla="*/ 68 w 96"/>
                <a:gd name="T29" fmla="*/ 19 h 112"/>
                <a:gd name="T30" fmla="*/ 68 w 96"/>
                <a:gd name="T31" fmla="*/ 17 h 112"/>
                <a:gd name="T32" fmla="*/ 60 w 96"/>
                <a:gd name="T33" fmla="*/ 16 h 112"/>
                <a:gd name="T34" fmla="*/ 16 w 96"/>
                <a:gd name="T35" fmla="*/ 15 h 112"/>
                <a:gd name="T36" fmla="*/ 0 w 96"/>
                <a:gd name="T37" fmla="*/ 14 h 112"/>
                <a:gd name="T38" fmla="*/ 0 w 96"/>
                <a:gd name="T39" fmla="*/ 11 h 112"/>
                <a:gd name="T40" fmla="*/ 16 w 96"/>
                <a:gd name="T41" fmla="*/ 7 h 112"/>
                <a:gd name="T42" fmla="*/ 26 w 96"/>
                <a:gd name="T43" fmla="*/ 6 h 112"/>
                <a:gd name="T44" fmla="*/ 60 w 96"/>
                <a:gd name="T45" fmla="*/ 6 h 112"/>
                <a:gd name="T46" fmla="*/ 60 w 96"/>
                <a:gd name="T47" fmla="*/ 0 h 112"/>
                <a:gd name="T48" fmla="*/ 80 w 96"/>
                <a:gd name="T49" fmla="*/ 6 h 1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6"/>
                <a:gd name="T76" fmla="*/ 0 h 112"/>
                <a:gd name="T77" fmla="*/ 96 w 96"/>
                <a:gd name="T78" fmla="*/ 112 h 1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6" h="112">
                  <a:moveTo>
                    <a:pt x="56" y="8"/>
                  </a:moveTo>
                  <a:lnTo>
                    <a:pt x="64" y="24"/>
                  </a:lnTo>
                  <a:lnTo>
                    <a:pt x="72" y="24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64"/>
                  </a:lnTo>
                  <a:lnTo>
                    <a:pt x="88" y="72"/>
                  </a:lnTo>
                  <a:lnTo>
                    <a:pt x="88" y="88"/>
                  </a:lnTo>
                  <a:lnTo>
                    <a:pt x="96" y="96"/>
                  </a:lnTo>
                  <a:lnTo>
                    <a:pt x="96" y="104"/>
                  </a:lnTo>
                  <a:lnTo>
                    <a:pt x="88" y="104"/>
                  </a:lnTo>
                  <a:lnTo>
                    <a:pt x="80" y="112"/>
                  </a:lnTo>
                  <a:lnTo>
                    <a:pt x="64" y="104"/>
                  </a:lnTo>
                  <a:lnTo>
                    <a:pt x="56" y="112"/>
                  </a:lnTo>
                  <a:lnTo>
                    <a:pt x="48" y="104"/>
                  </a:lnTo>
                  <a:lnTo>
                    <a:pt x="48" y="96"/>
                  </a:lnTo>
                  <a:lnTo>
                    <a:pt x="40" y="88"/>
                  </a:lnTo>
                  <a:lnTo>
                    <a:pt x="16" y="80"/>
                  </a:lnTo>
                  <a:lnTo>
                    <a:pt x="0" y="72"/>
                  </a:lnTo>
                  <a:lnTo>
                    <a:pt x="0" y="56"/>
                  </a:lnTo>
                  <a:lnTo>
                    <a:pt x="16" y="40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56" y="8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83" name="Freeform 148"/>
            <p:cNvSpPr>
              <a:spLocks/>
            </p:cNvSpPr>
            <p:nvPr/>
          </p:nvSpPr>
          <p:spPr bwMode="auto">
            <a:xfrm>
              <a:off x="3971" y="2324"/>
              <a:ext cx="25" cy="14"/>
            </a:xfrm>
            <a:custGeom>
              <a:avLst/>
              <a:gdLst>
                <a:gd name="T0" fmla="*/ 0 w 24"/>
                <a:gd name="T1" fmla="*/ 4 h 16"/>
                <a:gd name="T2" fmla="*/ 8 w 24"/>
                <a:gd name="T3" fmla="*/ 0 h 16"/>
                <a:gd name="T4" fmla="*/ 52 w 24"/>
                <a:gd name="T5" fmla="*/ 4 h 16"/>
                <a:gd name="T6" fmla="*/ 8 w 24"/>
                <a:gd name="T7" fmla="*/ 4 h 16"/>
                <a:gd name="T8" fmla="*/ 0 w 24"/>
                <a:gd name="T9" fmla="*/ 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6"/>
                <a:gd name="T17" fmla="*/ 24 w 24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6">
                  <a:moveTo>
                    <a:pt x="0" y="8"/>
                  </a:moveTo>
                  <a:lnTo>
                    <a:pt x="8" y="0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84" name="Freeform 149"/>
            <p:cNvSpPr>
              <a:spLocks/>
            </p:cNvSpPr>
            <p:nvPr/>
          </p:nvSpPr>
          <p:spPr bwMode="auto">
            <a:xfrm>
              <a:off x="3971" y="2324"/>
              <a:ext cx="25" cy="14"/>
            </a:xfrm>
            <a:custGeom>
              <a:avLst/>
              <a:gdLst>
                <a:gd name="T0" fmla="*/ 0 w 24"/>
                <a:gd name="T1" fmla="*/ 4 h 16"/>
                <a:gd name="T2" fmla="*/ 8 w 24"/>
                <a:gd name="T3" fmla="*/ 0 h 16"/>
                <a:gd name="T4" fmla="*/ 52 w 24"/>
                <a:gd name="T5" fmla="*/ 4 h 16"/>
                <a:gd name="T6" fmla="*/ 8 w 24"/>
                <a:gd name="T7" fmla="*/ 4 h 16"/>
                <a:gd name="T8" fmla="*/ 0 w 24"/>
                <a:gd name="T9" fmla="*/ 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6"/>
                <a:gd name="T17" fmla="*/ 24 w 24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6">
                  <a:moveTo>
                    <a:pt x="0" y="8"/>
                  </a:moveTo>
                  <a:lnTo>
                    <a:pt x="8" y="0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0" y="8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85" name="Freeform 150"/>
            <p:cNvSpPr>
              <a:spLocks/>
            </p:cNvSpPr>
            <p:nvPr/>
          </p:nvSpPr>
          <p:spPr bwMode="auto">
            <a:xfrm>
              <a:off x="3996" y="2324"/>
              <a:ext cx="16" cy="14"/>
            </a:xfrm>
            <a:custGeom>
              <a:avLst/>
              <a:gdLst>
                <a:gd name="T0" fmla="*/ 0 w 16"/>
                <a:gd name="T1" fmla="*/ 4 h 16"/>
                <a:gd name="T2" fmla="*/ 8 w 16"/>
                <a:gd name="T3" fmla="*/ 0 h 16"/>
                <a:gd name="T4" fmla="*/ 16 w 16"/>
                <a:gd name="T5" fmla="*/ 0 h 16"/>
                <a:gd name="T6" fmla="*/ 8 w 16"/>
                <a:gd name="T7" fmla="*/ 4 h 16"/>
                <a:gd name="T8" fmla="*/ 16 w 16"/>
                <a:gd name="T9" fmla="*/ 4 h 16"/>
                <a:gd name="T10" fmla="*/ 0 w 16"/>
                <a:gd name="T11" fmla="*/ 4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6"/>
                <a:gd name="T20" fmla="*/ 16 w 1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6">
                  <a:moveTo>
                    <a:pt x="0" y="8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16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86" name="Freeform 151"/>
            <p:cNvSpPr>
              <a:spLocks/>
            </p:cNvSpPr>
            <p:nvPr/>
          </p:nvSpPr>
          <p:spPr bwMode="auto">
            <a:xfrm>
              <a:off x="3996" y="2324"/>
              <a:ext cx="16" cy="14"/>
            </a:xfrm>
            <a:custGeom>
              <a:avLst/>
              <a:gdLst>
                <a:gd name="T0" fmla="*/ 0 w 16"/>
                <a:gd name="T1" fmla="*/ 4 h 16"/>
                <a:gd name="T2" fmla="*/ 8 w 16"/>
                <a:gd name="T3" fmla="*/ 0 h 16"/>
                <a:gd name="T4" fmla="*/ 16 w 16"/>
                <a:gd name="T5" fmla="*/ 0 h 16"/>
                <a:gd name="T6" fmla="*/ 8 w 16"/>
                <a:gd name="T7" fmla="*/ 4 h 16"/>
                <a:gd name="T8" fmla="*/ 16 w 16"/>
                <a:gd name="T9" fmla="*/ 4 h 16"/>
                <a:gd name="T10" fmla="*/ 0 w 16"/>
                <a:gd name="T11" fmla="*/ 4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6"/>
                <a:gd name="T20" fmla="*/ 16 w 1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6">
                  <a:moveTo>
                    <a:pt x="0" y="8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16" y="16"/>
                  </a:lnTo>
                  <a:lnTo>
                    <a:pt x="0" y="8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87" name="Freeform 152"/>
            <p:cNvSpPr>
              <a:spLocks/>
            </p:cNvSpPr>
            <p:nvPr/>
          </p:nvSpPr>
          <p:spPr bwMode="auto">
            <a:xfrm>
              <a:off x="3864" y="2292"/>
              <a:ext cx="241" cy="203"/>
            </a:xfrm>
            <a:custGeom>
              <a:avLst/>
              <a:gdLst>
                <a:gd name="T0" fmla="*/ 410 w 232"/>
                <a:gd name="T1" fmla="*/ 52 h 216"/>
                <a:gd name="T2" fmla="*/ 428 w 232"/>
                <a:gd name="T3" fmla="*/ 49 h 216"/>
                <a:gd name="T4" fmla="*/ 445 w 232"/>
                <a:gd name="T5" fmla="*/ 46 h 216"/>
                <a:gd name="T6" fmla="*/ 462 w 232"/>
                <a:gd name="T7" fmla="*/ 43 h 216"/>
                <a:gd name="T8" fmla="*/ 480 w 232"/>
                <a:gd name="T9" fmla="*/ 41 h 216"/>
                <a:gd name="T10" fmla="*/ 497 w 232"/>
                <a:gd name="T11" fmla="*/ 41 h 216"/>
                <a:gd name="T12" fmla="*/ 497 w 232"/>
                <a:gd name="T13" fmla="*/ 39 h 216"/>
                <a:gd name="T14" fmla="*/ 497 w 232"/>
                <a:gd name="T15" fmla="*/ 37 h 216"/>
                <a:gd name="T16" fmla="*/ 497 w 232"/>
                <a:gd name="T17" fmla="*/ 35 h 216"/>
                <a:gd name="T18" fmla="*/ 480 w 232"/>
                <a:gd name="T19" fmla="*/ 33 h 216"/>
                <a:gd name="T20" fmla="*/ 462 w 232"/>
                <a:gd name="T21" fmla="*/ 30 h 216"/>
                <a:gd name="T22" fmla="*/ 445 w 232"/>
                <a:gd name="T23" fmla="*/ 30 h 216"/>
                <a:gd name="T24" fmla="*/ 445 w 232"/>
                <a:gd name="T25" fmla="*/ 33 h 216"/>
                <a:gd name="T26" fmla="*/ 428 w 232"/>
                <a:gd name="T27" fmla="*/ 33 h 216"/>
                <a:gd name="T28" fmla="*/ 410 w 232"/>
                <a:gd name="T29" fmla="*/ 33 h 216"/>
                <a:gd name="T30" fmla="*/ 394 w 232"/>
                <a:gd name="T31" fmla="*/ 33 h 216"/>
                <a:gd name="T32" fmla="*/ 378 w 232"/>
                <a:gd name="T33" fmla="*/ 33 h 216"/>
                <a:gd name="T34" fmla="*/ 363 w 232"/>
                <a:gd name="T35" fmla="*/ 30 h 216"/>
                <a:gd name="T36" fmla="*/ 378 w 232"/>
                <a:gd name="T37" fmla="*/ 30 h 216"/>
                <a:gd name="T38" fmla="*/ 363 w 232"/>
                <a:gd name="T39" fmla="*/ 25 h 216"/>
                <a:gd name="T40" fmla="*/ 363 w 232"/>
                <a:gd name="T41" fmla="*/ 19 h 216"/>
                <a:gd name="T42" fmla="*/ 311 w 232"/>
                <a:gd name="T43" fmla="*/ 14 h 216"/>
                <a:gd name="T44" fmla="*/ 273 w 232"/>
                <a:gd name="T45" fmla="*/ 12 h 216"/>
                <a:gd name="T46" fmla="*/ 240 w 232"/>
                <a:gd name="T47" fmla="*/ 14 h 216"/>
                <a:gd name="T48" fmla="*/ 222 w 232"/>
                <a:gd name="T49" fmla="*/ 12 h 216"/>
                <a:gd name="T50" fmla="*/ 206 w 232"/>
                <a:gd name="T51" fmla="*/ 8 h 216"/>
                <a:gd name="T52" fmla="*/ 206 w 232"/>
                <a:gd name="T53" fmla="*/ 8 h 216"/>
                <a:gd name="T54" fmla="*/ 189 w 232"/>
                <a:gd name="T55" fmla="*/ 8 h 216"/>
                <a:gd name="T56" fmla="*/ 137 w 232"/>
                <a:gd name="T57" fmla="*/ 8 h 216"/>
                <a:gd name="T58" fmla="*/ 101 w 232"/>
                <a:gd name="T59" fmla="*/ 0 h 216"/>
                <a:gd name="T60" fmla="*/ 49 w 232"/>
                <a:gd name="T61" fmla="*/ 8 h 216"/>
                <a:gd name="T62" fmla="*/ 65 w 232"/>
                <a:gd name="T63" fmla="*/ 8 h 216"/>
                <a:gd name="T64" fmla="*/ 49 w 232"/>
                <a:gd name="T65" fmla="*/ 8 h 216"/>
                <a:gd name="T66" fmla="*/ 36 w 232"/>
                <a:gd name="T67" fmla="*/ 8 h 216"/>
                <a:gd name="T68" fmla="*/ 36 w 232"/>
                <a:gd name="T69" fmla="*/ 12 h 216"/>
                <a:gd name="T70" fmla="*/ 0 w 232"/>
                <a:gd name="T71" fmla="*/ 12 h 216"/>
                <a:gd name="T72" fmla="*/ 0 w 232"/>
                <a:gd name="T73" fmla="*/ 17 h 216"/>
                <a:gd name="T74" fmla="*/ 8 w 232"/>
                <a:gd name="T75" fmla="*/ 17 h 216"/>
                <a:gd name="T76" fmla="*/ 65 w 232"/>
                <a:gd name="T77" fmla="*/ 28 h 216"/>
                <a:gd name="T78" fmla="*/ 87 w 232"/>
                <a:gd name="T79" fmla="*/ 30 h 216"/>
                <a:gd name="T80" fmla="*/ 101 w 232"/>
                <a:gd name="T81" fmla="*/ 33 h 216"/>
                <a:gd name="T82" fmla="*/ 101 w 232"/>
                <a:gd name="T83" fmla="*/ 39 h 216"/>
                <a:gd name="T84" fmla="*/ 137 w 232"/>
                <a:gd name="T85" fmla="*/ 43 h 216"/>
                <a:gd name="T86" fmla="*/ 170 w 232"/>
                <a:gd name="T87" fmla="*/ 53 h 216"/>
                <a:gd name="T88" fmla="*/ 189 w 232"/>
                <a:gd name="T89" fmla="*/ 55 h 216"/>
                <a:gd name="T90" fmla="*/ 206 w 232"/>
                <a:gd name="T91" fmla="*/ 53 h 216"/>
                <a:gd name="T92" fmla="*/ 240 w 232"/>
                <a:gd name="T93" fmla="*/ 58 h 216"/>
                <a:gd name="T94" fmla="*/ 258 w 232"/>
                <a:gd name="T95" fmla="*/ 63 h 216"/>
                <a:gd name="T96" fmla="*/ 363 w 232"/>
                <a:gd name="T97" fmla="*/ 53 h 216"/>
                <a:gd name="T98" fmla="*/ 410 w 232"/>
                <a:gd name="T99" fmla="*/ 52 h 2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32"/>
                <a:gd name="T151" fmla="*/ 0 h 216"/>
                <a:gd name="T152" fmla="*/ 232 w 232"/>
                <a:gd name="T153" fmla="*/ 216 h 2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32" h="216">
                  <a:moveTo>
                    <a:pt x="192" y="176"/>
                  </a:moveTo>
                  <a:lnTo>
                    <a:pt x="200" y="168"/>
                  </a:lnTo>
                  <a:lnTo>
                    <a:pt x="208" y="160"/>
                  </a:lnTo>
                  <a:lnTo>
                    <a:pt x="216" y="152"/>
                  </a:lnTo>
                  <a:lnTo>
                    <a:pt x="224" y="144"/>
                  </a:lnTo>
                  <a:lnTo>
                    <a:pt x="232" y="144"/>
                  </a:lnTo>
                  <a:lnTo>
                    <a:pt x="232" y="136"/>
                  </a:lnTo>
                  <a:lnTo>
                    <a:pt x="232" y="128"/>
                  </a:lnTo>
                  <a:lnTo>
                    <a:pt x="232" y="120"/>
                  </a:lnTo>
                  <a:lnTo>
                    <a:pt x="224" y="112"/>
                  </a:lnTo>
                  <a:lnTo>
                    <a:pt x="216" y="104"/>
                  </a:lnTo>
                  <a:lnTo>
                    <a:pt x="208" y="104"/>
                  </a:lnTo>
                  <a:lnTo>
                    <a:pt x="208" y="112"/>
                  </a:lnTo>
                  <a:lnTo>
                    <a:pt x="200" y="112"/>
                  </a:lnTo>
                  <a:lnTo>
                    <a:pt x="192" y="112"/>
                  </a:lnTo>
                  <a:lnTo>
                    <a:pt x="184" y="112"/>
                  </a:lnTo>
                  <a:lnTo>
                    <a:pt x="176" y="112"/>
                  </a:lnTo>
                  <a:lnTo>
                    <a:pt x="168" y="104"/>
                  </a:lnTo>
                  <a:lnTo>
                    <a:pt x="176" y="104"/>
                  </a:lnTo>
                  <a:lnTo>
                    <a:pt x="168" y="88"/>
                  </a:lnTo>
                  <a:lnTo>
                    <a:pt x="168" y="64"/>
                  </a:lnTo>
                  <a:lnTo>
                    <a:pt x="144" y="48"/>
                  </a:lnTo>
                  <a:lnTo>
                    <a:pt x="128" y="40"/>
                  </a:lnTo>
                  <a:lnTo>
                    <a:pt x="112" y="48"/>
                  </a:lnTo>
                  <a:lnTo>
                    <a:pt x="104" y="40"/>
                  </a:lnTo>
                  <a:lnTo>
                    <a:pt x="96" y="32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64" y="8"/>
                  </a:lnTo>
                  <a:lnTo>
                    <a:pt x="48" y="0"/>
                  </a:lnTo>
                  <a:lnTo>
                    <a:pt x="24" y="8"/>
                  </a:lnTo>
                  <a:lnTo>
                    <a:pt x="32" y="16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0" y="40"/>
                  </a:lnTo>
                  <a:lnTo>
                    <a:pt x="0" y="56"/>
                  </a:lnTo>
                  <a:lnTo>
                    <a:pt x="8" y="56"/>
                  </a:lnTo>
                  <a:lnTo>
                    <a:pt x="32" y="96"/>
                  </a:lnTo>
                  <a:lnTo>
                    <a:pt x="40" y="104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4" y="152"/>
                  </a:lnTo>
                  <a:lnTo>
                    <a:pt x="80" y="184"/>
                  </a:lnTo>
                  <a:lnTo>
                    <a:pt x="88" y="192"/>
                  </a:lnTo>
                  <a:lnTo>
                    <a:pt x="96" y="184"/>
                  </a:lnTo>
                  <a:lnTo>
                    <a:pt x="112" y="200"/>
                  </a:lnTo>
                  <a:lnTo>
                    <a:pt x="120" y="216"/>
                  </a:lnTo>
                  <a:lnTo>
                    <a:pt x="168" y="184"/>
                  </a:lnTo>
                  <a:lnTo>
                    <a:pt x="192" y="17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88" name="Freeform 153"/>
            <p:cNvSpPr>
              <a:spLocks/>
            </p:cNvSpPr>
            <p:nvPr/>
          </p:nvSpPr>
          <p:spPr bwMode="auto">
            <a:xfrm>
              <a:off x="3864" y="2292"/>
              <a:ext cx="241" cy="203"/>
            </a:xfrm>
            <a:custGeom>
              <a:avLst/>
              <a:gdLst>
                <a:gd name="T0" fmla="*/ 410 w 232"/>
                <a:gd name="T1" fmla="*/ 52 h 216"/>
                <a:gd name="T2" fmla="*/ 428 w 232"/>
                <a:gd name="T3" fmla="*/ 49 h 216"/>
                <a:gd name="T4" fmla="*/ 445 w 232"/>
                <a:gd name="T5" fmla="*/ 46 h 216"/>
                <a:gd name="T6" fmla="*/ 462 w 232"/>
                <a:gd name="T7" fmla="*/ 43 h 216"/>
                <a:gd name="T8" fmla="*/ 480 w 232"/>
                <a:gd name="T9" fmla="*/ 41 h 216"/>
                <a:gd name="T10" fmla="*/ 497 w 232"/>
                <a:gd name="T11" fmla="*/ 41 h 216"/>
                <a:gd name="T12" fmla="*/ 497 w 232"/>
                <a:gd name="T13" fmla="*/ 39 h 216"/>
                <a:gd name="T14" fmla="*/ 497 w 232"/>
                <a:gd name="T15" fmla="*/ 37 h 216"/>
                <a:gd name="T16" fmla="*/ 497 w 232"/>
                <a:gd name="T17" fmla="*/ 35 h 216"/>
                <a:gd name="T18" fmla="*/ 480 w 232"/>
                <a:gd name="T19" fmla="*/ 33 h 216"/>
                <a:gd name="T20" fmla="*/ 462 w 232"/>
                <a:gd name="T21" fmla="*/ 30 h 216"/>
                <a:gd name="T22" fmla="*/ 445 w 232"/>
                <a:gd name="T23" fmla="*/ 30 h 216"/>
                <a:gd name="T24" fmla="*/ 445 w 232"/>
                <a:gd name="T25" fmla="*/ 33 h 216"/>
                <a:gd name="T26" fmla="*/ 428 w 232"/>
                <a:gd name="T27" fmla="*/ 33 h 216"/>
                <a:gd name="T28" fmla="*/ 410 w 232"/>
                <a:gd name="T29" fmla="*/ 33 h 216"/>
                <a:gd name="T30" fmla="*/ 394 w 232"/>
                <a:gd name="T31" fmla="*/ 33 h 216"/>
                <a:gd name="T32" fmla="*/ 378 w 232"/>
                <a:gd name="T33" fmla="*/ 33 h 216"/>
                <a:gd name="T34" fmla="*/ 363 w 232"/>
                <a:gd name="T35" fmla="*/ 30 h 216"/>
                <a:gd name="T36" fmla="*/ 378 w 232"/>
                <a:gd name="T37" fmla="*/ 30 h 216"/>
                <a:gd name="T38" fmla="*/ 363 w 232"/>
                <a:gd name="T39" fmla="*/ 25 h 216"/>
                <a:gd name="T40" fmla="*/ 363 w 232"/>
                <a:gd name="T41" fmla="*/ 19 h 216"/>
                <a:gd name="T42" fmla="*/ 311 w 232"/>
                <a:gd name="T43" fmla="*/ 14 h 216"/>
                <a:gd name="T44" fmla="*/ 273 w 232"/>
                <a:gd name="T45" fmla="*/ 12 h 216"/>
                <a:gd name="T46" fmla="*/ 240 w 232"/>
                <a:gd name="T47" fmla="*/ 14 h 216"/>
                <a:gd name="T48" fmla="*/ 222 w 232"/>
                <a:gd name="T49" fmla="*/ 12 h 216"/>
                <a:gd name="T50" fmla="*/ 206 w 232"/>
                <a:gd name="T51" fmla="*/ 8 h 216"/>
                <a:gd name="T52" fmla="*/ 206 w 232"/>
                <a:gd name="T53" fmla="*/ 8 h 216"/>
                <a:gd name="T54" fmla="*/ 189 w 232"/>
                <a:gd name="T55" fmla="*/ 8 h 216"/>
                <a:gd name="T56" fmla="*/ 137 w 232"/>
                <a:gd name="T57" fmla="*/ 8 h 216"/>
                <a:gd name="T58" fmla="*/ 101 w 232"/>
                <a:gd name="T59" fmla="*/ 0 h 216"/>
                <a:gd name="T60" fmla="*/ 49 w 232"/>
                <a:gd name="T61" fmla="*/ 8 h 216"/>
                <a:gd name="T62" fmla="*/ 65 w 232"/>
                <a:gd name="T63" fmla="*/ 8 h 216"/>
                <a:gd name="T64" fmla="*/ 49 w 232"/>
                <a:gd name="T65" fmla="*/ 8 h 216"/>
                <a:gd name="T66" fmla="*/ 36 w 232"/>
                <a:gd name="T67" fmla="*/ 8 h 216"/>
                <a:gd name="T68" fmla="*/ 36 w 232"/>
                <a:gd name="T69" fmla="*/ 12 h 216"/>
                <a:gd name="T70" fmla="*/ 0 w 232"/>
                <a:gd name="T71" fmla="*/ 12 h 216"/>
                <a:gd name="T72" fmla="*/ 0 w 232"/>
                <a:gd name="T73" fmla="*/ 17 h 216"/>
                <a:gd name="T74" fmla="*/ 8 w 232"/>
                <a:gd name="T75" fmla="*/ 17 h 216"/>
                <a:gd name="T76" fmla="*/ 65 w 232"/>
                <a:gd name="T77" fmla="*/ 28 h 216"/>
                <a:gd name="T78" fmla="*/ 87 w 232"/>
                <a:gd name="T79" fmla="*/ 30 h 216"/>
                <a:gd name="T80" fmla="*/ 101 w 232"/>
                <a:gd name="T81" fmla="*/ 33 h 216"/>
                <a:gd name="T82" fmla="*/ 101 w 232"/>
                <a:gd name="T83" fmla="*/ 39 h 216"/>
                <a:gd name="T84" fmla="*/ 137 w 232"/>
                <a:gd name="T85" fmla="*/ 43 h 216"/>
                <a:gd name="T86" fmla="*/ 170 w 232"/>
                <a:gd name="T87" fmla="*/ 53 h 216"/>
                <a:gd name="T88" fmla="*/ 189 w 232"/>
                <a:gd name="T89" fmla="*/ 55 h 216"/>
                <a:gd name="T90" fmla="*/ 206 w 232"/>
                <a:gd name="T91" fmla="*/ 53 h 216"/>
                <a:gd name="T92" fmla="*/ 240 w 232"/>
                <a:gd name="T93" fmla="*/ 58 h 216"/>
                <a:gd name="T94" fmla="*/ 258 w 232"/>
                <a:gd name="T95" fmla="*/ 63 h 216"/>
                <a:gd name="T96" fmla="*/ 363 w 232"/>
                <a:gd name="T97" fmla="*/ 53 h 216"/>
                <a:gd name="T98" fmla="*/ 410 w 232"/>
                <a:gd name="T99" fmla="*/ 52 h 2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32"/>
                <a:gd name="T151" fmla="*/ 0 h 216"/>
                <a:gd name="T152" fmla="*/ 232 w 232"/>
                <a:gd name="T153" fmla="*/ 216 h 2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32" h="216">
                  <a:moveTo>
                    <a:pt x="192" y="176"/>
                  </a:moveTo>
                  <a:lnTo>
                    <a:pt x="200" y="168"/>
                  </a:lnTo>
                  <a:lnTo>
                    <a:pt x="208" y="160"/>
                  </a:lnTo>
                  <a:lnTo>
                    <a:pt x="216" y="152"/>
                  </a:lnTo>
                  <a:lnTo>
                    <a:pt x="224" y="144"/>
                  </a:lnTo>
                  <a:lnTo>
                    <a:pt x="232" y="144"/>
                  </a:lnTo>
                  <a:lnTo>
                    <a:pt x="232" y="136"/>
                  </a:lnTo>
                  <a:lnTo>
                    <a:pt x="232" y="128"/>
                  </a:lnTo>
                  <a:lnTo>
                    <a:pt x="232" y="120"/>
                  </a:lnTo>
                  <a:lnTo>
                    <a:pt x="224" y="112"/>
                  </a:lnTo>
                  <a:lnTo>
                    <a:pt x="216" y="104"/>
                  </a:lnTo>
                  <a:lnTo>
                    <a:pt x="208" y="104"/>
                  </a:lnTo>
                  <a:lnTo>
                    <a:pt x="208" y="112"/>
                  </a:lnTo>
                  <a:lnTo>
                    <a:pt x="200" y="112"/>
                  </a:lnTo>
                  <a:lnTo>
                    <a:pt x="192" y="112"/>
                  </a:lnTo>
                  <a:lnTo>
                    <a:pt x="184" y="112"/>
                  </a:lnTo>
                  <a:lnTo>
                    <a:pt x="176" y="112"/>
                  </a:lnTo>
                  <a:lnTo>
                    <a:pt x="168" y="104"/>
                  </a:lnTo>
                  <a:lnTo>
                    <a:pt x="176" y="104"/>
                  </a:lnTo>
                  <a:lnTo>
                    <a:pt x="168" y="88"/>
                  </a:lnTo>
                  <a:lnTo>
                    <a:pt x="168" y="64"/>
                  </a:lnTo>
                  <a:lnTo>
                    <a:pt x="144" y="48"/>
                  </a:lnTo>
                  <a:lnTo>
                    <a:pt x="128" y="40"/>
                  </a:lnTo>
                  <a:lnTo>
                    <a:pt x="112" y="48"/>
                  </a:lnTo>
                  <a:lnTo>
                    <a:pt x="104" y="40"/>
                  </a:lnTo>
                  <a:lnTo>
                    <a:pt x="96" y="32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64" y="8"/>
                  </a:lnTo>
                  <a:lnTo>
                    <a:pt x="48" y="0"/>
                  </a:lnTo>
                  <a:lnTo>
                    <a:pt x="24" y="8"/>
                  </a:lnTo>
                  <a:lnTo>
                    <a:pt x="32" y="16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0" y="40"/>
                  </a:lnTo>
                  <a:lnTo>
                    <a:pt x="0" y="56"/>
                  </a:lnTo>
                  <a:lnTo>
                    <a:pt x="8" y="56"/>
                  </a:lnTo>
                  <a:lnTo>
                    <a:pt x="32" y="96"/>
                  </a:lnTo>
                  <a:lnTo>
                    <a:pt x="40" y="104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4" y="152"/>
                  </a:lnTo>
                  <a:lnTo>
                    <a:pt x="80" y="184"/>
                  </a:lnTo>
                  <a:lnTo>
                    <a:pt x="88" y="192"/>
                  </a:lnTo>
                  <a:lnTo>
                    <a:pt x="96" y="184"/>
                  </a:lnTo>
                  <a:lnTo>
                    <a:pt x="112" y="200"/>
                  </a:lnTo>
                  <a:lnTo>
                    <a:pt x="120" y="216"/>
                  </a:lnTo>
                  <a:lnTo>
                    <a:pt x="168" y="184"/>
                  </a:lnTo>
                  <a:lnTo>
                    <a:pt x="192" y="176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89" name="Freeform 154"/>
            <p:cNvSpPr>
              <a:spLocks/>
            </p:cNvSpPr>
            <p:nvPr/>
          </p:nvSpPr>
          <p:spPr bwMode="auto">
            <a:xfrm>
              <a:off x="4063" y="2383"/>
              <a:ext cx="73" cy="81"/>
            </a:xfrm>
            <a:custGeom>
              <a:avLst/>
              <a:gdLst>
                <a:gd name="T0" fmla="*/ 0 w 72"/>
                <a:gd name="T1" fmla="*/ 17 h 88"/>
                <a:gd name="T2" fmla="*/ 24 w 72"/>
                <a:gd name="T3" fmla="*/ 17 h 88"/>
                <a:gd name="T4" fmla="*/ 24 w 72"/>
                <a:gd name="T5" fmla="*/ 15 h 88"/>
                <a:gd name="T6" fmla="*/ 32 w 72"/>
                <a:gd name="T7" fmla="*/ 14 h 88"/>
                <a:gd name="T8" fmla="*/ 68 w 72"/>
                <a:gd name="T9" fmla="*/ 13 h 88"/>
                <a:gd name="T10" fmla="*/ 76 w 72"/>
                <a:gd name="T11" fmla="*/ 11 h 88"/>
                <a:gd name="T12" fmla="*/ 84 w 72"/>
                <a:gd name="T13" fmla="*/ 6 h 88"/>
                <a:gd name="T14" fmla="*/ 92 w 72"/>
                <a:gd name="T15" fmla="*/ 6 h 88"/>
                <a:gd name="T16" fmla="*/ 84 w 72"/>
                <a:gd name="T17" fmla="*/ 6 h 88"/>
                <a:gd name="T18" fmla="*/ 68 w 72"/>
                <a:gd name="T19" fmla="*/ 6 h 88"/>
                <a:gd name="T20" fmla="*/ 60 w 72"/>
                <a:gd name="T21" fmla="*/ 0 h 88"/>
                <a:gd name="T22" fmla="*/ 24 w 72"/>
                <a:gd name="T23" fmla="*/ 6 h 88"/>
                <a:gd name="T24" fmla="*/ 32 w 72"/>
                <a:gd name="T25" fmla="*/ 6 h 88"/>
                <a:gd name="T26" fmla="*/ 60 w 72"/>
                <a:gd name="T27" fmla="*/ 6 h 88"/>
                <a:gd name="T28" fmla="*/ 60 w 72"/>
                <a:gd name="T29" fmla="*/ 6 h 88"/>
                <a:gd name="T30" fmla="*/ 60 w 72"/>
                <a:gd name="T31" fmla="*/ 7 h 88"/>
                <a:gd name="T32" fmla="*/ 60 w 72"/>
                <a:gd name="T33" fmla="*/ 9 h 88"/>
                <a:gd name="T34" fmla="*/ 32 w 72"/>
                <a:gd name="T35" fmla="*/ 9 h 88"/>
                <a:gd name="T36" fmla="*/ 24 w 72"/>
                <a:gd name="T37" fmla="*/ 11 h 88"/>
                <a:gd name="T38" fmla="*/ 16 w 72"/>
                <a:gd name="T39" fmla="*/ 13 h 88"/>
                <a:gd name="T40" fmla="*/ 8 w 72"/>
                <a:gd name="T41" fmla="*/ 14 h 88"/>
                <a:gd name="T42" fmla="*/ 0 w 72"/>
                <a:gd name="T43" fmla="*/ 15 h 88"/>
                <a:gd name="T44" fmla="*/ 0 w 72"/>
                <a:gd name="T45" fmla="*/ 17 h 8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88"/>
                <a:gd name="T71" fmla="*/ 72 w 72"/>
                <a:gd name="T72" fmla="*/ 88 h 8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88">
                  <a:moveTo>
                    <a:pt x="0" y="88"/>
                  </a:moveTo>
                  <a:lnTo>
                    <a:pt x="24" y="88"/>
                  </a:lnTo>
                  <a:lnTo>
                    <a:pt x="24" y="80"/>
                  </a:lnTo>
                  <a:lnTo>
                    <a:pt x="32" y="72"/>
                  </a:lnTo>
                  <a:lnTo>
                    <a:pt x="48" y="64"/>
                  </a:lnTo>
                  <a:lnTo>
                    <a:pt x="56" y="56"/>
                  </a:lnTo>
                  <a:lnTo>
                    <a:pt x="64" y="32"/>
                  </a:lnTo>
                  <a:lnTo>
                    <a:pt x="72" y="24"/>
                  </a:lnTo>
                  <a:lnTo>
                    <a:pt x="64" y="8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24" y="56"/>
                  </a:lnTo>
                  <a:lnTo>
                    <a:pt x="16" y="64"/>
                  </a:lnTo>
                  <a:lnTo>
                    <a:pt x="8" y="72"/>
                  </a:lnTo>
                  <a:lnTo>
                    <a:pt x="0" y="8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90" name="Freeform 155"/>
            <p:cNvSpPr>
              <a:spLocks/>
            </p:cNvSpPr>
            <p:nvPr/>
          </p:nvSpPr>
          <p:spPr bwMode="auto">
            <a:xfrm>
              <a:off x="4063" y="2383"/>
              <a:ext cx="73" cy="81"/>
            </a:xfrm>
            <a:custGeom>
              <a:avLst/>
              <a:gdLst>
                <a:gd name="T0" fmla="*/ 0 w 72"/>
                <a:gd name="T1" fmla="*/ 17 h 88"/>
                <a:gd name="T2" fmla="*/ 24 w 72"/>
                <a:gd name="T3" fmla="*/ 17 h 88"/>
                <a:gd name="T4" fmla="*/ 24 w 72"/>
                <a:gd name="T5" fmla="*/ 15 h 88"/>
                <a:gd name="T6" fmla="*/ 32 w 72"/>
                <a:gd name="T7" fmla="*/ 14 h 88"/>
                <a:gd name="T8" fmla="*/ 68 w 72"/>
                <a:gd name="T9" fmla="*/ 13 h 88"/>
                <a:gd name="T10" fmla="*/ 76 w 72"/>
                <a:gd name="T11" fmla="*/ 11 h 88"/>
                <a:gd name="T12" fmla="*/ 84 w 72"/>
                <a:gd name="T13" fmla="*/ 6 h 88"/>
                <a:gd name="T14" fmla="*/ 92 w 72"/>
                <a:gd name="T15" fmla="*/ 6 h 88"/>
                <a:gd name="T16" fmla="*/ 84 w 72"/>
                <a:gd name="T17" fmla="*/ 6 h 88"/>
                <a:gd name="T18" fmla="*/ 68 w 72"/>
                <a:gd name="T19" fmla="*/ 6 h 88"/>
                <a:gd name="T20" fmla="*/ 60 w 72"/>
                <a:gd name="T21" fmla="*/ 0 h 88"/>
                <a:gd name="T22" fmla="*/ 24 w 72"/>
                <a:gd name="T23" fmla="*/ 6 h 88"/>
                <a:gd name="T24" fmla="*/ 32 w 72"/>
                <a:gd name="T25" fmla="*/ 6 h 88"/>
                <a:gd name="T26" fmla="*/ 60 w 72"/>
                <a:gd name="T27" fmla="*/ 6 h 88"/>
                <a:gd name="T28" fmla="*/ 60 w 72"/>
                <a:gd name="T29" fmla="*/ 6 h 88"/>
                <a:gd name="T30" fmla="*/ 60 w 72"/>
                <a:gd name="T31" fmla="*/ 7 h 88"/>
                <a:gd name="T32" fmla="*/ 60 w 72"/>
                <a:gd name="T33" fmla="*/ 9 h 88"/>
                <a:gd name="T34" fmla="*/ 32 w 72"/>
                <a:gd name="T35" fmla="*/ 9 h 88"/>
                <a:gd name="T36" fmla="*/ 24 w 72"/>
                <a:gd name="T37" fmla="*/ 11 h 88"/>
                <a:gd name="T38" fmla="*/ 16 w 72"/>
                <a:gd name="T39" fmla="*/ 13 h 88"/>
                <a:gd name="T40" fmla="*/ 8 w 72"/>
                <a:gd name="T41" fmla="*/ 14 h 88"/>
                <a:gd name="T42" fmla="*/ 0 w 72"/>
                <a:gd name="T43" fmla="*/ 15 h 88"/>
                <a:gd name="T44" fmla="*/ 0 w 72"/>
                <a:gd name="T45" fmla="*/ 17 h 8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88"/>
                <a:gd name="T71" fmla="*/ 72 w 72"/>
                <a:gd name="T72" fmla="*/ 88 h 8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88">
                  <a:moveTo>
                    <a:pt x="0" y="88"/>
                  </a:moveTo>
                  <a:lnTo>
                    <a:pt x="24" y="88"/>
                  </a:lnTo>
                  <a:lnTo>
                    <a:pt x="24" y="80"/>
                  </a:lnTo>
                  <a:lnTo>
                    <a:pt x="32" y="72"/>
                  </a:lnTo>
                  <a:lnTo>
                    <a:pt x="48" y="64"/>
                  </a:lnTo>
                  <a:lnTo>
                    <a:pt x="56" y="56"/>
                  </a:lnTo>
                  <a:lnTo>
                    <a:pt x="64" y="32"/>
                  </a:lnTo>
                  <a:lnTo>
                    <a:pt x="72" y="24"/>
                  </a:lnTo>
                  <a:lnTo>
                    <a:pt x="64" y="8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24" y="56"/>
                  </a:lnTo>
                  <a:lnTo>
                    <a:pt x="16" y="64"/>
                  </a:lnTo>
                  <a:lnTo>
                    <a:pt x="8" y="72"/>
                  </a:lnTo>
                  <a:lnTo>
                    <a:pt x="0" y="80"/>
                  </a:lnTo>
                  <a:lnTo>
                    <a:pt x="0" y="88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91" name="Freeform 156"/>
            <p:cNvSpPr>
              <a:spLocks/>
            </p:cNvSpPr>
            <p:nvPr/>
          </p:nvSpPr>
          <p:spPr bwMode="auto">
            <a:xfrm>
              <a:off x="3956" y="2457"/>
              <a:ext cx="107" cy="51"/>
            </a:xfrm>
            <a:custGeom>
              <a:avLst/>
              <a:gdLst>
                <a:gd name="T0" fmla="*/ 0 w 104"/>
                <a:gd name="T1" fmla="*/ 5 h 56"/>
                <a:gd name="T2" fmla="*/ 8 w 104"/>
                <a:gd name="T3" fmla="*/ 5 h 56"/>
                <a:gd name="T4" fmla="*/ 44 w 104"/>
                <a:gd name="T5" fmla="*/ 5 h 56"/>
                <a:gd name="T6" fmla="*/ 52 w 104"/>
                <a:gd name="T7" fmla="*/ 5 h 56"/>
                <a:gd name="T8" fmla="*/ 140 w 104"/>
                <a:gd name="T9" fmla="*/ 5 h 56"/>
                <a:gd name="T10" fmla="*/ 183 w 104"/>
                <a:gd name="T11" fmla="*/ 0 h 56"/>
                <a:gd name="T12" fmla="*/ 183 w 104"/>
                <a:gd name="T13" fmla="*/ 5 h 56"/>
                <a:gd name="T14" fmla="*/ 169 w 104"/>
                <a:gd name="T15" fmla="*/ 5 h 56"/>
                <a:gd name="T16" fmla="*/ 124 w 104"/>
                <a:gd name="T17" fmla="*/ 5 h 56"/>
                <a:gd name="T18" fmla="*/ 84 w 104"/>
                <a:gd name="T19" fmla="*/ 7 h 56"/>
                <a:gd name="T20" fmla="*/ 52 w 104"/>
                <a:gd name="T21" fmla="*/ 7 h 56"/>
                <a:gd name="T22" fmla="*/ 16 w 104"/>
                <a:gd name="T23" fmla="*/ 9 h 56"/>
                <a:gd name="T24" fmla="*/ 8 w 104"/>
                <a:gd name="T25" fmla="*/ 9 h 56"/>
                <a:gd name="T26" fmla="*/ 0 w 104"/>
                <a:gd name="T27" fmla="*/ 5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4"/>
                <a:gd name="T43" fmla="*/ 0 h 56"/>
                <a:gd name="T44" fmla="*/ 104 w 104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4" h="56">
                  <a:moveTo>
                    <a:pt x="0" y="16"/>
                  </a:moveTo>
                  <a:lnTo>
                    <a:pt x="8" y="8"/>
                  </a:lnTo>
                  <a:lnTo>
                    <a:pt x="24" y="24"/>
                  </a:lnTo>
                  <a:lnTo>
                    <a:pt x="32" y="40"/>
                  </a:lnTo>
                  <a:lnTo>
                    <a:pt x="80" y="8"/>
                  </a:lnTo>
                  <a:lnTo>
                    <a:pt x="104" y="0"/>
                  </a:lnTo>
                  <a:lnTo>
                    <a:pt x="104" y="8"/>
                  </a:lnTo>
                  <a:lnTo>
                    <a:pt x="96" y="16"/>
                  </a:lnTo>
                  <a:lnTo>
                    <a:pt x="72" y="24"/>
                  </a:lnTo>
                  <a:lnTo>
                    <a:pt x="48" y="48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92" name="Freeform 157"/>
            <p:cNvSpPr>
              <a:spLocks/>
            </p:cNvSpPr>
            <p:nvPr/>
          </p:nvSpPr>
          <p:spPr bwMode="auto">
            <a:xfrm>
              <a:off x="3956" y="2457"/>
              <a:ext cx="107" cy="51"/>
            </a:xfrm>
            <a:custGeom>
              <a:avLst/>
              <a:gdLst>
                <a:gd name="T0" fmla="*/ 0 w 104"/>
                <a:gd name="T1" fmla="*/ 5 h 56"/>
                <a:gd name="T2" fmla="*/ 8 w 104"/>
                <a:gd name="T3" fmla="*/ 5 h 56"/>
                <a:gd name="T4" fmla="*/ 44 w 104"/>
                <a:gd name="T5" fmla="*/ 5 h 56"/>
                <a:gd name="T6" fmla="*/ 52 w 104"/>
                <a:gd name="T7" fmla="*/ 5 h 56"/>
                <a:gd name="T8" fmla="*/ 140 w 104"/>
                <a:gd name="T9" fmla="*/ 5 h 56"/>
                <a:gd name="T10" fmla="*/ 183 w 104"/>
                <a:gd name="T11" fmla="*/ 0 h 56"/>
                <a:gd name="T12" fmla="*/ 183 w 104"/>
                <a:gd name="T13" fmla="*/ 5 h 56"/>
                <a:gd name="T14" fmla="*/ 169 w 104"/>
                <a:gd name="T15" fmla="*/ 5 h 56"/>
                <a:gd name="T16" fmla="*/ 124 w 104"/>
                <a:gd name="T17" fmla="*/ 5 h 56"/>
                <a:gd name="T18" fmla="*/ 84 w 104"/>
                <a:gd name="T19" fmla="*/ 7 h 56"/>
                <a:gd name="T20" fmla="*/ 52 w 104"/>
                <a:gd name="T21" fmla="*/ 7 h 56"/>
                <a:gd name="T22" fmla="*/ 16 w 104"/>
                <a:gd name="T23" fmla="*/ 9 h 56"/>
                <a:gd name="T24" fmla="*/ 8 w 104"/>
                <a:gd name="T25" fmla="*/ 9 h 56"/>
                <a:gd name="T26" fmla="*/ 0 w 104"/>
                <a:gd name="T27" fmla="*/ 5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4"/>
                <a:gd name="T43" fmla="*/ 0 h 56"/>
                <a:gd name="T44" fmla="*/ 104 w 104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4" h="56">
                  <a:moveTo>
                    <a:pt x="0" y="16"/>
                  </a:moveTo>
                  <a:lnTo>
                    <a:pt x="8" y="8"/>
                  </a:lnTo>
                  <a:lnTo>
                    <a:pt x="24" y="24"/>
                  </a:lnTo>
                  <a:lnTo>
                    <a:pt x="32" y="40"/>
                  </a:lnTo>
                  <a:lnTo>
                    <a:pt x="80" y="8"/>
                  </a:lnTo>
                  <a:lnTo>
                    <a:pt x="104" y="0"/>
                  </a:lnTo>
                  <a:lnTo>
                    <a:pt x="104" y="8"/>
                  </a:lnTo>
                  <a:lnTo>
                    <a:pt x="96" y="16"/>
                  </a:lnTo>
                  <a:lnTo>
                    <a:pt x="72" y="24"/>
                  </a:lnTo>
                  <a:lnTo>
                    <a:pt x="48" y="48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0" y="16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93" name="Freeform 158"/>
            <p:cNvSpPr>
              <a:spLocks/>
            </p:cNvSpPr>
            <p:nvPr/>
          </p:nvSpPr>
          <p:spPr bwMode="auto">
            <a:xfrm>
              <a:off x="3962" y="2197"/>
              <a:ext cx="207" cy="177"/>
            </a:xfrm>
            <a:custGeom>
              <a:avLst/>
              <a:gdLst>
                <a:gd name="T0" fmla="*/ 382 w 200"/>
                <a:gd name="T1" fmla="*/ 38 h 192"/>
                <a:gd name="T2" fmla="*/ 286 w 200"/>
                <a:gd name="T3" fmla="*/ 37 h 192"/>
                <a:gd name="T4" fmla="*/ 270 w 200"/>
                <a:gd name="T5" fmla="*/ 33 h 192"/>
                <a:gd name="T6" fmla="*/ 237 w 200"/>
                <a:gd name="T7" fmla="*/ 34 h 192"/>
                <a:gd name="T8" fmla="*/ 207 w 200"/>
                <a:gd name="T9" fmla="*/ 34 h 192"/>
                <a:gd name="T10" fmla="*/ 159 w 200"/>
                <a:gd name="T11" fmla="*/ 31 h 192"/>
                <a:gd name="T12" fmla="*/ 145 w 200"/>
                <a:gd name="T13" fmla="*/ 27 h 192"/>
                <a:gd name="T14" fmla="*/ 110 w 200"/>
                <a:gd name="T15" fmla="*/ 26 h 192"/>
                <a:gd name="T16" fmla="*/ 96 w 200"/>
                <a:gd name="T17" fmla="*/ 26 h 192"/>
                <a:gd name="T18" fmla="*/ 79 w 200"/>
                <a:gd name="T19" fmla="*/ 24 h 192"/>
                <a:gd name="T20" fmla="*/ 79 w 200"/>
                <a:gd name="T21" fmla="*/ 21 h 192"/>
                <a:gd name="T22" fmla="*/ 45 w 200"/>
                <a:gd name="T23" fmla="*/ 19 h 192"/>
                <a:gd name="T24" fmla="*/ 36 w 200"/>
                <a:gd name="T25" fmla="*/ 16 h 192"/>
                <a:gd name="T26" fmla="*/ 45 w 200"/>
                <a:gd name="T27" fmla="*/ 13 h 192"/>
                <a:gd name="T28" fmla="*/ 45 w 200"/>
                <a:gd name="T29" fmla="*/ 12 h 192"/>
                <a:gd name="T30" fmla="*/ 36 w 200"/>
                <a:gd name="T31" fmla="*/ 12 h 192"/>
                <a:gd name="T32" fmla="*/ 8 w 200"/>
                <a:gd name="T33" fmla="*/ 8 h 192"/>
                <a:gd name="T34" fmla="*/ 0 w 200"/>
                <a:gd name="T35" fmla="*/ 6 h 192"/>
                <a:gd name="T36" fmla="*/ 8 w 200"/>
                <a:gd name="T37" fmla="*/ 0 h 192"/>
                <a:gd name="T38" fmla="*/ 36 w 200"/>
                <a:gd name="T39" fmla="*/ 6 h 192"/>
                <a:gd name="T40" fmla="*/ 45 w 200"/>
                <a:gd name="T41" fmla="*/ 6 h 192"/>
                <a:gd name="T42" fmla="*/ 61 w 200"/>
                <a:gd name="T43" fmla="*/ 6 h 192"/>
                <a:gd name="T44" fmla="*/ 79 w 200"/>
                <a:gd name="T45" fmla="*/ 6 h 192"/>
                <a:gd name="T46" fmla="*/ 96 w 200"/>
                <a:gd name="T47" fmla="*/ 6 h 192"/>
                <a:gd name="T48" fmla="*/ 79 w 200"/>
                <a:gd name="T49" fmla="*/ 6 h 192"/>
                <a:gd name="T50" fmla="*/ 110 w 200"/>
                <a:gd name="T51" fmla="*/ 6 h 192"/>
                <a:gd name="T52" fmla="*/ 110 w 200"/>
                <a:gd name="T53" fmla="*/ 6 h 192"/>
                <a:gd name="T54" fmla="*/ 159 w 200"/>
                <a:gd name="T55" fmla="*/ 10 h 192"/>
                <a:gd name="T56" fmla="*/ 221 w 200"/>
                <a:gd name="T57" fmla="*/ 10 h 192"/>
                <a:gd name="T58" fmla="*/ 221 w 200"/>
                <a:gd name="T59" fmla="*/ 6 h 192"/>
                <a:gd name="T60" fmla="*/ 237 w 200"/>
                <a:gd name="T61" fmla="*/ 6 h 192"/>
                <a:gd name="T62" fmla="*/ 286 w 200"/>
                <a:gd name="T63" fmla="*/ 6 h 192"/>
                <a:gd name="T64" fmla="*/ 365 w 200"/>
                <a:gd name="T65" fmla="*/ 10 h 192"/>
                <a:gd name="T66" fmla="*/ 365 w 200"/>
                <a:gd name="T67" fmla="*/ 12 h 192"/>
                <a:gd name="T68" fmla="*/ 365 w 200"/>
                <a:gd name="T69" fmla="*/ 13 h 192"/>
                <a:gd name="T70" fmla="*/ 350 w 200"/>
                <a:gd name="T71" fmla="*/ 16 h 192"/>
                <a:gd name="T72" fmla="*/ 350 w 200"/>
                <a:gd name="T73" fmla="*/ 22 h 192"/>
                <a:gd name="T74" fmla="*/ 382 w 200"/>
                <a:gd name="T75" fmla="*/ 22 h 192"/>
                <a:gd name="T76" fmla="*/ 382 w 200"/>
                <a:gd name="T77" fmla="*/ 24 h 192"/>
                <a:gd name="T78" fmla="*/ 365 w 200"/>
                <a:gd name="T79" fmla="*/ 27 h 192"/>
                <a:gd name="T80" fmla="*/ 382 w 200"/>
                <a:gd name="T81" fmla="*/ 30 h 192"/>
                <a:gd name="T82" fmla="*/ 398 w 200"/>
                <a:gd name="T83" fmla="*/ 31 h 192"/>
                <a:gd name="T84" fmla="*/ 398 w 200"/>
                <a:gd name="T85" fmla="*/ 33 h 192"/>
                <a:gd name="T86" fmla="*/ 382 w 200"/>
                <a:gd name="T87" fmla="*/ 34 h 192"/>
                <a:gd name="T88" fmla="*/ 382 w 200"/>
                <a:gd name="T89" fmla="*/ 38 h 1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0"/>
                <a:gd name="T136" fmla="*/ 0 h 192"/>
                <a:gd name="T137" fmla="*/ 200 w 200"/>
                <a:gd name="T138" fmla="*/ 192 h 19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0" h="192">
                  <a:moveTo>
                    <a:pt x="192" y="192"/>
                  </a:moveTo>
                  <a:lnTo>
                    <a:pt x="144" y="184"/>
                  </a:lnTo>
                  <a:lnTo>
                    <a:pt x="136" y="168"/>
                  </a:lnTo>
                  <a:lnTo>
                    <a:pt x="120" y="176"/>
                  </a:lnTo>
                  <a:lnTo>
                    <a:pt x="104" y="176"/>
                  </a:lnTo>
                  <a:lnTo>
                    <a:pt x="80" y="160"/>
                  </a:lnTo>
                  <a:lnTo>
                    <a:pt x="72" y="136"/>
                  </a:lnTo>
                  <a:lnTo>
                    <a:pt x="56" y="128"/>
                  </a:lnTo>
                  <a:lnTo>
                    <a:pt x="48" y="128"/>
                  </a:lnTo>
                  <a:lnTo>
                    <a:pt x="40" y="120"/>
                  </a:lnTo>
                  <a:lnTo>
                    <a:pt x="40" y="104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24" y="64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8" y="40"/>
                  </a:lnTo>
                  <a:lnTo>
                    <a:pt x="0" y="8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56" y="24"/>
                  </a:lnTo>
                  <a:lnTo>
                    <a:pt x="56" y="32"/>
                  </a:lnTo>
                  <a:lnTo>
                    <a:pt x="80" y="48"/>
                  </a:lnTo>
                  <a:lnTo>
                    <a:pt x="112" y="48"/>
                  </a:lnTo>
                  <a:lnTo>
                    <a:pt x="112" y="32"/>
                  </a:lnTo>
                  <a:lnTo>
                    <a:pt x="120" y="24"/>
                  </a:lnTo>
                  <a:lnTo>
                    <a:pt x="144" y="24"/>
                  </a:lnTo>
                  <a:lnTo>
                    <a:pt x="184" y="48"/>
                  </a:lnTo>
                  <a:lnTo>
                    <a:pt x="184" y="56"/>
                  </a:lnTo>
                  <a:lnTo>
                    <a:pt x="184" y="64"/>
                  </a:lnTo>
                  <a:lnTo>
                    <a:pt x="176" y="80"/>
                  </a:lnTo>
                  <a:lnTo>
                    <a:pt x="176" y="112"/>
                  </a:lnTo>
                  <a:lnTo>
                    <a:pt x="192" y="112"/>
                  </a:lnTo>
                  <a:lnTo>
                    <a:pt x="192" y="120"/>
                  </a:lnTo>
                  <a:lnTo>
                    <a:pt x="184" y="136"/>
                  </a:lnTo>
                  <a:lnTo>
                    <a:pt x="192" y="152"/>
                  </a:lnTo>
                  <a:lnTo>
                    <a:pt x="200" y="160"/>
                  </a:lnTo>
                  <a:lnTo>
                    <a:pt x="200" y="168"/>
                  </a:lnTo>
                  <a:lnTo>
                    <a:pt x="192" y="176"/>
                  </a:lnTo>
                  <a:lnTo>
                    <a:pt x="192" y="19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94" name="Freeform 159"/>
            <p:cNvSpPr>
              <a:spLocks/>
            </p:cNvSpPr>
            <p:nvPr/>
          </p:nvSpPr>
          <p:spPr bwMode="auto">
            <a:xfrm>
              <a:off x="3962" y="2197"/>
              <a:ext cx="207" cy="177"/>
            </a:xfrm>
            <a:custGeom>
              <a:avLst/>
              <a:gdLst>
                <a:gd name="T0" fmla="*/ 382 w 200"/>
                <a:gd name="T1" fmla="*/ 38 h 192"/>
                <a:gd name="T2" fmla="*/ 286 w 200"/>
                <a:gd name="T3" fmla="*/ 37 h 192"/>
                <a:gd name="T4" fmla="*/ 270 w 200"/>
                <a:gd name="T5" fmla="*/ 33 h 192"/>
                <a:gd name="T6" fmla="*/ 237 w 200"/>
                <a:gd name="T7" fmla="*/ 34 h 192"/>
                <a:gd name="T8" fmla="*/ 207 w 200"/>
                <a:gd name="T9" fmla="*/ 34 h 192"/>
                <a:gd name="T10" fmla="*/ 159 w 200"/>
                <a:gd name="T11" fmla="*/ 31 h 192"/>
                <a:gd name="T12" fmla="*/ 145 w 200"/>
                <a:gd name="T13" fmla="*/ 27 h 192"/>
                <a:gd name="T14" fmla="*/ 110 w 200"/>
                <a:gd name="T15" fmla="*/ 26 h 192"/>
                <a:gd name="T16" fmla="*/ 96 w 200"/>
                <a:gd name="T17" fmla="*/ 26 h 192"/>
                <a:gd name="T18" fmla="*/ 79 w 200"/>
                <a:gd name="T19" fmla="*/ 24 h 192"/>
                <a:gd name="T20" fmla="*/ 79 w 200"/>
                <a:gd name="T21" fmla="*/ 21 h 192"/>
                <a:gd name="T22" fmla="*/ 45 w 200"/>
                <a:gd name="T23" fmla="*/ 19 h 192"/>
                <a:gd name="T24" fmla="*/ 36 w 200"/>
                <a:gd name="T25" fmla="*/ 16 h 192"/>
                <a:gd name="T26" fmla="*/ 45 w 200"/>
                <a:gd name="T27" fmla="*/ 13 h 192"/>
                <a:gd name="T28" fmla="*/ 45 w 200"/>
                <a:gd name="T29" fmla="*/ 12 h 192"/>
                <a:gd name="T30" fmla="*/ 36 w 200"/>
                <a:gd name="T31" fmla="*/ 12 h 192"/>
                <a:gd name="T32" fmla="*/ 8 w 200"/>
                <a:gd name="T33" fmla="*/ 8 h 192"/>
                <a:gd name="T34" fmla="*/ 0 w 200"/>
                <a:gd name="T35" fmla="*/ 6 h 192"/>
                <a:gd name="T36" fmla="*/ 8 w 200"/>
                <a:gd name="T37" fmla="*/ 0 h 192"/>
                <a:gd name="T38" fmla="*/ 36 w 200"/>
                <a:gd name="T39" fmla="*/ 6 h 192"/>
                <a:gd name="T40" fmla="*/ 45 w 200"/>
                <a:gd name="T41" fmla="*/ 6 h 192"/>
                <a:gd name="T42" fmla="*/ 61 w 200"/>
                <a:gd name="T43" fmla="*/ 6 h 192"/>
                <a:gd name="T44" fmla="*/ 79 w 200"/>
                <a:gd name="T45" fmla="*/ 6 h 192"/>
                <a:gd name="T46" fmla="*/ 96 w 200"/>
                <a:gd name="T47" fmla="*/ 6 h 192"/>
                <a:gd name="T48" fmla="*/ 79 w 200"/>
                <a:gd name="T49" fmla="*/ 6 h 192"/>
                <a:gd name="T50" fmla="*/ 110 w 200"/>
                <a:gd name="T51" fmla="*/ 6 h 192"/>
                <a:gd name="T52" fmla="*/ 110 w 200"/>
                <a:gd name="T53" fmla="*/ 6 h 192"/>
                <a:gd name="T54" fmla="*/ 159 w 200"/>
                <a:gd name="T55" fmla="*/ 10 h 192"/>
                <a:gd name="T56" fmla="*/ 221 w 200"/>
                <a:gd name="T57" fmla="*/ 10 h 192"/>
                <a:gd name="T58" fmla="*/ 221 w 200"/>
                <a:gd name="T59" fmla="*/ 6 h 192"/>
                <a:gd name="T60" fmla="*/ 237 w 200"/>
                <a:gd name="T61" fmla="*/ 6 h 192"/>
                <a:gd name="T62" fmla="*/ 286 w 200"/>
                <a:gd name="T63" fmla="*/ 6 h 192"/>
                <a:gd name="T64" fmla="*/ 365 w 200"/>
                <a:gd name="T65" fmla="*/ 10 h 192"/>
                <a:gd name="T66" fmla="*/ 365 w 200"/>
                <a:gd name="T67" fmla="*/ 12 h 192"/>
                <a:gd name="T68" fmla="*/ 365 w 200"/>
                <a:gd name="T69" fmla="*/ 13 h 192"/>
                <a:gd name="T70" fmla="*/ 350 w 200"/>
                <a:gd name="T71" fmla="*/ 16 h 192"/>
                <a:gd name="T72" fmla="*/ 350 w 200"/>
                <a:gd name="T73" fmla="*/ 22 h 192"/>
                <a:gd name="T74" fmla="*/ 382 w 200"/>
                <a:gd name="T75" fmla="*/ 22 h 192"/>
                <a:gd name="T76" fmla="*/ 382 w 200"/>
                <a:gd name="T77" fmla="*/ 24 h 192"/>
                <a:gd name="T78" fmla="*/ 365 w 200"/>
                <a:gd name="T79" fmla="*/ 27 h 192"/>
                <a:gd name="T80" fmla="*/ 382 w 200"/>
                <a:gd name="T81" fmla="*/ 30 h 192"/>
                <a:gd name="T82" fmla="*/ 398 w 200"/>
                <a:gd name="T83" fmla="*/ 31 h 192"/>
                <a:gd name="T84" fmla="*/ 398 w 200"/>
                <a:gd name="T85" fmla="*/ 33 h 192"/>
                <a:gd name="T86" fmla="*/ 382 w 200"/>
                <a:gd name="T87" fmla="*/ 34 h 192"/>
                <a:gd name="T88" fmla="*/ 382 w 200"/>
                <a:gd name="T89" fmla="*/ 38 h 1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0"/>
                <a:gd name="T136" fmla="*/ 0 h 192"/>
                <a:gd name="T137" fmla="*/ 200 w 200"/>
                <a:gd name="T138" fmla="*/ 192 h 19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0" h="192">
                  <a:moveTo>
                    <a:pt x="192" y="192"/>
                  </a:moveTo>
                  <a:lnTo>
                    <a:pt x="144" y="184"/>
                  </a:lnTo>
                  <a:lnTo>
                    <a:pt x="136" y="168"/>
                  </a:lnTo>
                  <a:lnTo>
                    <a:pt x="120" y="176"/>
                  </a:lnTo>
                  <a:lnTo>
                    <a:pt x="104" y="176"/>
                  </a:lnTo>
                  <a:lnTo>
                    <a:pt x="80" y="160"/>
                  </a:lnTo>
                  <a:lnTo>
                    <a:pt x="72" y="136"/>
                  </a:lnTo>
                  <a:lnTo>
                    <a:pt x="56" y="128"/>
                  </a:lnTo>
                  <a:lnTo>
                    <a:pt x="48" y="128"/>
                  </a:lnTo>
                  <a:lnTo>
                    <a:pt x="40" y="120"/>
                  </a:lnTo>
                  <a:lnTo>
                    <a:pt x="40" y="104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24" y="64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8" y="40"/>
                  </a:lnTo>
                  <a:lnTo>
                    <a:pt x="0" y="8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56" y="24"/>
                  </a:lnTo>
                  <a:lnTo>
                    <a:pt x="56" y="32"/>
                  </a:lnTo>
                  <a:lnTo>
                    <a:pt x="80" y="48"/>
                  </a:lnTo>
                  <a:lnTo>
                    <a:pt x="112" y="48"/>
                  </a:lnTo>
                  <a:lnTo>
                    <a:pt x="112" y="32"/>
                  </a:lnTo>
                  <a:lnTo>
                    <a:pt x="120" y="24"/>
                  </a:lnTo>
                  <a:lnTo>
                    <a:pt x="144" y="24"/>
                  </a:lnTo>
                  <a:lnTo>
                    <a:pt x="184" y="48"/>
                  </a:lnTo>
                  <a:lnTo>
                    <a:pt x="184" y="56"/>
                  </a:lnTo>
                  <a:lnTo>
                    <a:pt x="184" y="64"/>
                  </a:lnTo>
                  <a:lnTo>
                    <a:pt x="176" y="80"/>
                  </a:lnTo>
                  <a:lnTo>
                    <a:pt x="176" y="112"/>
                  </a:lnTo>
                  <a:lnTo>
                    <a:pt x="192" y="112"/>
                  </a:lnTo>
                  <a:lnTo>
                    <a:pt x="192" y="120"/>
                  </a:lnTo>
                  <a:lnTo>
                    <a:pt x="184" y="136"/>
                  </a:lnTo>
                  <a:lnTo>
                    <a:pt x="192" y="152"/>
                  </a:lnTo>
                  <a:lnTo>
                    <a:pt x="200" y="160"/>
                  </a:lnTo>
                  <a:lnTo>
                    <a:pt x="200" y="168"/>
                  </a:lnTo>
                  <a:lnTo>
                    <a:pt x="192" y="176"/>
                  </a:lnTo>
                  <a:lnTo>
                    <a:pt x="192" y="192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95" name="Freeform 160"/>
            <p:cNvSpPr>
              <a:spLocks/>
            </p:cNvSpPr>
            <p:nvPr/>
          </p:nvSpPr>
          <p:spPr bwMode="auto">
            <a:xfrm>
              <a:off x="4145" y="2219"/>
              <a:ext cx="157" cy="111"/>
            </a:xfrm>
            <a:custGeom>
              <a:avLst/>
              <a:gdLst>
                <a:gd name="T0" fmla="*/ 275 w 152"/>
                <a:gd name="T1" fmla="*/ 6 h 120"/>
                <a:gd name="T2" fmla="*/ 244 w 152"/>
                <a:gd name="T3" fmla="*/ 6 h 120"/>
                <a:gd name="T4" fmla="*/ 214 w 152"/>
                <a:gd name="T5" fmla="*/ 6 h 120"/>
                <a:gd name="T6" fmla="*/ 214 w 152"/>
                <a:gd name="T7" fmla="*/ 8 h 120"/>
                <a:gd name="T8" fmla="*/ 199 w 152"/>
                <a:gd name="T9" fmla="*/ 13 h 120"/>
                <a:gd name="T10" fmla="*/ 199 w 152"/>
                <a:gd name="T11" fmla="*/ 14 h 120"/>
                <a:gd name="T12" fmla="*/ 182 w 152"/>
                <a:gd name="T13" fmla="*/ 16 h 120"/>
                <a:gd name="T14" fmla="*/ 182 w 152"/>
                <a:gd name="T15" fmla="*/ 18 h 120"/>
                <a:gd name="T16" fmla="*/ 121 w 152"/>
                <a:gd name="T17" fmla="*/ 18 h 120"/>
                <a:gd name="T18" fmla="*/ 121 w 152"/>
                <a:gd name="T19" fmla="*/ 20 h 120"/>
                <a:gd name="T20" fmla="*/ 121 w 152"/>
                <a:gd name="T21" fmla="*/ 24 h 120"/>
                <a:gd name="T22" fmla="*/ 44 w 152"/>
                <a:gd name="T23" fmla="*/ 25 h 120"/>
                <a:gd name="T24" fmla="*/ 8 w 152"/>
                <a:gd name="T25" fmla="*/ 24 h 120"/>
                <a:gd name="T26" fmla="*/ 36 w 152"/>
                <a:gd name="T27" fmla="*/ 20 h 120"/>
                <a:gd name="T28" fmla="*/ 36 w 152"/>
                <a:gd name="T29" fmla="*/ 18 h 120"/>
                <a:gd name="T30" fmla="*/ 0 w 152"/>
                <a:gd name="T31" fmla="*/ 18 h 120"/>
                <a:gd name="T32" fmla="*/ 0 w 152"/>
                <a:gd name="T33" fmla="*/ 13 h 120"/>
                <a:gd name="T34" fmla="*/ 8 w 152"/>
                <a:gd name="T35" fmla="*/ 8 h 120"/>
                <a:gd name="T36" fmla="*/ 44 w 152"/>
                <a:gd name="T37" fmla="*/ 8 h 120"/>
                <a:gd name="T38" fmla="*/ 44 w 152"/>
                <a:gd name="T39" fmla="*/ 6 h 120"/>
                <a:gd name="T40" fmla="*/ 74 w 152"/>
                <a:gd name="T41" fmla="*/ 6 h 120"/>
                <a:gd name="T42" fmla="*/ 94 w 152"/>
                <a:gd name="T43" fmla="*/ 6 h 120"/>
                <a:gd name="T44" fmla="*/ 106 w 152"/>
                <a:gd name="T45" fmla="*/ 6 h 120"/>
                <a:gd name="T46" fmla="*/ 106 w 152"/>
                <a:gd name="T47" fmla="*/ 6 h 120"/>
                <a:gd name="T48" fmla="*/ 154 w 152"/>
                <a:gd name="T49" fmla="*/ 6 h 120"/>
                <a:gd name="T50" fmla="*/ 182 w 152"/>
                <a:gd name="T51" fmla="*/ 6 h 120"/>
                <a:gd name="T52" fmla="*/ 182 w 152"/>
                <a:gd name="T53" fmla="*/ 6 h 120"/>
                <a:gd name="T54" fmla="*/ 199 w 152"/>
                <a:gd name="T55" fmla="*/ 6 h 120"/>
                <a:gd name="T56" fmla="*/ 199 w 152"/>
                <a:gd name="T57" fmla="*/ 0 h 120"/>
                <a:gd name="T58" fmla="*/ 214 w 152"/>
                <a:gd name="T59" fmla="*/ 0 h 120"/>
                <a:gd name="T60" fmla="*/ 228 w 152"/>
                <a:gd name="T61" fmla="*/ 6 h 120"/>
                <a:gd name="T62" fmla="*/ 259 w 152"/>
                <a:gd name="T63" fmla="*/ 6 h 120"/>
                <a:gd name="T64" fmla="*/ 289 w 152"/>
                <a:gd name="T65" fmla="*/ 6 h 120"/>
                <a:gd name="T66" fmla="*/ 275 w 152"/>
                <a:gd name="T67" fmla="*/ 6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2"/>
                <a:gd name="T103" fmla="*/ 0 h 120"/>
                <a:gd name="T104" fmla="*/ 152 w 152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2" h="120">
                  <a:moveTo>
                    <a:pt x="144" y="16"/>
                  </a:moveTo>
                  <a:lnTo>
                    <a:pt x="128" y="24"/>
                  </a:lnTo>
                  <a:lnTo>
                    <a:pt x="112" y="32"/>
                  </a:lnTo>
                  <a:lnTo>
                    <a:pt x="112" y="40"/>
                  </a:lnTo>
                  <a:lnTo>
                    <a:pt x="104" y="56"/>
                  </a:lnTo>
                  <a:lnTo>
                    <a:pt x="104" y="64"/>
                  </a:lnTo>
                  <a:lnTo>
                    <a:pt x="96" y="72"/>
                  </a:lnTo>
                  <a:lnTo>
                    <a:pt x="96" y="88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64" y="112"/>
                  </a:lnTo>
                  <a:lnTo>
                    <a:pt x="24" y="120"/>
                  </a:lnTo>
                  <a:lnTo>
                    <a:pt x="8" y="112"/>
                  </a:lnTo>
                  <a:lnTo>
                    <a:pt x="16" y="96"/>
                  </a:lnTo>
                  <a:lnTo>
                    <a:pt x="16" y="88"/>
                  </a:lnTo>
                  <a:lnTo>
                    <a:pt x="0" y="88"/>
                  </a:lnTo>
                  <a:lnTo>
                    <a:pt x="0" y="56"/>
                  </a:lnTo>
                  <a:lnTo>
                    <a:pt x="8" y="40"/>
                  </a:lnTo>
                  <a:lnTo>
                    <a:pt x="24" y="40"/>
                  </a:lnTo>
                  <a:lnTo>
                    <a:pt x="24" y="32"/>
                  </a:lnTo>
                  <a:lnTo>
                    <a:pt x="40" y="32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56" y="8"/>
                  </a:lnTo>
                  <a:lnTo>
                    <a:pt x="80" y="16"/>
                  </a:lnTo>
                  <a:lnTo>
                    <a:pt x="96" y="16"/>
                  </a:lnTo>
                  <a:lnTo>
                    <a:pt x="96" y="8"/>
                  </a:lnTo>
                  <a:lnTo>
                    <a:pt x="104" y="8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20" y="24"/>
                  </a:lnTo>
                  <a:lnTo>
                    <a:pt x="136" y="8"/>
                  </a:lnTo>
                  <a:lnTo>
                    <a:pt x="152" y="16"/>
                  </a:lnTo>
                  <a:lnTo>
                    <a:pt x="144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96" name="Freeform 161"/>
            <p:cNvSpPr>
              <a:spLocks/>
            </p:cNvSpPr>
            <p:nvPr/>
          </p:nvSpPr>
          <p:spPr bwMode="auto">
            <a:xfrm>
              <a:off x="4145" y="2219"/>
              <a:ext cx="157" cy="111"/>
            </a:xfrm>
            <a:custGeom>
              <a:avLst/>
              <a:gdLst>
                <a:gd name="T0" fmla="*/ 275 w 152"/>
                <a:gd name="T1" fmla="*/ 6 h 120"/>
                <a:gd name="T2" fmla="*/ 244 w 152"/>
                <a:gd name="T3" fmla="*/ 6 h 120"/>
                <a:gd name="T4" fmla="*/ 214 w 152"/>
                <a:gd name="T5" fmla="*/ 6 h 120"/>
                <a:gd name="T6" fmla="*/ 214 w 152"/>
                <a:gd name="T7" fmla="*/ 8 h 120"/>
                <a:gd name="T8" fmla="*/ 199 w 152"/>
                <a:gd name="T9" fmla="*/ 13 h 120"/>
                <a:gd name="T10" fmla="*/ 199 w 152"/>
                <a:gd name="T11" fmla="*/ 14 h 120"/>
                <a:gd name="T12" fmla="*/ 182 w 152"/>
                <a:gd name="T13" fmla="*/ 16 h 120"/>
                <a:gd name="T14" fmla="*/ 182 w 152"/>
                <a:gd name="T15" fmla="*/ 18 h 120"/>
                <a:gd name="T16" fmla="*/ 121 w 152"/>
                <a:gd name="T17" fmla="*/ 18 h 120"/>
                <a:gd name="T18" fmla="*/ 121 w 152"/>
                <a:gd name="T19" fmla="*/ 20 h 120"/>
                <a:gd name="T20" fmla="*/ 121 w 152"/>
                <a:gd name="T21" fmla="*/ 24 h 120"/>
                <a:gd name="T22" fmla="*/ 44 w 152"/>
                <a:gd name="T23" fmla="*/ 25 h 120"/>
                <a:gd name="T24" fmla="*/ 8 w 152"/>
                <a:gd name="T25" fmla="*/ 24 h 120"/>
                <a:gd name="T26" fmla="*/ 36 w 152"/>
                <a:gd name="T27" fmla="*/ 20 h 120"/>
                <a:gd name="T28" fmla="*/ 36 w 152"/>
                <a:gd name="T29" fmla="*/ 18 h 120"/>
                <a:gd name="T30" fmla="*/ 0 w 152"/>
                <a:gd name="T31" fmla="*/ 18 h 120"/>
                <a:gd name="T32" fmla="*/ 0 w 152"/>
                <a:gd name="T33" fmla="*/ 13 h 120"/>
                <a:gd name="T34" fmla="*/ 8 w 152"/>
                <a:gd name="T35" fmla="*/ 8 h 120"/>
                <a:gd name="T36" fmla="*/ 44 w 152"/>
                <a:gd name="T37" fmla="*/ 8 h 120"/>
                <a:gd name="T38" fmla="*/ 44 w 152"/>
                <a:gd name="T39" fmla="*/ 6 h 120"/>
                <a:gd name="T40" fmla="*/ 74 w 152"/>
                <a:gd name="T41" fmla="*/ 6 h 120"/>
                <a:gd name="T42" fmla="*/ 94 w 152"/>
                <a:gd name="T43" fmla="*/ 6 h 120"/>
                <a:gd name="T44" fmla="*/ 106 w 152"/>
                <a:gd name="T45" fmla="*/ 6 h 120"/>
                <a:gd name="T46" fmla="*/ 106 w 152"/>
                <a:gd name="T47" fmla="*/ 6 h 120"/>
                <a:gd name="T48" fmla="*/ 154 w 152"/>
                <a:gd name="T49" fmla="*/ 6 h 120"/>
                <a:gd name="T50" fmla="*/ 182 w 152"/>
                <a:gd name="T51" fmla="*/ 6 h 120"/>
                <a:gd name="T52" fmla="*/ 182 w 152"/>
                <a:gd name="T53" fmla="*/ 6 h 120"/>
                <a:gd name="T54" fmla="*/ 199 w 152"/>
                <a:gd name="T55" fmla="*/ 6 h 120"/>
                <a:gd name="T56" fmla="*/ 199 w 152"/>
                <a:gd name="T57" fmla="*/ 0 h 120"/>
                <a:gd name="T58" fmla="*/ 214 w 152"/>
                <a:gd name="T59" fmla="*/ 0 h 120"/>
                <a:gd name="T60" fmla="*/ 228 w 152"/>
                <a:gd name="T61" fmla="*/ 6 h 120"/>
                <a:gd name="T62" fmla="*/ 259 w 152"/>
                <a:gd name="T63" fmla="*/ 6 h 120"/>
                <a:gd name="T64" fmla="*/ 289 w 152"/>
                <a:gd name="T65" fmla="*/ 6 h 120"/>
                <a:gd name="T66" fmla="*/ 275 w 152"/>
                <a:gd name="T67" fmla="*/ 6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2"/>
                <a:gd name="T103" fmla="*/ 0 h 120"/>
                <a:gd name="T104" fmla="*/ 152 w 152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2" h="120">
                  <a:moveTo>
                    <a:pt x="144" y="16"/>
                  </a:moveTo>
                  <a:lnTo>
                    <a:pt x="128" y="24"/>
                  </a:lnTo>
                  <a:lnTo>
                    <a:pt x="112" y="32"/>
                  </a:lnTo>
                  <a:lnTo>
                    <a:pt x="112" y="40"/>
                  </a:lnTo>
                  <a:lnTo>
                    <a:pt x="104" y="56"/>
                  </a:lnTo>
                  <a:lnTo>
                    <a:pt x="104" y="64"/>
                  </a:lnTo>
                  <a:lnTo>
                    <a:pt x="96" y="72"/>
                  </a:lnTo>
                  <a:lnTo>
                    <a:pt x="96" y="88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64" y="112"/>
                  </a:lnTo>
                  <a:lnTo>
                    <a:pt x="24" y="120"/>
                  </a:lnTo>
                  <a:lnTo>
                    <a:pt x="8" y="112"/>
                  </a:lnTo>
                  <a:lnTo>
                    <a:pt x="16" y="96"/>
                  </a:lnTo>
                  <a:lnTo>
                    <a:pt x="16" y="88"/>
                  </a:lnTo>
                  <a:lnTo>
                    <a:pt x="0" y="88"/>
                  </a:lnTo>
                  <a:lnTo>
                    <a:pt x="0" y="56"/>
                  </a:lnTo>
                  <a:lnTo>
                    <a:pt x="8" y="40"/>
                  </a:lnTo>
                  <a:lnTo>
                    <a:pt x="24" y="40"/>
                  </a:lnTo>
                  <a:lnTo>
                    <a:pt x="24" y="32"/>
                  </a:lnTo>
                  <a:lnTo>
                    <a:pt x="40" y="32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56" y="8"/>
                  </a:lnTo>
                  <a:lnTo>
                    <a:pt x="80" y="16"/>
                  </a:lnTo>
                  <a:lnTo>
                    <a:pt x="96" y="16"/>
                  </a:lnTo>
                  <a:lnTo>
                    <a:pt x="96" y="8"/>
                  </a:lnTo>
                  <a:lnTo>
                    <a:pt x="104" y="8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20" y="24"/>
                  </a:lnTo>
                  <a:lnTo>
                    <a:pt x="136" y="8"/>
                  </a:lnTo>
                  <a:lnTo>
                    <a:pt x="152" y="16"/>
                  </a:lnTo>
                  <a:lnTo>
                    <a:pt x="144" y="16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97" name="Freeform 162"/>
            <p:cNvSpPr>
              <a:spLocks/>
            </p:cNvSpPr>
            <p:nvPr/>
          </p:nvSpPr>
          <p:spPr bwMode="auto">
            <a:xfrm>
              <a:off x="4154" y="2234"/>
              <a:ext cx="181" cy="156"/>
            </a:xfrm>
            <a:custGeom>
              <a:avLst/>
              <a:gdLst>
                <a:gd name="T0" fmla="*/ 8 w 176"/>
                <a:gd name="T1" fmla="*/ 34 h 168"/>
                <a:gd name="T2" fmla="*/ 8 w 176"/>
                <a:gd name="T3" fmla="*/ 31 h 168"/>
                <a:gd name="T4" fmla="*/ 16 w 176"/>
                <a:gd name="T5" fmla="*/ 29 h 168"/>
                <a:gd name="T6" fmla="*/ 16 w 176"/>
                <a:gd name="T7" fmla="*/ 28 h 168"/>
                <a:gd name="T8" fmla="*/ 8 w 176"/>
                <a:gd name="T9" fmla="*/ 26 h 168"/>
                <a:gd name="T10" fmla="*/ 0 w 176"/>
                <a:gd name="T11" fmla="*/ 22 h 168"/>
                <a:gd name="T12" fmla="*/ 16 w 176"/>
                <a:gd name="T13" fmla="*/ 24 h 168"/>
                <a:gd name="T14" fmla="*/ 100 w 176"/>
                <a:gd name="T15" fmla="*/ 22 h 168"/>
                <a:gd name="T16" fmla="*/ 100 w 176"/>
                <a:gd name="T17" fmla="*/ 19 h 168"/>
                <a:gd name="T18" fmla="*/ 100 w 176"/>
                <a:gd name="T19" fmla="*/ 17 h 168"/>
                <a:gd name="T20" fmla="*/ 156 w 176"/>
                <a:gd name="T21" fmla="*/ 17 h 168"/>
                <a:gd name="T22" fmla="*/ 156 w 176"/>
                <a:gd name="T23" fmla="*/ 14 h 168"/>
                <a:gd name="T24" fmla="*/ 167 w 176"/>
                <a:gd name="T25" fmla="*/ 12 h 168"/>
                <a:gd name="T26" fmla="*/ 167 w 176"/>
                <a:gd name="T27" fmla="*/ 9 h 168"/>
                <a:gd name="T28" fmla="*/ 181 w 176"/>
                <a:gd name="T29" fmla="*/ 6 h 168"/>
                <a:gd name="T30" fmla="*/ 181 w 176"/>
                <a:gd name="T31" fmla="*/ 6 h 168"/>
                <a:gd name="T32" fmla="*/ 209 w 176"/>
                <a:gd name="T33" fmla="*/ 6 h 168"/>
                <a:gd name="T34" fmla="*/ 238 w 176"/>
                <a:gd name="T35" fmla="*/ 0 h 168"/>
                <a:gd name="T36" fmla="*/ 266 w 176"/>
                <a:gd name="T37" fmla="*/ 6 h 168"/>
                <a:gd name="T38" fmla="*/ 282 w 176"/>
                <a:gd name="T39" fmla="*/ 6 h 168"/>
                <a:gd name="T40" fmla="*/ 307 w 176"/>
                <a:gd name="T41" fmla="*/ 6 h 168"/>
                <a:gd name="T42" fmla="*/ 293 w 176"/>
                <a:gd name="T43" fmla="*/ 6 h 168"/>
                <a:gd name="T44" fmla="*/ 266 w 176"/>
                <a:gd name="T45" fmla="*/ 7 h 168"/>
                <a:gd name="T46" fmla="*/ 238 w 176"/>
                <a:gd name="T47" fmla="*/ 6 h 168"/>
                <a:gd name="T48" fmla="*/ 238 w 176"/>
                <a:gd name="T49" fmla="*/ 7 h 168"/>
                <a:gd name="T50" fmla="*/ 238 w 176"/>
                <a:gd name="T51" fmla="*/ 9 h 168"/>
                <a:gd name="T52" fmla="*/ 238 w 176"/>
                <a:gd name="T53" fmla="*/ 14 h 168"/>
                <a:gd name="T54" fmla="*/ 252 w 176"/>
                <a:gd name="T55" fmla="*/ 16 h 168"/>
                <a:gd name="T56" fmla="*/ 252 w 176"/>
                <a:gd name="T57" fmla="*/ 17 h 168"/>
                <a:gd name="T58" fmla="*/ 238 w 176"/>
                <a:gd name="T59" fmla="*/ 17 h 168"/>
                <a:gd name="T60" fmla="*/ 252 w 176"/>
                <a:gd name="T61" fmla="*/ 17 h 168"/>
                <a:gd name="T62" fmla="*/ 195 w 176"/>
                <a:gd name="T63" fmla="*/ 28 h 168"/>
                <a:gd name="T64" fmla="*/ 167 w 176"/>
                <a:gd name="T65" fmla="*/ 28 h 168"/>
                <a:gd name="T66" fmla="*/ 156 w 176"/>
                <a:gd name="T67" fmla="*/ 28 h 168"/>
                <a:gd name="T68" fmla="*/ 156 w 176"/>
                <a:gd name="T69" fmla="*/ 31 h 168"/>
                <a:gd name="T70" fmla="*/ 167 w 176"/>
                <a:gd name="T71" fmla="*/ 31 h 168"/>
                <a:gd name="T72" fmla="*/ 167 w 176"/>
                <a:gd name="T73" fmla="*/ 32 h 168"/>
                <a:gd name="T74" fmla="*/ 167 w 176"/>
                <a:gd name="T75" fmla="*/ 36 h 168"/>
                <a:gd name="T76" fmla="*/ 167 w 176"/>
                <a:gd name="T77" fmla="*/ 38 h 168"/>
                <a:gd name="T78" fmla="*/ 140 w 176"/>
                <a:gd name="T79" fmla="*/ 38 h 168"/>
                <a:gd name="T80" fmla="*/ 124 w 176"/>
                <a:gd name="T81" fmla="*/ 38 h 168"/>
                <a:gd name="T82" fmla="*/ 112 w 176"/>
                <a:gd name="T83" fmla="*/ 38 h 168"/>
                <a:gd name="T84" fmla="*/ 100 w 176"/>
                <a:gd name="T85" fmla="*/ 34 h 168"/>
                <a:gd name="T86" fmla="*/ 67 w 176"/>
                <a:gd name="T87" fmla="*/ 34 h 168"/>
                <a:gd name="T88" fmla="*/ 44 w 176"/>
                <a:gd name="T89" fmla="*/ 34 h 168"/>
                <a:gd name="T90" fmla="*/ 8 w 176"/>
                <a:gd name="T91" fmla="*/ 34 h 16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6"/>
                <a:gd name="T139" fmla="*/ 0 h 168"/>
                <a:gd name="T140" fmla="*/ 176 w 176"/>
                <a:gd name="T141" fmla="*/ 168 h 16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6" h="168">
                  <a:moveTo>
                    <a:pt x="8" y="152"/>
                  </a:moveTo>
                  <a:lnTo>
                    <a:pt x="8" y="136"/>
                  </a:lnTo>
                  <a:lnTo>
                    <a:pt x="16" y="128"/>
                  </a:lnTo>
                  <a:lnTo>
                    <a:pt x="16" y="120"/>
                  </a:lnTo>
                  <a:lnTo>
                    <a:pt x="8" y="112"/>
                  </a:lnTo>
                  <a:lnTo>
                    <a:pt x="0" y="96"/>
                  </a:lnTo>
                  <a:lnTo>
                    <a:pt x="16" y="104"/>
                  </a:lnTo>
                  <a:lnTo>
                    <a:pt x="56" y="96"/>
                  </a:lnTo>
                  <a:lnTo>
                    <a:pt x="56" y="80"/>
                  </a:lnTo>
                  <a:lnTo>
                    <a:pt x="56" y="72"/>
                  </a:lnTo>
                  <a:lnTo>
                    <a:pt x="88" y="72"/>
                  </a:lnTo>
                  <a:lnTo>
                    <a:pt x="88" y="56"/>
                  </a:lnTo>
                  <a:lnTo>
                    <a:pt x="96" y="48"/>
                  </a:lnTo>
                  <a:lnTo>
                    <a:pt x="96" y="40"/>
                  </a:lnTo>
                  <a:lnTo>
                    <a:pt x="104" y="24"/>
                  </a:lnTo>
                  <a:lnTo>
                    <a:pt x="104" y="16"/>
                  </a:lnTo>
                  <a:lnTo>
                    <a:pt x="120" y="8"/>
                  </a:lnTo>
                  <a:lnTo>
                    <a:pt x="136" y="0"/>
                  </a:lnTo>
                  <a:lnTo>
                    <a:pt x="152" y="8"/>
                  </a:lnTo>
                  <a:lnTo>
                    <a:pt x="160" y="16"/>
                  </a:lnTo>
                  <a:lnTo>
                    <a:pt x="176" y="24"/>
                  </a:lnTo>
                  <a:lnTo>
                    <a:pt x="168" y="24"/>
                  </a:lnTo>
                  <a:lnTo>
                    <a:pt x="152" y="32"/>
                  </a:lnTo>
                  <a:lnTo>
                    <a:pt x="136" y="24"/>
                  </a:lnTo>
                  <a:lnTo>
                    <a:pt x="136" y="32"/>
                  </a:lnTo>
                  <a:lnTo>
                    <a:pt x="136" y="40"/>
                  </a:lnTo>
                  <a:lnTo>
                    <a:pt x="136" y="56"/>
                  </a:lnTo>
                  <a:lnTo>
                    <a:pt x="144" y="64"/>
                  </a:lnTo>
                  <a:lnTo>
                    <a:pt x="144" y="72"/>
                  </a:lnTo>
                  <a:lnTo>
                    <a:pt x="136" y="72"/>
                  </a:lnTo>
                  <a:lnTo>
                    <a:pt x="144" y="72"/>
                  </a:lnTo>
                  <a:lnTo>
                    <a:pt x="112" y="120"/>
                  </a:lnTo>
                  <a:lnTo>
                    <a:pt x="96" y="120"/>
                  </a:lnTo>
                  <a:lnTo>
                    <a:pt x="88" y="120"/>
                  </a:lnTo>
                  <a:lnTo>
                    <a:pt x="88" y="136"/>
                  </a:lnTo>
                  <a:lnTo>
                    <a:pt x="96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96" y="168"/>
                  </a:lnTo>
                  <a:lnTo>
                    <a:pt x="80" y="168"/>
                  </a:lnTo>
                  <a:lnTo>
                    <a:pt x="72" y="168"/>
                  </a:lnTo>
                  <a:lnTo>
                    <a:pt x="64" y="168"/>
                  </a:lnTo>
                  <a:lnTo>
                    <a:pt x="56" y="152"/>
                  </a:lnTo>
                  <a:lnTo>
                    <a:pt x="40" y="152"/>
                  </a:lnTo>
                  <a:lnTo>
                    <a:pt x="24" y="152"/>
                  </a:lnTo>
                  <a:lnTo>
                    <a:pt x="8" y="15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98" name="Freeform 163"/>
            <p:cNvSpPr>
              <a:spLocks/>
            </p:cNvSpPr>
            <p:nvPr/>
          </p:nvSpPr>
          <p:spPr bwMode="auto">
            <a:xfrm>
              <a:off x="4154" y="2234"/>
              <a:ext cx="181" cy="156"/>
            </a:xfrm>
            <a:custGeom>
              <a:avLst/>
              <a:gdLst>
                <a:gd name="T0" fmla="*/ 8 w 176"/>
                <a:gd name="T1" fmla="*/ 34 h 168"/>
                <a:gd name="T2" fmla="*/ 8 w 176"/>
                <a:gd name="T3" fmla="*/ 31 h 168"/>
                <a:gd name="T4" fmla="*/ 16 w 176"/>
                <a:gd name="T5" fmla="*/ 29 h 168"/>
                <a:gd name="T6" fmla="*/ 16 w 176"/>
                <a:gd name="T7" fmla="*/ 28 h 168"/>
                <a:gd name="T8" fmla="*/ 8 w 176"/>
                <a:gd name="T9" fmla="*/ 26 h 168"/>
                <a:gd name="T10" fmla="*/ 0 w 176"/>
                <a:gd name="T11" fmla="*/ 22 h 168"/>
                <a:gd name="T12" fmla="*/ 16 w 176"/>
                <a:gd name="T13" fmla="*/ 24 h 168"/>
                <a:gd name="T14" fmla="*/ 100 w 176"/>
                <a:gd name="T15" fmla="*/ 22 h 168"/>
                <a:gd name="T16" fmla="*/ 100 w 176"/>
                <a:gd name="T17" fmla="*/ 19 h 168"/>
                <a:gd name="T18" fmla="*/ 100 w 176"/>
                <a:gd name="T19" fmla="*/ 17 h 168"/>
                <a:gd name="T20" fmla="*/ 156 w 176"/>
                <a:gd name="T21" fmla="*/ 17 h 168"/>
                <a:gd name="T22" fmla="*/ 156 w 176"/>
                <a:gd name="T23" fmla="*/ 14 h 168"/>
                <a:gd name="T24" fmla="*/ 167 w 176"/>
                <a:gd name="T25" fmla="*/ 12 h 168"/>
                <a:gd name="T26" fmla="*/ 167 w 176"/>
                <a:gd name="T27" fmla="*/ 9 h 168"/>
                <a:gd name="T28" fmla="*/ 181 w 176"/>
                <a:gd name="T29" fmla="*/ 6 h 168"/>
                <a:gd name="T30" fmla="*/ 181 w 176"/>
                <a:gd name="T31" fmla="*/ 6 h 168"/>
                <a:gd name="T32" fmla="*/ 209 w 176"/>
                <a:gd name="T33" fmla="*/ 6 h 168"/>
                <a:gd name="T34" fmla="*/ 238 w 176"/>
                <a:gd name="T35" fmla="*/ 0 h 168"/>
                <a:gd name="T36" fmla="*/ 266 w 176"/>
                <a:gd name="T37" fmla="*/ 6 h 168"/>
                <a:gd name="T38" fmla="*/ 282 w 176"/>
                <a:gd name="T39" fmla="*/ 6 h 168"/>
                <a:gd name="T40" fmla="*/ 307 w 176"/>
                <a:gd name="T41" fmla="*/ 6 h 168"/>
                <a:gd name="T42" fmla="*/ 293 w 176"/>
                <a:gd name="T43" fmla="*/ 6 h 168"/>
                <a:gd name="T44" fmla="*/ 266 w 176"/>
                <a:gd name="T45" fmla="*/ 7 h 168"/>
                <a:gd name="T46" fmla="*/ 238 w 176"/>
                <a:gd name="T47" fmla="*/ 6 h 168"/>
                <a:gd name="T48" fmla="*/ 238 w 176"/>
                <a:gd name="T49" fmla="*/ 7 h 168"/>
                <a:gd name="T50" fmla="*/ 238 w 176"/>
                <a:gd name="T51" fmla="*/ 9 h 168"/>
                <a:gd name="T52" fmla="*/ 238 w 176"/>
                <a:gd name="T53" fmla="*/ 14 h 168"/>
                <a:gd name="T54" fmla="*/ 252 w 176"/>
                <a:gd name="T55" fmla="*/ 16 h 168"/>
                <a:gd name="T56" fmla="*/ 252 w 176"/>
                <a:gd name="T57" fmla="*/ 17 h 168"/>
                <a:gd name="T58" fmla="*/ 238 w 176"/>
                <a:gd name="T59" fmla="*/ 17 h 168"/>
                <a:gd name="T60" fmla="*/ 252 w 176"/>
                <a:gd name="T61" fmla="*/ 17 h 168"/>
                <a:gd name="T62" fmla="*/ 195 w 176"/>
                <a:gd name="T63" fmla="*/ 28 h 168"/>
                <a:gd name="T64" fmla="*/ 167 w 176"/>
                <a:gd name="T65" fmla="*/ 28 h 168"/>
                <a:gd name="T66" fmla="*/ 156 w 176"/>
                <a:gd name="T67" fmla="*/ 28 h 168"/>
                <a:gd name="T68" fmla="*/ 156 w 176"/>
                <a:gd name="T69" fmla="*/ 31 h 168"/>
                <a:gd name="T70" fmla="*/ 167 w 176"/>
                <a:gd name="T71" fmla="*/ 31 h 168"/>
                <a:gd name="T72" fmla="*/ 167 w 176"/>
                <a:gd name="T73" fmla="*/ 32 h 168"/>
                <a:gd name="T74" fmla="*/ 167 w 176"/>
                <a:gd name="T75" fmla="*/ 36 h 168"/>
                <a:gd name="T76" fmla="*/ 167 w 176"/>
                <a:gd name="T77" fmla="*/ 38 h 168"/>
                <a:gd name="T78" fmla="*/ 140 w 176"/>
                <a:gd name="T79" fmla="*/ 38 h 168"/>
                <a:gd name="T80" fmla="*/ 124 w 176"/>
                <a:gd name="T81" fmla="*/ 38 h 168"/>
                <a:gd name="T82" fmla="*/ 112 w 176"/>
                <a:gd name="T83" fmla="*/ 38 h 168"/>
                <a:gd name="T84" fmla="*/ 100 w 176"/>
                <a:gd name="T85" fmla="*/ 34 h 168"/>
                <a:gd name="T86" fmla="*/ 67 w 176"/>
                <a:gd name="T87" fmla="*/ 34 h 168"/>
                <a:gd name="T88" fmla="*/ 44 w 176"/>
                <a:gd name="T89" fmla="*/ 34 h 168"/>
                <a:gd name="T90" fmla="*/ 8 w 176"/>
                <a:gd name="T91" fmla="*/ 34 h 16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6"/>
                <a:gd name="T139" fmla="*/ 0 h 168"/>
                <a:gd name="T140" fmla="*/ 176 w 176"/>
                <a:gd name="T141" fmla="*/ 168 h 16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6" h="168">
                  <a:moveTo>
                    <a:pt x="8" y="152"/>
                  </a:moveTo>
                  <a:lnTo>
                    <a:pt x="8" y="136"/>
                  </a:lnTo>
                  <a:lnTo>
                    <a:pt x="16" y="128"/>
                  </a:lnTo>
                  <a:lnTo>
                    <a:pt x="16" y="120"/>
                  </a:lnTo>
                  <a:lnTo>
                    <a:pt x="8" y="112"/>
                  </a:lnTo>
                  <a:lnTo>
                    <a:pt x="0" y="96"/>
                  </a:lnTo>
                  <a:lnTo>
                    <a:pt x="16" y="104"/>
                  </a:lnTo>
                  <a:lnTo>
                    <a:pt x="56" y="96"/>
                  </a:lnTo>
                  <a:lnTo>
                    <a:pt x="56" y="80"/>
                  </a:lnTo>
                  <a:lnTo>
                    <a:pt x="56" y="72"/>
                  </a:lnTo>
                  <a:lnTo>
                    <a:pt x="88" y="72"/>
                  </a:lnTo>
                  <a:lnTo>
                    <a:pt x="88" y="56"/>
                  </a:lnTo>
                  <a:lnTo>
                    <a:pt x="96" y="48"/>
                  </a:lnTo>
                  <a:lnTo>
                    <a:pt x="96" y="40"/>
                  </a:lnTo>
                  <a:lnTo>
                    <a:pt x="104" y="24"/>
                  </a:lnTo>
                  <a:lnTo>
                    <a:pt x="104" y="16"/>
                  </a:lnTo>
                  <a:lnTo>
                    <a:pt x="120" y="8"/>
                  </a:lnTo>
                  <a:lnTo>
                    <a:pt x="136" y="0"/>
                  </a:lnTo>
                  <a:lnTo>
                    <a:pt x="152" y="8"/>
                  </a:lnTo>
                  <a:lnTo>
                    <a:pt x="160" y="16"/>
                  </a:lnTo>
                  <a:lnTo>
                    <a:pt x="176" y="24"/>
                  </a:lnTo>
                  <a:lnTo>
                    <a:pt x="168" y="24"/>
                  </a:lnTo>
                  <a:lnTo>
                    <a:pt x="152" y="32"/>
                  </a:lnTo>
                  <a:lnTo>
                    <a:pt x="136" y="24"/>
                  </a:lnTo>
                  <a:lnTo>
                    <a:pt x="136" y="32"/>
                  </a:lnTo>
                  <a:lnTo>
                    <a:pt x="136" y="40"/>
                  </a:lnTo>
                  <a:lnTo>
                    <a:pt x="136" y="56"/>
                  </a:lnTo>
                  <a:lnTo>
                    <a:pt x="144" y="64"/>
                  </a:lnTo>
                  <a:lnTo>
                    <a:pt x="144" y="72"/>
                  </a:lnTo>
                  <a:lnTo>
                    <a:pt x="136" y="72"/>
                  </a:lnTo>
                  <a:lnTo>
                    <a:pt x="144" y="72"/>
                  </a:lnTo>
                  <a:lnTo>
                    <a:pt x="112" y="120"/>
                  </a:lnTo>
                  <a:lnTo>
                    <a:pt x="96" y="120"/>
                  </a:lnTo>
                  <a:lnTo>
                    <a:pt x="88" y="120"/>
                  </a:lnTo>
                  <a:lnTo>
                    <a:pt x="88" y="136"/>
                  </a:lnTo>
                  <a:lnTo>
                    <a:pt x="96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96" y="168"/>
                  </a:lnTo>
                  <a:lnTo>
                    <a:pt x="80" y="168"/>
                  </a:lnTo>
                  <a:lnTo>
                    <a:pt x="72" y="168"/>
                  </a:lnTo>
                  <a:lnTo>
                    <a:pt x="64" y="168"/>
                  </a:lnTo>
                  <a:lnTo>
                    <a:pt x="56" y="152"/>
                  </a:lnTo>
                  <a:lnTo>
                    <a:pt x="40" y="152"/>
                  </a:lnTo>
                  <a:lnTo>
                    <a:pt x="24" y="152"/>
                  </a:lnTo>
                  <a:lnTo>
                    <a:pt x="8" y="152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99" name="Freeform 164"/>
            <p:cNvSpPr>
              <a:spLocks/>
            </p:cNvSpPr>
            <p:nvPr/>
          </p:nvSpPr>
          <p:spPr bwMode="auto">
            <a:xfrm>
              <a:off x="4360" y="2316"/>
              <a:ext cx="81" cy="44"/>
            </a:xfrm>
            <a:custGeom>
              <a:avLst/>
              <a:gdLst>
                <a:gd name="T0" fmla="*/ 8 w 80"/>
                <a:gd name="T1" fmla="*/ 0 h 48"/>
                <a:gd name="T2" fmla="*/ 0 w 80"/>
                <a:gd name="T3" fmla="*/ 6 h 48"/>
                <a:gd name="T4" fmla="*/ 16 w 80"/>
                <a:gd name="T5" fmla="*/ 6 h 48"/>
                <a:gd name="T6" fmla="*/ 92 w 80"/>
                <a:gd name="T7" fmla="*/ 9 h 48"/>
                <a:gd name="T8" fmla="*/ 100 w 80"/>
                <a:gd name="T9" fmla="*/ 9 h 48"/>
                <a:gd name="T10" fmla="*/ 100 w 80"/>
                <a:gd name="T11" fmla="*/ 7 h 48"/>
                <a:gd name="T12" fmla="*/ 100 w 80"/>
                <a:gd name="T13" fmla="*/ 6 h 48"/>
                <a:gd name="T14" fmla="*/ 76 w 80"/>
                <a:gd name="T15" fmla="*/ 6 h 48"/>
                <a:gd name="T16" fmla="*/ 68 w 80"/>
                <a:gd name="T17" fmla="*/ 6 h 48"/>
                <a:gd name="T18" fmla="*/ 60 w 80"/>
                <a:gd name="T19" fmla="*/ 6 h 48"/>
                <a:gd name="T20" fmla="*/ 32 w 80"/>
                <a:gd name="T21" fmla="*/ 6 h 48"/>
                <a:gd name="T22" fmla="*/ 16 w 80"/>
                <a:gd name="T23" fmla="*/ 0 h 48"/>
                <a:gd name="T24" fmla="*/ 8 w 80"/>
                <a:gd name="T25" fmla="*/ 0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"/>
                <a:gd name="T40" fmla="*/ 0 h 48"/>
                <a:gd name="T41" fmla="*/ 80 w 80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" h="48">
                  <a:moveTo>
                    <a:pt x="8" y="0"/>
                  </a:moveTo>
                  <a:lnTo>
                    <a:pt x="0" y="24"/>
                  </a:lnTo>
                  <a:lnTo>
                    <a:pt x="16" y="32"/>
                  </a:lnTo>
                  <a:lnTo>
                    <a:pt x="72" y="48"/>
                  </a:lnTo>
                  <a:lnTo>
                    <a:pt x="80" y="48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56" y="32"/>
                  </a:lnTo>
                  <a:lnTo>
                    <a:pt x="48" y="24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00" name="Freeform 165"/>
            <p:cNvSpPr>
              <a:spLocks/>
            </p:cNvSpPr>
            <p:nvPr/>
          </p:nvSpPr>
          <p:spPr bwMode="auto">
            <a:xfrm>
              <a:off x="4360" y="2316"/>
              <a:ext cx="81" cy="44"/>
            </a:xfrm>
            <a:custGeom>
              <a:avLst/>
              <a:gdLst>
                <a:gd name="T0" fmla="*/ 8 w 80"/>
                <a:gd name="T1" fmla="*/ 0 h 48"/>
                <a:gd name="T2" fmla="*/ 0 w 80"/>
                <a:gd name="T3" fmla="*/ 6 h 48"/>
                <a:gd name="T4" fmla="*/ 16 w 80"/>
                <a:gd name="T5" fmla="*/ 6 h 48"/>
                <a:gd name="T6" fmla="*/ 92 w 80"/>
                <a:gd name="T7" fmla="*/ 9 h 48"/>
                <a:gd name="T8" fmla="*/ 100 w 80"/>
                <a:gd name="T9" fmla="*/ 9 h 48"/>
                <a:gd name="T10" fmla="*/ 100 w 80"/>
                <a:gd name="T11" fmla="*/ 7 h 48"/>
                <a:gd name="T12" fmla="*/ 100 w 80"/>
                <a:gd name="T13" fmla="*/ 6 h 48"/>
                <a:gd name="T14" fmla="*/ 76 w 80"/>
                <a:gd name="T15" fmla="*/ 6 h 48"/>
                <a:gd name="T16" fmla="*/ 68 w 80"/>
                <a:gd name="T17" fmla="*/ 6 h 48"/>
                <a:gd name="T18" fmla="*/ 60 w 80"/>
                <a:gd name="T19" fmla="*/ 6 h 48"/>
                <a:gd name="T20" fmla="*/ 32 w 80"/>
                <a:gd name="T21" fmla="*/ 6 h 48"/>
                <a:gd name="T22" fmla="*/ 16 w 80"/>
                <a:gd name="T23" fmla="*/ 0 h 48"/>
                <a:gd name="T24" fmla="*/ 8 w 80"/>
                <a:gd name="T25" fmla="*/ 0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"/>
                <a:gd name="T40" fmla="*/ 0 h 48"/>
                <a:gd name="T41" fmla="*/ 80 w 80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" h="48">
                  <a:moveTo>
                    <a:pt x="8" y="0"/>
                  </a:moveTo>
                  <a:lnTo>
                    <a:pt x="0" y="24"/>
                  </a:lnTo>
                  <a:lnTo>
                    <a:pt x="16" y="32"/>
                  </a:lnTo>
                  <a:lnTo>
                    <a:pt x="72" y="48"/>
                  </a:lnTo>
                  <a:lnTo>
                    <a:pt x="80" y="48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56" y="32"/>
                  </a:lnTo>
                  <a:lnTo>
                    <a:pt x="48" y="24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16" y="0"/>
                  </a:lnTo>
                  <a:lnTo>
                    <a:pt x="8" y="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01" name="Freeform 166"/>
            <p:cNvSpPr>
              <a:spLocks/>
            </p:cNvSpPr>
            <p:nvPr/>
          </p:nvSpPr>
          <p:spPr bwMode="auto">
            <a:xfrm>
              <a:off x="4441" y="2360"/>
              <a:ext cx="49" cy="59"/>
            </a:xfrm>
            <a:custGeom>
              <a:avLst/>
              <a:gdLst>
                <a:gd name="T0" fmla="*/ 107 w 47"/>
                <a:gd name="T1" fmla="*/ 12 h 64"/>
                <a:gd name="T2" fmla="*/ 107 w 47"/>
                <a:gd name="T3" fmla="*/ 6 h 64"/>
                <a:gd name="T4" fmla="*/ 91 w 47"/>
                <a:gd name="T5" fmla="*/ 6 h 64"/>
                <a:gd name="T6" fmla="*/ 69 w 47"/>
                <a:gd name="T7" fmla="*/ 6 h 64"/>
                <a:gd name="T8" fmla="*/ 107 w 47"/>
                <a:gd name="T9" fmla="*/ 6 h 64"/>
                <a:gd name="T10" fmla="*/ 35 w 47"/>
                <a:gd name="T11" fmla="*/ 6 h 64"/>
                <a:gd name="T12" fmla="*/ 35 w 47"/>
                <a:gd name="T13" fmla="*/ 0 h 64"/>
                <a:gd name="T14" fmla="*/ 7 w 47"/>
                <a:gd name="T15" fmla="*/ 0 h 64"/>
                <a:gd name="T16" fmla="*/ 7 w 47"/>
                <a:gd name="T17" fmla="*/ 6 h 64"/>
                <a:gd name="T18" fmla="*/ 0 w 47"/>
                <a:gd name="T19" fmla="*/ 6 h 64"/>
                <a:gd name="T20" fmla="*/ 7 w 47"/>
                <a:gd name="T21" fmla="*/ 6 h 64"/>
                <a:gd name="T22" fmla="*/ 35 w 47"/>
                <a:gd name="T23" fmla="*/ 12 h 64"/>
                <a:gd name="T24" fmla="*/ 50 w 47"/>
                <a:gd name="T25" fmla="*/ 12 h 64"/>
                <a:gd name="T26" fmla="*/ 91 w 47"/>
                <a:gd name="T27" fmla="*/ 8 h 64"/>
                <a:gd name="T28" fmla="*/ 107 w 47"/>
                <a:gd name="T29" fmla="*/ 13 h 64"/>
                <a:gd name="T30" fmla="*/ 107 w 47"/>
                <a:gd name="T31" fmla="*/ 12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7"/>
                <a:gd name="T49" fmla="*/ 0 h 64"/>
                <a:gd name="T50" fmla="*/ 47 w 47"/>
                <a:gd name="T51" fmla="*/ 64 h 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7" h="64">
                  <a:moveTo>
                    <a:pt x="47" y="56"/>
                  </a:moveTo>
                  <a:lnTo>
                    <a:pt x="47" y="32"/>
                  </a:lnTo>
                  <a:lnTo>
                    <a:pt x="39" y="32"/>
                  </a:lnTo>
                  <a:lnTo>
                    <a:pt x="31" y="32"/>
                  </a:lnTo>
                  <a:lnTo>
                    <a:pt x="47" y="16"/>
                  </a:lnTo>
                  <a:lnTo>
                    <a:pt x="15" y="16"/>
                  </a:lnTo>
                  <a:lnTo>
                    <a:pt x="15" y="0"/>
                  </a:lnTo>
                  <a:lnTo>
                    <a:pt x="7" y="0"/>
                  </a:lnTo>
                  <a:lnTo>
                    <a:pt x="7" y="8"/>
                  </a:lnTo>
                  <a:lnTo>
                    <a:pt x="0" y="24"/>
                  </a:lnTo>
                  <a:lnTo>
                    <a:pt x="7" y="24"/>
                  </a:lnTo>
                  <a:lnTo>
                    <a:pt x="15" y="56"/>
                  </a:lnTo>
                  <a:lnTo>
                    <a:pt x="23" y="56"/>
                  </a:lnTo>
                  <a:lnTo>
                    <a:pt x="39" y="40"/>
                  </a:lnTo>
                  <a:lnTo>
                    <a:pt x="47" y="64"/>
                  </a:lnTo>
                  <a:lnTo>
                    <a:pt x="47" y="5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02" name="Freeform 167"/>
            <p:cNvSpPr>
              <a:spLocks/>
            </p:cNvSpPr>
            <p:nvPr/>
          </p:nvSpPr>
          <p:spPr bwMode="auto">
            <a:xfrm>
              <a:off x="4441" y="2360"/>
              <a:ext cx="49" cy="59"/>
            </a:xfrm>
            <a:custGeom>
              <a:avLst/>
              <a:gdLst>
                <a:gd name="T0" fmla="*/ 107 w 47"/>
                <a:gd name="T1" fmla="*/ 12 h 64"/>
                <a:gd name="T2" fmla="*/ 107 w 47"/>
                <a:gd name="T3" fmla="*/ 6 h 64"/>
                <a:gd name="T4" fmla="*/ 91 w 47"/>
                <a:gd name="T5" fmla="*/ 6 h 64"/>
                <a:gd name="T6" fmla="*/ 69 w 47"/>
                <a:gd name="T7" fmla="*/ 6 h 64"/>
                <a:gd name="T8" fmla="*/ 107 w 47"/>
                <a:gd name="T9" fmla="*/ 6 h 64"/>
                <a:gd name="T10" fmla="*/ 35 w 47"/>
                <a:gd name="T11" fmla="*/ 6 h 64"/>
                <a:gd name="T12" fmla="*/ 35 w 47"/>
                <a:gd name="T13" fmla="*/ 0 h 64"/>
                <a:gd name="T14" fmla="*/ 7 w 47"/>
                <a:gd name="T15" fmla="*/ 0 h 64"/>
                <a:gd name="T16" fmla="*/ 7 w 47"/>
                <a:gd name="T17" fmla="*/ 6 h 64"/>
                <a:gd name="T18" fmla="*/ 0 w 47"/>
                <a:gd name="T19" fmla="*/ 6 h 64"/>
                <a:gd name="T20" fmla="*/ 7 w 47"/>
                <a:gd name="T21" fmla="*/ 6 h 64"/>
                <a:gd name="T22" fmla="*/ 35 w 47"/>
                <a:gd name="T23" fmla="*/ 12 h 64"/>
                <a:gd name="T24" fmla="*/ 50 w 47"/>
                <a:gd name="T25" fmla="*/ 12 h 64"/>
                <a:gd name="T26" fmla="*/ 91 w 47"/>
                <a:gd name="T27" fmla="*/ 8 h 64"/>
                <a:gd name="T28" fmla="*/ 107 w 47"/>
                <a:gd name="T29" fmla="*/ 13 h 64"/>
                <a:gd name="T30" fmla="*/ 107 w 47"/>
                <a:gd name="T31" fmla="*/ 12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7"/>
                <a:gd name="T49" fmla="*/ 0 h 64"/>
                <a:gd name="T50" fmla="*/ 47 w 47"/>
                <a:gd name="T51" fmla="*/ 64 h 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7" h="64">
                  <a:moveTo>
                    <a:pt x="47" y="56"/>
                  </a:moveTo>
                  <a:lnTo>
                    <a:pt x="47" y="32"/>
                  </a:lnTo>
                  <a:lnTo>
                    <a:pt x="39" y="32"/>
                  </a:lnTo>
                  <a:lnTo>
                    <a:pt x="31" y="32"/>
                  </a:lnTo>
                  <a:lnTo>
                    <a:pt x="47" y="16"/>
                  </a:lnTo>
                  <a:lnTo>
                    <a:pt x="15" y="16"/>
                  </a:lnTo>
                  <a:lnTo>
                    <a:pt x="15" y="0"/>
                  </a:lnTo>
                  <a:lnTo>
                    <a:pt x="7" y="0"/>
                  </a:lnTo>
                  <a:lnTo>
                    <a:pt x="7" y="8"/>
                  </a:lnTo>
                  <a:lnTo>
                    <a:pt x="0" y="24"/>
                  </a:lnTo>
                  <a:lnTo>
                    <a:pt x="7" y="24"/>
                  </a:lnTo>
                  <a:lnTo>
                    <a:pt x="15" y="56"/>
                  </a:lnTo>
                  <a:lnTo>
                    <a:pt x="23" y="56"/>
                  </a:lnTo>
                  <a:lnTo>
                    <a:pt x="39" y="40"/>
                  </a:lnTo>
                  <a:lnTo>
                    <a:pt x="47" y="64"/>
                  </a:lnTo>
                  <a:lnTo>
                    <a:pt x="47" y="56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03" name="Freeform 168"/>
            <p:cNvSpPr>
              <a:spLocks/>
            </p:cNvSpPr>
            <p:nvPr/>
          </p:nvSpPr>
          <p:spPr bwMode="auto">
            <a:xfrm>
              <a:off x="4490" y="2345"/>
              <a:ext cx="92" cy="194"/>
            </a:xfrm>
            <a:custGeom>
              <a:avLst/>
              <a:gdLst>
                <a:gd name="T0" fmla="*/ 154 w 88"/>
                <a:gd name="T1" fmla="*/ 51 h 208"/>
                <a:gd name="T2" fmla="*/ 196 w 88"/>
                <a:gd name="T3" fmla="*/ 46 h 208"/>
                <a:gd name="T4" fmla="*/ 175 w 88"/>
                <a:gd name="T5" fmla="*/ 40 h 208"/>
                <a:gd name="T6" fmla="*/ 154 w 88"/>
                <a:gd name="T7" fmla="*/ 35 h 208"/>
                <a:gd name="T8" fmla="*/ 154 w 88"/>
                <a:gd name="T9" fmla="*/ 34 h 208"/>
                <a:gd name="T10" fmla="*/ 138 w 88"/>
                <a:gd name="T11" fmla="*/ 28 h 208"/>
                <a:gd name="T12" fmla="*/ 138 w 88"/>
                <a:gd name="T13" fmla="*/ 24 h 208"/>
                <a:gd name="T14" fmla="*/ 196 w 88"/>
                <a:gd name="T15" fmla="*/ 21 h 208"/>
                <a:gd name="T16" fmla="*/ 213 w 88"/>
                <a:gd name="T17" fmla="*/ 18 h 208"/>
                <a:gd name="T18" fmla="*/ 196 w 88"/>
                <a:gd name="T19" fmla="*/ 18 h 208"/>
                <a:gd name="T20" fmla="*/ 175 w 88"/>
                <a:gd name="T21" fmla="*/ 17 h 208"/>
                <a:gd name="T22" fmla="*/ 175 w 88"/>
                <a:gd name="T23" fmla="*/ 15 h 208"/>
                <a:gd name="T24" fmla="*/ 175 w 88"/>
                <a:gd name="T25" fmla="*/ 13 h 208"/>
                <a:gd name="T26" fmla="*/ 154 w 88"/>
                <a:gd name="T27" fmla="*/ 13 h 208"/>
                <a:gd name="T28" fmla="*/ 138 w 88"/>
                <a:gd name="T29" fmla="*/ 13 h 208"/>
                <a:gd name="T30" fmla="*/ 154 w 88"/>
                <a:gd name="T31" fmla="*/ 7 h 208"/>
                <a:gd name="T32" fmla="*/ 138 w 88"/>
                <a:gd name="T33" fmla="*/ 0 h 208"/>
                <a:gd name="T34" fmla="*/ 116 w 88"/>
                <a:gd name="T35" fmla="*/ 0 h 208"/>
                <a:gd name="T36" fmla="*/ 116 w 88"/>
                <a:gd name="T37" fmla="*/ 7 h 208"/>
                <a:gd name="T38" fmla="*/ 97 w 88"/>
                <a:gd name="T39" fmla="*/ 7 h 208"/>
                <a:gd name="T40" fmla="*/ 78 w 88"/>
                <a:gd name="T41" fmla="*/ 7 h 208"/>
                <a:gd name="T42" fmla="*/ 39 w 88"/>
                <a:gd name="T43" fmla="*/ 13 h 208"/>
                <a:gd name="T44" fmla="*/ 8 w 88"/>
                <a:gd name="T45" fmla="*/ 13 h 208"/>
                <a:gd name="T46" fmla="*/ 0 w 88"/>
                <a:gd name="T47" fmla="*/ 17 h 208"/>
                <a:gd name="T48" fmla="*/ 0 w 88"/>
                <a:gd name="T49" fmla="*/ 18 h 208"/>
                <a:gd name="T50" fmla="*/ 0 w 88"/>
                <a:gd name="T51" fmla="*/ 20 h 208"/>
                <a:gd name="T52" fmla="*/ 8 w 88"/>
                <a:gd name="T53" fmla="*/ 24 h 208"/>
                <a:gd name="T54" fmla="*/ 39 w 88"/>
                <a:gd name="T55" fmla="*/ 26 h 208"/>
                <a:gd name="T56" fmla="*/ 55 w 88"/>
                <a:gd name="T57" fmla="*/ 32 h 208"/>
                <a:gd name="T58" fmla="*/ 39 w 88"/>
                <a:gd name="T59" fmla="*/ 34 h 208"/>
                <a:gd name="T60" fmla="*/ 78 w 88"/>
                <a:gd name="T61" fmla="*/ 34 h 208"/>
                <a:gd name="T62" fmla="*/ 97 w 88"/>
                <a:gd name="T63" fmla="*/ 32 h 208"/>
                <a:gd name="T64" fmla="*/ 116 w 88"/>
                <a:gd name="T65" fmla="*/ 34 h 208"/>
                <a:gd name="T66" fmla="*/ 154 w 88"/>
                <a:gd name="T67" fmla="*/ 44 h 208"/>
                <a:gd name="T68" fmla="*/ 154 w 88"/>
                <a:gd name="T69" fmla="*/ 51 h 20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8"/>
                <a:gd name="T106" fmla="*/ 0 h 208"/>
                <a:gd name="T107" fmla="*/ 88 w 88"/>
                <a:gd name="T108" fmla="*/ 208 h 20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8" h="208">
                  <a:moveTo>
                    <a:pt x="64" y="208"/>
                  </a:moveTo>
                  <a:lnTo>
                    <a:pt x="80" y="184"/>
                  </a:lnTo>
                  <a:lnTo>
                    <a:pt x="72" y="160"/>
                  </a:lnTo>
                  <a:lnTo>
                    <a:pt x="64" y="144"/>
                  </a:lnTo>
                  <a:lnTo>
                    <a:pt x="64" y="136"/>
                  </a:lnTo>
                  <a:lnTo>
                    <a:pt x="56" y="112"/>
                  </a:lnTo>
                  <a:lnTo>
                    <a:pt x="56" y="96"/>
                  </a:lnTo>
                  <a:lnTo>
                    <a:pt x="80" y="88"/>
                  </a:lnTo>
                  <a:lnTo>
                    <a:pt x="88" y="72"/>
                  </a:lnTo>
                  <a:lnTo>
                    <a:pt x="80" y="72"/>
                  </a:lnTo>
                  <a:lnTo>
                    <a:pt x="72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64" y="48"/>
                  </a:lnTo>
                  <a:lnTo>
                    <a:pt x="56" y="48"/>
                  </a:lnTo>
                  <a:lnTo>
                    <a:pt x="64" y="8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16" y="48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8" y="96"/>
                  </a:lnTo>
                  <a:lnTo>
                    <a:pt x="16" y="104"/>
                  </a:lnTo>
                  <a:lnTo>
                    <a:pt x="24" y="128"/>
                  </a:lnTo>
                  <a:lnTo>
                    <a:pt x="16" y="136"/>
                  </a:lnTo>
                  <a:lnTo>
                    <a:pt x="32" y="136"/>
                  </a:lnTo>
                  <a:lnTo>
                    <a:pt x="40" y="128"/>
                  </a:lnTo>
                  <a:lnTo>
                    <a:pt x="48" y="136"/>
                  </a:lnTo>
                  <a:lnTo>
                    <a:pt x="64" y="176"/>
                  </a:lnTo>
                  <a:lnTo>
                    <a:pt x="64" y="20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04" name="Freeform 169"/>
            <p:cNvSpPr>
              <a:spLocks/>
            </p:cNvSpPr>
            <p:nvPr/>
          </p:nvSpPr>
          <p:spPr bwMode="auto">
            <a:xfrm>
              <a:off x="4490" y="2345"/>
              <a:ext cx="92" cy="194"/>
            </a:xfrm>
            <a:custGeom>
              <a:avLst/>
              <a:gdLst>
                <a:gd name="T0" fmla="*/ 154 w 88"/>
                <a:gd name="T1" fmla="*/ 51 h 208"/>
                <a:gd name="T2" fmla="*/ 196 w 88"/>
                <a:gd name="T3" fmla="*/ 46 h 208"/>
                <a:gd name="T4" fmla="*/ 175 w 88"/>
                <a:gd name="T5" fmla="*/ 40 h 208"/>
                <a:gd name="T6" fmla="*/ 154 w 88"/>
                <a:gd name="T7" fmla="*/ 35 h 208"/>
                <a:gd name="T8" fmla="*/ 154 w 88"/>
                <a:gd name="T9" fmla="*/ 34 h 208"/>
                <a:gd name="T10" fmla="*/ 138 w 88"/>
                <a:gd name="T11" fmla="*/ 28 h 208"/>
                <a:gd name="T12" fmla="*/ 138 w 88"/>
                <a:gd name="T13" fmla="*/ 24 h 208"/>
                <a:gd name="T14" fmla="*/ 196 w 88"/>
                <a:gd name="T15" fmla="*/ 21 h 208"/>
                <a:gd name="T16" fmla="*/ 213 w 88"/>
                <a:gd name="T17" fmla="*/ 18 h 208"/>
                <a:gd name="T18" fmla="*/ 196 w 88"/>
                <a:gd name="T19" fmla="*/ 18 h 208"/>
                <a:gd name="T20" fmla="*/ 175 w 88"/>
                <a:gd name="T21" fmla="*/ 17 h 208"/>
                <a:gd name="T22" fmla="*/ 175 w 88"/>
                <a:gd name="T23" fmla="*/ 15 h 208"/>
                <a:gd name="T24" fmla="*/ 175 w 88"/>
                <a:gd name="T25" fmla="*/ 13 h 208"/>
                <a:gd name="T26" fmla="*/ 154 w 88"/>
                <a:gd name="T27" fmla="*/ 13 h 208"/>
                <a:gd name="T28" fmla="*/ 138 w 88"/>
                <a:gd name="T29" fmla="*/ 13 h 208"/>
                <a:gd name="T30" fmla="*/ 154 w 88"/>
                <a:gd name="T31" fmla="*/ 7 h 208"/>
                <a:gd name="T32" fmla="*/ 138 w 88"/>
                <a:gd name="T33" fmla="*/ 0 h 208"/>
                <a:gd name="T34" fmla="*/ 116 w 88"/>
                <a:gd name="T35" fmla="*/ 0 h 208"/>
                <a:gd name="T36" fmla="*/ 116 w 88"/>
                <a:gd name="T37" fmla="*/ 7 h 208"/>
                <a:gd name="T38" fmla="*/ 97 w 88"/>
                <a:gd name="T39" fmla="*/ 7 h 208"/>
                <a:gd name="T40" fmla="*/ 78 w 88"/>
                <a:gd name="T41" fmla="*/ 7 h 208"/>
                <a:gd name="T42" fmla="*/ 39 w 88"/>
                <a:gd name="T43" fmla="*/ 13 h 208"/>
                <a:gd name="T44" fmla="*/ 8 w 88"/>
                <a:gd name="T45" fmla="*/ 13 h 208"/>
                <a:gd name="T46" fmla="*/ 0 w 88"/>
                <a:gd name="T47" fmla="*/ 17 h 208"/>
                <a:gd name="T48" fmla="*/ 0 w 88"/>
                <a:gd name="T49" fmla="*/ 18 h 208"/>
                <a:gd name="T50" fmla="*/ 0 w 88"/>
                <a:gd name="T51" fmla="*/ 20 h 208"/>
                <a:gd name="T52" fmla="*/ 8 w 88"/>
                <a:gd name="T53" fmla="*/ 24 h 208"/>
                <a:gd name="T54" fmla="*/ 39 w 88"/>
                <a:gd name="T55" fmla="*/ 26 h 208"/>
                <a:gd name="T56" fmla="*/ 55 w 88"/>
                <a:gd name="T57" fmla="*/ 32 h 208"/>
                <a:gd name="T58" fmla="*/ 39 w 88"/>
                <a:gd name="T59" fmla="*/ 34 h 208"/>
                <a:gd name="T60" fmla="*/ 78 w 88"/>
                <a:gd name="T61" fmla="*/ 34 h 208"/>
                <a:gd name="T62" fmla="*/ 97 w 88"/>
                <a:gd name="T63" fmla="*/ 32 h 208"/>
                <a:gd name="T64" fmla="*/ 116 w 88"/>
                <a:gd name="T65" fmla="*/ 34 h 208"/>
                <a:gd name="T66" fmla="*/ 154 w 88"/>
                <a:gd name="T67" fmla="*/ 44 h 208"/>
                <a:gd name="T68" fmla="*/ 154 w 88"/>
                <a:gd name="T69" fmla="*/ 51 h 20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8"/>
                <a:gd name="T106" fmla="*/ 0 h 208"/>
                <a:gd name="T107" fmla="*/ 88 w 88"/>
                <a:gd name="T108" fmla="*/ 208 h 20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8" h="208">
                  <a:moveTo>
                    <a:pt x="64" y="208"/>
                  </a:moveTo>
                  <a:lnTo>
                    <a:pt x="80" y="184"/>
                  </a:lnTo>
                  <a:lnTo>
                    <a:pt x="72" y="160"/>
                  </a:lnTo>
                  <a:lnTo>
                    <a:pt x="64" y="144"/>
                  </a:lnTo>
                  <a:lnTo>
                    <a:pt x="64" y="136"/>
                  </a:lnTo>
                  <a:lnTo>
                    <a:pt x="56" y="112"/>
                  </a:lnTo>
                  <a:lnTo>
                    <a:pt x="56" y="96"/>
                  </a:lnTo>
                  <a:lnTo>
                    <a:pt x="80" y="88"/>
                  </a:lnTo>
                  <a:lnTo>
                    <a:pt x="88" y="72"/>
                  </a:lnTo>
                  <a:lnTo>
                    <a:pt x="80" y="72"/>
                  </a:lnTo>
                  <a:lnTo>
                    <a:pt x="72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64" y="48"/>
                  </a:lnTo>
                  <a:lnTo>
                    <a:pt x="56" y="48"/>
                  </a:lnTo>
                  <a:lnTo>
                    <a:pt x="64" y="8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16" y="48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8" y="96"/>
                  </a:lnTo>
                  <a:lnTo>
                    <a:pt x="16" y="104"/>
                  </a:lnTo>
                  <a:lnTo>
                    <a:pt x="24" y="128"/>
                  </a:lnTo>
                  <a:lnTo>
                    <a:pt x="16" y="136"/>
                  </a:lnTo>
                  <a:lnTo>
                    <a:pt x="32" y="136"/>
                  </a:lnTo>
                  <a:lnTo>
                    <a:pt x="40" y="128"/>
                  </a:lnTo>
                  <a:lnTo>
                    <a:pt x="48" y="136"/>
                  </a:lnTo>
                  <a:lnTo>
                    <a:pt x="64" y="176"/>
                  </a:lnTo>
                  <a:lnTo>
                    <a:pt x="64" y="208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05" name="Freeform 170"/>
            <p:cNvSpPr>
              <a:spLocks/>
            </p:cNvSpPr>
            <p:nvPr/>
          </p:nvSpPr>
          <p:spPr bwMode="auto">
            <a:xfrm>
              <a:off x="4549" y="2427"/>
              <a:ext cx="83" cy="141"/>
            </a:xfrm>
            <a:custGeom>
              <a:avLst/>
              <a:gdLst>
                <a:gd name="T0" fmla="*/ 2 w 102"/>
                <a:gd name="T1" fmla="*/ 0 h 193"/>
                <a:gd name="T2" fmla="*/ 0 w 102"/>
                <a:gd name="T3" fmla="*/ 1 h 193"/>
                <a:gd name="T4" fmla="*/ 0 w 102"/>
                <a:gd name="T5" fmla="*/ 1 h 193"/>
                <a:gd name="T6" fmla="*/ 2 w 102"/>
                <a:gd name="T7" fmla="*/ 1 h 193"/>
                <a:gd name="T8" fmla="*/ 2 w 102"/>
                <a:gd name="T9" fmla="*/ 1 h 193"/>
                <a:gd name="T10" fmla="*/ 2 w 102"/>
                <a:gd name="T11" fmla="*/ 1 h 193"/>
                <a:gd name="T12" fmla="*/ 2 w 102"/>
                <a:gd name="T13" fmla="*/ 1 h 193"/>
                <a:gd name="T14" fmla="*/ 2 w 102"/>
                <a:gd name="T15" fmla="*/ 1 h 193"/>
                <a:gd name="T16" fmla="*/ 2 w 102"/>
                <a:gd name="T17" fmla="*/ 1 h 193"/>
                <a:gd name="T18" fmla="*/ 2 w 102"/>
                <a:gd name="T19" fmla="*/ 1 h 193"/>
                <a:gd name="T20" fmla="*/ 2 w 102"/>
                <a:gd name="T21" fmla="*/ 1 h 193"/>
                <a:gd name="T22" fmla="*/ 2 w 102"/>
                <a:gd name="T23" fmla="*/ 1 h 193"/>
                <a:gd name="T24" fmla="*/ 2 w 102"/>
                <a:gd name="T25" fmla="*/ 1 h 193"/>
                <a:gd name="T26" fmla="*/ 2 w 102"/>
                <a:gd name="T27" fmla="*/ 1 h 193"/>
                <a:gd name="T28" fmla="*/ 2 w 102"/>
                <a:gd name="T29" fmla="*/ 1 h 193"/>
                <a:gd name="T30" fmla="*/ 2 w 102"/>
                <a:gd name="T31" fmla="*/ 1 h 193"/>
                <a:gd name="T32" fmla="*/ 2 w 102"/>
                <a:gd name="T33" fmla="*/ 1 h 193"/>
                <a:gd name="T34" fmla="*/ 2 w 102"/>
                <a:gd name="T35" fmla="*/ 1 h 193"/>
                <a:gd name="T36" fmla="*/ 2 w 102"/>
                <a:gd name="T37" fmla="*/ 1 h 193"/>
                <a:gd name="T38" fmla="*/ 2 w 102"/>
                <a:gd name="T39" fmla="*/ 1 h 193"/>
                <a:gd name="T40" fmla="*/ 2 w 102"/>
                <a:gd name="T41" fmla="*/ 1 h 193"/>
                <a:gd name="T42" fmla="*/ 2 w 102"/>
                <a:gd name="T43" fmla="*/ 1 h 193"/>
                <a:gd name="T44" fmla="*/ 2 w 102"/>
                <a:gd name="T45" fmla="*/ 1 h 193"/>
                <a:gd name="T46" fmla="*/ 2 w 102"/>
                <a:gd name="T47" fmla="*/ 1 h 193"/>
                <a:gd name="T48" fmla="*/ 2 w 102"/>
                <a:gd name="T49" fmla="*/ 1 h 193"/>
                <a:gd name="T50" fmla="*/ 2 w 102"/>
                <a:gd name="T51" fmla="*/ 1 h 193"/>
                <a:gd name="T52" fmla="*/ 2 w 102"/>
                <a:gd name="T53" fmla="*/ 1 h 193"/>
                <a:gd name="T54" fmla="*/ 2 w 102"/>
                <a:gd name="T55" fmla="*/ 1 h 193"/>
                <a:gd name="T56" fmla="*/ 2 w 102"/>
                <a:gd name="T57" fmla="*/ 1 h 193"/>
                <a:gd name="T58" fmla="*/ 2 w 102"/>
                <a:gd name="T59" fmla="*/ 1 h 193"/>
                <a:gd name="T60" fmla="*/ 2 w 102"/>
                <a:gd name="T61" fmla="*/ 1 h 193"/>
                <a:gd name="T62" fmla="*/ 2 w 102"/>
                <a:gd name="T63" fmla="*/ 1 h 193"/>
                <a:gd name="T64" fmla="*/ 2 w 102"/>
                <a:gd name="T65" fmla="*/ 1 h 193"/>
                <a:gd name="T66" fmla="*/ 2 w 102"/>
                <a:gd name="T67" fmla="*/ 0 h 19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2"/>
                <a:gd name="T103" fmla="*/ 0 h 193"/>
                <a:gd name="T104" fmla="*/ 102 w 102"/>
                <a:gd name="T105" fmla="*/ 193 h 19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2" h="193">
                  <a:moveTo>
                    <a:pt x="31" y="0"/>
                  </a:moveTo>
                  <a:lnTo>
                    <a:pt x="0" y="10"/>
                  </a:lnTo>
                  <a:lnTo>
                    <a:pt x="0" y="31"/>
                  </a:lnTo>
                  <a:lnTo>
                    <a:pt x="10" y="61"/>
                  </a:lnTo>
                  <a:lnTo>
                    <a:pt x="10" y="71"/>
                  </a:lnTo>
                  <a:lnTo>
                    <a:pt x="20" y="92"/>
                  </a:lnTo>
                  <a:lnTo>
                    <a:pt x="31" y="123"/>
                  </a:lnTo>
                  <a:lnTo>
                    <a:pt x="10" y="153"/>
                  </a:lnTo>
                  <a:lnTo>
                    <a:pt x="10" y="163"/>
                  </a:lnTo>
                  <a:lnTo>
                    <a:pt x="10" y="174"/>
                  </a:lnTo>
                  <a:lnTo>
                    <a:pt x="31" y="193"/>
                  </a:lnTo>
                  <a:lnTo>
                    <a:pt x="31" y="183"/>
                  </a:lnTo>
                  <a:lnTo>
                    <a:pt x="31" y="153"/>
                  </a:lnTo>
                  <a:lnTo>
                    <a:pt x="20" y="153"/>
                  </a:lnTo>
                  <a:lnTo>
                    <a:pt x="20" y="143"/>
                  </a:lnTo>
                  <a:lnTo>
                    <a:pt x="31" y="123"/>
                  </a:lnTo>
                  <a:lnTo>
                    <a:pt x="31" y="102"/>
                  </a:lnTo>
                  <a:lnTo>
                    <a:pt x="41" y="102"/>
                  </a:lnTo>
                  <a:lnTo>
                    <a:pt x="41" y="112"/>
                  </a:lnTo>
                  <a:lnTo>
                    <a:pt x="51" y="112"/>
                  </a:lnTo>
                  <a:lnTo>
                    <a:pt x="71" y="123"/>
                  </a:lnTo>
                  <a:lnTo>
                    <a:pt x="61" y="102"/>
                  </a:lnTo>
                  <a:lnTo>
                    <a:pt x="71" y="82"/>
                  </a:lnTo>
                  <a:lnTo>
                    <a:pt x="102" y="82"/>
                  </a:lnTo>
                  <a:lnTo>
                    <a:pt x="102" y="61"/>
                  </a:lnTo>
                  <a:lnTo>
                    <a:pt x="92" y="61"/>
                  </a:lnTo>
                  <a:lnTo>
                    <a:pt x="82" y="41"/>
                  </a:lnTo>
                  <a:lnTo>
                    <a:pt x="82" y="20"/>
                  </a:lnTo>
                  <a:lnTo>
                    <a:pt x="61" y="31"/>
                  </a:lnTo>
                  <a:lnTo>
                    <a:pt x="41" y="41"/>
                  </a:lnTo>
                  <a:lnTo>
                    <a:pt x="41" y="10"/>
                  </a:lnTo>
                  <a:lnTo>
                    <a:pt x="31" y="10"/>
                  </a:lnTo>
                  <a:lnTo>
                    <a:pt x="31" y="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06" name="Freeform 171"/>
            <p:cNvSpPr>
              <a:spLocks/>
            </p:cNvSpPr>
            <p:nvPr/>
          </p:nvSpPr>
          <p:spPr bwMode="auto">
            <a:xfrm>
              <a:off x="4573" y="2405"/>
              <a:ext cx="83" cy="90"/>
            </a:xfrm>
            <a:custGeom>
              <a:avLst/>
              <a:gdLst>
                <a:gd name="T0" fmla="*/ 166 w 80"/>
                <a:gd name="T1" fmla="*/ 24 h 96"/>
                <a:gd name="T2" fmla="*/ 166 w 80"/>
                <a:gd name="T3" fmla="*/ 21 h 96"/>
                <a:gd name="T4" fmla="*/ 133 w 80"/>
                <a:gd name="T5" fmla="*/ 19 h 96"/>
                <a:gd name="T6" fmla="*/ 133 w 80"/>
                <a:gd name="T7" fmla="*/ 17 h 96"/>
                <a:gd name="T8" fmla="*/ 86 w 80"/>
                <a:gd name="T9" fmla="*/ 8 h 96"/>
                <a:gd name="T10" fmla="*/ 99 w 80"/>
                <a:gd name="T11" fmla="*/ 8 h 96"/>
                <a:gd name="T12" fmla="*/ 86 w 80"/>
                <a:gd name="T13" fmla="*/ 8 h 96"/>
                <a:gd name="T14" fmla="*/ 64 w 80"/>
                <a:gd name="T15" fmla="*/ 8 h 96"/>
                <a:gd name="T16" fmla="*/ 48 w 80"/>
                <a:gd name="T17" fmla="*/ 0 h 96"/>
                <a:gd name="T18" fmla="*/ 36 w 80"/>
                <a:gd name="T19" fmla="*/ 0 h 96"/>
                <a:gd name="T20" fmla="*/ 36 w 80"/>
                <a:gd name="T21" fmla="*/ 8 h 96"/>
                <a:gd name="T22" fmla="*/ 8 w 80"/>
                <a:gd name="T23" fmla="*/ 8 h 96"/>
                <a:gd name="T24" fmla="*/ 8 w 80"/>
                <a:gd name="T25" fmla="*/ 8 h 96"/>
                <a:gd name="T26" fmla="*/ 0 w 80"/>
                <a:gd name="T27" fmla="*/ 8 h 96"/>
                <a:gd name="T28" fmla="*/ 0 w 80"/>
                <a:gd name="T29" fmla="*/ 8 h 96"/>
                <a:gd name="T30" fmla="*/ 8 w 80"/>
                <a:gd name="T31" fmla="*/ 8 h 96"/>
                <a:gd name="T32" fmla="*/ 8 w 80"/>
                <a:gd name="T33" fmla="*/ 17 h 96"/>
                <a:gd name="T34" fmla="*/ 48 w 80"/>
                <a:gd name="T35" fmla="*/ 14 h 96"/>
                <a:gd name="T36" fmla="*/ 86 w 80"/>
                <a:gd name="T37" fmla="*/ 12 h 96"/>
                <a:gd name="T38" fmla="*/ 86 w 80"/>
                <a:gd name="T39" fmla="*/ 17 h 96"/>
                <a:gd name="T40" fmla="*/ 99 w 80"/>
                <a:gd name="T41" fmla="*/ 21 h 96"/>
                <a:gd name="T42" fmla="*/ 115 w 80"/>
                <a:gd name="T43" fmla="*/ 21 h 96"/>
                <a:gd name="T44" fmla="*/ 115 w 80"/>
                <a:gd name="T45" fmla="*/ 24 h 96"/>
                <a:gd name="T46" fmla="*/ 133 w 80"/>
                <a:gd name="T47" fmla="*/ 26 h 96"/>
                <a:gd name="T48" fmla="*/ 133 w 80"/>
                <a:gd name="T49" fmla="*/ 24 h 96"/>
                <a:gd name="T50" fmla="*/ 166 w 80"/>
                <a:gd name="T51" fmla="*/ 24 h 9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0"/>
                <a:gd name="T79" fmla="*/ 0 h 96"/>
                <a:gd name="T80" fmla="*/ 80 w 80"/>
                <a:gd name="T81" fmla="*/ 96 h 9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0" h="96">
                  <a:moveTo>
                    <a:pt x="80" y="88"/>
                  </a:moveTo>
                  <a:lnTo>
                    <a:pt x="80" y="72"/>
                  </a:lnTo>
                  <a:lnTo>
                    <a:pt x="64" y="64"/>
                  </a:lnTo>
                  <a:lnTo>
                    <a:pt x="64" y="56"/>
                  </a:lnTo>
                  <a:lnTo>
                    <a:pt x="40" y="32"/>
                  </a:lnTo>
                  <a:lnTo>
                    <a:pt x="48" y="32"/>
                  </a:lnTo>
                  <a:lnTo>
                    <a:pt x="40" y="24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8" y="56"/>
                  </a:lnTo>
                  <a:lnTo>
                    <a:pt x="24" y="48"/>
                  </a:lnTo>
                  <a:lnTo>
                    <a:pt x="40" y="40"/>
                  </a:lnTo>
                  <a:lnTo>
                    <a:pt x="40" y="56"/>
                  </a:lnTo>
                  <a:lnTo>
                    <a:pt x="48" y="72"/>
                  </a:lnTo>
                  <a:lnTo>
                    <a:pt x="56" y="72"/>
                  </a:lnTo>
                  <a:lnTo>
                    <a:pt x="56" y="88"/>
                  </a:lnTo>
                  <a:lnTo>
                    <a:pt x="64" y="96"/>
                  </a:lnTo>
                  <a:lnTo>
                    <a:pt x="64" y="88"/>
                  </a:lnTo>
                  <a:lnTo>
                    <a:pt x="80" y="8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07" name="Freeform 172"/>
            <p:cNvSpPr>
              <a:spLocks/>
            </p:cNvSpPr>
            <p:nvPr/>
          </p:nvSpPr>
          <p:spPr bwMode="auto">
            <a:xfrm>
              <a:off x="4573" y="2405"/>
              <a:ext cx="83" cy="90"/>
            </a:xfrm>
            <a:custGeom>
              <a:avLst/>
              <a:gdLst>
                <a:gd name="T0" fmla="*/ 166 w 80"/>
                <a:gd name="T1" fmla="*/ 24 h 96"/>
                <a:gd name="T2" fmla="*/ 166 w 80"/>
                <a:gd name="T3" fmla="*/ 21 h 96"/>
                <a:gd name="T4" fmla="*/ 133 w 80"/>
                <a:gd name="T5" fmla="*/ 19 h 96"/>
                <a:gd name="T6" fmla="*/ 133 w 80"/>
                <a:gd name="T7" fmla="*/ 17 h 96"/>
                <a:gd name="T8" fmla="*/ 86 w 80"/>
                <a:gd name="T9" fmla="*/ 8 h 96"/>
                <a:gd name="T10" fmla="*/ 99 w 80"/>
                <a:gd name="T11" fmla="*/ 8 h 96"/>
                <a:gd name="T12" fmla="*/ 86 w 80"/>
                <a:gd name="T13" fmla="*/ 8 h 96"/>
                <a:gd name="T14" fmla="*/ 64 w 80"/>
                <a:gd name="T15" fmla="*/ 8 h 96"/>
                <a:gd name="T16" fmla="*/ 48 w 80"/>
                <a:gd name="T17" fmla="*/ 0 h 96"/>
                <a:gd name="T18" fmla="*/ 36 w 80"/>
                <a:gd name="T19" fmla="*/ 0 h 96"/>
                <a:gd name="T20" fmla="*/ 36 w 80"/>
                <a:gd name="T21" fmla="*/ 8 h 96"/>
                <a:gd name="T22" fmla="*/ 8 w 80"/>
                <a:gd name="T23" fmla="*/ 8 h 96"/>
                <a:gd name="T24" fmla="*/ 8 w 80"/>
                <a:gd name="T25" fmla="*/ 8 h 96"/>
                <a:gd name="T26" fmla="*/ 0 w 80"/>
                <a:gd name="T27" fmla="*/ 8 h 96"/>
                <a:gd name="T28" fmla="*/ 0 w 80"/>
                <a:gd name="T29" fmla="*/ 8 h 96"/>
                <a:gd name="T30" fmla="*/ 8 w 80"/>
                <a:gd name="T31" fmla="*/ 8 h 96"/>
                <a:gd name="T32" fmla="*/ 8 w 80"/>
                <a:gd name="T33" fmla="*/ 17 h 96"/>
                <a:gd name="T34" fmla="*/ 48 w 80"/>
                <a:gd name="T35" fmla="*/ 14 h 96"/>
                <a:gd name="T36" fmla="*/ 86 w 80"/>
                <a:gd name="T37" fmla="*/ 12 h 96"/>
                <a:gd name="T38" fmla="*/ 86 w 80"/>
                <a:gd name="T39" fmla="*/ 17 h 96"/>
                <a:gd name="T40" fmla="*/ 99 w 80"/>
                <a:gd name="T41" fmla="*/ 21 h 96"/>
                <a:gd name="T42" fmla="*/ 115 w 80"/>
                <a:gd name="T43" fmla="*/ 21 h 96"/>
                <a:gd name="T44" fmla="*/ 115 w 80"/>
                <a:gd name="T45" fmla="*/ 24 h 96"/>
                <a:gd name="T46" fmla="*/ 133 w 80"/>
                <a:gd name="T47" fmla="*/ 26 h 96"/>
                <a:gd name="T48" fmla="*/ 133 w 80"/>
                <a:gd name="T49" fmla="*/ 24 h 96"/>
                <a:gd name="T50" fmla="*/ 166 w 80"/>
                <a:gd name="T51" fmla="*/ 24 h 9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0"/>
                <a:gd name="T79" fmla="*/ 0 h 96"/>
                <a:gd name="T80" fmla="*/ 80 w 80"/>
                <a:gd name="T81" fmla="*/ 96 h 9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0" h="96">
                  <a:moveTo>
                    <a:pt x="80" y="88"/>
                  </a:moveTo>
                  <a:lnTo>
                    <a:pt x="80" y="72"/>
                  </a:lnTo>
                  <a:lnTo>
                    <a:pt x="64" y="64"/>
                  </a:lnTo>
                  <a:lnTo>
                    <a:pt x="64" y="56"/>
                  </a:lnTo>
                  <a:lnTo>
                    <a:pt x="40" y="32"/>
                  </a:lnTo>
                  <a:lnTo>
                    <a:pt x="48" y="32"/>
                  </a:lnTo>
                  <a:lnTo>
                    <a:pt x="40" y="24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8" y="56"/>
                  </a:lnTo>
                  <a:lnTo>
                    <a:pt x="24" y="48"/>
                  </a:lnTo>
                  <a:lnTo>
                    <a:pt x="40" y="40"/>
                  </a:lnTo>
                  <a:lnTo>
                    <a:pt x="40" y="56"/>
                  </a:lnTo>
                  <a:lnTo>
                    <a:pt x="48" y="72"/>
                  </a:lnTo>
                  <a:lnTo>
                    <a:pt x="56" y="72"/>
                  </a:lnTo>
                  <a:lnTo>
                    <a:pt x="56" y="88"/>
                  </a:lnTo>
                  <a:lnTo>
                    <a:pt x="64" y="96"/>
                  </a:lnTo>
                  <a:lnTo>
                    <a:pt x="64" y="88"/>
                  </a:lnTo>
                  <a:lnTo>
                    <a:pt x="80" y="88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08" name="Freeform 173"/>
            <p:cNvSpPr>
              <a:spLocks/>
            </p:cNvSpPr>
            <p:nvPr/>
          </p:nvSpPr>
          <p:spPr bwMode="auto">
            <a:xfrm>
              <a:off x="4599" y="2397"/>
              <a:ext cx="74" cy="148"/>
            </a:xfrm>
            <a:custGeom>
              <a:avLst/>
              <a:gdLst>
                <a:gd name="T0" fmla="*/ 0 w 72"/>
                <a:gd name="T1" fmla="*/ 6 h 160"/>
                <a:gd name="T2" fmla="*/ 0 w 72"/>
                <a:gd name="T3" fmla="*/ 0 h 160"/>
                <a:gd name="T4" fmla="*/ 8 w 72"/>
                <a:gd name="T5" fmla="*/ 6 h 160"/>
                <a:gd name="T6" fmla="*/ 52 w 72"/>
                <a:gd name="T7" fmla="*/ 0 h 160"/>
                <a:gd name="T8" fmla="*/ 81 w 72"/>
                <a:gd name="T9" fmla="*/ 0 h 160"/>
                <a:gd name="T10" fmla="*/ 81 w 72"/>
                <a:gd name="T11" fmla="*/ 6 h 160"/>
                <a:gd name="T12" fmla="*/ 98 w 72"/>
                <a:gd name="T13" fmla="*/ 6 h 160"/>
                <a:gd name="T14" fmla="*/ 81 w 72"/>
                <a:gd name="T15" fmla="*/ 6 h 160"/>
                <a:gd name="T16" fmla="*/ 65 w 72"/>
                <a:gd name="T17" fmla="*/ 8 h 160"/>
                <a:gd name="T18" fmla="*/ 52 w 72"/>
                <a:gd name="T19" fmla="*/ 8 h 160"/>
                <a:gd name="T20" fmla="*/ 110 w 72"/>
                <a:gd name="T21" fmla="*/ 18 h 160"/>
                <a:gd name="T22" fmla="*/ 122 w 72"/>
                <a:gd name="T23" fmla="*/ 21 h 160"/>
                <a:gd name="T24" fmla="*/ 110 w 72"/>
                <a:gd name="T25" fmla="*/ 27 h 160"/>
                <a:gd name="T26" fmla="*/ 98 w 72"/>
                <a:gd name="T27" fmla="*/ 29 h 160"/>
                <a:gd name="T28" fmla="*/ 81 w 72"/>
                <a:gd name="T29" fmla="*/ 29 h 160"/>
                <a:gd name="T30" fmla="*/ 65 w 72"/>
                <a:gd name="T31" fmla="*/ 31 h 160"/>
                <a:gd name="T32" fmla="*/ 44 w 72"/>
                <a:gd name="T33" fmla="*/ 34 h 160"/>
                <a:gd name="T34" fmla="*/ 44 w 72"/>
                <a:gd name="T35" fmla="*/ 30 h 160"/>
                <a:gd name="T36" fmla="*/ 16 w 72"/>
                <a:gd name="T37" fmla="*/ 29 h 160"/>
                <a:gd name="T38" fmla="*/ 52 w 72"/>
                <a:gd name="T39" fmla="*/ 27 h 160"/>
                <a:gd name="T40" fmla="*/ 65 w 72"/>
                <a:gd name="T41" fmla="*/ 27 h 160"/>
                <a:gd name="T42" fmla="*/ 98 w 72"/>
                <a:gd name="T43" fmla="*/ 25 h 160"/>
                <a:gd name="T44" fmla="*/ 98 w 72"/>
                <a:gd name="T45" fmla="*/ 19 h 160"/>
                <a:gd name="T46" fmla="*/ 98 w 72"/>
                <a:gd name="T47" fmla="*/ 17 h 160"/>
                <a:gd name="T48" fmla="*/ 65 w 72"/>
                <a:gd name="T49" fmla="*/ 16 h 160"/>
                <a:gd name="T50" fmla="*/ 65 w 72"/>
                <a:gd name="T51" fmla="*/ 14 h 160"/>
                <a:gd name="T52" fmla="*/ 16 w 72"/>
                <a:gd name="T53" fmla="*/ 8 h 160"/>
                <a:gd name="T54" fmla="*/ 44 w 72"/>
                <a:gd name="T55" fmla="*/ 8 h 160"/>
                <a:gd name="T56" fmla="*/ 16 w 72"/>
                <a:gd name="T57" fmla="*/ 6 h 160"/>
                <a:gd name="T58" fmla="*/ 8 w 72"/>
                <a:gd name="T59" fmla="*/ 6 h 160"/>
                <a:gd name="T60" fmla="*/ 0 w 72"/>
                <a:gd name="T61" fmla="*/ 6 h 16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2"/>
                <a:gd name="T94" fmla="*/ 0 h 160"/>
                <a:gd name="T95" fmla="*/ 72 w 72"/>
                <a:gd name="T96" fmla="*/ 160 h 16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2" h="160">
                  <a:moveTo>
                    <a:pt x="0" y="8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48" y="24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64" y="88"/>
                  </a:lnTo>
                  <a:lnTo>
                    <a:pt x="72" y="104"/>
                  </a:lnTo>
                  <a:lnTo>
                    <a:pt x="64" y="128"/>
                  </a:lnTo>
                  <a:lnTo>
                    <a:pt x="56" y="136"/>
                  </a:lnTo>
                  <a:lnTo>
                    <a:pt x="48" y="136"/>
                  </a:lnTo>
                  <a:lnTo>
                    <a:pt x="40" y="152"/>
                  </a:lnTo>
                  <a:lnTo>
                    <a:pt x="24" y="160"/>
                  </a:lnTo>
                  <a:lnTo>
                    <a:pt x="24" y="144"/>
                  </a:lnTo>
                  <a:lnTo>
                    <a:pt x="16" y="136"/>
                  </a:lnTo>
                  <a:lnTo>
                    <a:pt x="32" y="128"/>
                  </a:lnTo>
                  <a:lnTo>
                    <a:pt x="4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56" y="80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09" name="Freeform 174"/>
            <p:cNvSpPr>
              <a:spLocks/>
            </p:cNvSpPr>
            <p:nvPr/>
          </p:nvSpPr>
          <p:spPr bwMode="auto">
            <a:xfrm>
              <a:off x="4599" y="2397"/>
              <a:ext cx="74" cy="148"/>
            </a:xfrm>
            <a:custGeom>
              <a:avLst/>
              <a:gdLst>
                <a:gd name="T0" fmla="*/ 0 w 72"/>
                <a:gd name="T1" fmla="*/ 6 h 160"/>
                <a:gd name="T2" fmla="*/ 0 w 72"/>
                <a:gd name="T3" fmla="*/ 0 h 160"/>
                <a:gd name="T4" fmla="*/ 8 w 72"/>
                <a:gd name="T5" fmla="*/ 6 h 160"/>
                <a:gd name="T6" fmla="*/ 52 w 72"/>
                <a:gd name="T7" fmla="*/ 0 h 160"/>
                <a:gd name="T8" fmla="*/ 81 w 72"/>
                <a:gd name="T9" fmla="*/ 0 h 160"/>
                <a:gd name="T10" fmla="*/ 81 w 72"/>
                <a:gd name="T11" fmla="*/ 6 h 160"/>
                <a:gd name="T12" fmla="*/ 98 w 72"/>
                <a:gd name="T13" fmla="*/ 6 h 160"/>
                <a:gd name="T14" fmla="*/ 81 w 72"/>
                <a:gd name="T15" fmla="*/ 6 h 160"/>
                <a:gd name="T16" fmla="*/ 65 w 72"/>
                <a:gd name="T17" fmla="*/ 8 h 160"/>
                <a:gd name="T18" fmla="*/ 52 w 72"/>
                <a:gd name="T19" fmla="*/ 8 h 160"/>
                <a:gd name="T20" fmla="*/ 110 w 72"/>
                <a:gd name="T21" fmla="*/ 18 h 160"/>
                <a:gd name="T22" fmla="*/ 122 w 72"/>
                <a:gd name="T23" fmla="*/ 21 h 160"/>
                <a:gd name="T24" fmla="*/ 110 w 72"/>
                <a:gd name="T25" fmla="*/ 27 h 160"/>
                <a:gd name="T26" fmla="*/ 98 w 72"/>
                <a:gd name="T27" fmla="*/ 29 h 160"/>
                <a:gd name="T28" fmla="*/ 81 w 72"/>
                <a:gd name="T29" fmla="*/ 29 h 160"/>
                <a:gd name="T30" fmla="*/ 65 w 72"/>
                <a:gd name="T31" fmla="*/ 31 h 160"/>
                <a:gd name="T32" fmla="*/ 44 w 72"/>
                <a:gd name="T33" fmla="*/ 34 h 160"/>
                <a:gd name="T34" fmla="*/ 44 w 72"/>
                <a:gd name="T35" fmla="*/ 30 h 160"/>
                <a:gd name="T36" fmla="*/ 16 w 72"/>
                <a:gd name="T37" fmla="*/ 29 h 160"/>
                <a:gd name="T38" fmla="*/ 52 w 72"/>
                <a:gd name="T39" fmla="*/ 27 h 160"/>
                <a:gd name="T40" fmla="*/ 65 w 72"/>
                <a:gd name="T41" fmla="*/ 27 h 160"/>
                <a:gd name="T42" fmla="*/ 98 w 72"/>
                <a:gd name="T43" fmla="*/ 25 h 160"/>
                <a:gd name="T44" fmla="*/ 98 w 72"/>
                <a:gd name="T45" fmla="*/ 19 h 160"/>
                <a:gd name="T46" fmla="*/ 98 w 72"/>
                <a:gd name="T47" fmla="*/ 17 h 160"/>
                <a:gd name="T48" fmla="*/ 65 w 72"/>
                <a:gd name="T49" fmla="*/ 16 h 160"/>
                <a:gd name="T50" fmla="*/ 65 w 72"/>
                <a:gd name="T51" fmla="*/ 14 h 160"/>
                <a:gd name="T52" fmla="*/ 16 w 72"/>
                <a:gd name="T53" fmla="*/ 8 h 160"/>
                <a:gd name="T54" fmla="*/ 44 w 72"/>
                <a:gd name="T55" fmla="*/ 8 h 160"/>
                <a:gd name="T56" fmla="*/ 16 w 72"/>
                <a:gd name="T57" fmla="*/ 6 h 160"/>
                <a:gd name="T58" fmla="*/ 8 w 72"/>
                <a:gd name="T59" fmla="*/ 6 h 160"/>
                <a:gd name="T60" fmla="*/ 0 w 72"/>
                <a:gd name="T61" fmla="*/ 6 h 16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2"/>
                <a:gd name="T94" fmla="*/ 0 h 160"/>
                <a:gd name="T95" fmla="*/ 72 w 72"/>
                <a:gd name="T96" fmla="*/ 160 h 16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2" h="160">
                  <a:moveTo>
                    <a:pt x="0" y="8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48" y="24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64" y="88"/>
                  </a:lnTo>
                  <a:lnTo>
                    <a:pt x="72" y="104"/>
                  </a:lnTo>
                  <a:lnTo>
                    <a:pt x="64" y="128"/>
                  </a:lnTo>
                  <a:lnTo>
                    <a:pt x="56" y="136"/>
                  </a:lnTo>
                  <a:lnTo>
                    <a:pt x="48" y="136"/>
                  </a:lnTo>
                  <a:lnTo>
                    <a:pt x="40" y="152"/>
                  </a:lnTo>
                  <a:lnTo>
                    <a:pt x="24" y="160"/>
                  </a:lnTo>
                  <a:lnTo>
                    <a:pt x="24" y="144"/>
                  </a:lnTo>
                  <a:lnTo>
                    <a:pt x="16" y="136"/>
                  </a:lnTo>
                  <a:lnTo>
                    <a:pt x="32" y="128"/>
                  </a:lnTo>
                  <a:lnTo>
                    <a:pt x="4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56" y="80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0" y="8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10" name="Freeform 175"/>
            <p:cNvSpPr>
              <a:spLocks/>
            </p:cNvSpPr>
            <p:nvPr/>
          </p:nvSpPr>
          <p:spPr bwMode="auto">
            <a:xfrm>
              <a:off x="4599" y="2488"/>
              <a:ext cx="57" cy="37"/>
            </a:xfrm>
            <a:custGeom>
              <a:avLst/>
              <a:gdLst>
                <a:gd name="T0" fmla="*/ 16 w 56"/>
                <a:gd name="T1" fmla="*/ 8 h 40"/>
                <a:gd name="T2" fmla="*/ 52 w 56"/>
                <a:gd name="T3" fmla="*/ 6 h 40"/>
                <a:gd name="T4" fmla="*/ 60 w 56"/>
                <a:gd name="T5" fmla="*/ 6 h 40"/>
                <a:gd name="T6" fmla="*/ 76 w 56"/>
                <a:gd name="T7" fmla="*/ 6 h 40"/>
                <a:gd name="T8" fmla="*/ 76 w 56"/>
                <a:gd name="T9" fmla="*/ 0 h 40"/>
                <a:gd name="T10" fmla="*/ 60 w 56"/>
                <a:gd name="T11" fmla="*/ 0 h 40"/>
                <a:gd name="T12" fmla="*/ 60 w 56"/>
                <a:gd name="T13" fmla="*/ 6 h 40"/>
                <a:gd name="T14" fmla="*/ 52 w 56"/>
                <a:gd name="T15" fmla="*/ 0 h 40"/>
                <a:gd name="T16" fmla="*/ 8 w 56"/>
                <a:gd name="T17" fmla="*/ 0 h 40"/>
                <a:gd name="T18" fmla="*/ 0 w 56"/>
                <a:gd name="T19" fmla="*/ 6 h 40"/>
                <a:gd name="T20" fmla="*/ 8 w 56"/>
                <a:gd name="T21" fmla="*/ 6 h 40"/>
                <a:gd name="T22" fmla="*/ 8 w 56"/>
                <a:gd name="T23" fmla="*/ 8 h 40"/>
                <a:gd name="T24" fmla="*/ 16 w 56"/>
                <a:gd name="T25" fmla="*/ 8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40"/>
                <a:gd name="T41" fmla="*/ 56 w 56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40">
                  <a:moveTo>
                    <a:pt x="16" y="40"/>
                  </a:moveTo>
                  <a:lnTo>
                    <a:pt x="32" y="32"/>
                  </a:lnTo>
                  <a:lnTo>
                    <a:pt x="40" y="32"/>
                  </a:lnTo>
                  <a:lnTo>
                    <a:pt x="56" y="24"/>
                  </a:lnTo>
                  <a:lnTo>
                    <a:pt x="56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11" name="Freeform 176"/>
            <p:cNvSpPr>
              <a:spLocks/>
            </p:cNvSpPr>
            <p:nvPr/>
          </p:nvSpPr>
          <p:spPr bwMode="auto">
            <a:xfrm>
              <a:off x="4599" y="2488"/>
              <a:ext cx="57" cy="37"/>
            </a:xfrm>
            <a:custGeom>
              <a:avLst/>
              <a:gdLst>
                <a:gd name="T0" fmla="*/ 16 w 56"/>
                <a:gd name="T1" fmla="*/ 8 h 40"/>
                <a:gd name="T2" fmla="*/ 52 w 56"/>
                <a:gd name="T3" fmla="*/ 6 h 40"/>
                <a:gd name="T4" fmla="*/ 60 w 56"/>
                <a:gd name="T5" fmla="*/ 6 h 40"/>
                <a:gd name="T6" fmla="*/ 76 w 56"/>
                <a:gd name="T7" fmla="*/ 6 h 40"/>
                <a:gd name="T8" fmla="*/ 76 w 56"/>
                <a:gd name="T9" fmla="*/ 0 h 40"/>
                <a:gd name="T10" fmla="*/ 60 w 56"/>
                <a:gd name="T11" fmla="*/ 0 h 40"/>
                <a:gd name="T12" fmla="*/ 60 w 56"/>
                <a:gd name="T13" fmla="*/ 6 h 40"/>
                <a:gd name="T14" fmla="*/ 52 w 56"/>
                <a:gd name="T15" fmla="*/ 0 h 40"/>
                <a:gd name="T16" fmla="*/ 8 w 56"/>
                <a:gd name="T17" fmla="*/ 0 h 40"/>
                <a:gd name="T18" fmla="*/ 0 w 56"/>
                <a:gd name="T19" fmla="*/ 6 h 40"/>
                <a:gd name="T20" fmla="*/ 8 w 56"/>
                <a:gd name="T21" fmla="*/ 6 h 40"/>
                <a:gd name="T22" fmla="*/ 8 w 56"/>
                <a:gd name="T23" fmla="*/ 8 h 40"/>
                <a:gd name="T24" fmla="*/ 16 w 56"/>
                <a:gd name="T25" fmla="*/ 8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40"/>
                <a:gd name="T41" fmla="*/ 56 w 56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40">
                  <a:moveTo>
                    <a:pt x="16" y="40"/>
                  </a:moveTo>
                  <a:lnTo>
                    <a:pt x="32" y="32"/>
                  </a:lnTo>
                  <a:lnTo>
                    <a:pt x="40" y="32"/>
                  </a:lnTo>
                  <a:lnTo>
                    <a:pt x="56" y="24"/>
                  </a:lnTo>
                  <a:lnTo>
                    <a:pt x="56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6" y="4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12" name="Freeform 177"/>
            <p:cNvSpPr>
              <a:spLocks/>
            </p:cNvSpPr>
            <p:nvPr/>
          </p:nvSpPr>
          <p:spPr bwMode="auto">
            <a:xfrm>
              <a:off x="4573" y="2559"/>
              <a:ext cx="41" cy="59"/>
            </a:xfrm>
            <a:custGeom>
              <a:avLst/>
              <a:gdLst>
                <a:gd name="T0" fmla="*/ 44 w 40"/>
                <a:gd name="T1" fmla="*/ 6 h 64"/>
                <a:gd name="T2" fmla="*/ 16 w 40"/>
                <a:gd name="T3" fmla="*/ 6 h 64"/>
                <a:gd name="T4" fmla="*/ 8 w 40"/>
                <a:gd name="T5" fmla="*/ 6 h 64"/>
                <a:gd name="T6" fmla="*/ 0 w 40"/>
                <a:gd name="T7" fmla="*/ 0 h 64"/>
                <a:gd name="T8" fmla="*/ 0 w 40"/>
                <a:gd name="T9" fmla="*/ 6 h 64"/>
                <a:gd name="T10" fmla="*/ 0 w 40"/>
                <a:gd name="T11" fmla="*/ 6 h 64"/>
                <a:gd name="T12" fmla="*/ 16 w 40"/>
                <a:gd name="T13" fmla="*/ 10 h 64"/>
                <a:gd name="T14" fmla="*/ 60 w 40"/>
                <a:gd name="T15" fmla="*/ 13 h 64"/>
                <a:gd name="T16" fmla="*/ 60 w 40"/>
                <a:gd name="T17" fmla="*/ 10 h 64"/>
                <a:gd name="T18" fmla="*/ 60 w 40"/>
                <a:gd name="T19" fmla="*/ 6 h 64"/>
                <a:gd name="T20" fmla="*/ 44 w 40"/>
                <a:gd name="T21" fmla="*/ 6 h 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64"/>
                <a:gd name="T35" fmla="*/ 40 w 40"/>
                <a:gd name="T36" fmla="*/ 64 h 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64">
                  <a:moveTo>
                    <a:pt x="24" y="8"/>
                  </a:moveTo>
                  <a:lnTo>
                    <a:pt x="16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32"/>
                  </a:lnTo>
                  <a:lnTo>
                    <a:pt x="16" y="48"/>
                  </a:lnTo>
                  <a:lnTo>
                    <a:pt x="40" y="64"/>
                  </a:lnTo>
                  <a:lnTo>
                    <a:pt x="40" y="48"/>
                  </a:lnTo>
                  <a:lnTo>
                    <a:pt x="40" y="2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13" name="Freeform 178"/>
            <p:cNvSpPr>
              <a:spLocks/>
            </p:cNvSpPr>
            <p:nvPr/>
          </p:nvSpPr>
          <p:spPr bwMode="auto">
            <a:xfrm>
              <a:off x="4573" y="2559"/>
              <a:ext cx="41" cy="59"/>
            </a:xfrm>
            <a:custGeom>
              <a:avLst/>
              <a:gdLst>
                <a:gd name="T0" fmla="*/ 44 w 40"/>
                <a:gd name="T1" fmla="*/ 6 h 64"/>
                <a:gd name="T2" fmla="*/ 16 w 40"/>
                <a:gd name="T3" fmla="*/ 6 h 64"/>
                <a:gd name="T4" fmla="*/ 8 w 40"/>
                <a:gd name="T5" fmla="*/ 6 h 64"/>
                <a:gd name="T6" fmla="*/ 0 w 40"/>
                <a:gd name="T7" fmla="*/ 0 h 64"/>
                <a:gd name="T8" fmla="*/ 0 w 40"/>
                <a:gd name="T9" fmla="*/ 6 h 64"/>
                <a:gd name="T10" fmla="*/ 0 w 40"/>
                <a:gd name="T11" fmla="*/ 6 h 64"/>
                <a:gd name="T12" fmla="*/ 16 w 40"/>
                <a:gd name="T13" fmla="*/ 10 h 64"/>
                <a:gd name="T14" fmla="*/ 60 w 40"/>
                <a:gd name="T15" fmla="*/ 13 h 64"/>
                <a:gd name="T16" fmla="*/ 60 w 40"/>
                <a:gd name="T17" fmla="*/ 10 h 64"/>
                <a:gd name="T18" fmla="*/ 60 w 40"/>
                <a:gd name="T19" fmla="*/ 6 h 64"/>
                <a:gd name="T20" fmla="*/ 44 w 40"/>
                <a:gd name="T21" fmla="*/ 6 h 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64"/>
                <a:gd name="T35" fmla="*/ 40 w 40"/>
                <a:gd name="T36" fmla="*/ 64 h 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64">
                  <a:moveTo>
                    <a:pt x="24" y="8"/>
                  </a:moveTo>
                  <a:lnTo>
                    <a:pt x="16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32"/>
                  </a:lnTo>
                  <a:lnTo>
                    <a:pt x="16" y="48"/>
                  </a:lnTo>
                  <a:lnTo>
                    <a:pt x="40" y="64"/>
                  </a:lnTo>
                  <a:lnTo>
                    <a:pt x="40" y="48"/>
                  </a:lnTo>
                  <a:lnTo>
                    <a:pt x="40" y="24"/>
                  </a:lnTo>
                  <a:lnTo>
                    <a:pt x="24" y="8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14" name="Freeform 179"/>
            <p:cNvSpPr>
              <a:spLocks/>
            </p:cNvSpPr>
            <p:nvPr/>
          </p:nvSpPr>
          <p:spPr bwMode="auto">
            <a:xfrm>
              <a:off x="4673" y="2559"/>
              <a:ext cx="107" cy="59"/>
            </a:xfrm>
            <a:custGeom>
              <a:avLst/>
              <a:gdLst>
                <a:gd name="T0" fmla="*/ 112 w 104"/>
                <a:gd name="T1" fmla="*/ 6 h 64"/>
                <a:gd name="T2" fmla="*/ 112 w 104"/>
                <a:gd name="T3" fmla="*/ 6 h 64"/>
                <a:gd name="T4" fmla="*/ 100 w 104"/>
                <a:gd name="T5" fmla="*/ 6 h 64"/>
                <a:gd name="T6" fmla="*/ 84 w 104"/>
                <a:gd name="T7" fmla="*/ 6 h 64"/>
                <a:gd name="T8" fmla="*/ 52 w 104"/>
                <a:gd name="T9" fmla="*/ 10 h 64"/>
                <a:gd name="T10" fmla="*/ 44 w 104"/>
                <a:gd name="T11" fmla="*/ 10 h 64"/>
                <a:gd name="T12" fmla="*/ 44 w 104"/>
                <a:gd name="T13" fmla="*/ 12 h 64"/>
                <a:gd name="T14" fmla="*/ 0 w 104"/>
                <a:gd name="T15" fmla="*/ 12 h 64"/>
                <a:gd name="T16" fmla="*/ 16 w 104"/>
                <a:gd name="T17" fmla="*/ 13 h 64"/>
                <a:gd name="T18" fmla="*/ 44 w 104"/>
                <a:gd name="T19" fmla="*/ 13 h 64"/>
                <a:gd name="T20" fmla="*/ 52 w 104"/>
                <a:gd name="T21" fmla="*/ 12 h 64"/>
                <a:gd name="T22" fmla="*/ 84 w 104"/>
                <a:gd name="T23" fmla="*/ 13 h 64"/>
                <a:gd name="T24" fmla="*/ 100 w 104"/>
                <a:gd name="T25" fmla="*/ 12 h 64"/>
                <a:gd name="T26" fmla="*/ 124 w 104"/>
                <a:gd name="T27" fmla="*/ 6 h 64"/>
                <a:gd name="T28" fmla="*/ 169 w 104"/>
                <a:gd name="T29" fmla="*/ 6 h 64"/>
                <a:gd name="T30" fmla="*/ 183 w 104"/>
                <a:gd name="T31" fmla="*/ 6 h 64"/>
                <a:gd name="T32" fmla="*/ 169 w 104"/>
                <a:gd name="T33" fmla="*/ 6 h 64"/>
                <a:gd name="T34" fmla="*/ 183 w 104"/>
                <a:gd name="T35" fmla="*/ 6 h 64"/>
                <a:gd name="T36" fmla="*/ 156 w 104"/>
                <a:gd name="T37" fmla="*/ 6 h 64"/>
                <a:gd name="T38" fmla="*/ 156 w 104"/>
                <a:gd name="T39" fmla="*/ 6 h 64"/>
                <a:gd name="T40" fmla="*/ 140 w 104"/>
                <a:gd name="T41" fmla="*/ 0 h 64"/>
                <a:gd name="T42" fmla="*/ 112 w 104"/>
                <a:gd name="T43" fmla="*/ 6 h 64"/>
                <a:gd name="T44" fmla="*/ 112 w 104"/>
                <a:gd name="T45" fmla="*/ 6 h 6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4"/>
                <a:gd name="T70" fmla="*/ 0 h 64"/>
                <a:gd name="T71" fmla="*/ 104 w 104"/>
                <a:gd name="T72" fmla="*/ 64 h 6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4" h="64">
                  <a:moveTo>
                    <a:pt x="64" y="24"/>
                  </a:moveTo>
                  <a:lnTo>
                    <a:pt x="64" y="32"/>
                  </a:lnTo>
                  <a:lnTo>
                    <a:pt x="56" y="32"/>
                  </a:lnTo>
                  <a:lnTo>
                    <a:pt x="48" y="32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24" y="56"/>
                  </a:lnTo>
                  <a:lnTo>
                    <a:pt x="0" y="56"/>
                  </a:lnTo>
                  <a:lnTo>
                    <a:pt x="16" y="64"/>
                  </a:lnTo>
                  <a:lnTo>
                    <a:pt x="24" y="64"/>
                  </a:lnTo>
                  <a:lnTo>
                    <a:pt x="32" y="56"/>
                  </a:lnTo>
                  <a:lnTo>
                    <a:pt x="48" y="64"/>
                  </a:lnTo>
                  <a:lnTo>
                    <a:pt x="56" y="56"/>
                  </a:lnTo>
                  <a:lnTo>
                    <a:pt x="72" y="32"/>
                  </a:lnTo>
                  <a:lnTo>
                    <a:pt x="96" y="32"/>
                  </a:lnTo>
                  <a:lnTo>
                    <a:pt x="104" y="32"/>
                  </a:lnTo>
                  <a:lnTo>
                    <a:pt x="96" y="24"/>
                  </a:lnTo>
                  <a:lnTo>
                    <a:pt x="104" y="24"/>
                  </a:lnTo>
                  <a:lnTo>
                    <a:pt x="88" y="16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64" y="16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15" name="Freeform 180"/>
            <p:cNvSpPr>
              <a:spLocks/>
            </p:cNvSpPr>
            <p:nvPr/>
          </p:nvSpPr>
          <p:spPr bwMode="auto">
            <a:xfrm>
              <a:off x="4664" y="2589"/>
              <a:ext cx="116" cy="83"/>
            </a:xfrm>
            <a:custGeom>
              <a:avLst/>
              <a:gdLst>
                <a:gd name="T0" fmla="*/ 8 w 112"/>
                <a:gd name="T1" fmla="*/ 8 h 88"/>
                <a:gd name="T2" fmla="*/ 46 w 112"/>
                <a:gd name="T3" fmla="*/ 9 h 88"/>
                <a:gd name="T4" fmla="*/ 62 w 112"/>
                <a:gd name="T5" fmla="*/ 9 h 88"/>
                <a:gd name="T6" fmla="*/ 82 w 112"/>
                <a:gd name="T7" fmla="*/ 8 h 88"/>
                <a:gd name="T8" fmla="*/ 112 w 112"/>
                <a:gd name="T9" fmla="*/ 9 h 88"/>
                <a:gd name="T10" fmla="*/ 128 w 112"/>
                <a:gd name="T11" fmla="*/ 8 h 88"/>
                <a:gd name="T12" fmla="*/ 161 w 112"/>
                <a:gd name="T13" fmla="*/ 0 h 88"/>
                <a:gd name="T14" fmla="*/ 210 w 112"/>
                <a:gd name="T15" fmla="*/ 0 h 88"/>
                <a:gd name="T16" fmla="*/ 194 w 112"/>
                <a:gd name="T17" fmla="*/ 8 h 88"/>
                <a:gd name="T18" fmla="*/ 210 w 112"/>
                <a:gd name="T19" fmla="*/ 8 h 88"/>
                <a:gd name="T20" fmla="*/ 194 w 112"/>
                <a:gd name="T21" fmla="*/ 8 h 88"/>
                <a:gd name="T22" fmla="*/ 226 w 112"/>
                <a:gd name="T23" fmla="*/ 9 h 88"/>
                <a:gd name="T24" fmla="*/ 210 w 112"/>
                <a:gd name="T25" fmla="*/ 13 h 88"/>
                <a:gd name="T26" fmla="*/ 176 w 112"/>
                <a:gd name="T27" fmla="*/ 19 h 88"/>
                <a:gd name="T28" fmla="*/ 161 w 112"/>
                <a:gd name="T29" fmla="*/ 21 h 88"/>
                <a:gd name="T30" fmla="*/ 176 w 112"/>
                <a:gd name="T31" fmla="*/ 21 h 88"/>
                <a:gd name="T32" fmla="*/ 161 w 112"/>
                <a:gd name="T33" fmla="*/ 25 h 88"/>
                <a:gd name="T34" fmla="*/ 147 w 112"/>
                <a:gd name="T35" fmla="*/ 27 h 88"/>
                <a:gd name="T36" fmla="*/ 128 w 112"/>
                <a:gd name="T37" fmla="*/ 25 h 88"/>
                <a:gd name="T38" fmla="*/ 97 w 112"/>
                <a:gd name="T39" fmla="*/ 25 h 88"/>
                <a:gd name="T40" fmla="*/ 62 w 112"/>
                <a:gd name="T41" fmla="*/ 25 h 88"/>
                <a:gd name="T42" fmla="*/ 62 w 112"/>
                <a:gd name="T43" fmla="*/ 23 h 88"/>
                <a:gd name="T44" fmla="*/ 46 w 112"/>
                <a:gd name="T45" fmla="*/ 23 h 88"/>
                <a:gd name="T46" fmla="*/ 36 w 112"/>
                <a:gd name="T47" fmla="*/ 21 h 88"/>
                <a:gd name="T48" fmla="*/ 8 w 112"/>
                <a:gd name="T49" fmla="*/ 16 h 88"/>
                <a:gd name="T50" fmla="*/ 0 w 112"/>
                <a:gd name="T51" fmla="*/ 9 h 88"/>
                <a:gd name="T52" fmla="*/ 8 w 112"/>
                <a:gd name="T53" fmla="*/ 8 h 8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2"/>
                <a:gd name="T82" fmla="*/ 0 h 88"/>
                <a:gd name="T83" fmla="*/ 112 w 112"/>
                <a:gd name="T84" fmla="*/ 88 h 8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2" h="88">
                  <a:moveTo>
                    <a:pt x="8" y="24"/>
                  </a:moveTo>
                  <a:lnTo>
                    <a:pt x="24" y="32"/>
                  </a:lnTo>
                  <a:lnTo>
                    <a:pt x="32" y="32"/>
                  </a:lnTo>
                  <a:lnTo>
                    <a:pt x="40" y="24"/>
                  </a:lnTo>
                  <a:lnTo>
                    <a:pt x="56" y="32"/>
                  </a:lnTo>
                  <a:lnTo>
                    <a:pt x="64" y="24"/>
                  </a:lnTo>
                  <a:lnTo>
                    <a:pt x="80" y="0"/>
                  </a:lnTo>
                  <a:lnTo>
                    <a:pt x="104" y="0"/>
                  </a:lnTo>
                  <a:lnTo>
                    <a:pt x="96" y="16"/>
                  </a:lnTo>
                  <a:lnTo>
                    <a:pt x="104" y="16"/>
                  </a:lnTo>
                  <a:lnTo>
                    <a:pt x="96" y="24"/>
                  </a:lnTo>
                  <a:lnTo>
                    <a:pt x="112" y="32"/>
                  </a:lnTo>
                  <a:lnTo>
                    <a:pt x="104" y="40"/>
                  </a:lnTo>
                  <a:lnTo>
                    <a:pt x="88" y="56"/>
                  </a:lnTo>
                  <a:lnTo>
                    <a:pt x="80" y="64"/>
                  </a:lnTo>
                  <a:lnTo>
                    <a:pt x="88" y="64"/>
                  </a:lnTo>
                  <a:lnTo>
                    <a:pt x="80" y="80"/>
                  </a:lnTo>
                  <a:lnTo>
                    <a:pt x="72" y="88"/>
                  </a:lnTo>
                  <a:lnTo>
                    <a:pt x="64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16" y="64"/>
                  </a:lnTo>
                  <a:lnTo>
                    <a:pt x="8" y="48"/>
                  </a:lnTo>
                  <a:lnTo>
                    <a:pt x="0" y="32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16" name="Freeform 181"/>
            <p:cNvSpPr>
              <a:spLocks/>
            </p:cNvSpPr>
            <p:nvPr/>
          </p:nvSpPr>
          <p:spPr bwMode="auto">
            <a:xfrm>
              <a:off x="4664" y="2589"/>
              <a:ext cx="116" cy="83"/>
            </a:xfrm>
            <a:custGeom>
              <a:avLst/>
              <a:gdLst>
                <a:gd name="T0" fmla="*/ 8 w 112"/>
                <a:gd name="T1" fmla="*/ 8 h 88"/>
                <a:gd name="T2" fmla="*/ 46 w 112"/>
                <a:gd name="T3" fmla="*/ 9 h 88"/>
                <a:gd name="T4" fmla="*/ 62 w 112"/>
                <a:gd name="T5" fmla="*/ 9 h 88"/>
                <a:gd name="T6" fmla="*/ 82 w 112"/>
                <a:gd name="T7" fmla="*/ 8 h 88"/>
                <a:gd name="T8" fmla="*/ 112 w 112"/>
                <a:gd name="T9" fmla="*/ 9 h 88"/>
                <a:gd name="T10" fmla="*/ 128 w 112"/>
                <a:gd name="T11" fmla="*/ 8 h 88"/>
                <a:gd name="T12" fmla="*/ 161 w 112"/>
                <a:gd name="T13" fmla="*/ 0 h 88"/>
                <a:gd name="T14" fmla="*/ 210 w 112"/>
                <a:gd name="T15" fmla="*/ 0 h 88"/>
                <a:gd name="T16" fmla="*/ 194 w 112"/>
                <a:gd name="T17" fmla="*/ 8 h 88"/>
                <a:gd name="T18" fmla="*/ 210 w 112"/>
                <a:gd name="T19" fmla="*/ 8 h 88"/>
                <a:gd name="T20" fmla="*/ 194 w 112"/>
                <a:gd name="T21" fmla="*/ 8 h 88"/>
                <a:gd name="T22" fmla="*/ 226 w 112"/>
                <a:gd name="T23" fmla="*/ 9 h 88"/>
                <a:gd name="T24" fmla="*/ 210 w 112"/>
                <a:gd name="T25" fmla="*/ 13 h 88"/>
                <a:gd name="T26" fmla="*/ 176 w 112"/>
                <a:gd name="T27" fmla="*/ 19 h 88"/>
                <a:gd name="T28" fmla="*/ 161 w 112"/>
                <a:gd name="T29" fmla="*/ 21 h 88"/>
                <a:gd name="T30" fmla="*/ 176 w 112"/>
                <a:gd name="T31" fmla="*/ 21 h 88"/>
                <a:gd name="T32" fmla="*/ 161 w 112"/>
                <a:gd name="T33" fmla="*/ 25 h 88"/>
                <a:gd name="T34" fmla="*/ 147 w 112"/>
                <a:gd name="T35" fmla="*/ 27 h 88"/>
                <a:gd name="T36" fmla="*/ 128 w 112"/>
                <a:gd name="T37" fmla="*/ 25 h 88"/>
                <a:gd name="T38" fmla="*/ 97 w 112"/>
                <a:gd name="T39" fmla="*/ 25 h 88"/>
                <a:gd name="T40" fmla="*/ 62 w 112"/>
                <a:gd name="T41" fmla="*/ 25 h 88"/>
                <a:gd name="T42" fmla="*/ 62 w 112"/>
                <a:gd name="T43" fmla="*/ 23 h 88"/>
                <a:gd name="T44" fmla="*/ 46 w 112"/>
                <a:gd name="T45" fmla="*/ 23 h 88"/>
                <a:gd name="T46" fmla="*/ 36 w 112"/>
                <a:gd name="T47" fmla="*/ 21 h 88"/>
                <a:gd name="T48" fmla="*/ 8 w 112"/>
                <a:gd name="T49" fmla="*/ 16 h 88"/>
                <a:gd name="T50" fmla="*/ 0 w 112"/>
                <a:gd name="T51" fmla="*/ 9 h 88"/>
                <a:gd name="T52" fmla="*/ 8 w 112"/>
                <a:gd name="T53" fmla="*/ 8 h 8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2"/>
                <a:gd name="T82" fmla="*/ 0 h 88"/>
                <a:gd name="T83" fmla="*/ 112 w 112"/>
                <a:gd name="T84" fmla="*/ 88 h 8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2" h="88">
                  <a:moveTo>
                    <a:pt x="8" y="24"/>
                  </a:moveTo>
                  <a:lnTo>
                    <a:pt x="24" y="32"/>
                  </a:lnTo>
                  <a:lnTo>
                    <a:pt x="32" y="32"/>
                  </a:lnTo>
                  <a:lnTo>
                    <a:pt x="40" y="24"/>
                  </a:lnTo>
                  <a:lnTo>
                    <a:pt x="56" y="32"/>
                  </a:lnTo>
                  <a:lnTo>
                    <a:pt x="64" y="24"/>
                  </a:lnTo>
                  <a:lnTo>
                    <a:pt x="80" y="0"/>
                  </a:lnTo>
                  <a:lnTo>
                    <a:pt x="104" y="0"/>
                  </a:lnTo>
                  <a:lnTo>
                    <a:pt x="96" y="16"/>
                  </a:lnTo>
                  <a:lnTo>
                    <a:pt x="104" y="16"/>
                  </a:lnTo>
                  <a:lnTo>
                    <a:pt x="96" y="24"/>
                  </a:lnTo>
                  <a:lnTo>
                    <a:pt x="112" y="32"/>
                  </a:lnTo>
                  <a:lnTo>
                    <a:pt x="104" y="40"/>
                  </a:lnTo>
                  <a:lnTo>
                    <a:pt x="88" y="56"/>
                  </a:lnTo>
                  <a:lnTo>
                    <a:pt x="80" y="64"/>
                  </a:lnTo>
                  <a:lnTo>
                    <a:pt x="88" y="64"/>
                  </a:lnTo>
                  <a:lnTo>
                    <a:pt x="80" y="80"/>
                  </a:lnTo>
                  <a:lnTo>
                    <a:pt x="72" y="88"/>
                  </a:lnTo>
                  <a:lnTo>
                    <a:pt x="64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16" y="64"/>
                  </a:lnTo>
                  <a:lnTo>
                    <a:pt x="8" y="48"/>
                  </a:lnTo>
                  <a:lnTo>
                    <a:pt x="0" y="32"/>
                  </a:lnTo>
                  <a:lnTo>
                    <a:pt x="8" y="24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17" name="Freeform 182"/>
            <p:cNvSpPr>
              <a:spLocks/>
            </p:cNvSpPr>
            <p:nvPr/>
          </p:nvSpPr>
          <p:spPr bwMode="auto">
            <a:xfrm>
              <a:off x="4905" y="2635"/>
              <a:ext cx="116" cy="88"/>
            </a:xfrm>
            <a:custGeom>
              <a:avLst/>
              <a:gdLst>
                <a:gd name="T0" fmla="*/ 226 w 112"/>
                <a:gd name="T1" fmla="*/ 6 h 96"/>
                <a:gd name="T2" fmla="*/ 226 w 112"/>
                <a:gd name="T3" fmla="*/ 10 h 96"/>
                <a:gd name="T4" fmla="*/ 226 w 112"/>
                <a:gd name="T5" fmla="*/ 17 h 96"/>
                <a:gd name="T6" fmla="*/ 194 w 112"/>
                <a:gd name="T7" fmla="*/ 14 h 96"/>
                <a:gd name="T8" fmla="*/ 161 w 112"/>
                <a:gd name="T9" fmla="*/ 16 h 96"/>
                <a:gd name="T10" fmla="*/ 161 w 112"/>
                <a:gd name="T11" fmla="*/ 13 h 96"/>
                <a:gd name="T12" fmla="*/ 161 w 112"/>
                <a:gd name="T13" fmla="*/ 10 h 96"/>
                <a:gd name="T14" fmla="*/ 62 w 112"/>
                <a:gd name="T15" fmla="*/ 6 h 96"/>
                <a:gd name="T16" fmla="*/ 46 w 112"/>
                <a:gd name="T17" fmla="*/ 7 h 96"/>
                <a:gd name="T18" fmla="*/ 46 w 112"/>
                <a:gd name="T19" fmla="*/ 6 h 96"/>
                <a:gd name="T20" fmla="*/ 36 w 112"/>
                <a:gd name="T21" fmla="*/ 6 h 96"/>
                <a:gd name="T22" fmla="*/ 62 w 112"/>
                <a:gd name="T23" fmla="*/ 6 h 96"/>
                <a:gd name="T24" fmla="*/ 82 w 112"/>
                <a:gd name="T25" fmla="*/ 6 h 96"/>
                <a:gd name="T26" fmla="*/ 36 w 112"/>
                <a:gd name="T27" fmla="*/ 6 h 96"/>
                <a:gd name="T28" fmla="*/ 8 w 112"/>
                <a:gd name="T29" fmla="*/ 6 h 96"/>
                <a:gd name="T30" fmla="*/ 0 w 112"/>
                <a:gd name="T31" fmla="*/ 6 h 96"/>
                <a:gd name="T32" fmla="*/ 36 w 112"/>
                <a:gd name="T33" fmla="*/ 0 h 96"/>
                <a:gd name="T34" fmla="*/ 46 w 112"/>
                <a:gd name="T35" fmla="*/ 0 h 96"/>
                <a:gd name="T36" fmla="*/ 82 w 112"/>
                <a:gd name="T37" fmla="*/ 6 h 96"/>
                <a:gd name="T38" fmla="*/ 82 w 112"/>
                <a:gd name="T39" fmla="*/ 6 h 96"/>
                <a:gd name="T40" fmla="*/ 97 w 112"/>
                <a:gd name="T41" fmla="*/ 6 h 96"/>
                <a:gd name="T42" fmla="*/ 128 w 112"/>
                <a:gd name="T43" fmla="*/ 6 h 96"/>
                <a:gd name="T44" fmla="*/ 161 w 112"/>
                <a:gd name="T45" fmla="*/ 6 h 96"/>
                <a:gd name="T46" fmla="*/ 226 w 112"/>
                <a:gd name="T47" fmla="*/ 6 h 9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2"/>
                <a:gd name="T73" fmla="*/ 0 h 96"/>
                <a:gd name="T74" fmla="*/ 112 w 112"/>
                <a:gd name="T75" fmla="*/ 96 h 9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2" h="96">
                  <a:moveTo>
                    <a:pt x="112" y="24"/>
                  </a:moveTo>
                  <a:lnTo>
                    <a:pt x="112" y="56"/>
                  </a:lnTo>
                  <a:lnTo>
                    <a:pt x="112" y="96"/>
                  </a:lnTo>
                  <a:lnTo>
                    <a:pt x="96" y="80"/>
                  </a:lnTo>
                  <a:lnTo>
                    <a:pt x="80" y="88"/>
                  </a:lnTo>
                  <a:lnTo>
                    <a:pt x="80" y="72"/>
                  </a:lnTo>
                  <a:lnTo>
                    <a:pt x="80" y="56"/>
                  </a:lnTo>
                  <a:lnTo>
                    <a:pt x="32" y="32"/>
                  </a:lnTo>
                  <a:lnTo>
                    <a:pt x="24" y="40"/>
                  </a:lnTo>
                  <a:lnTo>
                    <a:pt x="24" y="32"/>
                  </a:lnTo>
                  <a:lnTo>
                    <a:pt x="16" y="24"/>
                  </a:lnTo>
                  <a:lnTo>
                    <a:pt x="32" y="24"/>
                  </a:lnTo>
                  <a:lnTo>
                    <a:pt x="40" y="16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48" y="32"/>
                  </a:lnTo>
                  <a:lnTo>
                    <a:pt x="64" y="16"/>
                  </a:lnTo>
                  <a:lnTo>
                    <a:pt x="80" y="16"/>
                  </a:lnTo>
                  <a:lnTo>
                    <a:pt x="112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18" name="Freeform 183"/>
            <p:cNvSpPr>
              <a:spLocks/>
            </p:cNvSpPr>
            <p:nvPr/>
          </p:nvSpPr>
          <p:spPr bwMode="auto">
            <a:xfrm>
              <a:off x="4905" y="2635"/>
              <a:ext cx="116" cy="88"/>
            </a:xfrm>
            <a:custGeom>
              <a:avLst/>
              <a:gdLst>
                <a:gd name="T0" fmla="*/ 226 w 112"/>
                <a:gd name="T1" fmla="*/ 6 h 96"/>
                <a:gd name="T2" fmla="*/ 226 w 112"/>
                <a:gd name="T3" fmla="*/ 10 h 96"/>
                <a:gd name="T4" fmla="*/ 226 w 112"/>
                <a:gd name="T5" fmla="*/ 17 h 96"/>
                <a:gd name="T6" fmla="*/ 194 w 112"/>
                <a:gd name="T7" fmla="*/ 14 h 96"/>
                <a:gd name="T8" fmla="*/ 161 w 112"/>
                <a:gd name="T9" fmla="*/ 16 h 96"/>
                <a:gd name="T10" fmla="*/ 161 w 112"/>
                <a:gd name="T11" fmla="*/ 13 h 96"/>
                <a:gd name="T12" fmla="*/ 161 w 112"/>
                <a:gd name="T13" fmla="*/ 10 h 96"/>
                <a:gd name="T14" fmla="*/ 62 w 112"/>
                <a:gd name="T15" fmla="*/ 6 h 96"/>
                <a:gd name="T16" fmla="*/ 46 w 112"/>
                <a:gd name="T17" fmla="*/ 7 h 96"/>
                <a:gd name="T18" fmla="*/ 46 w 112"/>
                <a:gd name="T19" fmla="*/ 6 h 96"/>
                <a:gd name="T20" fmla="*/ 36 w 112"/>
                <a:gd name="T21" fmla="*/ 6 h 96"/>
                <a:gd name="T22" fmla="*/ 62 w 112"/>
                <a:gd name="T23" fmla="*/ 6 h 96"/>
                <a:gd name="T24" fmla="*/ 82 w 112"/>
                <a:gd name="T25" fmla="*/ 6 h 96"/>
                <a:gd name="T26" fmla="*/ 36 w 112"/>
                <a:gd name="T27" fmla="*/ 6 h 96"/>
                <a:gd name="T28" fmla="*/ 8 w 112"/>
                <a:gd name="T29" fmla="*/ 6 h 96"/>
                <a:gd name="T30" fmla="*/ 0 w 112"/>
                <a:gd name="T31" fmla="*/ 6 h 96"/>
                <a:gd name="T32" fmla="*/ 36 w 112"/>
                <a:gd name="T33" fmla="*/ 0 h 96"/>
                <a:gd name="T34" fmla="*/ 46 w 112"/>
                <a:gd name="T35" fmla="*/ 0 h 96"/>
                <a:gd name="T36" fmla="*/ 82 w 112"/>
                <a:gd name="T37" fmla="*/ 6 h 96"/>
                <a:gd name="T38" fmla="*/ 82 w 112"/>
                <a:gd name="T39" fmla="*/ 6 h 96"/>
                <a:gd name="T40" fmla="*/ 97 w 112"/>
                <a:gd name="T41" fmla="*/ 6 h 96"/>
                <a:gd name="T42" fmla="*/ 128 w 112"/>
                <a:gd name="T43" fmla="*/ 6 h 96"/>
                <a:gd name="T44" fmla="*/ 161 w 112"/>
                <a:gd name="T45" fmla="*/ 6 h 96"/>
                <a:gd name="T46" fmla="*/ 226 w 112"/>
                <a:gd name="T47" fmla="*/ 6 h 9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2"/>
                <a:gd name="T73" fmla="*/ 0 h 96"/>
                <a:gd name="T74" fmla="*/ 112 w 112"/>
                <a:gd name="T75" fmla="*/ 96 h 9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2" h="96">
                  <a:moveTo>
                    <a:pt x="112" y="24"/>
                  </a:moveTo>
                  <a:lnTo>
                    <a:pt x="112" y="56"/>
                  </a:lnTo>
                  <a:lnTo>
                    <a:pt x="112" y="96"/>
                  </a:lnTo>
                  <a:lnTo>
                    <a:pt x="96" y="80"/>
                  </a:lnTo>
                  <a:lnTo>
                    <a:pt x="80" y="88"/>
                  </a:lnTo>
                  <a:lnTo>
                    <a:pt x="80" y="72"/>
                  </a:lnTo>
                  <a:lnTo>
                    <a:pt x="80" y="56"/>
                  </a:lnTo>
                  <a:lnTo>
                    <a:pt x="32" y="32"/>
                  </a:lnTo>
                  <a:lnTo>
                    <a:pt x="24" y="40"/>
                  </a:lnTo>
                  <a:lnTo>
                    <a:pt x="24" y="32"/>
                  </a:lnTo>
                  <a:lnTo>
                    <a:pt x="16" y="24"/>
                  </a:lnTo>
                  <a:lnTo>
                    <a:pt x="32" y="24"/>
                  </a:lnTo>
                  <a:lnTo>
                    <a:pt x="40" y="16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48" y="32"/>
                  </a:lnTo>
                  <a:lnTo>
                    <a:pt x="64" y="16"/>
                  </a:lnTo>
                  <a:lnTo>
                    <a:pt x="80" y="16"/>
                  </a:lnTo>
                  <a:lnTo>
                    <a:pt x="112" y="24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19" name="Freeform 184"/>
            <p:cNvSpPr>
              <a:spLocks/>
            </p:cNvSpPr>
            <p:nvPr/>
          </p:nvSpPr>
          <p:spPr bwMode="auto">
            <a:xfrm>
              <a:off x="5021" y="2657"/>
              <a:ext cx="98" cy="81"/>
            </a:xfrm>
            <a:custGeom>
              <a:avLst/>
              <a:gdLst>
                <a:gd name="T0" fmla="*/ 0 w 96"/>
                <a:gd name="T1" fmla="*/ 14 h 88"/>
                <a:gd name="T2" fmla="*/ 0 w 96"/>
                <a:gd name="T3" fmla="*/ 6 h 88"/>
                <a:gd name="T4" fmla="*/ 0 w 96"/>
                <a:gd name="T5" fmla="*/ 0 h 88"/>
                <a:gd name="T6" fmla="*/ 26 w 96"/>
                <a:gd name="T7" fmla="*/ 6 h 88"/>
                <a:gd name="T8" fmla="*/ 68 w 96"/>
                <a:gd name="T9" fmla="*/ 6 h 88"/>
                <a:gd name="T10" fmla="*/ 68 w 96"/>
                <a:gd name="T11" fmla="*/ 6 h 88"/>
                <a:gd name="T12" fmla="*/ 112 w 96"/>
                <a:gd name="T13" fmla="*/ 7 h 88"/>
                <a:gd name="T14" fmla="*/ 80 w 96"/>
                <a:gd name="T15" fmla="*/ 9 h 88"/>
                <a:gd name="T16" fmla="*/ 96 w 96"/>
                <a:gd name="T17" fmla="*/ 9 h 88"/>
                <a:gd name="T18" fmla="*/ 112 w 96"/>
                <a:gd name="T19" fmla="*/ 11 h 88"/>
                <a:gd name="T20" fmla="*/ 120 w 96"/>
                <a:gd name="T21" fmla="*/ 14 h 88"/>
                <a:gd name="T22" fmla="*/ 131 w 96"/>
                <a:gd name="T23" fmla="*/ 14 h 88"/>
                <a:gd name="T24" fmla="*/ 131 w 96"/>
                <a:gd name="T25" fmla="*/ 15 h 88"/>
                <a:gd name="T26" fmla="*/ 143 w 96"/>
                <a:gd name="T27" fmla="*/ 15 h 88"/>
                <a:gd name="T28" fmla="*/ 143 w 96"/>
                <a:gd name="T29" fmla="*/ 17 h 88"/>
                <a:gd name="T30" fmla="*/ 96 w 96"/>
                <a:gd name="T31" fmla="*/ 15 h 88"/>
                <a:gd name="T32" fmla="*/ 68 w 96"/>
                <a:gd name="T33" fmla="*/ 11 h 88"/>
                <a:gd name="T34" fmla="*/ 60 w 96"/>
                <a:gd name="T35" fmla="*/ 11 h 88"/>
                <a:gd name="T36" fmla="*/ 52 w 96"/>
                <a:gd name="T37" fmla="*/ 11 h 88"/>
                <a:gd name="T38" fmla="*/ 16 w 96"/>
                <a:gd name="T39" fmla="*/ 13 h 88"/>
                <a:gd name="T40" fmla="*/ 26 w 96"/>
                <a:gd name="T41" fmla="*/ 14 h 88"/>
                <a:gd name="T42" fmla="*/ 8 w 96"/>
                <a:gd name="T43" fmla="*/ 14 h 88"/>
                <a:gd name="T44" fmla="*/ 0 w 96"/>
                <a:gd name="T45" fmla="*/ 14 h 8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6"/>
                <a:gd name="T70" fmla="*/ 0 h 88"/>
                <a:gd name="T71" fmla="*/ 96 w 96"/>
                <a:gd name="T72" fmla="*/ 88 h 8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6" h="88">
                  <a:moveTo>
                    <a:pt x="0" y="7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24" y="8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72" y="40"/>
                  </a:lnTo>
                  <a:lnTo>
                    <a:pt x="56" y="48"/>
                  </a:lnTo>
                  <a:lnTo>
                    <a:pt x="64" y="48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88" y="72"/>
                  </a:lnTo>
                  <a:lnTo>
                    <a:pt x="88" y="80"/>
                  </a:lnTo>
                  <a:lnTo>
                    <a:pt x="96" y="80"/>
                  </a:lnTo>
                  <a:lnTo>
                    <a:pt x="96" y="88"/>
                  </a:lnTo>
                  <a:lnTo>
                    <a:pt x="64" y="80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32" y="56"/>
                  </a:lnTo>
                  <a:lnTo>
                    <a:pt x="16" y="64"/>
                  </a:lnTo>
                  <a:lnTo>
                    <a:pt x="24" y="72"/>
                  </a:lnTo>
                  <a:lnTo>
                    <a:pt x="8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20" name="Freeform 185"/>
            <p:cNvSpPr>
              <a:spLocks/>
            </p:cNvSpPr>
            <p:nvPr/>
          </p:nvSpPr>
          <p:spPr bwMode="auto">
            <a:xfrm>
              <a:off x="5021" y="2657"/>
              <a:ext cx="98" cy="81"/>
            </a:xfrm>
            <a:custGeom>
              <a:avLst/>
              <a:gdLst>
                <a:gd name="T0" fmla="*/ 0 w 96"/>
                <a:gd name="T1" fmla="*/ 14 h 88"/>
                <a:gd name="T2" fmla="*/ 0 w 96"/>
                <a:gd name="T3" fmla="*/ 6 h 88"/>
                <a:gd name="T4" fmla="*/ 0 w 96"/>
                <a:gd name="T5" fmla="*/ 0 h 88"/>
                <a:gd name="T6" fmla="*/ 26 w 96"/>
                <a:gd name="T7" fmla="*/ 6 h 88"/>
                <a:gd name="T8" fmla="*/ 68 w 96"/>
                <a:gd name="T9" fmla="*/ 6 h 88"/>
                <a:gd name="T10" fmla="*/ 68 w 96"/>
                <a:gd name="T11" fmla="*/ 6 h 88"/>
                <a:gd name="T12" fmla="*/ 112 w 96"/>
                <a:gd name="T13" fmla="*/ 7 h 88"/>
                <a:gd name="T14" fmla="*/ 80 w 96"/>
                <a:gd name="T15" fmla="*/ 9 h 88"/>
                <a:gd name="T16" fmla="*/ 96 w 96"/>
                <a:gd name="T17" fmla="*/ 9 h 88"/>
                <a:gd name="T18" fmla="*/ 112 w 96"/>
                <a:gd name="T19" fmla="*/ 11 h 88"/>
                <a:gd name="T20" fmla="*/ 120 w 96"/>
                <a:gd name="T21" fmla="*/ 14 h 88"/>
                <a:gd name="T22" fmla="*/ 131 w 96"/>
                <a:gd name="T23" fmla="*/ 14 h 88"/>
                <a:gd name="T24" fmla="*/ 131 w 96"/>
                <a:gd name="T25" fmla="*/ 15 h 88"/>
                <a:gd name="T26" fmla="*/ 143 w 96"/>
                <a:gd name="T27" fmla="*/ 15 h 88"/>
                <a:gd name="T28" fmla="*/ 143 w 96"/>
                <a:gd name="T29" fmla="*/ 17 h 88"/>
                <a:gd name="T30" fmla="*/ 96 w 96"/>
                <a:gd name="T31" fmla="*/ 15 h 88"/>
                <a:gd name="T32" fmla="*/ 68 w 96"/>
                <a:gd name="T33" fmla="*/ 11 h 88"/>
                <a:gd name="T34" fmla="*/ 60 w 96"/>
                <a:gd name="T35" fmla="*/ 11 h 88"/>
                <a:gd name="T36" fmla="*/ 52 w 96"/>
                <a:gd name="T37" fmla="*/ 11 h 88"/>
                <a:gd name="T38" fmla="*/ 16 w 96"/>
                <a:gd name="T39" fmla="*/ 13 h 88"/>
                <a:gd name="T40" fmla="*/ 26 w 96"/>
                <a:gd name="T41" fmla="*/ 14 h 88"/>
                <a:gd name="T42" fmla="*/ 8 w 96"/>
                <a:gd name="T43" fmla="*/ 14 h 88"/>
                <a:gd name="T44" fmla="*/ 0 w 96"/>
                <a:gd name="T45" fmla="*/ 14 h 8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6"/>
                <a:gd name="T70" fmla="*/ 0 h 88"/>
                <a:gd name="T71" fmla="*/ 96 w 96"/>
                <a:gd name="T72" fmla="*/ 88 h 8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6" h="88">
                  <a:moveTo>
                    <a:pt x="0" y="7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24" y="8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72" y="40"/>
                  </a:lnTo>
                  <a:lnTo>
                    <a:pt x="56" y="48"/>
                  </a:lnTo>
                  <a:lnTo>
                    <a:pt x="64" y="48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88" y="72"/>
                  </a:lnTo>
                  <a:lnTo>
                    <a:pt x="88" y="80"/>
                  </a:lnTo>
                  <a:lnTo>
                    <a:pt x="96" y="80"/>
                  </a:lnTo>
                  <a:lnTo>
                    <a:pt x="96" y="88"/>
                  </a:lnTo>
                  <a:lnTo>
                    <a:pt x="64" y="80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32" y="56"/>
                  </a:lnTo>
                  <a:lnTo>
                    <a:pt x="16" y="64"/>
                  </a:lnTo>
                  <a:lnTo>
                    <a:pt x="24" y="72"/>
                  </a:lnTo>
                  <a:lnTo>
                    <a:pt x="8" y="72"/>
                  </a:lnTo>
                  <a:lnTo>
                    <a:pt x="0" y="72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21" name="Freeform 186"/>
            <p:cNvSpPr>
              <a:spLocks/>
            </p:cNvSpPr>
            <p:nvPr/>
          </p:nvSpPr>
          <p:spPr bwMode="auto">
            <a:xfrm>
              <a:off x="4863" y="2219"/>
              <a:ext cx="34" cy="45"/>
            </a:xfrm>
            <a:custGeom>
              <a:avLst/>
              <a:gdLst>
                <a:gd name="T0" fmla="*/ 0 w 32"/>
                <a:gd name="T1" fmla="*/ 8 h 48"/>
                <a:gd name="T2" fmla="*/ 50 w 32"/>
                <a:gd name="T3" fmla="*/ 0 h 48"/>
                <a:gd name="T4" fmla="*/ 80 w 32"/>
                <a:gd name="T5" fmla="*/ 8 h 48"/>
                <a:gd name="T6" fmla="*/ 105 w 32"/>
                <a:gd name="T7" fmla="*/ 8 h 48"/>
                <a:gd name="T8" fmla="*/ 80 w 32"/>
                <a:gd name="T9" fmla="*/ 12 h 48"/>
                <a:gd name="T10" fmla="*/ 0 w 32"/>
                <a:gd name="T11" fmla="*/ 14 h 48"/>
                <a:gd name="T12" fmla="*/ 0 w 32"/>
                <a:gd name="T13" fmla="*/ 12 h 48"/>
                <a:gd name="T14" fmla="*/ 0 w 32"/>
                <a:gd name="T15" fmla="*/ 8 h 48"/>
                <a:gd name="T16" fmla="*/ 0 w 32"/>
                <a:gd name="T17" fmla="*/ 8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48"/>
                <a:gd name="T29" fmla="*/ 32 w 32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48">
                  <a:moveTo>
                    <a:pt x="0" y="8"/>
                  </a:moveTo>
                  <a:lnTo>
                    <a:pt x="16" y="0"/>
                  </a:lnTo>
                  <a:lnTo>
                    <a:pt x="24" y="8"/>
                  </a:lnTo>
                  <a:lnTo>
                    <a:pt x="32" y="32"/>
                  </a:lnTo>
                  <a:lnTo>
                    <a:pt x="24" y="40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22" name="Freeform 187"/>
            <p:cNvSpPr>
              <a:spLocks/>
            </p:cNvSpPr>
            <p:nvPr/>
          </p:nvSpPr>
          <p:spPr bwMode="auto">
            <a:xfrm>
              <a:off x="4863" y="2219"/>
              <a:ext cx="34" cy="45"/>
            </a:xfrm>
            <a:custGeom>
              <a:avLst/>
              <a:gdLst>
                <a:gd name="T0" fmla="*/ 0 w 32"/>
                <a:gd name="T1" fmla="*/ 8 h 48"/>
                <a:gd name="T2" fmla="*/ 50 w 32"/>
                <a:gd name="T3" fmla="*/ 0 h 48"/>
                <a:gd name="T4" fmla="*/ 80 w 32"/>
                <a:gd name="T5" fmla="*/ 8 h 48"/>
                <a:gd name="T6" fmla="*/ 105 w 32"/>
                <a:gd name="T7" fmla="*/ 8 h 48"/>
                <a:gd name="T8" fmla="*/ 80 w 32"/>
                <a:gd name="T9" fmla="*/ 12 h 48"/>
                <a:gd name="T10" fmla="*/ 0 w 32"/>
                <a:gd name="T11" fmla="*/ 14 h 48"/>
                <a:gd name="T12" fmla="*/ 0 w 32"/>
                <a:gd name="T13" fmla="*/ 12 h 48"/>
                <a:gd name="T14" fmla="*/ 0 w 32"/>
                <a:gd name="T15" fmla="*/ 8 h 48"/>
                <a:gd name="T16" fmla="*/ 0 w 32"/>
                <a:gd name="T17" fmla="*/ 8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48"/>
                <a:gd name="T29" fmla="*/ 32 w 32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48">
                  <a:moveTo>
                    <a:pt x="0" y="8"/>
                  </a:moveTo>
                  <a:lnTo>
                    <a:pt x="16" y="0"/>
                  </a:lnTo>
                  <a:lnTo>
                    <a:pt x="24" y="8"/>
                  </a:lnTo>
                  <a:lnTo>
                    <a:pt x="32" y="32"/>
                  </a:lnTo>
                  <a:lnTo>
                    <a:pt x="24" y="40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16"/>
                  </a:lnTo>
                  <a:lnTo>
                    <a:pt x="0" y="8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23" name="Freeform 188"/>
            <p:cNvSpPr>
              <a:spLocks/>
            </p:cNvSpPr>
            <p:nvPr/>
          </p:nvSpPr>
          <p:spPr bwMode="auto">
            <a:xfrm>
              <a:off x="4838" y="2168"/>
              <a:ext cx="67" cy="59"/>
            </a:xfrm>
            <a:custGeom>
              <a:avLst/>
              <a:gdLst>
                <a:gd name="T0" fmla="*/ 158 w 64"/>
                <a:gd name="T1" fmla="*/ 0 h 64"/>
                <a:gd name="T2" fmla="*/ 119 w 64"/>
                <a:gd name="T3" fmla="*/ 6 h 64"/>
                <a:gd name="T4" fmla="*/ 99 w 64"/>
                <a:gd name="T5" fmla="*/ 6 h 64"/>
                <a:gd name="T6" fmla="*/ 83 w 64"/>
                <a:gd name="T7" fmla="*/ 6 h 64"/>
                <a:gd name="T8" fmla="*/ 57 w 64"/>
                <a:gd name="T9" fmla="*/ 6 h 64"/>
                <a:gd name="T10" fmla="*/ 0 w 64"/>
                <a:gd name="T11" fmla="*/ 6 h 64"/>
                <a:gd name="T12" fmla="*/ 0 w 64"/>
                <a:gd name="T13" fmla="*/ 8 h 64"/>
                <a:gd name="T14" fmla="*/ 8 w 64"/>
                <a:gd name="T15" fmla="*/ 8 h 64"/>
                <a:gd name="T16" fmla="*/ 0 w 64"/>
                <a:gd name="T17" fmla="*/ 12 h 64"/>
                <a:gd name="T18" fmla="*/ 8 w 64"/>
                <a:gd name="T19" fmla="*/ 13 h 64"/>
                <a:gd name="T20" fmla="*/ 40 w 64"/>
                <a:gd name="T21" fmla="*/ 13 h 64"/>
                <a:gd name="T22" fmla="*/ 57 w 64"/>
                <a:gd name="T23" fmla="*/ 13 h 64"/>
                <a:gd name="T24" fmla="*/ 99 w 64"/>
                <a:gd name="T25" fmla="*/ 12 h 64"/>
                <a:gd name="T26" fmla="*/ 57 w 64"/>
                <a:gd name="T27" fmla="*/ 10 h 64"/>
                <a:gd name="T28" fmla="*/ 57 w 64"/>
                <a:gd name="T29" fmla="*/ 8 h 64"/>
                <a:gd name="T30" fmla="*/ 140 w 64"/>
                <a:gd name="T31" fmla="*/ 6 h 64"/>
                <a:gd name="T32" fmla="*/ 140 w 64"/>
                <a:gd name="T33" fmla="*/ 6 h 64"/>
                <a:gd name="T34" fmla="*/ 158 w 64"/>
                <a:gd name="T35" fmla="*/ 0 h 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4"/>
                <a:gd name="T55" fmla="*/ 0 h 64"/>
                <a:gd name="T56" fmla="*/ 64 w 64"/>
                <a:gd name="T57" fmla="*/ 64 h 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4" h="64">
                  <a:moveTo>
                    <a:pt x="64" y="0"/>
                  </a:moveTo>
                  <a:lnTo>
                    <a:pt x="48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0" y="56"/>
                  </a:lnTo>
                  <a:lnTo>
                    <a:pt x="8" y="64"/>
                  </a:lnTo>
                  <a:lnTo>
                    <a:pt x="16" y="64"/>
                  </a:lnTo>
                  <a:lnTo>
                    <a:pt x="24" y="64"/>
                  </a:lnTo>
                  <a:lnTo>
                    <a:pt x="40" y="56"/>
                  </a:lnTo>
                  <a:lnTo>
                    <a:pt x="24" y="48"/>
                  </a:lnTo>
                  <a:lnTo>
                    <a:pt x="24" y="40"/>
                  </a:lnTo>
                  <a:lnTo>
                    <a:pt x="56" y="24"/>
                  </a:lnTo>
                  <a:lnTo>
                    <a:pt x="56" y="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24" name="Freeform 189"/>
            <p:cNvSpPr>
              <a:spLocks/>
            </p:cNvSpPr>
            <p:nvPr/>
          </p:nvSpPr>
          <p:spPr bwMode="auto">
            <a:xfrm>
              <a:off x="4838" y="2168"/>
              <a:ext cx="67" cy="59"/>
            </a:xfrm>
            <a:custGeom>
              <a:avLst/>
              <a:gdLst>
                <a:gd name="T0" fmla="*/ 158 w 64"/>
                <a:gd name="T1" fmla="*/ 0 h 64"/>
                <a:gd name="T2" fmla="*/ 119 w 64"/>
                <a:gd name="T3" fmla="*/ 6 h 64"/>
                <a:gd name="T4" fmla="*/ 99 w 64"/>
                <a:gd name="T5" fmla="*/ 6 h 64"/>
                <a:gd name="T6" fmla="*/ 83 w 64"/>
                <a:gd name="T7" fmla="*/ 6 h 64"/>
                <a:gd name="T8" fmla="*/ 57 w 64"/>
                <a:gd name="T9" fmla="*/ 6 h 64"/>
                <a:gd name="T10" fmla="*/ 0 w 64"/>
                <a:gd name="T11" fmla="*/ 6 h 64"/>
                <a:gd name="T12" fmla="*/ 0 w 64"/>
                <a:gd name="T13" fmla="*/ 8 h 64"/>
                <a:gd name="T14" fmla="*/ 8 w 64"/>
                <a:gd name="T15" fmla="*/ 8 h 64"/>
                <a:gd name="T16" fmla="*/ 0 w 64"/>
                <a:gd name="T17" fmla="*/ 12 h 64"/>
                <a:gd name="T18" fmla="*/ 8 w 64"/>
                <a:gd name="T19" fmla="*/ 13 h 64"/>
                <a:gd name="T20" fmla="*/ 40 w 64"/>
                <a:gd name="T21" fmla="*/ 13 h 64"/>
                <a:gd name="T22" fmla="*/ 57 w 64"/>
                <a:gd name="T23" fmla="*/ 13 h 64"/>
                <a:gd name="T24" fmla="*/ 99 w 64"/>
                <a:gd name="T25" fmla="*/ 12 h 64"/>
                <a:gd name="T26" fmla="*/ 57 w 64"/>
                <a:gd name="T27" fmla="*/ 10 h 64"/>
                <a:gd name="T28" fmla="*/ 57 w 64"/>
                <a:gd name="T29" fmla="*/ 8 h 64"/>
                <a:gd name="T30" fmla="*/ 140 w 64"/>
                <a:gd name="T31" fmla="*/ 6 h 64"/>
                <a:gd name="T32" fmla="*/ 140 w 64"/>
                <a:gd name="T33" fmla="*/ 6 h 64"/>
                <a:gd name="T34" fmla="*/ 158 w 64"/>
                <a:gd name="T35" fmla="*/ 0 h 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4"/>
                <a:gd name="T55" fmla="*/ 0 h 64"/>
                <a:gd name="T56" fmla="*/ 64 w 64"/>
                <a:gd name="T57" fmla="*/ 64 h 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4" h="64">
                  <a:moveTo>
                    <a:pt x="64" y="0"/>
                  </a:moveTo>
                  <a:lnTo>
                    <a:pt x="48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0" y="56"/>
                  </a:lnTo>
                  <a:lnTo>
                    <a:pt x="8" y="64"/>
                  </a:lnTo>
                  <a:lnTo>
                    <a:pt x="16" y="64"/>
                  </a:lnTo>
                  <a:lnTo>
                    <a:pt x="24" y="64"/>
                  </a:lnTo>
                  <a:lnTo>
                    <a:pt x="40" y="56"/>
                  </a:lnTo>
                  <a:lnTo>
                    <a:pt x="24" y="48"/>
                  </a:lnTo>
                  <a:lnTo>
                    <a:pt x="24" y="40"/>
                  </a:lnTo>
                  <a:lnTo>
                    <a:pt x="56" y="24"/>
                  </a:lnTo>
                  <a:lnTo>
                    <a:pt x="56" y="8"/>
                  </a:lnTo>
                  <a:lnTo>
                    <a:pt x="64" y="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25" name="Freeform 190"/>
            <p:cNvSpPr>
              <a:spLocks/>
            </p:cNvSpPr>
            <p:nvPr/>
          </p:nvSpPr>
          <p:spPr bwMode="auto">
            <a:xfrm>
              <a:off x="3353" y="2255"/>
              <a:ext cx="124" cy="90"/>
            </a:xfrm>
            <a:custGeom>
              <a:avLst/>
              <a:gdLst>
                <a:gd name="T0" fmla="*/ 217 w 120"/>
                <a:gd name="T1" fmla="*/ 0 h 96"/>
                <a:gd name="T2" fmla="*/ 231 w 120"/>
                <a:gd name="T3" fmla="*/ 0 h 96"/>
                <a:gd name="T4" fmla="*/ 231 w 120"/>
                <a:gd name="T5" fmla="*/ 12 h 96"/>
                <a:gd name="T6" fmla="*/ 185 w 120"/>
                <a:gd name="T7" fmla="*/ 14 h 96"/>
                <a:gd name="T8" fmla="*/ 155 w 120"/>
                <a:gd name="T9" fmla="*/ 19 h 96"/>
                <a:gd name="T10" fmla="*/ 94 w 120"/>
                <a:gd name="T11" fmla="*/ 22 h 96"/>
                <a:gd name="T12" fmla="*/ 75 w 120"/>
                <a:gd name="T13" fmla="*/ 24 h 96"/>
                <a:gd name="T14" fmla="*/ 75 w 120"/>
                <a:gd name="T15" fmla="*/ 26 h 96"/>
                <a:gd name="T16" fmla="*/ 0 w 120"/>
                <a:gd name="T17" fmla="*/ 26 h 96"/>
                <a:gd name="T18" fmla="*/ 8 w 120"/>
                <a:gd name="T19" fmla="*/ 26 h 96"/>
                <a:gd name="T20" fmla="*/ 44 w 120"/>
                <a:gd name="T21" fmla="*/ 22 h 96"/>
                <a:gd name="T22" fmla="*/ 59 w 120"/>
                <a:gd name="T23" fmla="*/ 19 h 96"/>
                <a:gd name="T24" fmla="*/ 59 w 120"/>
                <a:gd name="T25" fmla="*/ 14 h 96"/>
                <a:gd name="T26" fmla="*/ 75 w 120"/>
                <a:gd name="T27" fmla="*/ 12 h 96"/>
                <a:gd name="T28" fmla="*/ 75 w 120"/>
                <a:gd name="T29" fmla="*/ 8 h 96"/>
                <a:gd name="T30" fmla="*/ 122 w 120"/>
                <a:gd name="T31" fmla="*/ 8 h 96"/>
                <a:gd name="T32" fmla="*/ 138 w 120"/>
                <a:gd name="T33" fmla="*/ 0 h 96"/>
                <a:gd name="T34" fmla="*/ 155 w 120"/>
                <a:gd name="T35" fmla="*/ 0 h 96"/>
                <a:gd name="T36" fmla="*/ 202 w 120"/>
                <a:gd name="T37" fmla="*/ 0 h 96"/>
                <a:gd name="T38" fmla="*/ 217 w 120"/>
                <a:gd name="T39" fmla="*/ 0 h 9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0"/>
                <a:gd name="T61" fmla="*/ 0 h 96"/>
                <a:gd name="T62" fmla="*/ 120 w 120"/>
                <a:gd name="T63" fmla="*/ 96 h 9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0" h="96">
                  <a:moveTo>
                    <a:pt x="112" y="0"/>
                  </a:moveTo>
                  <a:lnTo>
                    <a:pt x="120" y="0"/>
                  </a:lnTo>
                  <a:lnTo>
                    <a:pt x="120" y="40"/>
                  </a:lnTo>
                  <a:lnTo>
                    <a:pt x="96" y="48"/>
                  </a:lnTo>
                  <a:lnTo>
                    <a:pt x="80" y="64"/>
                  </a:lnTo>
                  <a:lnTo>
                    <a:pt x="48" y="80"/>
                  </a:lnTo>
                  <a:lnTo>
                    <a:pt x="40" y="88"/>
                  </a:lnTo>
                  <a:lnTo>
                    <a:pt x="40" y="96"/>
                  </a:lnTo>
                  <a:lnTo>
                    <a:pt x="0" y="96"/>
                  </a:lnTo>
                  <a:lnTo>
                    <a:pt x="8" y="96"/>
                  </a:lnTo>
                  <a:lnTo>
                    <a:pt x="24" y="80"/>
                  </a:lnTo>
                  <a:lnTo>
                    <a:pt x="32" y="64"/>
                  </a:lnTo>
                  <a:lnTo>
                    <a:pt x="32" y="48"/>
                  </a:lnTo>
                  <a:lnTo>
                    <a:pt x="40" y="40"/>
                  </a:lnTo>
                  <a:lnTo>
                    <a:pt x="40" y="24"/>
                  </a:lnTo>
                  <a:lnTo>
                    <a:pt x="64" y="16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104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26" name="Freeform 191"/>
            <p:cNvSpPr>
              <a:spLocks/>
            </p:cNvSpPr>
            <p:nvPr/>
          </p:nvSpPr>
          <p:spPr bwMode="auto">
            <a:xfrm>
              <a:off x="3353" y="2255"/>
              <a:ext cx="124" cy="90"/>
            </a:xfrm>
            <a:custGeom>
              <a:avLst/>
              <a:gdLst>
                <a:gd name="T0" fmla="*/ 217 w 120"/>
                <a:gd name="T1" fmla="*/ 0 h 96"/>
                <a:gd name="T2" fmla="*/ 231 w 120"/>
                <a:gd name="T3" fmla="*/ 0 h 96"/>
                <a:gd name="T4" fmla="*/ 231 w 120"/>
                <a:gd name="T5" fmla="*/ 12 h 96"/>
                <a:gd name="T6" fmla="*/ 185 w 120"/>
                <a:gd name="T7" fmla="*/ 14 h 96"/>
                <a:gd name="T8" fmla="*/ 155 w 120"/>
                <a:gd name="T9" fmla="*/ 19 h 96"/>
                <a:gd name="T10" fmla="*/ 94 w 120"/>
                <a:gd name="T11" fmla="*/ 22 h 96"/>
                <a:gd name="T12" fmla="*/ 75 w 120"/>
                <a:gd name="T13" fmla="*/ 24 h 96"/>
                <a:gd name="T14" fmla="*/ 75 w 120"/>
                <a:gd name="T15" fmla="*/ 26 h 96"/>
                <a:gd name="T16" fmla="*/ 0 w 120"/>
                <a:gd name="T17" fmla="*/ 26 h 96"/>
                <a:gd name="T18" fmla="*/ 8 w 120"/>
                <a:gd name="T19" fmla="*/ 26 h 96"/>
                <a:gd name="T20" fmla="*/ 44 w 120"/>
                <a:gd name="T21" fmla="*/ 22 h 96"/>
                <a:gd name="T22" fmla="*/ 59 w 120"/>
                <a:gd name="T23" fmla="*/ 19 h 96"/>
                <a:gd name="T24" fmla="*/ 59 w 120"/>
                <a:gd name="T25" fmla="*/ 14 h 96"/>
                <a:gd name="T26" fmla="*/ 75 w 120"/>
                <a:gd name="T27" fmla="*/ 12 h 96"/>
                <a:gd name="T28" fmla="*/ 75 w 120"/>
                <a:gd name="T29" fmla="*/ 8 h 96"/>
                <a:gd name="T30" fmla="*/ 122 w 120"/>
                <a:gd name="T31" fmla="*/ 8 h 96"/>
                <a:gd name="T32" fmla="*/ 138 w 120"/>
                <a:gd name="T33" fmla="*/ 0 h 96"/>
                <a:gd name="T34" fmla="*/ 155 w 120"/>
                <a:gd name="T35" fmla="*/ 0 h 96"/>
                <a:gd name="T36" fmla="*/ 202 w 120"/>
                <a:gd name="T37" fmla="*/ 0 h 96"/>
                <a:gd name="T38" fmla="*/ 217 w 120"/>
                <a:gd name="T39" fmla="*/ 0 h 9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0"/>
                <a:gd name="T61" fmla="*/ 0 h 96"/>
                <a:gd name="T62" fmla="*/ 120 w 120"/>
                <a:gd name="T63" fmla="*/ 96 h 9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0" h="96">
                  <a:moveTo>
                    <a:pt x="112" y="0"/>
                  </a:moveTo>
                  <a:lnTo>
                    <a:pt x="120" y="0"/>
                  </a:lnTo>
                  <a:lnTo>
                    <a:pt x="120" y="40"/>
                  </a:lnTo>
                  <a:lnTo>
                    <a:pt x="96" y="48"/>
                  </a:lnTo>
                  <a:lnTo>
                    <a:pt x="80" y="64"/>
                  </a:lnTo>
                  <a:lnTo>
                    <a:pt x="48" y="80"/>
                  </a:lnTo>
                  <a:lnTo>
                    <a:pt x="40" y="88"/>
                  </a:lnTo>
                  <a:lnTo>
                    <a:pt x="40" y="96"/>
                  </a:lnTo>
                  <a:lnTo>
                    <a:pt x="0" y="96"/>
                  </a:lnTo>
                  <a:lnTo>
                    <a:pt x="8" y="96"/>
                  </a:lnTo>
                  <a:lnTo>
                    <a:pt x="24" y="80"/>
                  </a:lnTo>
                  <a:lnTo>
                    <a:pt x="32" y="64"/>
                  </a:lnTo>
                  <a:lnTo>
                    <a:pt x="32" y="48"/>
                  </a:lnTo>
                  <a:lnTo>
                    <a:pt x="40" y="40"/>
                  </a:lnTo>
                  <a:lnTo>
                    <a:pt x="40" y="24"/>
                  </a:lnTo>
                  <a:lnTo>
                    <a:pt x="64" y="16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104" y="0"/>
                  </a:lnTo>
                  <a:lnTo>
                    <a:pt x="112" y="0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27" name="Freeform 192"/>
            <p:cNvSpPr>
              <a:spLocks/>
            </p:cNvSpPr>
            <p:nvPr/>
          </p:nvSpPr>
          <p:spPr bwMode="auto">
            <a:xfrm>
              <a:off x="3394" y="2234"/>
              <a:ext cx="223" cy="201"/>
            </a:xfrm>
            <a:custGeom>
              <a:avLst/>
              <a:gdLst>
                <a:gd name="T0" fmla="*/ 136 w 216"/>
                <a:gd name="T1" fmla="*/ 7 h 216"/>
                <a:gd name="T2" fmla="*/ 152 w 216"/>
                <a:gd name="T3" fmla="*/ 7 h 216"/>
                <a:gd name="T4" fmla="*/ 152 w 216"/>
                <a:gd name="T5" fmla="*/ 16 h 216"/>
                <a:gd name="T6" fmla="*/ 105 w 216"/>
                <a:gd name="T7" fmla="*/ 18 h 216"/>
                <a:gd name="T8" fmla="*/ 73 w 216"/>
                <a:gd name="T9" fmla="*/ 20 h 216"/>
                <a:gd name="T10" fmla="*/ 8 w 216"/>
                <a:gd name="T11" fmla="*/ 25 h 216"/>
                <a:gd name="T12" fmla="*/ 0 w 216"/>
                <a:gd name="T13" fmla="*/ 27 h 216"/>
                <a:gd name="T14" fmla="*/ 0 w 216"/>
                <a:gd name="T15" fmla="*/ 29 h 216"/>
                <a:gd name="T16" fmla="*/ 73 w 216"/>
                <a:gd name="T17" fmla="*/ 36 h 216"/>
                <a:gd name="T18" fmla="*/ 196 w 216"/>
                <a:gd name="T19" fmla="*/ 48 h 216"/>
                <a:gd name="T20" fmla="*/ 213 w 216"/>
                <a:gd name="T21" fmla="*/ 48 h 216"/>
                <a:gd name="T22" fmla="*/ 227 w 216"/>
                <a:gd name="T23" fmla="*/ 52 h 216"/>
                <a:gd name="T24" fmla="*/ 242 w 216"/>
                <a:gd name="T25" fmla="*/ 52 h 216"/>
                <a:gd name="T26" fmla="*/ 258 w 216"/>
                <a:gd name="T27" fmla="*/ 52 h 216"/>
                <a:gd name="T28" fmla="*/ 287 w 216"/>
                <a:gd name="T29" fmla="*/ 52 h 216"/>
                <a:gd name="T30" fmla="*/ 408 w 216"/>
                <a:gd name="T31" fmla="*/ 39 h 216"/>
                <a:gd name="T32" fmla="*/ 394 w 216"/>
                <a:gd name="T33" fmla="*/ 38 h 216"/>
                <a:gd name="T34" fmla="*/ 377 w 216"/>
                <a:gd name="T35" fmla="*/ 38 h 216"/>
                <a:gd name="T36" fmla="*/ 363 w 216"/>
                <a:gd name="T37" fmla="*/ 32 h 216"/>
                <a:gd name="T38" fmla="*/ 377 w 216"/>
                <a:gd name="T39" fmla="*/ 31 h 216"/>
                <a:gd name="T40" fmla="*/ 377 w 216"/>
                <a:gd name="T41" fmla="*/ 29 h 216"/>
                <a:gd name="T42" fmla="*/ 377 w 216"/>
                <a:gd name="T43" fmla="*/ 25 h 216"/>
                <a:gd name="T44" fmla="*/ 363 w 216"/>
                <a:gd name="T45" fmla="*/ 23 h 216"/>
                <a:gd name="T46" fmla="*/ 363 w 216"/>
                <a:gd name="T47" fmla="*/ 20 h 216"/>
                <a:gd name="T48" fmla="*/ 363 w 216"/>
                <a:gd name="T49" fmla="*/ 18 h 216"/>
                <a:gd name="T50" fmla="*/ 332 w 216"/>
                <a:gd name="T51" fmla="*/ 16 h 216"/>
                <a:gd name="T52" fmla="*/ 317 w 216"/>
                <a:gd name="T53" fmla="*/ 12 h 216"/>
                <a:gd name="T54" fmla="*/ 348 w 216"/>
                <a:gd name="T55" fmla="*/ 7 h 216"/>
                <a:gd name="T56" fmla="*/ 332 w 216"/>
                <a:gd name="T57" fmla="*/ 7 h 216"/>
                <a:gd name="T58" fmla="*/ 348 w 216"/>
                <a:gd name="T59" fmla="*/ 0 h 216"/>
                <a:gd name="T60" fmla="*/ 332 w 216"/>
                <a:gd name="T61" fmla="*/ 7 h 216"/>
                <a:gd name="T62" fmla="*/ 302 w 216"/>
                <a:gd name="T63" fmla="*/ 0 h 216"/>
                <a:gd name="T64" fmla="*/ 287 w 216"/>
                <a:gd name="T65" fmla="*/ 7 h 216"/>
                <a:gd name="T66" fmla="*/ 258 w 216"/>
                <a:gd name="T67" fmla="*/ 0 h 216"/>
                <a:gd name="T68" fmla="*/ 227 w 216"/>
                <a:gd name="T69" fmla="*/ 7 h 216"/>
                <a:gd name="T70" fmla="*/ 196 w 216"/>
                <a:gd name="T71" fmla="*/ 7 h 216"/>
                <a:gd name="T72" fmla="*/ 136 w 216"/>
                <a:gd name="T73" fmla="*/ 7 h 2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6"/>
                <a:gd name="T112" fmla="*/ 0 h 216"/>
                <a:gd name="T113" fmla="*/ 216 w 216"/>
                <a:gd name="T114" fmla="*/ 216 h 21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6" h="216">
                  <a:moveTo>
                    <a:pt x="72" y="24"/>
                  </a:moveTo>
                  <a:lnTo>
                    <a:pt x="80" y="24"/>
                  </a:lnTo>
                  <a:lnTo>
                    <a:pt x="80" y="64"/>
                  </a:lnTo>
                  <a:lnTo>
                    <a:pt x="56" y="72"/>
                  </a:lnTo>
                  <a:lnTo>
                    <a:pt x="40" y="88"/>
                  </a:lnTo>
                  <a:lnTo>
                    <a:pt x="8" y="104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40" y="152"/>
                  </a:lnTo>
                  <a:lnTo>
                    <a:pt x="104" y="200"/>
                  </a:lnTo>
                  <a:lnTo>
                    <a:pt x="112" y="208"/>
                  </a:lnTo>
                  <a:lnTo>
                    <a:pt x="120" y="216"/>
                  </a:lnTo>
                  <a:lnTo>
                    <a:pt x="128" y="216"/>
                  </a:lnTo>
                  <a:lnTo>
                    <a:pt x="136" y="216"/>
                  </a:lnTo>
                  <a:lnTo>
                    <a:pt x="152" y="216"/>
                  </a:lnTo>
                  <a:lnTo>
                    <a:pt x="216" y="168"/>
                  </a:lnTo>
                  <a:lnTo>
                    <a:pt x="208" y="160"/>
                  </a:lnTo>
                  <a:lnTo>
                    <a:pt x="200" y="160"/>
                  </a:lnTo>
                  <a:lnTo>
                    <a:pt x="192" y="136"/>
                  </a:lnTo>
                  <a:lnTo>
                    <a:pt x="200" y="128"/>
                  </a:lnTo>
                  <a:lnTo>
                    <a:pt x="200" y="120"/>
                  </a:lnTo>
                  <a:lnTo>
                    <a:pt x="200" y="104"/>
                  </a:lnTo>
                  <a:lnTo>
                    <a:pt x="192" y="96"/>
                  </a:lnTo>
                  <a:lnTo>
                    <a:pt x="192" y="88"/>
                  </a:lnTo>
                  <a:lnTo>
                    <a:pt x="192" y="72"/>
                  </a:lnTo>
                  <a:lnTo>
                    <a:pt x="176" y="64"/>
                  </a:lnTo>
                  <a:lnTo>
                    <a:pt x="168" y="48"/>
                  </a:lnTo>
                  <a:lnTo>
                    <a:pt x="184" y="32"/>
                  </a:lnTo>
                  <a:lnTo>
                    <a:pt x="176" y="8"/>
                  </a:lnTo>
                  <a:lnTo>
                    <a:pt x="184" y="0"/>
                  </a:lnTo>
                  <a:lnTo>
                    <a:pt x="176" y="8"/>
                  </a:lnTo>
                  <a:lnTo>
                    <a:pt x="160" y="0"/>
                  </a:lnTo>
                  <a:lnTo>
                    <a:pt x="152" y="8"/>
                  </a:lnTo>
                  <a:lnTo>
                    <a:pt x="136" y="0"/>
                  </a:lnTo>
                  <a:lnTo>
                    <a:pt x="120" y="8"/>
                  </a:lnTo>
                  <a:lnTo>
                    <a:pt x="104" y="8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28" name="Freeform 193"/>
            <p:cNvSpPr>
              <a:spLocks/>
            </p:cNvSpPr>
            <p:nvPr/>
          </p:nvSpPr>
          <p:spPr bwMode="auto">
            <a:xfrm>
              <a:off x="3394" y="2234"/>
              <a:ext cx="223" cy="201"/>
            </a:xfrm>
            <a:custGeom>
              <a:avLst/>
              <a:gdLst>
                <a:gd name="T0" fmla="*/ 136 w 216"/>
                <a:gd name="T1" fmla="*/ 7 h 216"/>
                <a:gd name="T2" fmla="*/ 152 w 216"/>
                <a:gd name="T3" fmla="*/ 7 h 216"/>
                <a:gd name="T4" fmla="*/ 152 w 216"/>
                <a:gd name="T5" fmla="*/ 16 h 216"/>
                <a:gd name="T6" fmla="*/ 105 w 216"/>
                <a:gd name="T7" fmla="*/ 18 h 216"/>
                <a:gd name="T8" fmla="*/ 73 w 216"/>
                <a:gd name="T9" fmla="*/ 20 h 216"/>
                <a:gd name="T10" fmla="*/ 8 w 216"/>
                <a:gd name="T11" fmla="*/ 25 h 216"/>
                <a:gd name="T12" fmla="*/ 0 w 216"/>
                <a:gd name="T13" fmla="*/ 27 h 216"/>
                <a:gd name="T14" fmla="*/ 0 w 216"/>
                <a:gd name="T15" fmla="*/ 29 h 216"/>
                <a:gd name="T16" fmla="*/ 73 w 216"/>
                <a:gd name="T17" fmla="*/ 36 h 216"/>
                <a:gd name="T18" fmla="*/ 196 w 216"/>
                <a:gd name="T19" fmla="*/ 48 h 216"/>
                <a:gd name="T20" fmla="*/ 213 w 216"/>
                <a:gd name="T21" fmla="*/ 48 h 216"/>
                <a:gd name="T22" fmla="*/ 227 w 216"/>
                <a:gd name="T23" fmla="*/ 52 h 216"/>
                <a:gd name="T24" fmla="*/ 242 w 216"/>
                <a:gd name="T25" fmla="*/ 52 h 216"/>
                <a:gd name="T26" fmla="*/ 258 w 216"/>
                <a:gd name="T27" fmla="*/ 52 h 216"/>
                <a:gd name="T28" fmla="*/ 287 w 216"/>
                <a:gd name="T29" fmla="*/ 52 h 216"/>
                <a:gd name="T30" fmla="*/ 408 w 216"/>
                <a:gd name="T31" fmla="*/ 39 h 216"/>
                <a:gd name="T32" fmla="*/ 394 w 216"/>
                <a:gd name="T33" fmla="*/ 38 h 216"/>
                <a:gd name="T34" fmla="*/ 377 w 216"/>
                <a:gd name="T35" fmla="*/ 38 h 216"/>
                <a:gd name="T36" fmla="*/ 363 w 216"/>
                <a:gd name="T37" fmla="*/ 32 h 216"/>
                <a:gd name="T38" fmla="*/ 377 w 216"/>
                <a:gd name="T39" fmla="*/ 31 h 216"/>
                <a:gd name="T40" fmla="*/ 377 w 216"/>
                <a:gd name="T41" fmla="*/ 29 h 216"/>
                <a:gd name="T42" fmla="*/ 377 w 216"/>
                <a:gd name="T43" fmla="*/ 25 h 216"/>
                <a:gd name="T44" fmla="*/ 363 w 216"/>
                <a:gd name="T45" fmla="*/ 23 h 216"/>
                <a:gd name="T46" fmla="*/ 363 w 216"/>
                <a:gd name="T47" fmla="*/ 20 h 216"/>
                <a:gd name="T48" fmla="*/ 363 w 216"/>
                <a:gd name="T49" fmla="*/ 18 h 216"/>
                <a:gd name="T50" fmla="*/ 332 w 216"/>
                <a:gd name="T51" fmla="*/ 16 h 216"/>
                <a:gd name="T52" fmla="*/ 317 w 216"/>
                <a:gd name="T53" fmla="*/ 12 h 216"/>
                <a:gd name="T54" fmla="*/ 348 w 216"/>
                <a:gd name="T55" fmla="*/ 7 h 216"/>
                <a:gd name="T56" fmla="*/ 332 w 216"/>
                <a:gd name="T57" fmla="*/ 7 h 216"/>
                <a:gd name="T58" fmla="*/ 348 w 216"/>
                <a:gd name="T59" fmla="*/ 0 h 216"/>
                <a:gd name="T60" fmla="*/ 332 w 216"/>
                <a:gd name="T61" fmla="*/ 7 h 216"/>
                <a:gd name="T62" fmla="*/ 302 w 216"/>
                <a:gd name="T63" fmla="*/ 0 h 216"/>
                <a:gd name="T64" fmla="*/ 287 w 216"/>
                <a:gd name="T65" fmla="*/ 7 h 216"/>
                <a:gd name="T66" fmla="*/ 258 w 216"/>
                <a:gd name="T67" fmla="*/ 0 h 216"/>
                <a:gd name="T68" fmla="*/ 227 w 216"/>
                <a:gd name="T69" fmla="*/ 7 h 216"/>
                <a:gd name="T70" fmla="*/ 196 w 216"/>
                <a:gd name="T71" fmla="*/ 7 h 216"/>
                <a:gd name="T72" fmla="*/ 136 w 216"/>
                <a:gd name="T73" fmla="*/ 7 h 2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6"/>
                <a:gd name="T112" fmla="*/ 0 h 216"/>
                <a:gd name="T113" fmla="*/ 216 w 216"/>
                <a:gd name="T114" fmla="*/ 216 h 21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6" h="216">
                  <a:moveTo>
                    <a:pt x="72" y="24"/>
                  </a:moveTo>
                  <a:lnTo>
                    <a:pt x="80" y="24"/>
                  </a:lnTo>
                  <a:lnTo>
                    <a:pt x="80" y="64"/>
                  </a:lnTo>
                  <a:lnTo>
                    <a:pt x="56" y="72"/>
                  </a:lnTo>
                  <a:lnTo>
                    <a:pt x="40" y="88"/>
                  </a:lnTo>
                  <a:lnTo>
                    <a:pt x="8" y="104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40" y="152"/>
                  </a:lnTo>
                  <a:lnTo>
                    <a:pt x="104" y="200"/>
                  </a:lnTo>
                  <a:lnTo>
                    <a:pt x="112" y="208"/>
                  </a:lnTo>
                  <a:lnTo>
                    <a:pt x="120" y="216"/>
                  </a:lnTo>
                  <a:lnTo>
                    <a:pt x="128" y="216"/>
                  </a:lnTo>
                  <a:lnTo>
                    <a:pt x="136" y="216"/>
                  </a:lnTo>
                  <a:lnTo>
                    <a:pt x="152" y="216"/>
                  </a:lnTo>
                  <a:lnTo>
                    <a:pt x="216" y="168"/>
                  </a:lnTo>
                  <a:lnTo>
                    <a:pt x="208" y="160"/>
                  </a:lnTo>
                  <a:lnTo>
                    <a:pt x="200" y="160"/>
                  </a:lnTo>
                  <a:lnTo>
                    <a:pt x="192" y="136"/>
                  </a:lnTo>
                  <a:lnTo>
                    <a:pt x="200" y="128"/>
                  </a:lnTo>
                  <a:lnTo>
                    <a:pt x="200" y="120"/>
                  </a:lnTo>
                  <a:lnTo>
                    <a:pt x="200" y="104"/>
                  </a:lnTo>
                  <a:lnTo>
                    <a:pt x="192" y="96"/>
                  </a:lnTo>
                  <a:lnTo>
                    <a:pt x="192" y="88"/>
                  </a:lnTo>
                  <a:lnTo>
                    <a:pt x="192" y="72"/>
                  </a:lnTo>
                  <a:lnTo>
                    <a:pt x="176" y="64"/>
                  </a:lnTo>
                  <a:lnTo>
                    <a:pt x="168" y="48"/>
                  </a:lnTo>
                  <a:lnTo>
                    <a:pt x="184" y="32"/>
                  </a:lnTo>
                  <a:lnTo>
                    <a:pt x="176" y="8"/>
                  </a:lnTo>
                  <a:lnTo>
                    <a:pt x="184" y="0"/>
                  </a:lnTo>
                  <a:lnTo>
                    <a:pt x="176" y="8"/>
                  </a:lnTo>
                  <a:lnTo>
                    <a:pt x="160" y="0"/>
                  </a:lnTo>
                  <a:lnTo>
                    <a:pt x="152" y="8"/>
                  </a:lnTo>
                  <a:lnTo>
                    <a:pt x="136" y="0"/>
                  </a:lnTo>
                  <a:lnTo>
                    <a:pt x="120" y="8"/>
                  </a:lnTo>
                  <a:lnTo>
                    <a:pt x="104" y="8"/>
                  </a:lnTo>
                  <a:lnTo>
                    <a:pt x="72" y="24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29" name="Freeform 194"/>
            <p:cNvSpPr>
              <a:spLocks/>
            </p:cNvSpPr>
            <p:nvPr/>
          </p:nvSpPr>
          <p:spPr bwMode="auto">
            <a:xfrm>
              <a:off x="3567" y="2234"/>
              <a:ext cx="43" cy="82"/>
            </a:xfrm>
            <a:custGeom>
              <a:avLst/>
              <a:gdLst>
                <a:gd name="T0" fmla="*/ 170 w 40"/>
                <a:gd name="T1" fmla="*/ 15 h 88"/>
                <a:gd name="T2" fmla="*/ 170 w 40"/>
                <a:gd name="T3" fmla="*/ 17 h 88"/>
                <a:gd name="T4" fmla="*/ 137 w 40"/>
                <a:gd name="T5" fmla="*/ 18 h 88"/>
                <a:gd name="T6" fmla="*/ 137 w 40"/>
                <a:gd name="T7" fmla="*/ 20 h 88"/>
                <a:gd name="T8" fmla="*/ 102 w 40"/>
                <a:gd name="T9" fmla="*/ 21 h 88"/>
                <a:gd name="T10" fmla="*/ 102 w 40"/>
                <a:gd name="T11" fmla="*/ 18 h 88"/>
                <a:gd name="T12" fmla="*/ 37 w 40"/>
                <a:gd name="T13" fmla="*/ 17 h 88"/>
                <a:gd name="T14" fmla="*/ 0 w 40"/>
                <a:gd name="T15" fmla="*/ 13 h 88"/>
                <a:gd name="T16" fmla="*/ 66 w 40"/>
                <a:gd name="T17" fmla="*/ 7 h 88"/>
                <a:gd name="T18" fmla="*/ 37 w 40"/>
                <a:gd name="T19" fmla="*/ 7 h 88"/>
                <a:gd name="T20" fmla="*/ 66 w 40"/>
                <a:gd name="T21" fmla="*/ 0 h 88"/>
                <a:gd name="T22" fmla="*/ 137 w 40"/>
                <a:gd name="T23" fmla="*/ 0 h 88"/>
                <a:gd name="T24" fmla="*/ 137 w 40"/>
                <a:gd name="T25" fmla="*/ 7 h 88"/>
                <a:gd name="T26" fmla="*/ 170 w 40"/>
                <a:gd name="T27" fmla="*/ 0 h 88"/>
                <a:gd name="T28" fmla="*/ 137 w 40"/>
                <a:gd name="T29" fmla="*/ 7 h 88"/>
                <a:gd name="T30" fmla="*/ 170 w 40"/>
                <a:gd name="T31" fmla="*/ 7 h 88"/>
                <a:gd name="T32" fmla="*/ 137 w 40"/>
                <a:gd name="T33" fmla="*/ 10 h 88"/>
                <a:gd name="T34" fmla="*/ 137 w 40"/>
                <a:gd name="T35" fmla="*/ 13 h 88"/>
                <a:gd name="T36" fmla="*/ 170 w 40"/>
                <a:gd name="T37" fmla="*/ 13 h 88"/>
                <a:gd name="T38" fmla="*/ 170 w 40"/>
                <a:gd name="T39" fmla="*/ 15 h 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"/>
                <a:gd name="T61" fmla="*/ 0 h 88"/>
                <a:gd name="T62" fmla="*/ 40 w 40"/>
                <a:gd name="T63" fmla="*/ 88 h 8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" h="88">
                  <a:moveTo>
                    <a:pt x="40" y="56"/>
                  </a:moveTo>
                  <a:lnTo>
                    <a:pt x="40" y="64"/>
                  </a:lnTo>
                  <a:lnTo>
                    <a:pt x="32" y="72"/>
                  </a:lnTo>
                  <a:lnTo>
                    <a:pt x="32" y="80"/>
                  </a:lnTo>
                  <a:lnTo>
                    <a:pt x="24" y="88"/>
                  </a:lnTo>
                  <a:lnTo>
                    <a:pt x="24" y="72"/>
                  </a:lnTo>
                  <a:lnTo>
                    <a:pt x="8" y="64"/>
                  </a:lnTo>
                  <a:lnTo>
                    <a:pt x="0" y="48"/>
                  </a:lnTo>
                  <a:lnTo>
                    <a:pt x="16" y="32"/>
                  </a:lnTo>
                  <a:lnTo>
                    <a:pt x="8" y="8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40" y="0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32" y="40"/>
                  </a:lnTo>
                  <a:lnTo>
                    <a:pt x="32" y="48"/>
                  </a:lnTo>
                  <a:lnTo>
                    <a:pt x="40" y="48"/>
                  </a:lnTo>
                  <a:lnTo>
                    <a:pt x="40" y="5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30" name="Freeform 195"/>
            <p:cNvSpPr>
              <a:spLocks/>
            </p:cNvSpPr>
            <p:nvPr/>
          </p:nvSpPr>
          <p:spPr bwMode="auto">
            <a:xfrm>
              <a:off x="3567" y="2234"/>
              <a:ext cx="43" cy="82"/>
            </a:xfrm>
            <a:custGeom>
              <a:avLst/>
              <a:gdLst>
                <a:gd name="T0" fmla="*/ 170 w 40"/>
                <a:gd name="T1" fmla="*/ 15 h 88"/>
                <a:gd name="T2" fmla="*/ 170 w 40"/>
                <a:gd name="T3" fmla="*/ 17 h 88"/>
                <a:gd name="T4" fmla="*/ 137 w 40"/>
                <a:gd name="T5" fmla="*/ 18 h 88"/>
                <a:gd name="T6" fmla="*/ 137 w 40"/>
                <a:gd name="T7" fmla="*/ 20 h 88"/>
                <a:gd name="T8" fmla="*/ 102 w 40"/>
                <a:gd name="T9" fmla="*/ 21 h 88"/>
                <a:gd name="T10" fmla="*/ 102 w 40"/>
                <a:gd name="T11" fmla="*/ 18 h 88"/>
                <a:gd name="T12" fmla="*/ 37 w 40"/>
                <a:gd name="T13" fmla="*/ 17 h 88"/>
                <a:gd name="T14" fmla="*/ 0 w 40"/>
                <a:gd name="T15" fmla="*/ 13 h 88"/>
                <a:gd name="T16" fmla="*/ 66 w 40"/>
                <a:gd name="T17" fmla="*/ 7 h 88"/>
                <a:gd name="T18" fmla="*/ 37 w 40"/>
                <a:gd name="T19" fmla="*/ 7 h 88"/>
                <a:gd name="T20" fmla="*/ 66 w 40"/>
                <a:gd name="T21" fmla="*/ 0 h 88"/>
                <a:gd name="T22" fmla="*/ 137 w 40"/>
                <a:gd name="T23" fmla="*/ 0 h 88"/>
                <a:gd name="T24" fmla="*/ 137 w 40"/>
                <a:gd name="T25" fmla="*/ 7 h 88"/>
                <a:gd name="T26" fmla="*/ 170 w 40"/>
                <a:gd name="T27" fmla="*/ 0 h 88"/>
                <a:gd name="T28" fmla="*/ 137 w 40"/>
                <a:gd name="T29" fmla="*/ 7 h 88"/>
                <a:gd name="T30" fmla="*/ 170 w 40"/>
                <a:gd name="T31" fmla="*/ 7 h 88"/>
                <a:gd name="T32" fmla="*/ 137 w 40"/>
                <a:gd name="T33" fmla="*/ 10 h 88"/>
                <a:gd name="T34" fmla="*/ 137 w 40"/>
                <a:gd name="T35" fmla="*/ 13 h 88"/>
                <a:gd name="T36" fmla="*/ 170 w 40"/>
                <a:gd name="T37" fmla="*/ 13 h 88"/>
                <a:gd name="T38" fmla="*/ 170 w 40"/>
                <a:gd name="T39" fmla="*/ 15 h 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"/>
                <a:gd name="T61" fmla="*/ 0 h 88"/>
                <a:gd name="T62" fmla="*/ 40 w 40"/>
                <a:gd name="T63" fmla="*/ 88 h 8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" h="88">
                  <a:moveTo>
                    <a:pt x="40" y="56"/>
                  </a:moveTo>
                  <a:lnTo>
                    <a:pt x="40" y="64"/>
                  </a:lnTo>
                  <a:lnTo>
                    <a:pt x="32" y="72"/>
                  </a:lnTo>
                  <a:lnTo>
                    <a:pt x="32" y="80"/>
                  </a:lnTo>
                  <a:lnTo>
                    <a:pt x="24" y="88"/>
                  </a:lnTo>
                  <a:lnTo>
                    <a:pt x="24" y="72"/>
                  </a:lnTo>
                  <a:lnTo>
                    <a:pt x="8" y="64"/>
                  </a:lnTo>
                  <a:lnTo>
                    <a:pt x="0" y="48"/>
                  </a:lnTo>
                  <a:lnTo>
                    <a:pt x="16" y="32"/>
                  </a:lnTo>
                  <a:lnTo>
                    <a:pt x="8" y="8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40" y="0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32" y="40"/>
                  </a:lnTo>
                  <a:lnTo>
                    <a:pt x="32" y="48"/>
                  </a:lnTo>
                  <a:lnTo>
                    <a:pt x="40" y="48"/>
                  </a:lnTo>
                  <a:lnTo>
                    <a:pt x="40" y="56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31" name="Freeform 196"/>
            <p:cNvSpPr>
              <a:spLocks/>
            </p:cNvSpPr>
            <p:nvPr/>
          </p:nvSpPr>
          <p:spPr bwMode="auto">
            <a:xfrm>
              <a:off x="3593" y="2286"/>
              <a:ext cx="164" cy="149"/>
            </a:xfrm>
            <a:custGeom>
              <a:avLst/>
              <a:gdLst>
                <a:gd name="T0" fmla="*/ 44 w 159"/>
                <a:gd name="T1" fmla="*/ 27 h 160"/>
                <a:gd name="T2" fmla="*/ 36 w 159"/>
                <a:gd name="T3" fmla="*/ 25 h 160"/>
                <a:gd name="T4" fmla="*/ 8 w 159"/>
                <a:gd name="T5" fmla="*/ 25 h 160"/>
                <a:gd name="T6" fmla="*/ 0 w 159"/>
                <a:gd name="T7" fmla="*/ 19 h 160"/>
                <a:gd name="T8" fmla="*/ 8 w 159"/>
                <a:gd name="T9" fmla="*/ 18 h 160"/>
                <a:gd name="T10" fmla="*/ 8 w 159"/>
                <a:gd name="T11" fmla="*/ 16 h 160"/>
                <a:gd name="T12" fmla="*/ 8 w 159"/>
                <a:gd name="T13" fmla="*/ 12 h 160"/>
                <a:gd name="T14" fmla="*/ 0 w 159"/>
                <a:gd name="T15" fmla="*/ 9 h 160"/>
                <a:gd name="T16" fmla="*/ 0 w 159"/>
                <a:gd name="T17" fmla="*/ 7 h 160"/>
                <a:gd name="T18" fmla="*/ 8 w 159"/>
                <a:gd name="T19" fmla="*/ 7 h 160"/>
                <a:gd name="T20" fmla="*/ 8 w 159"/>
                <a:gd name="T21" fmla="*/ 7 h 160"/>
                <a:gd name="T22" fmla="*/ 36 w 159"/>
                <a:gd name="T23" fmla="*/ 7 h 160"/>
                <a:gd name="T24" fmla="*/ 36 w 159"/>
                <a:gd name="T25" fmla="*/ 0 h 160"/>
                <a:gd name="T26" fmla="*/ 56 w 159"/>
                <a:gd name="T27" fmla="*/ 0 h 160"/>
                <a:gd name="T28" fmla="*/ 92 w 159"/>
                <a:gd name="T29" fmla="*/ 7 h 160"/>
                <a:gd name="T30" fmla="*/ 117 w 159"/>
                <a:gd name="T31" fmla="*/ 7 h 160"/>
                <a:gd name="T32" fmla="*/ 117 w 159"/>
                <a:gd name="T33" fmla="*/ 7 h 160"/>
                <a:gd name="T34" fmla="*/ 191 w 159"/>
                <a:gd name="T35" fmla="*/ 7 h 160"/>
                <a:gd name="T36" fmla="*/ 206 w 159"/>
                <a:gd name="T37" fmla="*/ 7 h 160"/>
                <a:gd name="T38" fmla="*/ 206 w 159"/>
                <a:gd name="T39" fmla="*/ 7 h 160"/>
                <a:gd name="T40" fmla="*/ 235 w 159"/>
                <a:gd name="T41" fmla="*/ 0 h 160"/>
                <a:gd name="T42" fmla="*/ 266 w 159"/>
                <a:gd name="T43" fmla="*/ 7 h 160"/>
                <a:gd name="T44" fmla="*/ 266 w 159"/>
                <a:gd name="T45" fmla="*/ 7 h 160"/>
                <a:gd name="T46" fmla="*/ 294 w 159"/>
                <a:gd name="T47" fmla="*/ 7 h 160"/>
                <a:gd name="T48" fmla="*/ 294 w 159"/>
                <a:gd name="T49" fmla="*/ 9 h 160"/>
                <a:gd name="T50" fmla="*/ 294 w 159"/>
                <a:gd name="T51" fmla="*/ 14 h 160"/>
                <a:gd name="T52" fmla="*/ 294 w 159"/>
                <a:gd name="T53" fmla="*/ 31 h 160"/>
                <a:gd name="T54" fmla="*/ 294 w 159"/>
                <a:gd name="T55" fmla="*/ 37 h 160"/>
                <a:gd name="T56" fmla="*/ 294 w 159"/>
                <a:gd name="T57" fmla="*/ 38 h 160"/>
                <a:gd name="T58" fmla="*/ 281 w 159"/>
                <a:gd name="T59" fmla="*/ 38 h 160"/>
                <a:gd name="T60" fmla="*/ 133 w 159"/>
                <a:gd name="T61" fmla="*/ 27 h 160"/>
                <a:gd name="T62" fmla="*/ 104 w 159"/>
                <a:gd name="T63" fmla="*/ 29 h 160"/>
                <a:gd name="T64" fmla="*/ 92 w 159"/>
                <a:gd name="T65" fmla="*/ 27 h 160"/>
                <a:gd name="T66" fmla="*/ 44 w 159"/>
                <a:gd name="T67" fmla="*/ 27 h 1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9"/>
                <a:gd name="T103" fmla="*/ 0 h 160"/>
                <a:gd name="T104" fmla="*/ 159 w 159"/>
                <a:gd name="T105" fmla="*/ 160 h 1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9" h="160">
                  <a:moveTo>
                    <a:pt x="24" y="112"/>
                  </a:moveTo>
                  <a:lnTo>
                    <a:pt x="16" y="104"/>
                  </a:lnTo>
                  <a:lnTo>
                    <a:pt x="8" y="104"/>
                  </a:lnTo>
                  <a:lnTo>
                    <a:pt x="0" y="80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64" y="8"/>
                  </a:lnTo>
                  <a:lnTo>
                    <a:pt x="64" y="16"/>
                  </a:lnTo>
                  <a:lnTo>
                    <a:pt x="103" y="32"/>
                  </a:lnTo>
                  <a:lnTo>
                    <a:pt x="111" y="24"/>
                  </a:lnTo>
                  <a:lnTo>
                    <a:pt x="111" y="16"/>
                  </a:lnTo>
                  <a:lnTo>
                    <a:pt x="127" y="0"/>
                  </a:lnTo>
                  <a:lnTo>
                    <a:pt x="143" y="8"/>
                  </a:lnTo>
                  <a:lnTo>
                    <a:pt x="143" y="16"/>
                  </a:lnTo>
                  <a:lnTo>
                    <a:pt x="159" y="16"/>
                  </a:lnTo>
                  <a:lnTo>
                    <a:pt x="159" y="40"/>
                  </a:lnTo>
                  <a:lnTo>
                    <a:pt x="159" y="56"/>
                  </a:lnTo>
                  <a:lnTo>
                    <a:pt x="159" y="128"/>
                  </a:lnTo>
                  <a:lnTo>
                    <a:pt x="159" y="152"/>
                  </a:lnTo>
                  <a:lnTo>
                    <a:pt x="159" y="160"/>
                  </a:lnTo>
                  <a:lnTo>
                    <a:pt x="151" y="160"/>
                  </a:lnTo>
                  <a:lnTo>
                    <a:pt x="72" y="112"/>
                  </a:lnTo>
                  <a:lnTo>
                    <a:pt x="56" y="120"/>
                  </a:lnTo>
                  <a:lnTo>
                    <a:pt x="48" y="112"/>
                  </a:lnTo>
                  <a:lnTo>
                    <a:pt x="24" y="11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32" name="Freeform 197"/>
            <p:cNvSpPr>
              <a:spLocks/>
            </p:cNvSpPr>
            <p:nvPr/>
          </p:nvSpPr>
          <p:spPr bwMode="auto">
            <a:xfrm>
              <a:off x="3593" y="2286"/>
              <a:ext cx="164" cy="149"/>
            </a:xfrm>
            <a:custGeom>
              <a:avLst/>
              <a:gdLst>
                <a:gd name="T0" fmla="*/ 44 w 159"/>
                <a:gd name="T1" fmla="*/ 27 h 160"/>
                <a:gd name="T2" fmla="*/ 36 w 159"/>
                <a:gd name="T3" fmla="*/ 25 h 160"/>
                <a:gd name="T4" fmla="*/ 8 w 159"/>
                <a:gd name="T5" fmla="*/ 25 h 160"/>
                <a:gd name="T6" fmla="*/ 0 w 159"/>
                <a:gd name="T7" fmla="*/ 19 h 160"/>
                <a:gd name="T8" fmla="*/ 8 w 159"/>
                <a:gd name="T9" fmla="*/ 18 h 160"/>
                <a:gd name="T10" fmla="*/ 8 w 159"/>
                <a:gd name="T11" fmla="*/ 16 h 160"/>
                <a:gd name="T12" fmla="*/ 8 w 159"/>
                <a:gd name="T13" fmla="*/ 12 h 160"/>
                <a:gd name="T14" fmla="*/ 0 w 159"/>
                <a:gd name="T15" fmla="*/ 9 h 160"/>
                <a:gd name="T16" fmla="*/ 0 w 159"/>
                <a:gd name="T17" fmla="*/ 7 h 160"/>
                <a:gd name="T18" fmla="*/ 8 w 159"/>
                <a:gd name="T19" fmla="*/ 7 h 160"/>
                <a:gd name="T20" fmla="*/ 8 w 159"/>
                <a:gd name="T21" fmla="*/ 7 h 160"/>
                <a:gd name="T22" fmla="*/ 36 w 159"/>
                <a:gd name="T23" fmla="*/ 7 h 160"/>
                <a:gd name="T24" fmla="*/ 36 w 159"/>
                <a:gd name="T25" fmla="*/ 0 h 160"/>
                <a:gd name="T26" fmla="*/ 56 w 159"/>
                <a:gd name="T27" fmla="*/ 0 h 160"/>
                <a:gd name="T28" fmla="*/ 92 w 159"/>
                <a:gd name="T29" fmla="*/ 7 h 160"/>
                <a:gd name="T30" fmla="*/ 117 w 159"/>
                <a:gd name="T31" fmla="*/ 7 h 160"/>
                <a:gd name="T32" fmla="*/ 117 w 159"/>
                <a:gd name="T33" fmla="*/ 7 h 160"/>
                <a:gd name="T34" fmla="*/ 191 w 159"/>
                <a:gd name="T35" fmla="*/ 7 h 160"/>
                <a:gd name="T36" fmla="*/ 206 w 159"/>
                <a:gd name="T37" fmla="*/ 7 h 160"/>
                <a:gd name="T38" fmla="*/ 206 w 159"/>
                <a:gd name="T39" fmla="*/ 7 h 160"/>
                <a:gd name="T40" fmla="*/ 235 w 159"/>
                <a:gd name="T41" fmla="*/ 0 h 160"/>
                <a:gd name="T42" fmla="*/ 266 w 159"/>
                <a:gd name="T43" fmla="*/ 7 h 160"/>
                <a:gd name="T44" fmla="*/ 266 w 159"/>
                <a:gd name="T45" fmla="*/ 7 h 160"/>
                <a:gd name="T46" fmla="*/ 294 w 159"/>
                <a:gd name="T47" fmla="*/ 7 h 160"/>
                <a:gd name="T48" fmla="*/ 294 w 159"/>
                <a:gd name="T49" fmla="*/ 9 h 160"/>
                <a:gd name="T50" fmla="*/ 294 w 159"/>
                <a:gd name="T51" fmla="*/ 14 h 160"/>
                <a:gd name="T52" fmla="*/ 294 w 159"/>
                <a:gd name="T53" fmla="*/ 31 h 160"/>
                <a:gd name="T54" fmla="*/ 294 w 159"/>
                <a:gd name="T55" fmla="*/ 37 h 160"/>
                <a:gd name="T56" fmla="*/ 294 w 159"/>
                <a:gd name="T57" fmla="*/ 38 h 160"/>
                <a:gd name="T58" fmla="*/ 281 w 159"/>
                <a:gd name="T59" fmla="*/ 38 h 160"/>
                <a:gd name="T60" fmla="*/ 133 w 159"/>
                <a:gd name="T61" fmla="*/ 27 h 160"/>
                <a:gd name="T62" fmla="*/ 104 w 159"/>
                <a:gd name="T63" fmla="*/ 29 h 160"/>
                <a:gd name="T64" fmla="*/ 92 w 159"/>
                <a:gd name="T65" fmla="*/ 27 h 160"/>
                <a:gd name="T66" fmla="*/ 44 w 159"/>
                <a:gd name="T67" fmla="*/ 27 h 1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9"/>
                <a:gd name="T103" fmla="*/ 0 h 160"/>
                <a:gd name="T104" fmla="*/ 159 w 159"/>
                <a:gd name="T105" fmla="*/ 160 h 1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9" h="160">
                  <a:moveTo>
                    <a:pt x="24" y="112"/>
                  </a:moveTo>
                  <a:lnTo>
                    <a:pt x="16" y="104"/>
                  </a:lnTo>
                  <a:lnTo>
                    <a:pt x="8" y="104"/>
                  </a:lnTo>
                  <a:lnTo>
                    <a:pt x="0" y="80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64" y="8"/>
                  </a:lnTo>
                  <a:lnTo>
                    <a:pt x="64" y="16"/>
                  </a:lnTo>
                  <a:lnTo>
                    <a:pt x="103" y="32"/>
                  </a:lnTo>
                  <a:lnTo>
                    <a:pt x="111" y="24"/>
                  </a:lnTo>
                  <a:lnTo>
                    <a:pt x="111" y="16"/>
                  </a:lnTo>
                  <a:lnTo>
                    <a:pt x="127" y="0"/>
                  </a:lnTo>
                  <a:lnTo>
                    <a:pt x="143" y="8"/>
                  </a:lnTo>
                  <a:lnTo>
                    <a:pt x="143" y="16"/>
                  </a:lnTo>
                  <a:lnTo>
                    <a:pt x="159" y="16"/>
                  </a:lnTo>
                  <a:lnTo>
                    <a:pt x="159" y="40"/>
                  </a:lnTo>
                  <a:lnTo>
                    <a:pt x="159" y="56"/>
                  </a:lnTo>
                  <a:lnTo>
                    <a:pt x="159" y="128"/>
                  </a:lnTo>
                  <a:lnTo>
                    <a:pt x="159" y="152"/>
                  </a:lnTo>
                  <a:lnTo>
                    <a:pt x="159" y="160"/>
                  </a:lnTo>
                  <a:lnTo>
                    <a:pt x="151" y="160"/>
                  </a:lnTo>
                  <a:lnTo>
                    <a:pt x="72" y="112"/>
                  </a:lnTo>
                  <a:lnTo>
                    <a:pt x="56" y="120"/>
                  </a:lnTo>
                  <a:lnTo>
                    <a:pt x="48" y="112"/>
                  </a:lnTo>
                  <a:lnTo>
                    <a:pt x="24" y="112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33" name="Freeform 198"/>
            <p:cNvSpPr>
              <a:spLocks/>
            </p:cNvSpPr>
            <p:nvPr/>
          </p:nvSpPr>
          <p:spPr bwMode="auto">
            <a:xfrm>
              <a:off x="3757" y="2300"/>
              <a:ext cx="124" cy="111"/>
            </a:xfrm>
            <a:custGeom>
              <a:avLst/>
              <a:gdLst>
                <a:gd name="T0" fmla="*/ 231 w 120"/>
                <a:gd name="T1" fmla="*/ 22 h 120"/>
                <a:gd name="T2" fmla="*/ 185 w 120"/>
                <a:gd name="T3" fmla="*/ 25 h 120"/>
                <a:gd name="T4" fmla="*/ 168 w 120"/>
                <a:gd name="T5" fmla="*/ 24 h 120"/>
                <a:gd name="T6" fmla="*/ 0 w 120"/>
                <a:gd name="T7" fmla="*/ 24 h 120"/>
                <a:gd name="T8" fmla="*/ 0 w 120"/>
                <a:gd name="T9" fmla="*/ 8 h 120"/>
                <a:gd name="T10" fmla="*/ 0 w 120"/>
                <a:gd name="T11" fmla="*/ 6 h 120"/>
                <a:gd name="T12" fmla="*/ 0 w 120"/>
                <a:gd name="T13" fmla="*/ 0 h 120"/>
                <a:gd name="T14" fmla="*/ 44 w 120"/>
                <a:gd name="T15" fmla="*/ 0 h 120"/>
                <a:gd name="T16" fmla="*/ 75 w 120"/>
                <a:gd name="T17" fmla="*/ 6 h 120"/>
                <a:gd name="T18" fmla="*/ 138 w 120"/>
                <a:gd name="T19" fmla="*/ 0 h 120"/>
                <a:gd name="T20" fmla="*/ 155 w 120"/>
                <a:gd name="T21" fmla="*/ 0 h 120"/>
                <a:gd name="T22" fmla="*/ 155 w 120"/>
                <a:gd name="T23" fmla="*/ 6 h 120"/>
                <a:gd name="T24" fmla="*/ 155 w 120"/>
                <a:gd name="T25" fmla="*/ 0 h 120"/>
                <a:gd name="T26" fmla="*/ 155 w 120"/>
                <a:gd name="T27" fmla="*/ 6 h 120"/>
                <a:gd name="T28" fmla="*/ 185 w 120"/>
                <a:gd name="T29" fmla="*/ 0 h 120"/>
                <a:gd name="T30" fmla="*/ 202 w 120"/>
                <a:gd name="T31" fmla="*/ 6 h 120"/>
                <a:gd name="T32" fmla="*/ 185 w 120"/>
                <a:gd name="T33" fmla="*/ 11 h 120"/>
                <a:gd name="T34" fmla="*/ 168 w 120"/>
                <a:gd name="T35" fmla="*/ 8 h 120"/>
                <a:gd name="T36" fmla="*/ 155 w 120"/>
                <a:gd name="T37" fmla="*/ 6 h 120"/>
                <a:gd name="T38" fmla="*/ 155 w 120"/>
                <a:gd name="T39" fmla="*/ 6 h 120"/>
                <a:gd name="T40" fmla="*/ 155 w 120"/>
                <a:gd name="T41" fmla="*/ 6 h 120"/>
                <a:gd name="T42" fmla="*/ 231 w 120"/>
                <a:gd name="T43" fmla="*/ 22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0"/>
                <a:gd name="T67" fmla="*/ 0 h 120"/>
                <a:gd name="T68" fmla="*/ 120 w 120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0" h="120">
                  <a:moveTo>
                    <a:pt x="120" y="104"/>
                  </a:moveTo>
                  <a:lnTo>
                    <a:pt x="96" y="120"/>
                  </a:lnTo>
                  <a:lnTo>
                    <a:pt x="88" y="112"/>
                  </a:lnTo>
                  <a:lnTo>
                    <a:pt x="0" y="112"/>
                  </a:lnTo>
                  <a:lnTo>
                    <a:pt x="0" y="40"/>
                  </a:lnTo>
                  <a:lnTo>
                    <a:pt x="0" y="24"/>
                  </a:lnTo>
                  <a:lnTo>
                    <a:pt x="0" y="0"/>
                  </a:lnTo>
                  <a:lnTo>
                    <a:pt x="24" y="0"/>
                  </a:lnTo>
                  <a:lnTo>
                    <a:pt x="40" y="8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8"/>
                  </a:lnTo>
                  <a:lnTo>
                    <a:pt x="80" y="0"/>
                  </a:lnTo>
                  <a:lnTo>
                    <a:pt x="80" y="8"/>
                  </a:lnTo>
                  <a:lnTo>
                    <a:pt x="96" y="0"/>
                  </a:lnTo>
                  <a:lnTo>
                    <a:pt x="104" y="32"/>
                  </a:lnTo>
                  <a:lnTo>
                    <a:pt x="96" y="48"/>
                  </a:lnTo>
                  <a:lnTo>
                    <a:pt x="88" y="40"/>
                  </a:lnTo>
                  <a:lnTo>
                    <a:pt x="80" y="16"/>
                  </a:lnTo>
                  <a:lnTo>
                    <a:pt x="80" y="24"/>
                  </a:lnTo>
                  <a:lnTo>
                    <a:pt x="80" y="32"/>
                  </a:lnTo>
                  <a:lnTo>
                    <a:pt x="120" y="10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34" name="Freeform 199"/>
            <p:cNvSpPr>
              <a:spLocks/>
            </p:cNvSpPr>
            <p:nvPr/>
          </p:nvSpPr>
          <p:spPr bwMode="auto">
            <a:xfrm>
              <a:off x="3757" y="2300"/>
              <a:ext cx="124" cy="111"/>
            </a:xfrm>
            <a:custGeom>
              <a:avLst/>
              <a:gdLst>
                <a:gd name="T0" fmla="*/ 231 w 120"/>
                <a:gd name="T1" fmla="*/ 22 h 120"/>
                <a:gd name="T2" fmla="*/ 185 w 120"/>
                <a:gd name="T3" fmla="*/ 25 h 120"/>
                <a:gd name="T4" fmla="*/ 168 w 120"/>
                <a:gd name="T5" fmla="*/ 24 h 120"/>
                <a:gd name="T6" fmla="*/ 0 w 120"/>
                <a:gd name="T7" fmla="*/ 24 h 120"/>
                <a:gd name="T8" fmla="*/ 0 w 120"/>
                <a:gd name="T9" fmla="*/ 8 h 120"/>
                <a:gd name="T10" fmla="*/ 0 w 120"/>
                <a:gd name="T11" fmla="*/ 6 h 120"/>
                <a:gd name="T12" fmla="*/ 0 w 120"/>
                <a:gd name="T13" fmla="*/ 0 h 120"/>
                <a:gd name="T14" fmla="*/ 44 w 120"/>
                <a:gd name="T15" fmla="*/ 0 h 120"/>
                <a:gd name="T16" fmla="*/ 75 w 120"/>
                <a:gd name="T17" fmla="*/ 6 h 120"/>
                <a:gd name="T18" fmla="*/ 138 w 120"/>
                <a:gd name="T19" fmla="*/ 0 h 120"/>
                <a:gd name="T20" fmla="*/ 155 w 120"/>
                <a:gd name="T21" fmla="*/ 0 h 120"/>
                <a:gd name="T22" fmla="*/ 155 w 120"/>
                <a:gd name="T23" fmla="*/ 6 h 120"/>
                <a:gd name="T24" fmla="*/ 155 w 120"/>
                <a:gd name="T25" fmla="*/ 0 h 120"/>
                <a:gd name="T26" fmla="*/ 155 w 120"/>
                <a:gd name="T27" fmla="*/ 6 h 120"/>
                <a:gd name="T28" fmla="*/ 185 w 120"/>
                <a:gd name="T29" fmla="*/ 0 h 120"/>
                <a:gd name="T30" fmla="*/ 202 w 120"/>
                <a:gd name="T31" fmla="*/ 6 h 120"/>
                <a:gd name="T32" fmla="*/ 185 w 120"/>
                <a:gd name="T33" fmla="*/ 11 h 120"/>
                <a:gd name="T34" fmla="*/ 168 w 120"/>
                <a:gd name="T35" fmla="*/ 8 h 120"/>
                <a:gd name="T36" fmla="*/ 155 w 120"/>
                <a:gd name="T37" fmla="*/ 6 h 120"/>
                <a:gd name="T38" fmla="*/ 155 w 120"/>
                <a:gd name="T39" fmla="*/ 6 h 120"/>
                <a:gd name="T40" fmla="*/ 155 w 120"/>
                <a:gd name="T41" fmla="*/ 6 h 120"/>
                <a:gd name="T42" fmla="*/ 231 w 120"/>
                <a:gd name="T43" fmla="*/ 22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0"/>
                <a:gd name="T67" fmla="*/ 0 h 120"/>
                <a:gd name="T68" fmla="*/ 120 w 120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0" h="120">
                  <a:moveTo>
                    <a:pt x="120" y="104"/>
                  </a:moveTo>
                  <a:lnTo>
                    <a:pt x="96" y="120"/>
                  </a:lnTo>
                  <a:lnTo>
                    <a:pt x="88" y="112"/>
                  </a:lnTo>
                  <a:lnTo>
                    <a:pt x="0" y="112"/>
                  </a:lnTo>
                  <a:lnTo>
                    <a:pt x="0" y="40"/>
                  </a:lnTo>
                  <a:lnTo>
                    <a:pt x="0" y="24"/>
                  </a:lnTo>
                  <a:lnTo>
                    <a:pt x="0" y="0"/>
                  </a:lnTo>
                  <a:lnTo>
                    <a:pt x="24" y="0"/>
                  </a:lnTo>
                  <a:lnTo>
                    <a:pt x="40" y="8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8"/>
                  </a:lnTo>
                  <a:lnTo>
                    <a:pt x="80" y="0"/>
                  </a:lnTo>
                  <a:lnTo>
                    <a:pt x="80" y="8"/>
                  </a:lnTo>
                  <a:lnTo>
                    <a:pt x="96" y="0"/>
                  </a:lnTo>
                  <a:lnTo>
                    <a:pt x="104" y="32"/>
                  </a:lnTo>
                  <a:lnTo>
                    <a:pt x="96" y="48"/>
                  </a:lnTo>
                  <a:lnTo>
                    <a:pt x="88" y="40"/>
                  </a:lnTo>
                  <a:lnTo>
                    <a:pt x="80" y="16"/>
                  </a:lnTo>
                  <a:lnTo>
                    <a:pt x="80" y="24"/>
                  </a:lnTo>
                  <a:lnTo>
                    <a:pt x="80" y="32"/>
                  </a:lnTo>
                  <a:lnTo>
                    <a:pt x="120" y="104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35" name="Freeform 200"/>
            <p:cNvSpPr>
              <a:spLocks/>
            </p:cNvSpPr>
            <p:nvPr/>
          </p:nvSpPr>
          <p:spPr bwMode="auto">
            <a:xfrm>
              <a:off x="3724" y="2397"/>
              <a:ext cx="182" cy="201"/>
            </a:xfrm>
            <a:custGeom>
              <a:avLst/>
              <a:gdLst>
                <a:gd name="T0" fmla="*/ 8 w 176"/>
                <a:gd name="T1" fmla="*/ 34 h 215"/>
                <a:gd name="T2" fmla="*/ 44 w 176"/>
                <a:gd name="T3" fmla="*/ 38 h 215"/>
                <a:gd name="T4" fmla="*/ 44 w 176"/>
                <a:gd name="T5" fmla="*/ 41 h 215"/>
                <a:gd name="T6" fmla="*/ 60 w 176"/>
                <a:gd name="T7" fmla="*/ 44 h 215"/>
                <a:gd name="T8" fmla="*/ 124 w 176"/>
                <a:gd name="T9" fmla="*/ 51 h 215"/>
                <a:gd name="T10" fmla="*/ 142 w 176"/>
                <a:gd name="T11" fmla="*/ 54 h 215"/>
                <a:gd name="T12" fmla="*/ 171 w 176"/>
                <a:gd name="T13" fmla="*/ 54 h 215"/>
                <a:gd name="T14" fmla="*/ 187 w 176"/>
                <a:gd name="T15" fmla="*/ 57 h 215"/>
                <a:gd name="T16" fmla="*/ 220 w 176"/>
                <a:gd name="T17" fmla="*/ 57 h 215"/>
                <a:gd name="T18" fmla="*/ 251 w 176"/>
                <a:gd name="T19" fmla="*/ 54 h 215"/>
                <a:gd name="T20" fmla="*/ 265 w 176"/>
                <a:gd name="T21" fmla="*/ 54 h 215"/>
                <a:gd name="T22" fmla="*/ 297 w 176"/>
                <a:gd name="T23" fmla="*/ 54 h 215"/>
                <a:gd name="T24" fmla="*/ 297 w 176"/>
                <a:gd name="T25" fmla="*/ 50 h 215"/>
                <a:gd name="T26" fmla="*/ 281 w 176"/>
                <a:gd name="T27" fmla="*/ 50 h 215"/>
                <a:gd name="T28" fmla="*/ 251 w 176"/>
                <a:gd name="T29" fmla="*/ 46 h 215"/>
                <a:gd name="T30" fmla="*/ 236 w 176"/>
                <a:gd name="T31" fmla="*/ 44 h 215"/>
                <a:gd name="T32" fmla="*/ 251 w 176"/>
                <a:gd name="T33" fmla="*/ 41 h 215"/>
                <a:gd name="T34" fmla="*/ 265 w 176"/>
                <a:gd name="T35" fmla="*/ 36 h 215"/>
                <a:gd name="T36" fmla="*/ 297 w 176"/>
                <a:gd name="T37" fmla="*/ 30 h 215"/>
                <a:gd name="T38" fmla="*/ 312 w 176"/>
                <a:gd name="T39" fmla="*/ 19 h 215"/>
                <a:gd name="T40" fmla="*/ 344 w 176"/>
                <a:gd name="T41" fmla="*/ 18 h 215"/>
                <a:gd name="T42" fmla="*/ 344 w 176"/>
                <a:gd name="T43" fmla="*/ 16 h 215"/>
                <a:gd name="T44" fmla="*/ 328 w 176"/>
                <a:gd name="T45" fmla="*/ 13 h 215"/>
                <a:gd name="T46" fmla="*/ 312 w 176"/>
                <a:gd name="T47" fmla="*/ 7 h 215"/>
                <a:gd name="T48" fmla="*/ 297 w 176"/>
                <a:gd name="T49" fmla="*/ 0 h 215"/>
                <a:gd name="T50" fmla="*/ 251 w 176"/>
                <a:gd name="T51" fmla="*/ 7 h 215"/>
                <a:gd name="T52" fmla="*/ 236 w 176"/>
                <a:gd name="T53" fmla="*/ 7 h 215"/>
                <a:gd name="T54" fmla="*/ 60 w 176"/>
                <a:gd name="T55" fmla="*/ 7 h 215"/>
                <a:gd name="T56" fmla="*/ 60 w 176"/>
                <a:gd name="T57" fmla="*/ 7 h 215"/>
                <a:gd name="T58" fmla="*/ 60 w 176"/>
                <a:gd name="T59" fmla="*/ 11 h 215"/>
                <a:gd name="T60" fmla="*/ 44 w 176"/>
                <a:gd name="T61" fmla="*/ 11 h 215"/>
                <a:gd name="T62" fmla="*/ 44 w 176"/>
                <a:gd name="T63" fmla="*/ 21 h 215"/>
                <a:gd name="T64" fmla="*/ 36 w 176"/>
                <a:gd name="T65" fmla="*/ 21 h 215"/>
                <a:gd name="T66" fmla="*/ 0 w 176"/>
                <a:gd name="T67" fmla="*/ 30 h 215"/>
                <a:gd name="T68" fmla="*/ 36 w 176"/>
                <a:gd name="T69" fmla="*/ 34 h 215"/>
                <a:gd name="T70" fmla="*/ 8 w 176"/>
                <a:gd name="T71" fmla="*/ 34 h 2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6"/>
                <a:gd name="T109" fmla="*/ 0 h 215"/>
                <a:gd name="T110" fmla="*/ 176 w 176"/>
                <a:gd name="T111" fmla="*/ 215 h 21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6" h="215">
                  <a:moveTo>
                    <a:pt x="8" y="128"/>
                  </a:moveTo>
                  <a:lnTo>
                    <a:pt x="24" y="144"/>
                  </a:lnTo>
                  <a:lnTo>
                    <a:pt x="24" y="160"/>
                  </a:lnTo>
                  <a:lnTo>
                    <a:pt x="32" y="168"/>
                  </a:lnTo>
                  <a:lnTo>
                    <a:pt x="64" y="199"/>
                  </a:lnTo>
                  <a:lnTo>
                    <a:pt x="72" y="207"/>
                  </a:lnTo>
                  <a:lnTo>
                    <a:pt x="88" y="207"/>
                  </a:lnTo>
                  <a:lnTo>
                    <a:pt x="96" y="215"/>
                  </a:lnTo>
                  <a:lnTo>
                    <a:pt x="112" y="215"/>
                  </a:lnTo>
                  <a:lnTo>
                    <a:pt x="128" y="207"/>
                  </a:lnTo>
                  <a:lnTo>
                    <a:pt x="136" y="207"/>
                  </a:lnTo>
                  <a:lnTo>
                    <a:pt x="152" y="207"/>
                  </a:lnTo>
                  <a:lnTo>
                    <a:pt x="152" y="191"/>
                  </a:lnTo>
                  <a:lnTo>
                    <a:pt x="144" y="191"/>
                  </a:lnTo>
                  <a:lnTo>
                    <a:pt x="128" y="175"/>
                  </a:lnTo>
                  <a:lnTo>
                    <a:pt x="120" y="168"/>
                  </a:lnTo>
                  <a:lnTo>
                    <a:pt x="128" y="160"/>
                  </a:lnTo>
                  <a:lnTo>
                    <a:pt x="136" y="136"/>
                  </a:lnTo>
                  <a:lnTo>
                    <a:pt x="152" y="112"/>
                  </a:lnTo>
                  <a:lnTo>
                    <a:pt x="160" y="72"/>
                  </a:lnTo>
                  <a:lnTo>
                    <a:pt x="176" y="64"/>
                  </a:lnTo>
                  <a:lnTo>
                    <a:pt x="176" y="56"/>
                  </a:lnTo>
                  <a:lnTo>
                    <a:pt x="168" y="48"/>
                  </a:lnTo>
                  <a:lnTo>
                    <a:pt x="160" y="8"/>
                  </a:lnTo>
                  <a:lnTo>
                    <a:pt x="152" y="0"/>
                  </a:lnTo>
                  <a:lnTo>
                    <a:pt x="128" y="16"/>
                  </a:lnTo>
                  <a:lnTo>
                    <a:pt x="120" y="8"/>
                  </a:lnTo>
                  <a:lnTo>
                    <a:pt x="32" y="8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24" y="80"/>
                  </a:lnTo>
                  <a:lnTo>
                    <a:pt x="16" y="80"/>
                  </a:lnTo>
                  <a:lnTo>
                    <a:pt x="0" y="112"/>
                  </a:lnTo>
                  <a:lnTo>
                    <a:pt x="16" y="128"/>
                  </a:lnTo>
                  <a:lnTo>
                    <a:pt x="8" y="12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36" name="Freeform 201"/>
            <p:cNvSpPr>
              <a:spLocks/>
            </p:cNvSpPr>
            <p:nvPr/>
          </p:nvSpPr>
          <p:spPr bwMode="auto">
            <a:xfrm>
              <a:off x="3724" y="2397"/>
              <a:ext cx="182" cy="201"/>
            </a:xfrm>
            <a:custGeom>
              <a:avLst/>
              <a:gdLst>
                <a:gd name="T0" fmla="*/ 8 w 176"/>
                <a:gd name="T1" fmla="*/ 34 h 215"/>
                <a:gd name="T2" fmla="*/ 44 w 176"/>
                <a:gd name="T3" fmla="*/ 38 h 215"/>
                <a:gd name="T4" fmla="*/ 44 w 176"/>
                <a:gd name="T5" fmla="*/ 41 h 215"/>
                <a:gd name="T6" fmla="*/ 60 w 176"/>
                <a:gd name="T7" fmla="*/ 44 h 215"/>
                <a:gd name="T8" fmla="*/ 124 w 176"/>
                <a:gd name="T9" fmla="*/ 51 h 215"/>
                <a:gd name="T10" fmla="*/ 142 w 176"/>
                <a:gd name="T11" fmla="*/ 54 h 215"/>
                <a:gd name="T12" fmla="*/ 171 w 176"/>
                <a:gd name="T13" fmla="*/ 54 h 215"/>
                <a:gd name="T14" fmla="*/ 187 w 176"/>
                <a:gd name="T15" fmla="*/ 57 h 215"/>
                <a:gd name="T16" fmla="*/ 220 w 176"/>
                <a:gd name="T17" fmla="*/ 57 h 215"/>
                <a:gd name="T18" fmla="*/ 251 w 176"/>
                <a:gd name="T19" fmla="*/ 54 h 215"/>
                <a:gd name="T20" fmla="*/ 265 w 176"/>
                <a:gd name="T21" fmla="*/ 54 h 215"/>
                <a:gd name="T22" fmla="*/ 297 w 176"/>
                <a:gd name="T23" fmla="*/ 54 h 215"/>
                <a:gd name="T24" fmla="*/ 297 w 176"/>
                <a:gd name="T25" fmla="*/ 50 h 215"/>
                <a:gd name="T26" fmla="*/ 281 w 176"/>
                <a:gd name="T27" fmla="*/ 50 h 215"/>
                <a:gd name="T28" fmla="*/ 251 w 176"/>
                <a:gd name="T29" fmla="*/ 46 h 215"/>
                <a:gd name="T30" fmla="*/ 236 w 176"/>
                <a:gd name="T31" fmla="*/ 44 h 215"/>
                <a:gd name="T32" fmla="*/ 251 w 176"/>
                <a:gd name="T33" fmla="*/ 41 h 215"/>
                <a:gd name="T34" fmla="*/ 265 w 176"/>
                <a:gd name="T35" fmla="*/ 36 h 215"/>
                <a:gd name="T36" fmla="*/ 297 w 176"/>
                <a:gd name="T37" fmla="*/ 30 h 215"/>
                <a:gd name="T38" fmla="*/ 312 w 176"/>
                <a:gd name="T39" fmla="*/ 19 h 215"/>
                <a:gd name="T40" fmla="*/ 344 w 176"/>
                <a:gd name="T41" fmla="*/ 18 h 215"/>
                <a:gd name="T42" fmla="*/ 344 w 176"/>
                <a:gd name="T43" fmla="*/ 16 h 215"/>
                <a:gd name="T44" fmla="*/ 328 w 176"/>
                <a:gd name="T45" fmla="*/ 13 h 215"/>
                <a:gd name="T46" fmla="*/ 312 w 176"/>
                <a:gd name="T47" fmla="*/ 7 h 215"/>
                <a:gd name="T48" fmla="*/ 297 w 176"/>
                <a:gd name="T49" fmla="*/ 0 h 215"/>
                <a:gd name="T50" fmla="*/ 251 w 176"/>
                <a:gd name="T51" fmla="*/ 7 h 215"/>
                <a:gd name="T52" fmla="*/ 236 w 176"/>
                <a:gd name="T53" fmla="*/ 7 h 215"/>
                <a:gd name="T54" fmla="*/ 60 w 176"/>
                <a:gd name="T55" fmla="*/ 7 h 215"/>
                <a:gd name="T56" fmla="*/ 60 w 176"/>
                <a:gd name="T57" fmla="*/ 7 h 215"/>
                <a:gd name="T58" fmla="*/ 60 w 176"/>
                <a:gd name="T59" fmla="*/ 11 h 215"/>
                <a:gd name="T60" fmla="*/ 44 w 176"/>
                <a:gd name="T61" fmla="*/ 11 h 215"/>
                <a:gd name="T62" fmla="*/ 44 w 176"/>
                <a:gd name="T63" fmla="*/ 21 h 215"/>
                <a:gd name="T64" fmla="*/ 36 w 176"/>
                <a:gd name="T65" fmla="*/ 21 h 215"/>
                <a:gd name="T66" fmla="*/ 0 w 176"/>
                <a:gd name="T67" fmla="*/ 30 h 215"/>
                <a:gd name="T68" fmla="*/ 36 w 176"/>
                <a:gd name="T69" fmla="*/ 34 h 215"/>
                <a:gd name="T70" fmla="*/ 8 w 176"/>
                <a:gd name="T71" fmla="*/ 34 h 2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6"/>
                <a:gd name="T109" fmla="*/ 0 h 215"/>
                <a:gd name="T110" fmla="*/ 176 w 176"/>
                <a:gd name="T111" fmla="*/ 215 h 21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6" h="215">
                  <a:moveTo>
                    <a:pt x="8" y="128"/>
                  </a:moveTo>
                  <a:lnTo>
                    <a:pt x="24" y="144"/>
                  </a:lnTo>
                  <a:lnTo>
                    <a:pt x="24" y="160"/>
                  </a:lnTo>
                  <a:lnTo>
                    <a:pt x="32" y="168"/>
                  </a:lnTo>
                  <a:lnTo>
                    <a:pt x="64" y="199"/>
                  </a:lnTo>
                  <a:lnTo>
                    <a:pt x="72" y="207"/>
                  </a:lnTo>
                  <a:lnTo>
                    <a:pt x="88" y="207"/>
                  </a:lnTo>
                  <a:lnTo>
                    <a:pt x="96" y="215"/>
                  </a:lnTo>
                  <a:lnTo>
                    <a:pt x="112" y="215"/>
                  </a:lnTo>
                  <a:lnTo>
                    <a:pt x="128" y="207"/>
                  </a:lnTo>
                  <a:lnTo>
                    <a:pt x="136" y="207"/>
                  </a:lnTo>
                  <a:lnTo>
                    <a:pt x="152" y="207"/>
                  </a:lnTo>
                  <a:lnTo>
                    <a:pt x="152" y="191"/>
                  </a:lnTo>
                  <a:lnTo>
                    <a:pt x="144" y="191"/>
                  </a:lnTo>
                  <a:lnTo>
                    <a:pt x="128" y="175"/>
                  </a:lnTo>
                  <a:lnTo>
                    <a:pt x="120" y="168"/>
                  </a:lnTo>
                  <a:lnTo>
                    <a:pt x="128" y="160"/>
                  </a:lnTo>
                  <a:lnTo>
                    <a:pt x="136" y="136"/>
                  </a:lnTo>
                  <a:lnTo>
                    <a:pt x="152" y="112"/>
                  </a:lnTo>
                  <a:lnTo>
                    <a:pt x="160" y="72"/>
                  </a:lnTo>
                  <a:lnTo>
                    <a:pt x="176" y="64"/>
                  </a:lnTo>
                  <a:lnTo>
                    <a:pt x="176" y="56"/>
                  </a:lnTo>
                  <a:lnTo>
                    <a:pt x="168" y="48"/>
                  </a:lnTo>
                  <a:lnTo>
                    <a:pt x="160" y="8"/>
                  </a:lnTo>
                  <a:lnTo>
                    <a:pt x="152" y="0"/>
                  </a:lnTo>
                  <a:lnTo>
                    <a:pt x="128" y="16"/>
                  </a:lnTo>
                  <a:lnTo>
                    <a:pt x="120" y="8"/>
                  </a:lnTo>
                  <a:lnTo>
                    <a:pt x="32" y="8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24" y="80"/>
                  </a:lnTo>
                  <a:lnTo>
                    <a:pt x="16" y="80"/>
                  </a:lnTo>
                  <a:lnTo>
                    <a:pt x="0" y="112"/>
                  </a:lnTo>
                  <a:lnTo>
                    <a:pt x="16" y="128"/>
                  </a:lnTo>
                  <a:lnTo>
                    <a:pt x="8" y="12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37" name="Freeform 202"/>
            <p:cNvSpPr>
              <a:spLocks/>
            </p:cNvSpPr>
            <p:nvPr/>
          </p:nvSpPr>
          <p:spPr bwMode="auto">
            <a:xfrm>
              <a:off x="3847" y="2449"/>
              <a:ext cx="158" cy="149"/>
            </a:xfrm>
            <a:custGeom>
              <a:avLst/>
              <a:gdLst>
                <a:gd name="T0" fmla="*/ 226 w 152"/>
                <a:gd name="T1" fmla="*/ 18 h 159"/>
                <a:gd name="T2" fmla="*/ 209 w 152"/>
                <a:gd name="T3" fmla="*/ 18 h 159"/>
                <a:gd name="T4" fmla="*/ 209 w 152"/>
                <a:gd name="T5" fmla="*/ 20 h 159"/>
                <a:gd name="T6" fmla="*/ 209 w 152"/>
                <a:gd name="T7" fmla="*/ 22 h 159"/>
                <a:gd name="T8" fmla="*/ 226 w 152"/>
                <a:gd name="T9" fmla="*/ 22 h 159"/>
                <a:gd name="T10" fmla="*/ 226 w 152"/>
                <a:gd name="T11" fmla="*/ 23 h 159"/>
                <a:gd name="T12" fmla="*/ 244 w 152"/>
                <a:gd name="T13" fmla="*/ 29 h 159"/>
                <a:gd name="T14" fmla="*/ 330 w 152"/>
                <a:gd name="T15" fmla="*/ 31 h 159"/>
                <a:gd name="T16" fmla="*/ 277 w 152"/>
                <a:gd name="T17" fmla="*/ 39 h 159"/>
                <a:gd name="T18" fmla="*/ 244 w 152"/>
                <a:gd name="T19" fmla="*/ 39 h 159"/>
                <a:gd name="T20" fmla="*/ 209 w 152"/>
                <a:gd name="T21" fmla="*/ 43 h 159"/>
                <a:gd name="T22" fmla="*/ 173 w 152"/>
                <a:gd name="T23" fmla="*/ 42 h 159"/>
                <a:gd name="T24" fmla="*/ 140 w 152"/>
                <a:gd name="T25" fmla="*/ 43 h 159"/>
                <a:gd name="T26" fmla="*/ 67 w 152"/>
                <a:gd name="T27" fmla="*/ 42 h 159"/>
                <a:gd name="T28" fmla="*/ 67 w 152"/>
                <a:gd name="T29" fmla="*/ 37 h 159"/>
                <a:gd name="T30" fmla="*/ 50 w 152"/>
                <a:gd name="T31" fmla="*/ 37 h 159"/>
                <a:gd name="T32" fmla="*/ 8 w 152"/>
                <a:gd name="T33" fmla="*/ 33 h 159"/>
                <a:gd name="T34" fmla="*/ 0 w 152"/>
                <a:gd name="T35" fmla="*/ 31 h 159"/>
                <a:gd name="T36" fmla="*/ 8 w 152"/>
                <a:gd name="T37" fmla="*/ 29 h 159"/>
                <a:gd name="T38" fmla="*/ 36 w 152"/>
                <a:gd name="T39" fmla="*/ 22 h 159"/>
                <a:gd name="T40" fmla="*/ 67 w 152"/>
                <a:gd name="T41" fmla="*/ 16 h 159"/>
                <a:gd name="T42" fmla="*/ 88 w 152"/>
                <a:gd name="T43" fmla="*/ 7 h 159"/>
                <a:gd name="T44" fmla="*/ 120 w 152"/>
                <a:gd name="T45" fmla="*/ 7 h 159"/>
                <a:gd name="T46" fmla="*/ 120 w 152"/>
                <a:gd name="T47" fmla="*/ 0 h 159"/>
                <a:gd name="T48" fmla="*/ 155 w 152"/>
                <a:gd name="T49" fmla="*/ 7 h 159"/>
                <a:gd name="T50" fmla="*/ 173 w 152"/>
                <a:gd name="T51" fmla="*/ 11 h 159"/>
                <a:gd name="T52" fmla="*/ 226 w 152"/>
                <a:gd name="T53" fmla="*/ 18 h 15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2"/>
                <a:gd name="T82" fmla="*/ 0 h 159"/>
                <a:gd name="T83" fmla="*/ 152 w 152"/>
                <a:gd name="T84" fmla="*/ 159 h 15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2" h="159">
                  <a:moveTo>
                    <a:pt x="104" y="64"/>
                  </a:moveTo>
                  <a:lnTo>
                    <a:pt x="96" y="64"/>
                  </a:lnTo>
                  <a:lnTo>
                    <a:pt x="96" y="72"/>
                  </a:lnTo>
                  <a:lnTo>
                    <a:pt x="96" y="80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112" y="104"/>
                  </a:lnTo>
                  <a:lnTo>
                    <a:pt x="152" y="112"/>
                  </a:lnTo>
                  <a:lnTo>
                    <a:pt x="128" y="143"/>
                  </a:lnTo>
                  <a:lnTo>
                    <a:pt x="112" y="143"/>
                  </a:lnTo>
                  <a:lnTo>
                    <a:pt x="96" y="159"/>
                  </a:lnTo>
                  <a:lnTo>
                    <a:pt x="80" y="151"/>
                  </a:lnTo>
                  <a:lnTo>
                    <a:pt x="64" y="159"/>
                  </a:lnTo>
                  <a:lnTo>
                    <a:pt x="32" y="151"/>
                  </a:lnTo>
                  <a:lnTo>
                    <a:pt x="32" y="135"/>
                  </a:lnTo>
                  <a:lnTo>
                    <a:pt x="24" y="135"/>
                  </a:lnTo>
                  <a:lnTo>
                    <a:pt x="8" y="119"/>
                  </a:lnTo>
                  <a:lnTo>
                    <a:pt x="0" y="112"/>
                  </a:lnTo>
                  <a:lnTo>
                    <a:pt x="8" y="104"/>
                  </a:lnTo>
                  <a:lnTo>
                    <a:pt x="16" y="80"/>
                  </a:lnTo>
                  <a:lnTo>
                    <a:pt x="32" y="56"/>
                  </a:lnTo>
                  <a:lnTo>
                    <a:pt x="40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72" y="24"/>
                  </a:lnTo>
                  <a:lnTo>
                    <a:pt x="80" y="40"/>
                  </a:lnTo>
                  <a:lnTo>
                    <a:pt x="104" y="6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38" name="Freeform 203"/>
            <p:cNvSpPr>
              <a:spLocks/>
            </p:cNvSpPr>
            <p:nvPr/>
          </p:nvSpPr>
          <p:spPr bwMode="auto">
            <a:xfrm>
              <a:off x="3847" y="2449"/>
              <a:ext cx="158" cy="149"/>
            </a:xfrm>
            <a:custGeom>
              <a:avLst/>
              <a:gdLst>
                <a:gd name="T0" fmla="*/ 226 w 152"/>
                <a:gd name="T1" fmla="*/ 18 h 159"/>
                <a:gd name="T2" fmla="*/ 209 w 152"/>
                <a:gd name="T3" fmla="*/ 18 h 159"/>
                <a:gd name="T4" fmla="*/ 209 w 152"/>
                <a:gd name="T5" fmla="*/ 20 h 159"/>
                <a:gd name="T6" fmla="*/ 209 w 152"/>
                <a:gd name="T7" fmla="*/ 22 h 159"/>
                <a:gd name="T8" fmla="*/ 226 w 152"/>
                <a:gd name="T9" fmla="*/ 22 h 159"/>
                <a:gd name="T10" fmla="*/ 226 w 152"/>
                <a:gd name="T11" fmla="*/ 23 h 159"/>
                <a:gd name="T12" fmla="*/ 244 w 152"/>
                <a:gd name="T13" fmla="*/ 29 h 159"/>
                <a:gd name="T14" fmla="*/ 330 w 152"/>
                <a:gd name="T15" fmla="*/ 31 h 159"/>
                <a:gd name="T16" fmla="*/ 277 w 152"/>
                <a:gd name="T17" fmla="*/ 39 h 159"/>
                <a:gd name="T18" fmla="*/ 244 w 152"/>
                <a:gd name="T19" fmla="*/ 39 h 159"/>
                <a:gd name="T20" fmla="*/ 209 w 152"/>
                <a:gd name="T21" fmla="*/ 43 h 159"/>
                <a:gd name="T22" fmla="*/ 173 w 152"/>
                <a:gd name="T23" fmla="*/ 42 h 159"/>
                <a:gd name="T24" fmla="*/ 140 w 152"/>
                <a:gd name="T25" fmla="*/ 43 h 159"/>
                <a:gd name="T26" fmla="*/ 67 w 152"/>
                <a:gd name="T27" fmla="*/ 42 h 159"/>
                <a:gd name="T28" fmla="*/ 67 w 152"/>
                <a:gd name="T29" fmla="*/ 37 h 159"/>
                <a:gd name="T30" fmla="*/ 50 w 152"/>
                <a:gd name="T31" fmla="*/ 37 h 159"/>
                <a:gd name="T32" fmla="*/ 8 w 152"/>
                <a:gd name="T33" fmla="*/ 33 h 159"/>
                <a:gd name="T34" fmla="*/ 0 w 152"/>
                <a:gd name="T35" fmla="*/ 31 h 159"/>
                <a:gd name="T36" fmla="*/ 8 w 152"/>
                <a:gd name="T37" fmla="*/ 29 h 159"/>
                <a:gd name="T38" fmla="*/ 36 w 152"/>
                <a:gd name="T39" fmla="*/ 22 h 159"/>
                <a:gd name="T40" fmla="*/ 67 w 152"/>
                <a:gd name="T41" fmla="*/ 16 h 159"/>
                <a:gd name="T42" fmla="*/ 88 w 152"/>
                <a:gd name="T43" fmla="*/ 7 h 159"/>
                <a:gd name="T44" fmla="*/ 120 w 152"/>
                <a:gd name="T45" fmla="*/ 7 h 159"/>
                <a:gd name="T46" fmla="*/ 120 w 152"/>
                <a:gd name="T47" fmla="*/ 0 h 159"/>
                <a:gd name="T48" fmla="*/ 155 w 152"/>
                <a:gd name="T49" fmla="*/ 7 h 159"/>
                <a:gd name="T50" fmla="*/ 173 w 152"/>
                <a:gd name="T51" fmla="*/ 11 h 159"/>
                <a:gd name="T52" fmla="*/ 226 w 152"/>
                <a:gd name="T53" fmla="*/ 18 h 15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2"/>
                <a:gd name="T82" fmla="*/ 0 h 159"/>
                <a:gd name="T83" fmla="*/ 152 w 152"/>
                <a:gd name="T84" fmla="*/ 159 h 15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2" h="159">
                  <a:moveTo>
                    <a:pt x="104" y="64"/>
                  </a:moveTo>
                  <a:lnTo>
                    <a:pt x="96" y="64"/>
                  </a:lnTo>
                  <a:lnTo>
                    <a:pt x="96" y="72"/>
                  </a:lnTo>
                  <a:lnTo>
                    <a:pt x="96" y="80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112" y="104"/>
                  </a:lnTo>
                  <a:lnTo>
                    <a:pt x="152" y="112"/>
                  </a:lnTo>
                  <a:lnTo>
                    <a:pt x="128" y="143"/>
                  </a:lnTo>
                  <a:lnTo>
                    <a:pt x="112" y="143"/>
                  </a:lnTo>
                  <a:lnTo>
                    <a:pt x="96" y="159"/>
                  </a:lnTo>
                  <a:lnTo>
                    <a:pt x="80" y="151"/>
                  </a:lnTo>
                  <a:lnTo>
                    <a:pt x="64" y="159"/>
                  </a:lnTo>
                  <a:lnTo>
                    <a:pt x="32" y="151"/>
                  </a:lnTo>
                  <a:lnTo>
                    <a:pt x="32" y="135"/>
                  </a:lnTo>
                  <a:lnTo>
                    <a:pt x="24" y="135"/>
                  </a:lnTo>
                  <a:lnTo>
                    <a:pt x="8" y="119"/>
                  </a:lnTo>
                  <a:lnTo>
                    <a:pt x="0" y="112"/>
                  </a:lnTo>
                  <a:lnTo>
                    <a:pt x="8" y="104"/>
                  </a:lnTo>
                  <a:lnTo>
                    <a:pt x="16" y="80"/>
                  </a:lnTo>
                  <a:lnTo>
                    <a:pt x="32" y="56"/>
                  </a:lnTo>
                  <a:lnTo>
                    <a:pt x="40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72" y="24"/>
                  </a:lnTo>
                  <a:lnTo>
                    <a:pt x="80" y="40"/>
                  </a:lnTo>
                  <a:lnTo>
                    <a:pt x="104" y="64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39" name="Freeform 204"/>
            <p:cNvSpPr>
              <a:spLocks/>
            </p:cNvSpPr>
            <p:nvPr/>
          </p:nvSpPr>
          <p:spPr bwMode="auto">
            <a:xfrm>
              <a:off x="3948" y="2508"/>
              <a:ext cx="14" cy="17"/>
            </a:xfrm>
            <a:custGeom>
              <a:avLst/>
              <a:gdLst>
                <a:gd name="T0" fmla="*/ 4 w 16"/>
                <a:gd name="T1" fmla="*/ 50 h 16"/>
                <a:gd name="T2" fmla="*/ 0 w 16"/>
                <a:gd name="T3" fmla="*/ 50 h 16"/>
                <a:gd name="T4" fmla="*/ 0 w 16"/>
                <a:gd name="T5" fmla="*/ 31 h 16"/>
                <a:gd name="T6" fmla="*/ 0 w 16"/>
                <a:gd name="T7" fmla="*/ 0 h 16"/>
                <a:gd name="T8" fmla="*/ 4 w 16"/>
                <a:gd name="T9" fmla="*/ 0 h 16"/>
                <a:gd name="T10" fmla="*/ 4 w 16"/>
                <a:gd name="T11" fmla="*/ 0 h 16"/>
                <a:gd name="T12" fmla="*/ 4 w 16"/>
                <a:gd name="T13" fmla="*/ 31 h 16"/>
                <a:gd name="T14" fmla="*/ 4 w 16"/>
                <a:gd name="T15" fmla="*/ 31 h 16"/>
                <a:gd name="T16" fmla="*/ 4 w 16"/>
                <a:gd name="T17" fmla="*/ 31 h 16"/>
                <a:gd name="T18" fmla="*/ 4 w 16"/>
                <a:gd name="T19" fmla="*/ 50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16"/>
                <a:gd name="T32" fmla="*/ 16 w 16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16">
                  <a:moveTo>
                    <a:pt x="8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16" y="8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40" name="Freeform 205"/>
            <p:cNvSpPr>
              <a:spLocks/>
            </p:cNvSpPr>
            <p:nvPr/>
          </p:nvSpPr>
          <p:spPr bwMode="auto">
            <a:xfrm>
              <a:off x="3948" y="2508"/>
              <a:ext cx="14" cy="17"/>
            </a:xfrm>
            <a:custGeom>
              <a:avLst/>
              <a:gdLst>
                <a:gd name="T0" fmla="*/ 4 w 16"/>
                <a:gd name="T1" fmla="*/ 50 h 16"/>
                <a:gd name="T2" fmla="*/ 0 w 16"/>
                <a:gd name="T3" fmla="*/ 50 h 16"/>
                <a:gd name="T4" fmla="*/ 0 w 16"/>
                <a:gd name="T5" fmla="*/ 31 h 16"/>
                <a:gd name="T6" fmla="*/ 0 w 16"/>
                <a:gd name="T7" fmla="*/ 0 h 16"/>
                <a:gd name="T8" fmla="*/ 4 w 16"/>
                <a:gd name="T9" fmla="*/ 0 h 16"/>
                <a:gd name="T10" fmla="*/ 4 w 16"/>
                <a:gd name="T11" fmla="*/ 0 h 16"/>
                <a:gd name="T12" fmla="*/ 4 w 16"/>
                <a:gd name="T13" fmla="*/ 31 h 16"/>
                <a:gd name="T14" fmla="*/ 4 w 16"/>
                <a:gd name="T15" fmla="*/ 31 h 16"/>
                <a:gd name="T16" fmla="*/ 4 w 16"/>
                <a:gd name="T17" fmla="*/ 31 h 16"/>
                <a:gd name="T18" fmla="*/ 4 w 16"/>
                <a:gd name="T19" fmla="*/ 50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16"/>
                <a:gd name="T32" fmla="*/ 16 w 16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16">
                  <a:moveTo>
                    <a:pt x="8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16" y="8"/>
                  </a:lnTo>
                  <a:lnTo>
                    <a:pt x="8" y="16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41" name="Freeform 206"/>
            <p:cNvSpPr>
              <a:spLocks/>
            </p:cNvSpPr>
            <p:nvPr/>
          </p:nvSpPr>
          <p:spPr bwMode="auto">
            <a:xfrm>
              <a:off x="3930" y="2517"/>
              <a:ext cx="116" cy="132"/>
            </a:xfrm>
            <a:custGeom>
              <a:avLst/>
              <a:gdLst>
                <a:gd name="T0" fmla="*/ 36 w 112"/>
                <a:gd name="T1" fmla="*/ 17 h 143"/>
                <a:gd name="T2" fmla="*/ 0 w 112"/>
                <a:gd name="T3" fmla="*/ 18 h 143"/>
                <a:gd name="T4" fmla="*/ 0 w 112"/>
                <a:gd name="T5" fmla="*/ 28 h 143"/>
                <a:gd name="T6" fmla="*/ 8 w 112"/>
                <a:gd name="T7" fmla="*/ 29 h 143"/>
                <a:gd name="T8" fmla="*/ 62 w 112"/>
                <a:gd name="T9" fmla="*/ 24 h 143"/>
                <a:gd name="T10" fmla="*/ 112 w 112"/>
                <a:gd name="T11" fmla="*/ 18 h 143"/>
                <a:gd name="T12" fmla="*/ 147 w 112"/>
                <a:gd name="T13" fmla="*/ 16 h 143"/>
                <a:gd name="T14" fmla="*/ 176 w 112"/>
                <a:gd name="T15" fmla="*/ 13 h 143"/>
                <a:gd name="T16" fmla="*/ 226 w 112"/>
                <a:gd name="T17" fmla="*/ 6 h 143"/>
                <a:gd name="T18" fmla="*/ 226 w 112"/>
                <a:gd name="T19" fmla="*/ 0 h 143"/>
                <a:gd name="T20" fmla="*/ 210 w 112"/>
                <a:gd name="T21" fmla="*/ 0 h 143"/>
                <a:gd name="T22" fmla="*/ 176 w 112"/>
                <a:gd name="T23" fmla="*/ 0 h 143"/>
                <a:gd name="T24" fmla="*/ 82 w 112"/>
                <a:gd name="T25" fmla="*/ 6 h 143"/>
                <a:gd name="T26" fmla="*/ 62 w 112"/>
                <a:gd name="T27" fmla="*/ 6 h 143"/>
                <a:gd name="T28" fmla="*/ 62 w 112"/>
                <a:gd name="T29" fmla="*/ 0 h 143"/>
                <a:gd name="T30" fmla="*/ 46 w 112"/>
                <a:gd name="T31" fmla="*/ 6 h 143"/>
                <a:gd name="T32" fmla="*/ 46 w 112"/>
                <a:gd name="T33" fmla="*/ 6 h 143"/>
                <a:gd name="T34" fmla="*/ 62 w 112"/>
                <a:gd name="T35" fmla="*/ 6 h 143"/>
                <a:gd name="T36" fmla="*/ 147 w 112"/>
                <a:gd name="T37" fmla="*/ 8 h 143"/>
                <a:gd name="T38" fmla="*/ 97 w 112"/>
                <a:gd name="T39" fmla="*/ 15 h 143"/>
                <a:gd name="T40" fmla="*/ 62 w 112"/>
                <a:gd name="T41" fmla="*/ 15 h 143"/>
                <a:gd name="T42" fmla="*/ 36 w 112"/>
                <a:gd name="T43" fmla="*/ 17 h 1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2"/>
                <a:gd name="T67" fmla="*/ 0 h 143"/>
                <a:gd name="T68" fmla="*/ 112 w 112"/>
                <a:gd name="T69" fmla="*/ 143 h 14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2" h="143">
                  <a:moveTo>
                    <a:pt x="16" y="87"/>
                  </a:moveTo>
                  <a:lnTo>
                    <a:pt x="0" y="95"/>
                  </a:lnTo>
                  <a:lnTo>
                    <a:pt x="0" y="135"/>
                  </a:lnTo>
                  <a:lnTo>
                    <a:pt x="8" y="143"/>
                  </a:lnTo>
                  <a:lnTo>
                    <a:pt x="32" y="119"/>
                  </a:lnTo>
                  <a:lnTo>
                    <a:pt x="56" y="95"/>
                  </a:lnTo>
                  <a:lnTo>
                    <a:pt x="72" y="79"/>
                  </a:lnTo>
                  <a:lnTo>
                    <a:pt x="88" y="63"/>
                  </a:lnTo>
                  <a:lnTo>
                    <a:pt x="112" y="8"/>
                  </a:lnTo>
                  <a:lnTo>
                    <a:pt x="112" y="0"/>
                  </a:lnTo>
                  <a:lnTo>
                    <a:pt x="104" y="0"/>
                  </a:lnTo>
                  <a:lnTo>
                    <a:pt x="88" y="0"/>
                  </a:lnTo>
                  <a:lnTo>
                    <a:pt x="40" y="16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32" y="32"/>
                  </a:lnTo>
                  <a:lnTo>
                    <a:pt x="72" y="40"/>
                  </a:lnTo>
                  <a:lnTo>
                    <a:pt x="48" y="71"/>
                  </a:lnTo>
                  <a:lnTo>
                    <a:pt x="32" y="71"/>
                  </a:lnTo>
                  <a:lnTo>
                    <a:pt x="16" y="87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42" name="Freeform 207"/>
            <p:cNvSpPr>
              <a:spLocks/>
            </p:cNvSpPr>
            <p:nvPr/>
          </p:nvSpPr>
          <p:spPr bwMode="auto">
            <a:xfrm>
              <a:off x="3930" y="2517"/>
              <a:ext cx="116" cy="132"/>
            </a:xfrm>
            <a:custGeom>
              <a:avLst/>
              <a:gdLst>
                <a:gd name="T0" fmla="*/ 36 w 112"/>
                <a:gd name="T1" fmla="*/ 17 h 143"/>
                <a:gd name="T2" fmla="*/ 0 w 112"/>
                <a:gd name="T3" fmla="*/ 18 h 143"/>
                <a:gd name="T4" fmla="*/ 0 w 112"/>
                <a:gd name="T5" fmla="*/ 28 h 143"/>
                <a:gd name="T6" fmla="*/ 8 w 112"/>
                <a:gd name="T7" fmla="*/ 29 h 143"/>
                <a:gd name="T8" fmla="*/ 62 w 112"/>
                <a:gd name="T9" fmla="*/ 24 h 143"/>
                <a:gd name="T10" fmla="*/ 112 w 112"/>
                <a:gd name="T11" fmla="*/ 18 h 143"/>
                <a:gd name="T12" fmla="*/ 147 w 112"/>
                <a:gd name="T13" fmla="*/ 16 h 143"/>
                <a:gd name="T14" fmla="*/ 176 w 112"/>
                <a:gd name="T15" fmla="*/ 13 h 143"/>
                <a:gd name="T16" fmla="*/ 226 w 112"/>
                <a:gd name="T17" fmla="*/ 6 h 143"/>
                <a:gd name="T18" fmla="*/ 226 w 112"/>
                <a:gd name="T19" fmla="*/ 0 h 143"/>
                <a:gd name="T20" fmla="*/ 210 w 112"/>
                <a:gd name="T21" fmla="*/ 0 h 143"/>
                <a:gd name="T22" fmla="*/ 176 w 112"/>
                <a:gd name="T23" fmla="*/ 0 h 143"/>
                <a:gd name="T24" fmla="*/ 82 w 112"/>
                <a:gd name="T25" fmla="*/ 6 h 143"/>
                <a:gd name="T26" fmla="*/ 62 w 112"/>
                <a:gd name="T27" fmla="*/ 6 h 143"/>
                <a:gd name="T28" fmla="*/ 62 w 112"/>
                <a:gd name="T29" fmla="*/ 0 h 143"/>
                <a:gd name="T30" fmla="*/ 46 w 112"/>
                <a:gd name="T31" fmla="*/ 6 h 143"/>
                <a:gd name="T32" fmla="*/ 46 w 112"/>
                <a:gd name="T33" fmla="*/ 6 h 143"/>
                <a:gd name="T34" fmla="*/ 62 w 112"/>
                <a:gd name="T35" fmla="*/ 6 h 143"/>
                <a:gd name="T36" fmla="*/ 147 w 112"/>
                <a:gd name="T37" fmla="*/ 8 h 143"/>
                <a:gd name="T38" fmla="*/ 97 w 112"/>
                <a:gd name="T39" fmla="*/ 15 h 143"/>
                <a:gd name="T40" fmla="*/ 62 w 112"/>
                <a:gd name="T41" fmla="*/ 15 h 143"/>
                <a:gd name="T42" fmla="*/ 36 w 112"/>
                <a:gd name="T43" fmla="*/ 17 h 1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2"/>
                <a:gd name="T67" fmla="*/ 0 h 143"/>
                <a:gd name="T68" fmla="*/ 112 w 112"/>
                <a:gd name="T69" fmla="*/ 143 h 14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2" h="143">
                  <a:moveTo>
                    <a:pt x="16" y="87"/>
                  </a:moveTo>
                  <a:lnTo>
                    <a:pt x="0" y="95"/>
                  </a:lnTo>
                  <a:lnTo>
                    <a:pt x="0" y="135"/>
                  </a:lnTo>
                  <a:lnTo>
                    <a:pt x="8" y="143"/>
                  </a:lnTo>
                  <a:lnTo>
                    <a:pt x="32" y="119"/>
                  </a:lnTo>
                  <a:lnTo>
                    <a:pt x="56" y="95"/>
                  </a:lnTo>
                  <a:lnTo>
                    <a:pt x="72" y="79"/>
                  </a:lnTo>
                  <a:lnTo>
                    <a:pt x="88" y="63"/>
                  </a:lnTo>
                  <a:lnTo>
                    <a:pt x="112" y="8"/>
                  </a:lnTo>
                  <a:lnTo>
                    <a:pt x="112" y="0"/>
                  </a:lnTo>
                  <a:lnTo>
                    <a:pt x="104" y="0"/>
                  </a:lnTo>
                  <a:lnTo>
                    <a:pt x="88" y="0"/>
                  </a:lnTo>
                  <a:lnTo>
                    <a:pt x="40" y="16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32" y="32"/>
                  </a:lnTo>
                  <a:lnTo>
                    <a:pt x="72" y="40"/>
                  </a:lnTo>
                  <a:lnTo>
                    <a:pt x="48" y="71"/>
                  </a:lnTo>
                  <a:lnTo>
                    <a:pt x="32" y="71"/>
                  </a:lnTo>
                  <a:lnTo>
                    <a:pt x="16" y="87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43" name="Freeform 208"/>
            <p:cNvSpPr>
              <a:spLocks/>
            </p:cNvSpPr>
            <p:nvPr/>
          </p:nvSpPr>
          <p:spPr bwMode="auto">
            <a:xfrm>
              <a:off x="3856" y="2589"/>
              <a:ext cx="92" cy="89"/>
            </a:xfrm>
            <a:custGeom>
              <a:avLst/>
              <a:gdLst>
                <a:gd name="T0" fmla="*/ 213 w 88"/>
                <a:gd name="T1" fmla="*/ 6 h 96"/>
                <a:gd name="T2" fmla="*/ 175 w 88"/>
                <a:gd name="T3" fmla="*/ 0 h 96"/>
                <a:gd name="T4" fmla="*/ 138 w 88"/>
                <a:gd name="T5" fmla="*/ 6 h 96"/>
                <a:gd name="T6" fmla="*/ 55 w 88"/>
                <a:gd name="T7" fmla="*/ 0 h 96"/>
                <a:gd name="T8" fmla="*/ 8 w 88"/>
                <a:gd name="T9" fmla="*/ 0 h 96"/>
                <a:gd name="T10" fmla="*/ 0 w 88"/>
                <a:gd name="T11" fmla="*/ 0 h 96"/>
                <a:gd name="T12" fmla="*/ 8 w 88"/>
                <a:gd name="T13" fmla="*/ 6 h 96"/>
                <a:gd name="T14" fmla="*/ 39 w 88"/>
                <a:gd name="T15" fmla="*/ 6 h 96"/>
                <a:gd name="T16" fmla="*/ 0 w 88"/>
                <a:gd name="T17" fmla="*/ 11 h 96"/>
                <a:gd name="T18" fmla="*/ 0 w 88"/>
                <a:gd name="T19" fmla="*/ 13 h 96"/>
                <a:gd name="T20" fmla="*/ 8 w 88"/>
                <a:gd name="T21" fmla="*/ 13 h 96"/>
                <a:gd name="T22" fmla="*/ 97 w 88"/>
                <a:gd name="T23" fmla="*/ 16 h 96"/>
                <a:gd name="T24" fmla="*/ 97 w 88"/>
                <a:gd name="T25" fmla="*/ 19 h 96"/>
                <a:gd name="T26" fmla="*/ 154 w 88"/>
                <a:gd name="T27" fmla="*/ 21 h 96"/>
                <a:gd name="T28" fmla="*/ 154 w 88"/>
                <a:gd name="T29" fmla="*/ 16 h 96"/>
                <a:gd name="T30" fmla="*/ 175 w 88"/>
                <a:gd name="T31" fmla="*/ 16 h 96"/>
                <a:gd name="T32" fmla="*/ 196 w 88"/>
                <a:gd name="T33" fmla="*/ 15 h 96"/>
                <a:gd name="T34" fmla="*/ 175 w 88"/>
                <a:gd name="T35" fmla="*/ 13 h 96"/>
                <a:gd name="T36" fmla="*/ 175 w 88"/>
                <a:gd name="T37" fmla="*/ 6 h 96"/>
                <a:gd name="T38" fmla="*/ 213 w 88"/>
                <a:gd name="T39" fmla="*/ 6 h 9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8"/>
                <a:gd name="T61" fmla="*/ 0 h 96"/>
                <a:gd name="T62" fmla="*/ 88 w 88"/>
                <a:gd name="T63" fmla="*/ 96 h 9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8" h="96">
                  <a:moveTo>
                    <a:pt x="88" y="8"/>
                  </a:moveTo>
                  <a:lnTo>
                    <a:pt x="72" y="0"/>
                  </a:lnTo>
                  <a:lnTo>
                    <a:pt x="56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16" y="24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8" y="56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64" y="96"/>
                  </a:lnTo>
                  <a:lnTo>
                    <a:pt x="64" y="72"/>
                  </a:lnTo>
                  <a:lnTo>
                    <a:pt x="72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16"/>
                  </a:lnTo>
                  <a:lnTo>
                    <a:pt x="88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44" name="Freeform 209"/>
            <p:cNvSpPr>
              <a:spLocks/>
            </p:cNvSpPr>
            <p:nvPr/>
          </p:nvSpPr>
          <p:spPr bwMode="auto">
            <a:xfrm>
              <a:off x="3856" y="2589"/>
              <a:ext cx="92" cy="89"/>
            </a:xfrm>
            <a:custGeom>
              <a:avLst/>
              <a:gdLst>
                <a:gd name="T0" fmla="*/ 213 w 88"/>
                <a:gd name="T1" fmla="*/ 6 h 96"/>
                <a:gd name="T2" fmla="*/ 175 w 88"/>
                <a:gd name="T3" fmla="*/ 0 h 96"/>
                <a:gd name="T4" fmla="*/ 138 w 88"/>
                <a:gd name="T5" fmla="*/ 6 h 96"/>
                <a:gd name="T6" fmla="*/ 55 w 88"/>
                <a:gd name="T7" fmla="*/ 0 h 96"/>
                <a:gd name="T8" fmla="*/ 8 w 88"/>
                <a:gd name="T9" fmla="*/ 0 h 96"/>
                <a:gd name="T10" fmla="*/ 0 w 88"/>
                <a:gd name="T11" fmla="*/ 0 h 96"/>
                <a:gd name="T12" fmla="*/ 8 w 88"/>
                <a:gd name="T13" fmla="*/ 6 h 96"/>
                <a:gd name="T14" fmla="*/ 39 w 88"/>
                <a:gd name="T15" fmla="*/ 6 h 96"/>
                <a:gd name="T16" fmla="*/ 0 w 88"/>
                <a:gd name="T17" fmla="*/ 11 h 96"/>
                <a:gd name="T18" fmla="*/ 0 w 88"/>
                <a:gd name="T19" fmla="*/ 13 h 96"/>
                <a:gd name="T20" fmla="*/ 8 w 88"/>
                <a:gd name="T21" fmla="*/ 13 h 96"/>
                <a:gd name="T22" fmla="*/ 97 w 88"/>
                <a:gd name="T23" fmla="*/ 16 h 96"/>
                <a:gd name="T24" fmla="*/ 97 w 88"/>
                <a:gd name="T25" fmla="*/ 19 h 96"/>
                <a:gd name="T26" fmla="*/ 154 w 88"/>
                <a:gd name="T27" fmla="*/ 21 h 96"/>
                <a:gd name="T28" fmla="*/ 154 w 88"/>
                <a:gd name="T29" fmla="*/ 16 h 96"/>
                <a:gd name="T30" fmla="*/ 175 w 88"/>
                <a:gd name="T31" fmla="*/ 16 h 96"/>
                <a:gd name="T32" fmla="*/ 196 w 88"/>
                <a:gd name="T33" fmla="*/ 15 h 96"/>
                <a:gd name="T34" fmla="*/ 175 w 88"/>
                <a:gd name="T35" fmla="*/ 13 h 96"/>
                <a:gd name="T36" fmla="*/ 175 w 88"/>
                <a:gd name="T37" fmla="*/ 6 h 96"/>
                <a:gd name="T38" fmla="*/ 213 w 88"/>
                <a:gd name="T39" fmla="*/ 6 h 9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8"/>
                <a:gd name="T61" fmla="*/ 0 h 96"/>
                <a:gd name="T62" fmla="*/ 88 w 88"/>
                <a:gd name="T63" fmla="*/ 96 h 9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8" h="96">
                  <a:moveTo>
                    <a:pt x="88" y="8"/>
                  </a:moveTo>
                  <a:lnTo>
                    <a:pt x="72" y="0"/>
                  </a:lnTo>
                  <a:lnTo>
                    <a:pt x="56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16" y="24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8" y="56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64" y="96"/>
                  </a:lnTo>
                  <a:lnTo>
                    <a:pt x="64" y="72"/>
                  </a:lnTo>
                  <a:lnTo>
                    <a:pt x="72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16"/>
                  </a:lnTo>
                  <a:lnTo>
                    <a:pt x="88" y="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45" name="Freeform 210"/>
            <p:cNvSpPr>
              <a:spLocks/>
            </p:cNvSpPr>
            <p:nvPr/>
          </p:nvSpPr>
          <p:spPr bwMode="auto">
            <a:xfrm>
              <a:off x="3806" y="2589"/>
              <a:ext cx="66" cy="60"/>
            </a:xfrm>
            <a:custGeom>
              <a:avLst/>
              <a:gdLst>
                <a:gd name="T0" fmla="*/ 90 w 64"/>
                <a:gd name="T1" fmla="*/ 0 h 64"/>
                <a:gd name="T2" fmla="*/ 103 w 64"/>
                <a:gd name="T3" fmla="*/ 8 h 64"/>
                <a:gd name="T4" fmla="*/ 116 w 64"/>
                <a:gd name="T5" fmla="*/ 8 h 64"/>
                <a:gd name="T6" fmla="*/ 90 w 64"/>
                <a:gd name="T7" fmla="*/ 14 h 64"/>
                <a:gd name="T8" fmla="*/ 90 w 64"/>
                <a:gd name="T9" fmla="*/ 16 h 64"/>
                <a:gd name="T10" fmla="*/ 55 w 64"/>
                <a:gd name="T11" fmla="*/ 16 h 64"/>
                <a:gd name="T12" fmla="*/ 36 w 64"/>
                <a:gd name="T13" fmla="*/ 16 h 64"/>
                <a:gd name="T14" fmla="*/ 0 w 64"/>
                <a:gd name="T15" fmla="*/ 18 h 64"/>
                <a:gd name="T16" fmla="*/ 8 w 64"/>
                <a:gd name="T17" fmla="*/ 11 h 64"/>
                <a:gd name="T18" fmla="*/ 36 w 64"/>
                <a:gd name="T19" fmla="*/ 8 h 64"/>
                <a:gd name="T20" fmla="*/ 44 w 64"/>
                <a:gd name="T21" fmla="*/ 8 h 64"/>
                <a:gd name="T22" fmla="*/ 36 w 64"/>
                <a:gd name="T23" fmla="*/ 8 h 64"/>
                <a:gd name="T24" fmla="*/ 36 w 64"/>
                <a:gd name="T25" fmla="*/ 8 h 64"/>
                <a:gd name="T26" fmla="*/ 55 w 64"/>
                <a:gd name="T27" fmla="*/ 8 h 64"/>
                <a:gd name="T28" fmla="*/ 90 w 64"/>
                <a:gd name="T29" fmla="*/ 0 h 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"/>
                <a:gd name="T46" fmla="*/ 0 h 64"/>
                <a:gd name="T47" fmla="*/ 64 w 64"/>
                <a:gd name="T48" fmla="*/ 64 h 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" h="64">
                  <a:moveTo>
                    <a:pt x="48" y="0"/>
                  </a:moveTo>
                  <a:lnTo>
                    <a:pt x="56" y="8"/>
                  </a:lnTo>
                  <a:lnTo>
                    <a:pt x="64" y="24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32" y="56"/>
                  </a:lnTo>
                  <a:lnTo>
                    <a:pt x="16" y="56"/>
                  </a:lnTo>
                  <a:lnTo>
                    <a:pt x="0" y="64"/>
                  </a:lnTo>
                  <a:lnTo>
                    <a:pt x="8" y="40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32" y="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46" name="Freeform 211"/>
            <p:cNvSpPr>
              <a:spLocks/>
            </p:cNvSpPr>
            <p:nvPr/>
          </p:nvSpPr>
          <p:spPr bwMode="auto">
            <a:xfrm>
              <a:off x="3806" y="2589"/>
              <a:ext cx="66" cy="60"/>
            </a:xfrm>
            <a:custGeom>
              <a:avLst/>
              <a:gdLst>
                <a:gd name="T0" fmla="*/ 90 w 64"/>
                <a:gd name="T1" fmla="*/ 0 h 64"/>
                <a:gd name="T2" fmla="*/ 103 w 64"/>
                <a:gd name="T3" fmla="*/ 8 h 64"/>
                <a:gd name="T4" fmla="*/ 116 w 64"/>
                <a:gd name="T5" fmla="*/ 8 h 64"/>
                <a:gd name="T6" fmla="*/ 90 w 64"/>
                <a:gd name="T7" fmla="*/ 14 h 64"/>
                <a:gd name="T8" fmla="*/ 90 w 64"/>
                <a:gd name="T9" fmla="*/ 16 h 64"/>
                <a:gd name="T10" fmla="*/ 55 w 64"/>
                <a:gd name="T11" fmla="*/ 16 h 64"/>
                <a:gd name="T12" fmla="*/ 36 w 64"/>
                <a:gd name="T13" fmla="*/ 16 h 64"/>
                <a:gd name="T14" fmla="*/ 0 w 64"/>
                <a:gd name="T15" fmla="*/ 18 h 64"/>
                <a:gd name="T16" fmla="*/ 8 w 64"/>
                <a:gd name="T17" fmla="*/ 11 h 64"/>
                <a:gd name="T18" fmla="*/ 36 w 64"/>
                <a:gd name="T19" fmla="*/ 8 h 64"/>
                <a:gd name="T20" fmla="*/ 44 w 64"/>
                <a:gd name="T21" fmla="*/ 8 h 64"/>
                <a:gd name="T22" fmla="*/ 36 w 64"/>
                <a:gd name="T23" fmla="*/ 8 h 64"/>
                <a:gd name="T24" fmla="*/ 36 w 64"/>
                <a:gd name="T25" fmla="*/ 8 h 64"/>
                <a:gd name="T26" fmla="*/ 55 w 64"/>
                <a:gd name="T27" fmla="*/ 8 h 64"/>
                <a:gd name="T28" fmla="*/ 90 w 64"/>
                <a:gd name="T29" fmla="*/ 0 h 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"/>
                <a:gd name="T46" fmla="*/ 0 h 64"/>
                <a:gd name="T47" fmla="*/ 64 w 64"/>
                <a:gd name="T48" fmla="*/ 64 h 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" h="64">
                  <a:moveTo>
                    <a:pt x="48" y="0"/>
                  </a:moveTo>
                  <a:lnTo>
                    <a:pt x="56" y="8"/>
                  </a:lnTo>
                  <a:lnTo>
                    <a:pt x="64" y="24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32" y="56"/>
                  </a:lnTo>
                  <a:lnTo>
                    <a:pt x="16" y="56"/>
                  </a:lnTo>
                  <a:lnTo>
                    <a:pt x="0" y="64"/>
                  </a:lnTo>
                  <a:lnTo>
                    <a:pt x="8" y="40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32" y="8"/>
                  </a:lnTo>
                  <a:lnTo>
                    <a:pt x="48" y="0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47" name="Freeform 212"/>
            <p:cNvSpPr>
              <a:spLocks/>
            </p:cNvSpPr>
            <p:nvPr/>
          </p:nvSpPr>
          <p:spPr bwMode="auto">
            <a:xfrm>
              <a:off x="3642" y="2517"/>
              <a:ext cx="149" cy="88"/>
            </a:xfrm>
            <a:custGeom>
              <a:avLst/>
              <a:gdLst>
                <a:gd name="T0" fmla="*/ 197 w 143"/>
                <a:gd name="T1" fmla="*/ 0 h 95"/>
                <a:gd name="T2" fmla="*/ 232 w 143"/>
                <a:gd name="T3" fmla="*/ 6 h 95"/>
                <a:gd name="T4" fmla="*/ 232 w 143"/>
                <a:gd name="T5" fmla="*/ 6 h 95"/>
                <a:gd name="T6" fmla="*/ 252 w 143"/>
                <a:gd name="T7" fmla="*/ 8 h 95"/>
                <a:gd name="T8" fmla="*/ 326 w 143"/>
                <a:gd name="T9" fmla="*/ 16 h 95"/>
                <a:gd name="T10" fmla="*/ 214 w 143"/>
                <a:gd name="T11" fmla="*/ 16 h 95"/>
                <a:gd name="T12" fmla="*/ 197 w 143"/>
                <a:gd name="T13" fmla="*/ 17 h 95"/>
                <a:gd name="T14" fmla="*/ 159 w 143"/>
                <a:gd name="T15" fmla="*/ 17 h 95"/>
                <a:gd name="T16" fmla="*/ 145 w 143"/>
                <a:gd name="T17" fmla="*/ 16 h 95"/>
                <a:gd name="T18" fmla="*/ 124 w 143"/>
                <a:gd name="T19" fmla="*/ 16 h 95"/>
                <a:gd name="T20" fmla="*/ 108 w 143"/>
                <a:gd name="T21" fmla="*/ 19 h 95"/>
                <a:gd name="T22" fmla="*/ 72 w 143"/>
                <a:gd name="T23" fmla="*/ 20 h 95"/>
                <a:gd name="T24" fmla="*/ 52 w 143"/>
                <a:gd name="T25" fmla="*/ 20 h 95"/>
                <a:gd name="T26" fmla="*/ 8 w 143"/>
                <a:gd name="T27" fmla="*/ 16 h 95"/>
                <a:gd name="T28" fmla="*/ 0 w 143"/>
                <a:gd name="T29" fmla="*/ 14 h 95"/>
                <a:gd name="T30" fmla="*/ 36 w 143"/>
                <a:gd name="T31" fmla="*/ 11 h 95"/>
                <a:gd name="T32" fmla="*/ 108 w 143"/>
                <a:gd name="T33" fmla="*/ 8 h 95"/>
                <a:gd name="T34" fmla="*/ 124 w 143"/>
                <a:gd name="T35" fmla="*/ 6 h 95"/>
                <a:gd name="T36" fmla="*/ 108 w 143"/>
                <a:gd name="T37" fmla="*/ 6 h 95"/>
                <a:gd name="T38" fmla="*/ 159 w 143"/>
                <a:gd name="T39" fmla="*/ 6 h 95"/>
                <a:gd name="T40" fmla="*/ 179 w 143"/>
                <a:gd name="T41" fmla="*/ 6 h 95"/>
                <a:gd name="T42" fmla="*/ 197 w 143"/>
                <a:gd name="T43" fmla="*/ 0 h 9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3"/>
                <a:gd name="T67" fmla="*/ 0 h 95"/>
                <a:gd name="T68" fmla="*/ 143 w 143"/>
                <a:gd name="T69" fmla="*/ 95 h 9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3" h="95">
                  <a:moveTo>
                    <a:pt x="87" y="0"/>
                  </a:moveTo>
                  <a:lnTo>
                    <a:pt x="103" y="16"/>
                  </a:lnTo>
                  <a:lnTo>
                    <a:pt x="103" y="32"/>
                  </a:lnTo>
                  <a:lnTo>
                    <a:pt x="111" y="40"/>
                  </a:lnTo>
                  <a:lnTo>
                    <a:pt x="143" y="71"/>
                  </a:lnTo>
                  <a:lnTo>
                    <a:pt x="95" y="71"/>
                  </a:lnTo>
                  <a:lnTo>
                    <a:pt x="87" y="79"/>
                  </a:lnTo>
                  <a:lnTo>
                    <a:pt x="71" y="79"/>
                  </a:lnTo>
                  <a:lnTo>
                    <a:pt x="63" y="71"/>
                  </a:lnTo>
                  <a:lnTo>
                    <a:pt x="55" y="71"/>
                  </a:lnTo>
                  <a:lnTo>
                    <a:pt x="48" y="87"/>
                  </a:lnTo>
                  <a:lnTo>
                    <a:pt x="32" y="95"/>
                  </a:lnTo>
                  <a:lnTo>
                    <a:pt x="24" y="95"/>
                  </a:lnTo>
                  <a:lnTo>
                    <a:pt x="8" y="71"/>
                  </a:lnTo>
                  <a:lnTo>
                    <a:pt x="0" y="63"/>
                  </a:lnTo>
                  <a:lnTo>
                    <a:pt x="16" y="47"/>
                  </a:lnTo>
                  <a:lnTo>
                    <a:pt x="48" y="40"/>
                  </a:lnTo>
                  <a:lnTo>
                    <a:pt x="55" y="32"/>
                  </a:lnTo>
                  <a:lnTo>
                    <a:pt x="48" y="32"/>
                  </a:lnTo>
                  <a:lnTo>
                    <a:pt x="71" y="24"/>
                  </a:lnTo>
                  <a:lnTo>
                    <a:pt x="79" y="8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48" name="Freeform 213"/>
            <p:cNvSpPr>
              <a:spLocks/>
            </p:cNvSpPr>
            <p:nvPr/>
          </p:nvSpPr>
          <p:spPr bwMode="auto">
            <a:xfrm>
              <a:off x="3642" y="2517"/>
              <a:ext cx="149" cy="88"/>
            </a:xfrm>
            <a:custGeom>
              <a:avLst/>
              <a:gdLst>
                <a:gd name="T0" fmla="*/ 197 w 143"/>
                <a:gd name="T1" fmla="*/ 0 h 95"/>
                <a:gd name="T2" fmla="*/ 232 w 143"/>
                <a:gd name="T3" fmla="*/ 6 h 95"/>
                <a:gd name="T4" fmla="*/ 232 w 143"/>
                <a:gd name="T5" fmla="*/ 6 h 95"/>
                <a:gd name="T6" fmla="*/ 252 w 143"/>
                <a:gd name="T7" fmla="*/ 8 h 95"/>
                <a:gd name="T8" fmla="*/ 326 w 143"/>
                <a:gd name="T9" fmla="*/ 16 h 95"/>
                <a:gd name="T10" fmla="*/ 214 w 143"/>
                <a:gd name="T11" fmla="*/ 16 h 95"/>
                <a:gd name="T12" fmla="*/ 197 w 143"/>
                <a:gd name="T13" fmla="*/ 17 h 95"/>
                <a:gd name="T14" fmla="*/ 159 w 143"/>
                <a:gd name="T15" fmla="*/ 17 h 95"/>
                <a:gd name="T16" fmla="*/ 145 w 143"/>
                <a:gd name="T17" fmla="*/ 16 h 95"/>
                <a:gd name="T18" fmla="*/ 124 w 143"/>
                <a:gd name="T19" fmla="*/ 16 h 95"/>
                <a:gd name="T20" fmla="*/ 108 w 143"/>
                <a:gd name="T21" fmla="*/ 19 h 95"/>
                <a:gd name="T22" fmla="*/ 72 w 143"/>
                <a:gd name="T23" fmla="*/ 20 h 95"/>
                <a:gd name="T24" fmla="*/ 52 w 143"/>
                <a:gd name="T25" fmla="*/ 20 h 95"/>
                <a:gd name="T26" fmla="*/ 8 w 143"/>
                <a:gd name="T27" fmla="*/ 16 h 95"/>
                <a:gd name="T28" fmla="*/ 0 w 143"/>
                <a:gd name="T29" fmla="*/ 14 h 95"/>
                <a:gd name="T30" fmla="*/ 36 w 143"/>
                <a:gd name="T31" fmla="*/ 11 h 95"/>
                <a:gd name="T32" fmla="*/ 108 w 143"/>
                <a:gd name="T33" fmla="*/ 8 h 95"/>
                <a:gd name="T34" fmla="*/ 124 w 143"/>
                <a:gd name="T35" fmla="*/ 6 h 95"/>
                <a:gd name="T36" fmla="*/ 108 w 143"/>
                <a:gd name="T37" fmla="*/ 6 h 95"/>
                <a:gd name="T38" fmla="*/ 159 w 143"/>
                <a:gd name="T39" fmla="*/ 6 h 95"/>
                <a:gd name="T40" fmla="*/ 179 w 143"/>
                <a:gd name="T41" fmla="*/ 6 h 95"/>
                <a:gd name="T42" fmla="*/ 197 w 143"/>
                <a:gd name="T43" fmla="*/ 0 h 9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3"/>
                <a:gd name="T67" fmla="*/ 0 h 95"/>
                <a:gd name="T68" fmla="*/ 143 w 143"/>
                <a:gd name="T69" fmla="*/ 95 h 9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3" h="95">
                  <a:moveTo>
                    <a:pt x="87" y="0"/>
                  </a:moveTo>
                  <a:lnTo>
                    <a:pt x="103" y="16"/>
                  </a:lnTo>
                  <a:lnTo>
                    <a:pt x="103" y="32"/>
                  </a:lnTo>
                  <a:lnTo>
                    <a:pt x="111" y="40"/>
                  </a:lnTo>
                  <a:lnTo>
                    <a:pt x="143" y="71"/>
                  </a:lnTo>
                  <a:lnTo>
                    <a:pt x="95" y="71"/>
                  </a:lnTo>
                  <a:lnTo>
                    <a:pt x="87" y="79"/>
                  </a:lnTo>
                  <a:lnTo>
                    <a:pt x="71" y="79"/>
                  </a:lnTo>
                  <a:lnTo>
                    <a:pt x="63" y="71"/>
                  </a:lnTo>
                  <a:lnTo>
                    <a:pt x="55" y="71"/>
                  </a:lnTo>
                  <a:lnTo>
                    <a:pt x="48" y="87"/>
                  </a:lnTo>
                  <a:lnTo>
                    <a:pt x="32" y="95"/>
                  </a:lnTo>
                  <a:lnTo>
                    <a:pt x="24" y="95"/>
                  </a:lnTo>
                  <a:lnTo>
                    <a:pt x="8" y="71"/>
                  </a:lnTo>
                  <a:lnTo>
                    <a:pt x="0" y="63"/>
                  </a:lnTo>
                  <a:lnTo>
                    <a:pt x="16" y="47"/>
                  </a:lnTo>
                  <a:lnTo>
                    <a:pt x="48" y="40"/>
                  </a:lnTo>
                  <a:lnTo>
                    <a:pt x="55" y="32"/>
                  </a:lnTo>
                  <a:lnTo>
                    <a:pt x="48" y="32"/>
                  </a:lnTo>
                  <a:lnTo>
                    <a:pt x="71" y="24"/>
                  </a:lnTo>
                  <a:lnTo>
                    <a:pt x="79" y="8"/>
                  </a:lnTo>
                  <a:lnTo>
                    <a:pt x="87" y="0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49" name="Freeform 214"/>
            <p:cNvSpPr>
              <a:spLocks/>
            </p:cNvSpPr>
            <p:nvPr/>
          </p:nvSpPr>
          <p:spPr bwMode="auto">
            <a:xfrm>
              <a:off x="3642" y="2390"/>
              <a:ext cx="108" cy="169"/>
            </a:xfrm>
            <a:custGeom>
              <a:avLst/>
              <a:gdLst>
                <a:gd name="T0" fmla="*/ 8 w 103"/>
                <a:gd name="T1" fmla="*/ 6 h 183"/>
                <a:gd name="T2" fmla="*/ 8 w 103"/>
                <a:gd name="T3" fmla="*/ 6 h 183"/>
                <a:gd name="T4" fmla="*/ 59 w 103"/>
                <a:gd name="T5" fmla="*/ 8 h 183"/>
                <a:gd name="T6" fmla="*/ 41 w 103"/>
                <a:gd name="T7" fmla="*/ 16 h 183"/>
                <a:gd name="T8" fmla="*/ 0 w 103"/>
                <a:gd name="T9" fmla="*/ 21 h 183"/>
                <a:gd name="T10" fmla="*/ 0 w 103"/>
                <a:gd name="T11" fmla="*/ 22 h 183"/>
                <a:gd name="T12" fmla="*/ 0 w 103"/>
                <a:gd name="T13" fmla="*/ 24 h 183"/>
                <a:gd name="T14" fmla="*/ 0 w 103"/>
                <a:gd name="T15" fmla="*/ 26 h 183"/>
                <a:gd name="T16" fmla="*/ 41 w 103"/>
                <a:gd name="T17" fmla="*/ 30 h 183"/>
                <a:gd name="T18" fmla="*/ 0 w 103"/>
                <a:gd name="T19" fmla="*/ 30 h 183"/>
                <a:gd name="T20" fmla="*/ 0 w 103"/>
                <a:gd name="T21" fmla="*/ 32 h 183"/>
                <a:gd name="T22" fmla="*/ 8 w 103"/>
                <a:gd name="T23" fmla="*/ 34 h 183"/>
                <a:gd name="T24" fmla="*/ 41 w 103"/>
                <a:gd name="T25" fmla="*/ 38 h 183"/>
                <a:gd name="T26" fmla="*/ 124 w 103"/>
                <a:gd name="T27" fmla="*/ 36 h 183"/>
                <a:gd name="T28" fmla="*/ 143 w 103"/>
                <a:gd name="T29" fmla="*/ 34 h 183"/>
                <a:gd name="T30" fmla="*/ 124 w 103"/>
                <a:gd name="T31" fmla="*/ 34 h 183"/>
                <a:gd name="T32" fmla="*/ 183 w 103"/>
                <a:gd name="T33" fmla="*/ 32 h 183"/>
                <a:gd name="T34" fmla="*/ 203 w 103"/>
                <a:gd name="T35" fmla="*/ 30 h 183"/>
                <a:gd name="T36" fmla="*/ 223 w 103"/>
                <a:gd name="T37" fmla="*/ 28 h 183"/>
                <a:gd name="T38" fmla="*/ 245 w 103"/>
                <a:gd name="T39" fmla="*/ 28 h 183"/>
                <a:gd name="T40" fmla="*/ 203 w 103"/>
                <a:gd name="T41" fmla="*/ 24 h 183"/>
                <a:gd name="T42" fmla="*/ 245 w 103"/>
                <a:gd name="T43" fmla="*/ 17 h 183"/>
                <a:gd name="T44" fmla="*/ 265 w 103"/>
                <a:gd name="T45" fmla="*/ 17 h 183"/>
                <a:gd name="T46" fmla="*/ 265 w 103"/>
                <a:gd name="T47" fmla="*/ 10 h 183"/>
                <a:gd name="T48" fmla="*/ 59 w 103"/>
                <a:gd name="T49" fmla="*/ 0 h 183"/>
                <a:gd name="T50" fmla="*/ 8 w 103"/>
                <a:gd name="T51" fmla="*/ 6 h 1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3"/>
                <a:gd name="T79" fmla="*/ 0 h 183"/>
                <a:gd name="T80" fmla="*/ 103 w 103"/>
                <a:gd name="T81" fmla="*/ 183 h 18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3" h="183">
                  <a:moveTo>
                    <a:pt x="8" y="8"/>
                  </a:moveTo>
                  <a:lnTo>
                    <a:pt x="8" y="24"/>
                  </a:lnTo>
                  <a:lnTo>
                    <a:pt x="24" y="40"/>
                  </a:lnTo>
                  <a:lnTo>
                    <a:pt x="16" y="80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0" y="128"/>
                  </a:lnTo>
                  <a:lnTo>
                    <a:pt x="16" y="152"/>
                  </a:lnTo>
                  <a:lnTo>
                    <a:pt x="0" y="152"/>
                  </a:lnTo>
                  <a:lnTo>
                    <a:pt x="0" y="160"/>
                  </a:lnTo>
                  <a:lnTo>
                    <a:pt x="8" y="168"/>
                  </a:lnTo>
                  <a:lnTo>
                    <a:pt x="16" y="183"/>
                  </a:lnTo>
                  <a:lnTo>
                    <a:pt x="48" y="176"/>
                  </a:lnTo>
                  <a:lnTo>
                    <a:pt x="55" y="168"/>
                  </a:lnTo>
                  <a:lnTo>
                    <a:pt x="48" y="168"/>
                  </a:lnTo>
                  <a:lnTo>
                    <a:pt x="71" y="160"/>
                  </a:lnTo>
                  <a:lnTo>
                    <a:pt x="79" y="144"/>
                  </a:lnTo>
                  <a:lnTo>
                    <a:pt x="87" y="136"/>
                  </a:lnTo>
                  <a:lnTo>
                    <a:pt x="95" y="136"/>
                  </a:lnTo>
                  <a:lnTo>
                    <a:pt x="79" y="120"/>
                  </a:lnTo>
                  <a:lnTo>
                    <a:pt x="95" y="88"/>
                  </a:lnTo>
                  <a:lnTo>
                    <a:pt x="103" y="88"/>
                  </a:lnTo>
                  <a:lnTo>
                    <a:pt x="103" y="48"/>
                  </a:lnTo>
                  <a:lnTo>
                    <a:pt x="24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50" name="Freeform 215"/>
            <p:cNvSpPr>
              <a:spLocks/>
            </p:cNvSpPr>
            <p:nvPr/>
          </p:nvSpPr>
          <p:spPr bwMode="auto">
            <a:xfrm>
              <a:off x="3642" y="2390"/>
              <a:ext cx="108" cy="169"/>
            </a:xfrm>
            <a:custGeom>
              <a:avLst/>
              <a:gdLst>
                <a:gd name="T0" fmla="*/ 8 w 103"/>
                <a:gd name="T1" fmla="*/ 6 h 183"/>
                <a:gd name="T2" fmla="*/ 8 w 103"/>
                <a:gd name="T3" fmla="*/ 6 h 183"/>
                <a:gd name="T4" fmla="*/ 59 w 103"/>
                <a:gd name="T5" fmla="*/ 8 h 183"/>
                <a:gd name="T6" fmla="*/ 41 w 103"/>
                <a:gd name="T7" fmla="*/ 16 h 183"/>
                <a:gd name="T8" fmla="*/ 0 w 103"/>
                <a:gd name="T9" fmla="*/ 21 h 183"/>
                <a:gd name="T10" fmla="*/ 0 w 103"/>
                <a:gd name="T11" fmla="*/ 22 h 183"/>
                <a:gd name="T12" fmla="*/ 0 w 103"/>
                <a:gd name="T13" fmla="*/ 24 h 183"/>
                <a:gd name="T14" fmla="*/ 0 w 103"/>
                <a:gd name="T15" fmla="*/ 26 h 183"/>
                <a:gd name="T16" fmla="*/ 41 w 103"/>
                <a:gd name="T17" fmla="*/ 30 h 183"/>
                <a:gd name="T18" fmla="*/ 0 w 103"/>
                <a:gd name="T19" fmla="*/ 30 h 183"/>
                <a:gd name="T20" fmla="*/ 0 w 103"/>
                <a:gd name="T21" fmla="*/ 32 h 183"/>
                <a:gd name="T22" fmla="*/ 8 w 103"/>
                <a:gd name="T23" fmla="*/ 34 h 183"/>
                <a:gd name="T24" fmla="*/ 41 w 103"/>
                <a:gd name="T25" fmla="*/ 38 h 183"/>
                <a:gd name="T26" fmla="*/ 124 w 103"/>
                <a:gd name="T27" fmla="*/ 36 h 183"/>
                <a:gd name="T28" fmla="*/ 143 w 103"/>
                <a:gd name="T29" fmla="*/ 34 h 183"/>
                <a:gd name="T30" fmla="*/ 124 w 103"/>
                <a:gd name="T31" fmla="*/ 34 h 183"/>
                <a:gd name="T32" fmla="*/ 183 w 103"/>
                <a:gd name="T33" fmla="*/ 32 h 183"/>
                <a:gd name="T34" fmla="*/ 203 w 103"/>
                <a:gd name="T35" fmla="*/ 30 h 183"/>
                <a:gd name="T36" fmla="*/ 223 w 103"/>
                <a:gd name="T37" fmla="*/ 28 h 183"/>
                <a:gd name="T38" fmla="*/ 245 w 103"/>
                <a:gd name="T39" fmla="*/ 28 h 183"/>
                <a:gd name="T40" fmla="*/ 203 w 103"/>
                <a:gd name="T41" fmla="*/ 24 h 183"/>
                <a:gd name="T42" fmla="*/ 245 w 103"/>
                <a:gd name="T43" fmla="*/ 17 h 183"/>
                <a:gd name="T44" fmla="*/ 265 w 103"/>
                <a:gd name="T45" fmla="*/ 17 h 183"/>
                <a:gd name="T46" fmla="*/ 265 w 103"/>
                <a:gd name="T47" fmla="*/ 10 h 183"/>
                <a:gd name="T48" fmla="*/ 59 w 103"/>
                <a:gd name="T49" fmla="*/ 0 h 183"/>
                <a:gd name="T50" fmla="*/ 8 w 103"/>
                <a:gd name="T51" fmla="*/ 6 h 1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3"/>
                <a:gd name="T79" fmla="*/ 0 h 183"/>
                <a:gd name="T80" fmla="*/ 103 w 103"/>
                <a:gd name="T81" fmla="*/ 183 h 18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3" h="183">
                  <a:moveTo>
                    <a:pt x="8" y="8"/>
                  </a:moveTo>
                  <a:lnTo>
                    <a:pt x="8" y="24"/>
                  </a:lnTo>
                  <a:lnTo>
                    <a:pt x="24" y="40"/>
                  </a:lnTo>
                  <a:lnTo>
                    <a:pt x="16" y="80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0" y="128"/>
                  </a:lnTo>
                  <a:lnTo>
                    <a:pt x="16" y="152"/>
                  </a:lnTo>
                  <a:lnTo>
                    <a:pt x="0" y="152"/>
                  </a:lnTo>
                  <a:lnTo>
                    <a:pt x="0" y="160"/>
                  </a:lnTo>
                  <a:lnTo>
                    <a:pt x="8" y="168"/>
                  </a:lnTo>
                  <a:lnTo>
                    <a:pt x="16" y="183"/>
                  </a:lnTo>
                  <a:lnTo>
                    <a:pt x="48" y="176"/>
                  </a:lnTo>
                  <a:lnTo>
                    <a:pt x="55" y="168"/>
                  </a:lnTo>
                  <a:lnTo>
                    <a:pt x="48" y="168"/>
                  </a:lnTo>
                  <a:lnTo>
                    <a:pt x="71" y="160"/>
                  </a:lnTo>
                  <a:lnTo>
                    <a:pt x="79" y="144"/>
                  </a:lnTo>
                  <a:lnTo>
                    <a:pt x="87" y="136"/>
                  </a:lnTo>
                  <a:lnTo>
                    <a:pt x="95" y="136"/>
                  </a:lnTo>
                  <a:lnTo>
                    <a:pt x="79" y="120"/>
                  </a:lnTo>
                  <a:lnTo>
                    <a:pt x="95" y="88"/>
                  </a:lnTo>
                  <a:lnTo>
                    <a:pt x="103" y="88"/>
                  </a:lnTo>
                  <a:lnTo>
                    <a:pt x="103" y="48"/>
                  </a:lnTo>
                  <a:lnTo>
                    <a:pt x="24" y="0"/>
                  </a:lnTo>
                  <a:lnTo>
                    <a:pt x="8" y="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51" name="Freeform 216"/>
            <p:cNvSpPr>
              <a:spLocks/>
            </p:cNvSpPr>
            <p:nvPr/>
          </p:nvSpPr>
          <p:spPr bwMode="auto">
            <a:xfrm>
              <a:off x="3493" y="2390"/>
              <a:ext cx="174" cy="127"/>
            </a:xfrm>
            <a:custGeom>
              <a:avLst/>
              <a:gdLst>
                <a:gd name="T0" fmla="*/ 291 w 168"/>
                <a:gd name="T1" fmla="*/ 29 h 136"/>
                <a:gd name="T2" fmla="*/ 291 w 168"/>
                <a:gd name="T3" fmla="*/ 27 h 136"/>
                <a:gd name="T4" fmla="*/ 323 w 168"/>
                <a:gd name="T5" fmla="*/ 20 h 136"/>
                <a:gd name="T6" fmla="*/ 337 w 168"/>
                <a:gd name="T7" fmla="*/ 10 h 136"/>
                <a:gd name="T8" fmla="*/ 307 w 168"/>
                <a:gd name="T9" fmla="*/ 7 h 136"/>
                <a:gd name="T10" fmla="*/ 307 w 168"/>
                <a:gd name="T11" fmla="*/ 7 h 136"/>
                <a:gd name="T12" fmla="*/ 291 w 168"/>
                <a:gd name="T13" fmla="*/ 0 h 136"/>
                <a:gd name="T14" fmla="*/ 240 w 168"/>
                <a:gd name="T15" fmla="*/ 0 h 136"/>
                <a:gd name="T16" fmla="*/ 112 w 168"/>
                <a:gd name="T17" fmla="*/ 13 h 136"/>
                <a:gd name="T18" fmla="*/ 82 w 168"/>
                <a:gd name="T19" fmla="*/ 13 h 136"/>
                <a:gd name="T20" fmla="*/ 82 w 168"/>
                <a:gd name="T21" fmla="*/ 22 h 136"/>
                <a:gd name="T22" fmla="*/ 62 w 168"/>
                <a:gd name="T23" fmla="*/ 22 h 136"/>
                <a:gd name="T24" fmla="*/ 0 w 168"/>
                <a:gd name="T25" fmla="*/ 25 h 136"/>
                <a:gd name="T26" fmla="*/ 0 w 168"/>
                <a:gd name="T27" fmla="*/ 29 h 136"/>
                <a:gd name="T28" fmla="*/ 36 w 168"/>
                <a:gd name="T29" fmla="*/ 33 h 136"/>
                <a:gd name="T30" fmla="*/ 46 w 168"/>
                <a:gd name="T31" fmla="*/ 33 h 136"/>
                <a:gd name="T32" fmla="*/ 46 w 168"/>
                <a:gd name="T33" fmla="*/ 35 h 136"/>
                <a:gd name="T34" fmla="*/ 46 w 168"/>
                <a:gd name="T35" fmla="*/ 33 h 136"/>
                <a:gd name="T36" fmla="*/ 62 w 168"/>
                <a:gd name="T37" fmla="*/ 35 h 136"/>
                <a:gd name="T38" fmla="*/ 62 w 168"/>
                <a:gd name="T39" fmla="*/ 33 h 136"/>
                <a:gd name="T40" fmla="*/ 97 w 168"/>
                <a:gd name="T41" fmla="*/ 29 h 136"/>
                <a:gd name="T42" fmla="*/ 112 w 168"/>
                <a:gd name="T43" fmla="*/ 29 h 136"/>
                <a:gd name="T44" fmla="*/ 147 w 168"/>
                <a:gd name="T45" fmla="*/ 31 h 136"/>
                <a:gd name="T46" fmla="*/ 160 w 168"/>
                <a:gd name="T47" fmla="*/ 31 h 136"/>
                <a:gd name="T48" fmla="*/ 194 w 168"/>
                <a:gd name="T49" fmla="*/ 33 h 136"/>
                <a:gd name="T50" fmla="*/ 209 w 168"/>
                <a:gd name="T51" fmla="*/ 31 h 136"/>
                <a:gd name="T52" fmla="*/ 258 w 168"/>
                <a:gd name="T53" fmla="*/ 31 h 136"/>
                <a:gd name="T54" fmla="*/ 273 w 168"/>
                <a:gd name="T55" fmla="*/ 29 h 136"/>
                <a:gd name="T56" fmla="*/ 291 w 168"/>
                <a:gd name="T57" fmla="*/ 29 h 1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8"/>
                <a:gd name="T88" fmla="*/ 0 h 136"/>
                <a:gd name="T89" fmla="*/ 168 w 168"/>
                <a:gd name="T90" fmla="*/ 136 h 1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8" h="136">
                  <a:moveTo>
                    <a:pt x="144" y="112"/>
                  </a:moveTo>
                  <a:lnTo>
                    <a:pt x="144" y="104"/>
                  </a:lnTo>
                  <a:lnTo>
                    <a:pt x="160" y="80"/>
                  </a:lnTo>
                  <a:lnTo>
                    <a:pt x="168" y="40"/>
                  </a:lnTo>
                  <a:lnTo>
                    <a:pt x="152" y="24"/>
                  </a:lnTo>
                  <a:lnTo>
                    <a:pt x="152" y="8"/>
                  </a:lnTo>
                  <a:lnTo>
                    <a:pt x="144" y="0"/>
                  </a:lnTo>
                  <a:lnTo>
                    <a:pt x="120" y="0"/>
                  </a:lnTo>
                  <a:lnTo>
                    <a:pt x="56" y="48"/>
                  </a:lnTo>
                  <a:lnTo>
                    <a:pt x="40" y="48"/>
                  </a:lnTo>
                  <a:lnTo>
                    <a:pt x="40" y="88"/>
                  </a:lnTo>
                  <a:lnTo>
                    <a:pt x="32" y="88"/>
                  </a:lnTo>
                  <a:lnTo>
                    <a:pt x="0" y="96"/>
                  </a:lnTo>
                  <a:lnTo>
                    <a:pt x="0" y="112"/>
                  </a:lnTo>
                  <a:lnTo>
                    <a:pt x="16" y="128"/>
                  </a:lnTo>
                  <a:lnTo>
                    <a:pt x="24" y="128"/>
                  </a:lnTo>
                  <a:lnTo>
                    <a:pt x="24" y="136"/>
                  </a:lnTo>
                  <a:lnTo>
                    <a:pt x="24" y="128"/>
                  </a:lnTo>
                  <a:lnTo>
                    <a:pt x="32" y="136"/>
                  </a:lnTo>
                  <a:lnTo>
                    <a:pt x="32" y="128"/>
                  </a:lnTo>
                  <a:lnTo>
                    <a:pt x="48" y="112"/>
                  </a:lnTo>
                  <a:lnTo>
                    <a:pt x="56" y="112"/>
                  </a:lnTo>
                  <a:lnTo>
                    <a:pt x="72" y="120"/>
                  </a:lnTo>
                  <a:lnTo>
                    <a:pt x="80" y="120"/>
                  </a:lnTo>
                  <a:lnTo>
                    <a:pt x="96" y="128"/>
                  </a:lnTo>
                  <a:lnTo>
                    <a:pt x="104" y="120"/>
                  </a:lnTo>
                  <a:lnTo>
                    <a:pt x="128" y="120"/>
                  </a:lnTo>
                  <a:lnTo>
                    <a:pt x="136" y="112"/>
                  </a:lnTo>
                  <a:lnTo>
                    <a:pt x="144" y="11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52" name="Freeform 217"/>
            <p:cNvSpPr>
              <a:spLocks/>
            </p:cNvSpPr>
            <p:nvPr/>
          </p:nvSpPr>
          <p:spPr bwMode="auto">
            <a:xfrm>
              <a:off x="3493" y="2390"/>
              <a:ext cx="174" cy="127"/>
            </a:xfrm>
            <a:custGeom>
              <a:avLst/>
              <a:gdLst>
                <a:gd name="T0" fmla="*/ 291 w 168"/>
                <a:gd name="T1" fmla="*/ 29 h 136"/>
                <a:gd name="T2" fmla="*/ 291 w 168"/>
                <a:gd name="T3" fmla="*/ 27 h 136"/>
                <a:gd name="T4" fmla="*/ 323 w 168"/>
                <a:gd name="T5" fmla="*/ 20 h 136"/>
                <a:gd name="T6" fmla="*/ 337 w 168"/>
                <a:gd name="T7" fmla="*/ 10 h 136"/>
                <a:gd name="T8" fmla="*/ 307 w 168"/>
                <a:gd name="T9" fmla="*/ 7 h 136"/>
                <a:gd name="T10" fmla="*/ 307 w 168"/>
                <a:gd name="T11" fmla="*/ 7 h 136"/>
                <a:gd name="T12" fmla="*/ 291 w 168"/>
                <a:gd name="T13" fmla="*/ 0 h 136"/>
                <a:gd name="T14" fmla="*/ 240 w 168"/>
                <a:gd name="T15" fmla="*/ 0 h 136"/>
                <a:gd name="T16" fmla="*/ 112 w 168"/>
                <a:gd name="T17" fmla="*/ 13 h 136"/>
                <a:gd name="T18" fmla="*/ 82 w 168"/>
                <a:gd name="T19" fmla="*/ 13 h 136"/>
                <a:gd name="T20" fmla="*/ 82 w 168"/>
                <a:gd name="T21" fmla="*/ 22 h 136"/>
                <a:gd name="T22" fmla="*/ 62 w 168"/>
                <a:gd name="T23" fmla="*/ 22 h 136"/>
                <a:gd name="T24" fmla="*/ 0 w 168"/>
                <a:gd name="T25" fmla="*/ 25 h 136"/>
                <a:gd name="T26" fmla="*/ 0 w 168"/>
                <a:gd name="T27" fmla="*/ 29 h 136"/>
                <a:gd name="T28" fmla="*/ 36 w 168"/>
                <a:gd name="T29" fmla="*/ 33 h 136"/>
                <a:gd name="T30" fmla="*/ 46 w 168"/>
                <a:gd name="T31" fmla="*/ 33 h 136"/>
                <a:gd name="T32" fmla="*/ 46 w 168"/>
                <a:gd name="T33" fmla="*/ 35 h 136"/>
                <a:gd name="T34" fmla="*/ 46 w 168"/>
                <a:gd name="T35" fmla="*/ 33 h 136"/>
                <a:gd name="T36" fmla="*/ 62 w 168"/>
                <a:gd name="T37" fmla="*/ 35 h 136"/>
                <a:gd name="T38" fmla="*/ 62 w 168"/>
                <a:gd name="T39" fmla="*/ 33 h 136"/>
                <a:gd name="T40" fmla="*/ 97 w 168"/>
                <a:gd name="T41" fmla="*/ 29 h 136"/>
                <a:gd name="T42" fmla="*/ 112 w 168"/>
                <a:gd name="T43" fmla="*/ 29 h 136"/>
                <a:gd name="T44" fmla="*/ 147 w 168"/>
                <a:gd name="T45" fmla="*/ 31 h 136"/>
                <a:gd name="T46" fmla="*/ 160 w 168"/>
                <a:gd name="T47" fmla="*/ 31 h 136"/>
                <a:gd name="T48" fmla="*/ 194 w 168"/>
                <a:gd name="T49" fmla="*/ 33 h 136"/>
                <a:gd name="T50" fmla="*/ 209 w 168"/>
                <a:gd name="T51" fmla="*/ 31 h 136"/>
                <a:gd name="T52" fmla="*/ 258 w 168"/>
                <a:gd name="T53" fmla="*/ 31 h 136"/>
                <a:gd name="T54" fmla="*/ 273 w 168"/>
                <a:gd name="T55" fmla="*/ 29 h 136"/>
                <a:gd name="T56" fmla="*/ 291 w 168"/>
                <a:gd name="T57" fmla="*/ 29 h 1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8"/>
                <a:gd name="T88" fmla="*/ 0 h 136"/>
                <a:gd name="T89" fmla="*/ 168 w 168"/>
                <a:gd name="T90" fmla="*/ 136 h 1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8" h="136">
                  <a:moveTo>
                    <a:pt x="144" y="112"/>
                  </a:moveTo>
                  <a:lnTo>
                    <a:pt x="144" y="104"/>
                  </a:lnTo>
                  <a:lnTo>
                    <a:pt x="160" y="80"/>
                  </a:lnTo>
                  <a:lnTo>
                    <a:pt x="168" y="40"/>
                  </a:lnTo>
                  <a:lnTo>
                    <a:pt x="152" y="24"/>
                  </a:lnTo>
                  <a:lnTo>
                    <a:pt x="152" y="8"/>
                  </a:lnTo>
                  <a:lnTo>
                    <a:pt x="144" y="0"/>
                  </a:lnTo>
                  <a:lnTo>
                    <a:pt x="120" y="0"/>
                  </a:lnTo>
                  <a:lnTo>
                    <a:pt x="56" y="48"/>
                  </a:lnTo>
                  <a:lnTo>
                    <a:pt x="40" y="48"/>
                  </a:lnTo>
                  <a:lnTo>
                    <a:pt x="40" y="88"/>
                  </a:lnTo>
                  <a:lnTo>
                    <a:pt x="32" y="88"/>
                  </a:lnTo>
                  <a:lnTo>
                    <a:pt x="0" y="96"/>
                  </a:lnTo>
                  <a:lnTo>
                    <a:pt x="0" y="112"/>
                  </a:lnTo>
                  <a:lnTo>
                    <a:pt x="16" y="128"/>
                  </a:lnTo>
                  <a:lnTo>
                    <a:pt x="24" y="128"/>
                  </a:lnTo>
                  <a:lnTo>
                    <a:pt x="24" y="136"/>
                  </a:lnTo>
                  <a:lnTo>
                    <a:pt x="24" y="128"/>
                  </a:lnTo>
                  <a:lnTo>
                    <a:pt x="32" y="136"/>
                  </a:lnTo>
                  <a:lnTo>
                    <a:pt x="32" y="128"/>
                  </a:lnTo>
                  <a:lnTo>
                    <a:pt x="48" y="112"/>
                  </a:lnTo>
                  <a:lnTo>
                    <a:pt x="56" y="112"/>
                  </a:lnTo>
                  <a:lnTo>
                    <a:pt x="72" y="120"/>
                  </a:lnTo>
                  <a:lnTo>
                    <a:pt x="80" y="120"/>
                  </a:lnTo>
                  <a:lnTo>
                    <a:pt x="96" y="128"/>
                  </a:lnTo>
                  <a:lnTo>
                    <a:pt x="104" y="120"/>
                  </a:lnTo>
                  <a:lnTo>
                    <a:pt x="128" y="120"/>
                  </a:lnTo>
                  <a:lnTo>
                    <a:pt x="136" y="112"/>
                  </a:lnTo>
                  <a:lnTo>
                    <a:pt x="144" y="112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53" name="Freeform 218"/>
            <p:cNvSpPr>
              <a:spLocks/>
            </p:cNvSpPr>
            <p:nvPr/>
          </p:nvSpPr>
          <p:spPr bwMode="auto">
            <a:xfrm>
              <a:off x="3353" y="2374"/>
              <a:ext cx="181" cy="156"/>
            </a:xfrm>
            <a:custGeom>
              <a:avLst/>
              <a:gdLst>
                <a:gd name="T0" fmla="*/ 140 w 176"/>
                <a:gd name="T1" fmla="*/ 0 h 168"/>
                <a:gd name="T2" fmla="*/ 252 w 176"/>
                <a:gd name="T3" fmla="*/ 12 h 168"/>
                <a:gd name="T4" fmla="*/ 266 w 176"/>
                <a:gd name="T5" fmla="*/ 14 h 168"/>
                <a:gd name="T6" fmla="*/ 282 w 176"/>
                <a:gd name="T7" fmla="*/ 16 h 168"/>
                <a:gd name="T8" fmla="*/ 293 w 176"/>
                <a:gd name="T9" fmla="*/ 16 h 168"/>
                <a:gd name="T10" fmla="*/ 307 w 176"/>
                <a:gd name="T11" fmla="*/ 16 h 168"/>
                <a:gd name="T12" fmla="*/ 307 w 176"/>
                <a:gd name="T13" fmla="*/ 24 h 168"/>
                <a:gd name="T14" fmla="*/ 293 w 176"/>
                <a:gd name="T15" fmla="*/ 24 h 168"/>
                <a:gd name="T16" fmla="*/ 238 w 176"/>
                <a:gd name="T17" fmla="*/ 26 h 168"/>
                <a:gd name="T18" fmla="*/ 209 w 176"/>
                <a:gd name="T19" fmla="*/ 26 h 168"/>
                <a:gd name="T20" fmla="*/ 195 w 176"/>
                <a:gd name="T21" fmla="*/ 29 h 168"/>
                <a:gd name="T22" fmla="*/ 167 w 176"/>
                <a:gd name="T23" fmla="*/ 31 h 168"/>
                <a:gd name="T24" fmla="*/ 140 w 176"/>
                <a:gd name="T25" fmla="*/ 34 h 168"/>
                <a:gd name="T26" fmla="*/ 140 w 176"/>
                <a:gd name="T27" fmla="*/ 36 h 168"/>
                <a:gd name="T28" fmla="*/ 124 w 176"/>
                <a:gd name="T29" fmla="*/ 38 h 168"/>
                <a:gd name="T30" fmla="*/ 112 w 176"/>
                <a:gd name="T31" fmla="*/ 36 h 168"/>
                <a:gd name="T32" fmla="*/ 100 w 176"/>
                <a:gd name="T33" fmla="*/ 38 h 168"/>
                <a:gd name="T34" fmla="*/ 83 w 176"/>
                <a:gd name="T35" fmla="*/ 38 h 168"/>
                <a:gd name="T36" fmla="*/ 67 w 176"/>
                <a:gd name="T37" fmla="*/ 32 h 168"/>
                <a:gd name="T38" fmla="*/ 44 w 176"/>
                <a:gd name="T39" fmla="*/ 34 h 168"/>
                <a:gd name="T40" fmla="*/ 8 w 176"/>
                <a:gd name="T41" fmla="*/ 34 h 168"/>
                <a:gd name="T42" fmla="*/ 16 w 176"/>
                <a:gd name="T43" fmla="*/ 32 h 168"/>
                <a:gd name="T44" fmla="*/ 0 w 176"/>
                <a:gd name="T45" fmla="*/ 26 h 168"/>
                <a:gd name="T46" fmla="*/ 16 w 176"/>
                <a:gd name="T47" fmla="*/ 24 h 168"/>
                <a:gd name="T48" fmla="*/ 44 w 176"/>
                <a:gd name="T49" fmla="*/ 26 h 168"/>
                <a:gd name="T50" fmla="*/ 52 w 176"/>
                <a:gd name="T51" fmla="*/ 24 h 168"/>
                <a:gd name="T52" fmla="*/ 140 w 176"/>
                <a:gd name="T53" fmla="*/ 24 h 168"/>
                <a:gd name="T54" fmla="*/ 112 w 176"/>
                <a:gd name="T55" fmla="*/ 0 h 168"/>
                <a:gd name="T56" fmla="*/ 140 w 176"/>
                <a:gd name="T57" fmla="*/ 0 h 1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6"/>
                <a:gd name="T88" fmla="*/ 0 h 168"/>
                <a:gd name="T89" fmla="*/ 176 w 176"/>
                <a:gd name="T90" fmla="*/ 168 h 16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6" h="168">
                  <a:moveTo>
                    <a:pt x="80" y="0"/>
                  </a:moveTo>
                  <a:lnTo>
                    <a:pt x="144" y="48"/>
                  </a:lnTo>
                  <a:lnTo>
                    <a:pt x="152" y="56"/>
                  </a:lnTo>
                  <a:lnTo>
                    <a:pt x="160" y="64"/>
                  </a:lnTo>
                  <a:lnTo>
                    <a:pt x="168" y="64"/>
                  </a:lnTo>
                  <a:lnTo>
                    <a:pt x="176" y="64"/>
                  </a:lnTo>
                  <a:lnTo>
                    <a:pt x="176" y="104"/>
                  </a:lnTo>
                  <a:lnTo>
                    <a:pt x="168" y="104"/>
                  </a:lnTo>
                  <a:lnTo>
                    <a:pt x="136" y="112"/>
                  </a:lnTo>
                  <a:lnTo>
                    <a:pt x="120" y="112"/>
                  </a:lnTo>
                  <a:lnTo>
                    <a:pt x="112" y="128"/>
                  </a:lnTo>
                  <a:lnTo>
                    <a:pt x="96" y="136"/>
                  </a:lnTo>
                  <a:lnTo>
                    <a:pt x="80" y="152"/>
                  </a:lnTo>
                  <a:lnTo>
                    <a:pt x="80" y="160"/>
                  </a:lnTo>
                  <a:lnTo>
                    <a:pt x="72" y="168"/>
                  </a:lnTo>
                  <a:lnTo>
                    <a:pt x="64" y="160"/>
                  </a:lnTo>
                  <a:lnTo>
                    <a:pt x="56" y="168"/>
                  </a:lnTo>
                  <a:lnTo>
                    <a:pt x="48" y="168"/>
                  </a:lnTo>
                  <a:lnTo>
                    <a:pt x="40" y="144"/>
                  </a:lnTo>
                  <a:lnTo>
                    <a:pt x="24" y="152"/>
                  </a:lnTo>
                  <a:lnTo>
                    <a:pt x="8" y="152"/>
                  </a:lnTo>
                  <a:lnTo>
                    <a:pt x="16" y="144"/>
                  </a:lnTo>
                  <a:lnTo>
                    <a:pt x="0" y="112"/>
                  </a:lnTo>
                  <a:lnTo>
                    <a:pt x="16" y="104"/>
                  </a:lnTo>
                  <a:lnTo>
                    <a:pt x="24" y="112"/>
                  </a:lnTo>
                  <a:lnTo>
                    <a:pt x="32" y="104"/>
                  </a:lnTo>
                  <a:lnTo>
                    <a:pt x="80" y="104"/>
                  </a:lnTo>
                  <a:lnTo>
                    <a:pt x="64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54" name="Freeform 219"/>
            <p:cNvSpPr>
              <a:spLocks/>
            </p:cNvSpPr>
            <p:nvPr/>
          </p:nvSpPr>
          <p:spPr bwMode="auto">
            <a:xfrm>
              <a:off x="3353" y="2374"/>
              <a:ext cx="181" cy="156"/>
            </a:xfrm>
            <a:custGeom>
              <a:avLst/>
              <a:gdLst>
                <a:gd name="T0" fmla="*/ 140 w 176"/>
                <a:gd name="T1" fmla="*/ 0 h 168"/>
                <a:gd name="T2" fmla="*/ 252 w 176"/>
                <a:gd name="T3" fmla="*/ 12 h 168"/>
                <a:gd name="T4" fmla="*/ 266 w 176"/>
                <a:gd name="T5" fmla="*/ 14 h 168"/>
                <a:gd name="T6" fmla="*/ 282 w 176"/>
                <a:gd name="T7" fmla="*/ 16 h 168"/>
                <a:gd name="T8" fmla="*/ 293 w 176"/>
                <a:gd name="T9" fmla="*/ 16 h 168"/>
                <a:gd name="T10" fmla="*/ 307 w 176"/>
                <a:gd name="T11" fmla="*/ 16 h 168"/>
                <a:gd name="T12" fmla="*/ 307 w 176"/>
                <a:gd name="T13" fmla="*/ 24 h 168"/>
                <a:gd name="T14" fmla="*/ 293 w 176"/>
                <a:gd name="T15" fmla="*/ 24 h 168"/>
                <a:gd name="T16" fmla="*/ 238 w 176"/>
                <a:gd name="T17" fmla="*/ 26 h 168"/>
                <a:gd name="T18" fmla="*/ 209 w 176"/>
                <a:gd name="T19" fmla="*/ 26 h 168"/>
                <a:gd name="T20" fmla="*/ 195 w 176"/>
                <a:gd name="T21" fmla="*/ 29 h 168"/>
                <a:gd name="T22" fmla="*/ 167 w 176"/>
                <a:gd name="T23" fmla="*/ 31 h 168"/>
                <a:gd name="T24" fmla="*/ 140 w 176"/>
                <a:gd name="T25" fmla="*/ 34 h 168"/>
                <a:gd name="T26" fmla="*/ 140 w 176"/>
                <a:gd name="T27" fmla="*/ 36 h 168"/>
                <a:gd name="T28" fmla="*/ 124 w 176"/>
                <a:gd name="T29" fmla="*/ 38 h 168"/>
                <a:gd name="T30" fmla="*/ 112 w 176"/>
                <a:gd name="T31" fmla="*/ 36 h 168"/>
                <a:gd name="T32" fmla="*/ 100 w 176"/>
                <a:gd name="T33" fmla="*/ 38 h 168"/>
                <a:gd name="T34" fmla="*/ 83 w 176"/>
                <a:gd name="T35" fmla="*/ 38 h 168"/>
                <a:gd name="T36" fmla="*/ 67 w 176"/>
                <a:gd name="T37" fmla="*/ 32 h 168"/>
                <a:gd name="T38" fmla="*/ 44 w 176"/>
                <a:gd name="T39" fmla="*/ 34 h 168"/>
                <a:gd name="T40" fmla="*/ 8 w 176"/>
                <a:gd name="T41" fmla="*/ 34 h 168"/>
                <a:gd name="T42" fmla="*/ 16 w 176"/>
                <a:gd name="T43" fmla="*/ 32 h 168"/>
                <a:gd name="T44" fmla="*/ 0 w 176"/>
                <a:gd name="T45" fmla="*/ 26 h 168"/>
                <a:gd name="T46" fmla="*/ 16 w 176"/>
                <a:gd name="T47" fmla="*/ 24 h 168"/>
                <a:gd name="T48" fmla="*/ 44 w 176"/>
                <a:gd name="T49" fmla="*/ 26 h 168"/>
                <a:gd name="T50" fmla="*/ 52 w 176"/>
                <a:gd name="T51" fmla="*/ 24 h 168"/>
                <a:gd name="T52" fmla="*/ 140 w 176"/>
                <a:gd name="T53" fmla="*/ 24 h 168"/>
                <a:gd name="T54" fmla="*/ 112 w 176"/>
                <a:gd name="T55" fmla="*/ 0 h 168"/>
                <a:gd name="T56" fmla="*/ 140 w 176"/>
                <a:gd name="T57" fmla="*/ 0 h 1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6"/>
                <a:gd name="T88" fmla="*/ 0 h 168"/>
                <a:gd name="T89" fmla="*/ 176 w 176"/>
                <a:gd name="T90" fmla="*/ 168 h 16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6" h="168">
                  <a:moveTo>
                    <a:pt x="80" y="0"/>
                  </a:moveTo>
                  <a:lnTo>
                    <a:pt x="144" y="48"/>
                  </a:lnTo>
                  <a:lnTo>
                    <a:pt x="152" y="56"/>
                  </a:lnTo>
                  <a:lnTo>
                    <a:pt x="160" y="64"/>
                  </a:lnTo>
                  <a:lnTo>
                    <a:pt x="168" y="64"/>
                  </a:lnTo>
                  <a:lnTo>
                    <a:pt x="176" y="64"/>
                  </a:lnTo>
                  <a:lnTo>
                    <a:pt x="176" y="104"/>
                  </a:lnTo>
                  <a:lnTo>
                    <a:pt x="168" y="104"/>
                  </a:lnTo>
                  <a:lnTo>
                    <a:pt x="136" y="112"/>
                  </a:lnTo>
                  <a:lnTo>
                    <a:pt x="120" y="112"/>
                  </a:lnTo>
                  <a:lnTo>
                    <a:pt x="112" y="128"/>
                  </a:lnTo>
                  <a:lnTo>
                    <a:pt x="96" y="136"/>
                  </a:lnTo>
                  <a:lnTo>
                    <a:pt x="80" y="152"/>
                  </a:lnTo>
                  <a:lnTo>
                    <a:pt x="80" y="160"/>
                  </a:lnTo>
                  <a:lnTo>
                    <a:pt x="72" y="168"/>
                  </a:lnTo>
                  <a:lnTo>
                    <a:pt x="64" y="160"/>
                  </a:lnTo>
                  <a:lnTo>
                    <a:pt x="56" y="168"/>
                  </a:lnTo>
                  <a:lnTo>
                    <a:pt x="48" y="168"/>
                  </a:lnTo>
                  <a:lnTo>
                    <a:pt x="40" y="144"/>
                  </a:lnTo>
                  <a:lnTo>
                    <a:pt x="24" y="152"/>
                  </a:lnTo>
                  <a:lnTo>
                    <a:pt x="8" y="152"/>
                  </a:lnTo>
                  <a:lnTo>
                    <a:pt x="16" y="144"/>
                  </a:lnTo>
                  <a:lnTo>
                    <a:pt x="0" y="112"/>
                  </a:lnTo>
                  <a:lnTo>
                    <a:pt x="16" y="104"/>
                  </a:lnTo>
                  <a:lnTo>
                    <a:pt x="24" y="112"/>
                  </a:lnTo>
                  <a:lnTo>
                    <a:pt x="32" y="104"/>
                  </a:lnTo>
                  <a:lnTo>
                    <a:pt x="80" y="104"/>
                  </a:lnTo>
                  <a:lnTo>
                    <a:pt x="64" y="0"/>
                  </a:lnTo>
                  <a:lnTo>
                    <a:pt x="80" y="0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55" name="Freeform 220"/>
            <p:cNvSpPr>
              <a:spLocks/>
            </p:cNvSpPr>
            <p:nvPr/>
          </p:nvSpPr>
          <p:spPr bwMode="auto">
            <a:xfrm>
              <a:off x="3312" y="2345"/>
              <a:ext cx="125" cy="133"/>
            </a:xfrm>
            <a:custGeom>
              <a:avLst/>
              <a:gdLst>
                <a:gd name="T0" fmla="*/ 0 w 120"/>
                <a:gd name="T1" fmla="*/ 16 h 144"/>
                <a:gd name="T2" fmla="*/ 0 w 120"/>
                <a:gd name="T3" fmla="*/ 15 h 144"/>
                <a:gd name="T4" fmla="*/ 92 w 120"/>
                <a:gd name="T5" fmla="*/ 15 h 144"/>
                <a:gd name="T6" fmla="*/ 92 w 120"/>
                <a:gd name="T7" fmla="*/ 12 h 144"/>
                <a:gd name="T8" fmla="*/ 108 w 120"/>
                <a:gd name="T9" fmla="*/ 10 h 144"/>
                <a:gd name="T10" fmla="*/ 108 w 120"/>
                <a:gd name="T11" fmla="*/ 6 h 144"/>
                <a:gd name="T12" fmla="*/ 180 w 120"/>
                <a:gd name="T13" fmla="*/ 6 h 144"/>
                <a:gd name="T14" fmla="*/ 180 w 120"/>
                <a:gd name="T15" fmla="*/ 0 h 144"/>
                <a:gd name="T16" fmla="*/ 272 w 120"/>
                <a:gd name="T17" fmla="*/ 6 h 144"/>
                <a:gd name="T18" fmla="*/ 236 w 120"/>
                <a:gd name="T19" fmla="*/ 6 h 144"/>
                <a:gd name="T20" fmla="*/ 272 w 120"/>
                <a:gd name="T21" fmla="*/ 28 h 144"/>
                <a:gd name="T22" fmla="*/ 164 w 120"/>
                <a:gd name="T23" fmla="*/ 28 h 144"/>
                <a:gd name="T24" fmla="*/ 146 w 120"/>
                <a:gd name="T25" fmla="*/ 30 h 144"/>
                <a:gd name="T26" fmla="*/ 128 w 120"/>
                <a:gd name="T27" fmla="*/ 28 h 144"/>
                <a:gd name="T28" fmla="*/ 92 w 120"/>
                <a:gd name="T29" fmla="*/ 30 h 144"/>
                <a:gd name="T30" fmla="*/ 92 w 120"/>
                <a:gd name="T31" fmla="*/ 28 h 144"/>
                <a:gd name="T32" fmla="*/ 36 w 120"/>
                <a:gd name="T33" fmla="*/ 26 h 144"/>
                <a:gd name="T34" fmla="*/ 0 w 120"/>
                <a:gd name="T35" fmla="*/ 26 h 144"/>
                <a:gd name="T36" fmla="*/ 0 w 120"/>
                <a:gd name="T37" fmla="*/ 28 h 144"/>
                <a:gd name="T38" fmla="*/ 0 w 120"/>
                <a:gd name="T39" fmla="*/ 21 h 144"/>
                <a:gd name="T40" fmla="*/ 0 w 120"/>
                <a:gd name="T41" fmla="*/ 19 h 144"/>
                <a:gd name="T42" fmla="*/ 0 w 120"/>
                <a:gd name="T43" fmla="*/ 17 h 144"/>
                <a:gd name="T44" fmla="*/ 0 w 120"/>
                <a:gd name="T45" fmla="*/ 16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0"/>
                <a:gd name="T70" fmla="*/ 0 h 144"/>
                <a:gd name="T71" fmla="*/ 120 w 120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0" h="144">
                  <a:moveTo>
                    <a:pt x="0" y="80"/>
                  </a:moveTo>
                  <a:lnTo>
                    <a:pt x="0" y="72"/>
                  </a:lnTo>
                  <a:lnTo>
                    <a:pt x="40" y="72"/>
                  </a:lnTo>
                  <a:lnTo>
                    <a:pt x="40" y="56"/>
                  </a:lnTo>
                  <a:lnTo>
                    <a:pt x="48" y="48"/>
                  </a:lnTo>
                  <a:lnTo>
                    <a:pt x="48" y="16"/>
                  </a:lnTo>
                  <a:lnTo>
                    <a:pt x="80" y="16"/>
                  </a:lnTo>
                  <a:lnTo>
                    <a:pt x="80" y="0"/>
                  </a:lnTo>
                  <a:lnTo>
                    <a:pt x="120" y="32"/>
                  </a:lnTo>
                  <a:lnTo>
                    <a:pt x="104" y="32"/>
                  </a:lnTo>
                  <a:lnTo>
                    <a:pt x="120" y="136"/>
                  </a:lnTo>
                  <a:lnTo>
                    <a:pt x="72" y="136"/>
                  </a:lnTo>
                  <a:lnTo>
                    <a:pt x="64" y="144"/>
                  </a:lnTo>
                  <a:lnTo>
                    <a:pt x="56" y="136"/>
                  </a:lnTo>
                  <a:lnTo>
                    <a:pt x="40" y="144"/>
                  </a:lnTo>
                  <a:lnTo>
                    <a:pt x="40" y="136"/>
                  </a:lnTo>
                  <a:lnTo>
                    <a:pt x="16" y="128"/>
                  </a:lnTo>
                  <a:lnTo>
                    <a:pt x="0" y="128"/>
                  </a:lnTo>
                  <a:lnTo>
                    <a:pt x="0" y="136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56" name="Freeform 221"/>
            <p:cNvSpPr>
              <a:spLocks/>
            </p:cNvSpPr>
            <p:nvPr/>
          </p:nvSpPr>
          <p:spPr bwMode="auto">
            <a:xfrm>
              <a:off x="3312" y="2345"/>
              <a:ext cx="125" cy="133"/>
            </a:xfrm>
            <a:custGeom>
              <a:avLst/>
              <a:gdLst>
                <a:gd name="T0" fmla="*/ 0 w 120"/>
                <a:gd name="T1" fmla="*/ 16 h 144"/>
                <a:gd name="T2" fmla="*/ 0 w 120"/>
                <a:gd name="T3" fmla="*/ 15 h 144"/>
                <a:gd name="T4" fmla="*/ 92 w 120"/>
                <a:gd name="T5" fmla="*/ 15 h 144"/>
                <a:gd name="T6" fmla="*/ 92 w 120"/>
                <a:gd name="T7" fmla="*/ 12 h 144"/>
                <a:gd name="T8" fmla="*/ 108 w 120"/>
                <a:gd name="T9" fmla="*/ 10 h 144"/>
                <a:gd name="T10" fmla="*/ 108 w 120"/>
                <a:gd name="T11" fmla="*/ 6 h 144"/>
                <a:gd name="T12" fmla="*/ 180 w 120"/>
                <a:gd name="T13" fmla="*/ 6 h 144"/>
                <a:gd name="T14" fmla="*/ 180 w 120"/>
                <a:gd name="T15" fmla="*/ 0 h 144"/>
                <a:gd name="T16" fmla="*/ 272 w 120"/>
                <a:gd name="T17" fmla="*/ 6 h 144"/>
                <a:gd name="T18" fmla="*/ 236 w 120"/>
                <a:gd name="T19" fmla="*/ 6 h 144"/>
                <a:gd name="T20" fmla="*/ 272 w 120"/>
                <a:gd name="T21" fmla="*/ 28 h 144"/>
                <a:gd name="T22" fmla="*/ 164 w 120"/>
                <a:gd name="T23" fmla="*/ 28 h 144"/>
                <a:gd name="T24" fmla="*/ 146 w 120"/>
                <a:gd name="T25" fmla="*/ 30 h 144"/>
                <a:gd name="T26" fmla="*/ 128 w 120"/>
                <a:gd name="T27" fmla="*/ 28 h 144"/>
                <a:gd name="T28" fmla="*/ 92 w 120"/>
                <a:gd name="T29" fmla="*/ 30 h 144"/>
                <a:gd name="T30" fmla="*/ 92 w 120"/>
                <a:gd name="T31" fmla="*/ 28 h 144"/>
                <a:gd name="T32" fmla="*/ 36 w 120"/>
                <a:gd name="T33" fmla="*/ 26 h 144"/>
                <a:gd name="T34" fmla="*/ 0 w 120"/>
                <a:gd name="T35" fmla="*/ 26 h 144"/>
                <a:gd name="T36" fmla="*/ 0 w 120"/>
                <a:gd name="T37" fmla="*/ 28 h 144"/>
                <a:gd name="T38" fmla="*/ 0 w 120"/>
                <a:gd name="T39" fmla="*/ 21 h 144"/>
                <a:gd name="T40" fmla="*/ 0 w 120"/>
                <a:gd name="T41" fmla="*/ 19 h 144"/>
                <a:gd name="T42" fmla="*/ 0 w 120"/>
                <a:gd name="T43" fmla="*/ 17 h 144"/>
                <a:gd name="T44" fmla="*/ 0 w 120"/>
                <a:gd name="T45" fmla="*/ 16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0"/>
                <a:gd name="T70" fmla="*/ 0 h 144"/>
                <a:gd name="T71" fmla="*/ 120 w 120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0" h="144">
                  <a:moveTo>
                    <a:pt x="0" y="80"/>
                  </a:moveTo>
                  <a:lnTo>
                    <a:pt x="0" y="72"/>
                  </a:lnTo>
                  <a:lnTo>
                    <a:pt x="40" y="72"/>
                  </a:lnTo>
                  <a:lnTo>
                    <a:pt x="40" y="56"/>
                  </a:lnTo>
                  <a:lnTo>
                    <a:pt x="48" y="48"/>
                  </a:lnTo>
                  <a:lnTo>
                    <a:pt x="48" y="16"/>
                  </a:lnTo>
                  <a:lnTo>
                    <a:pt x="80" y="16"/>
                  </a:lnTo>
                  <a:lnTo>
                    <a:pt x="80" y="0"/>
                  </a:lnTo>
                  <a:lnTo>
                    <a:pt x="120" y="32"/>
                  </a:lnTo>
                  <a:lnTo>
                    <a:pt x="104" y="32"/>
                  </a:lnTo>
                  <a:lnTo>
                    <a:pt x="120" y="136"/>
                  </a:lnTo>
                  <a:lnTo>
                    <a:pt x="72" y="136"/>
                  </a:lnTo>
                  <a:lnTo>
                    <a:pt x="64" y="144"/>
                  </a:lnTo>
                  <a:lnTo>
                    <a:pt x="56" y="136"/>
                  </a:lnTo>
                  <a:lnTo>
                    <a:pt x="40" y="144"/>
                  </a:lnTo>
                  <a:lnTo>
                    <a:pt x="40" y="136"/>
                  </a:lnTo>
                  <a:lnTo>
                    <a:pt x="16" y="128"/>
                  </a:lnTo>
                  <a:lnTo>
                    <a:pt x="0" y="128"/>
                  </a:lnTo>
                  <a:lnTo>
                    <a:pt x="0" y="136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0" y="80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57" name="Freeform 222"/>
            <p:cNvSpPr>
              <a:spLocks/>
            </p:cNvSpPr>
            <p:nvPr/>
          </p:nvSpPr>
          <p:spPr bwMode="auto">
            <a:xfrm>
              <a:off x="3312" y="2345"/>
              <a:ext cx="82" cy="74"/>
            </a:xfrm>
            <a:custGeom>
              <a:avLst/>
              <a:gdLst>
                <a:gd name="T0" fmla="*/ 0 w 80"/>
                <a:gd name="T1" fmla="*/ 17 h 80"/>
                <a:gd name="T2" fmla="*/ 0 w 80"/>
                <a:gd name="T3" fmla="*/ 16 h 80"/>
                <a:gd name="T4" fmla="*/ 60 w 80"/>
                <a:gd name="T5" fmla="*/ 16 h 80"/>
                <a:gd name="T6" fmla="*/ 60 w 80"/>
                <a:gd name="T7" fmla="*/ 13 h 80"/>
                <a:gd name="T8" fmla="*/ 75 w 80"/>
                <a:gd name="T9" fmla="*/ 11 h 80"/>
                <a:gd name="T10" fmla="*/ 75 w 80"/>
                <a:gd name="T11" fmla="*/ 6 h 80"/>
                <a:gd name="T12" fmla="*/ 129 w 80"/>
                <a:gd name="T13" fmla="*/ 6 h 80"/>
                <a:gd name="T14" fmla="*/ 129 w 80"/>
                <a:gd name="T15" fmla="*/ 0 h 80"/>
                <a:gd name="T16" fmla="*/ 60 w 80"/>
                <a:gd name="T17" fmla="*/ 0 h 80"/>
                <a:gd name="T18" fmla="*/ 52 w 80"/>
                <a:gd name="T19" fmla="*/ 6 h 80"/>
                <a:gd name="T20" fmla="*/ 44 w 80"/>
                <a:gd name="T21" fmla="*/ 6 h 80"/>
                <a:gd name="T22" fmla="*/ 16 w 80"/>
                <a:gd name="T23" fmla="*/ 8 h 80"/>
                <a:gd name="T24" fmla="*/ 0 w 80"/>
                <a:gd name="T25" fmla="*/ 14 h 80"/>
                <a:gd name="T26" fmla="*/ 0 w 80"/>
                <a:gd name="T27" fmla="*/ 17 h 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0"/>
                <a:gd name="T43" fmla="*/ 0 h 80"/>
                <a:gd name="T44" fmla="*/ 80 w 80"/>
                <a:gd name="T45" fmla="*/ 80 h 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0" h="80">
                  <a:moveTo>
                    <a:pt x="0" y="80"/>
                  </a:moveTo>
                  <a:lnTo>
                    <a:pt x="0" y="72"/>
                  </a:lnTo>
                  <a:lnTo>
                    <a:pt x="40" y="72"/>
                  </a:lnTo>
                  <a:lnTo>
                    <a:pt x="40" y="56"/>
                  </a:lnTo>
                  <a:lnTo>
                    <a:pt x="48" y="48"/>
                  </a:lnTo>
                  <a:lnTo>
                    <a:pt x="48" y="16"/>
                  </a:lnTo>
                  <a:lnTo>
                    <a:pt x="80" y="16"/>
                  </a:lnTo>
                  <a:lnTo>
                    <a:pt x="80" y="0"/>
                  </a:lnTo>
                  <a:lnTo>
                    <a:pt x="40" y="0"/>
                  </a:lnTo>
                  <a:lnTo>
                    <a:pt x="32" y="8"/>
                  </a:lnTo>
                  <a:lnTo>
                    <a:pt x="24" y="16"/>
                  </a:lnTo>
                  <a:lnTo>
                    <a:pt x="16" y="40"/>
                  </a:lnTo>
                  <a:lnTo>
                    <a:pt x="0" y="6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58" name="Freeform 223"/>
            <p:cNvSpPr>
              <a:spLocks/>
            </p:cNvSpPr>
            <p:nvPr/>
          </p:nvSpPr>
          <p:spPr bwMode="auto">
            <a:xfrm>
              <a:off x="3312" y="2345"/>
              <a:ext cx="82" cy="74"/>
            </a:xfrm>
            <a:custGeom>
              <a:avLst/>
              <a:gdLst>
                <a:gd name="T0" fmla="*/ 0 w 80"/>
                <a:gd name="T1" fmla="*/ 17 h 80"/>
                <a:gd name="T2" fmla="*/ 0 w 80"/>
                <a:gd name="T3" fmla="*/ 16 h 80"/>
                <a:gd name="T4" fmla="*/ 60 w 80"/>
                <a:gd name="T5" fmla="*/ 16 h 80"/>
                <a:gd name="T6" fmla="*/ 60 w 80"/>
                <a:gd name="T7" fmla="*/ 13 h 80"/>
                <a:gd name="T8" fmla="*/ 75 w 80"/>
                <a:gd name="T9" fmla="*/ 11 h 80"/>
                <a:gd name="T10" fmla="*/ 75 w 80"/>
                <a:gd name="T11" fmla="*/ 6 h 80"/>
                <a:gd name="T12" fmla="*/ 129 w 80"/>
                <a:gd name="T13" fmla="*/ 6 h 80"/>
                <a:gd name="T14" fmla="*/ 129 w 80"/>
                <a:gd name="T15" fmla="*/ 0 h 80"/>
                <a:gd name="T16" fmla="*/ 60 w 80"/>
                <a:gd name="T17" fmla="*/ 0 h 80"/>
                <a:gd name="T18" fmla="*/ 52 w 80"/>
                <a:gd name="T19" fmla="*/ 6 h 80"/>
                <a:gd name="T20" fmla="*/ 44 w 80"/>
                <a:gd name="T21" fmla="*/ 6 h 80"/>
                <a:gd name="T22" fmla="*/ 16 w 80"/>
                <a:gd name="T23" fmla="*/ 8 h 80"/>
                <a:gd name="T24" fmla="*/ 0 w 80"/>
                <a:gd name="T25" fmla="*/ 14 h 80"/>
                <a:gd name="T26" fmla="*/ 0 w 80"/>
                <a:gd name="T27" fmla="*/ 17 h 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0"/>
                <a:gd name="T43" fmla="*/ 0 h 80"/>
                <a:gd name="T44" fmla="*/ 80 w 80"/>
                <a:gd name="T45" fmla="*/ 80 h 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0" h="80">
                  <a:moveTo>
                    <a:pt x="0" y="80"/>
                  </a:moveTo>
                  <a:lnTo>
                    <a:pt x="0" y="72"/>
                  </a:lnTo>
                  <a:lnTo>
                    <a:pt x="40" y="72"/>
                  </a:lnTo>
                  <a:lnTo>
                    <a:pt x="40" y="56"/>
                  </a:lnTo>
                  <a:lnTo>
                    <a:pt x="48" y="48"/>
                  </a:lnTo>
                  <a:lnTo>
                    <a:pt x="48" y="16"/>
                  </a:lnTo>
                  <a:lnTo>
                    <a:pt x="80" y="16"/>
                  </a:lnTo>
                  <a:lnTo>
                    <a:pt x="80" y="0"/>
                  </a:lnTo>
                  <a:lnTo>
                    <a:pt x="40" y="0"/>
                  </a:lnTo>
                  <a:lnTo>
                    <a:pt x="32" y="8"/>
                  </a:lnTo>
                  <a:lnTo>
                    <a:pt x="24" y="16"/>
                  </a:lnTo>
                  <a:lnTo>
                    <a:pt x="16" y="40"/>
                  </a:lnTo>
                  <a:lnTo>
                    <a:pt x="0" y="64"/>
                  </a:lnTo>
                  <a:lnTo>
                    <a:pt x="0" y="80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59" name="Freeform 224"/>
            <p:cNvSpPr>
              <a:spLocks/>
            </p:cNvSpPr>
            <p:nvPr/>
          </p:nvSpPr>
          <p:spPr bwMode="auto">
            <a:xfrm>
              <a:off x="3304" y="2464"/>
              <a:ext cx="66" cy="44"/>
            </a:xfrm>
            <a:custGeom>
              <a:avLst/>
              <a:gdLst>
                <a:gd name="T0" fmla="*/ 8 w 64"/>
                <a:gd name="T1" fmla="*/ 7 h 48"/>
                <a:gd name="T2" fmla="*/ 44 w 64"/>
                <a:gd name="T3" fmla="*/ 6 h 48"/>
                <a:gd name="T4" fmla="*/ 55 w 64"/>
                <a:gd name="T5" fmla="*/ 7 h 48"/>
                <a:gd name="T6" fmla="*/ 71 w 64"/>
                <a:gd name="T7" fmla="*/ 6 h 48"/>
                <a:gd name="T8" fmla="*/ 44 w 64"/>
                <a:gd name="T9" fmla="*/ 6 h 48"/>
                <a:gd name="T10" fmla="*/ 8 w 64"/>
                <a:gd name="T11" fmla="*/ 6 h 48"/>
                <a:gd name="T12" fmla="*/ 0 w 64"/>
                <a:gd name="T13" fmla="*/ 6 h 48"/>
                <a:gd name="T14" fmla="*/ 8 w 64"/>
                <a:gd name="T15" fmla="*/ 6 h 48"/>
                <a:gd name="T16" fmla="*/ 8 w 64"/>
                <a:gd name="T17" fmla="*/ 0 h 48"/>
                <a:gd name="T18" fmla="*/ 44 w 64"/>
                <a:gd name="T19" fmla="*/ 0 h 48"/>
                <a:gd name="T20" fmla="*/ 90 w 64"/>
                <a:gd name="T21" fmla="*/ 6 h 48"/>
                <a:gd name="T22" fmla="*/ 90 w 64"/>
                <a:gd name="T23" fmla="*/ 6 h 48"/>
                <a:gd name="T24" fmla="*/ 116 w 64"/>
                <a:gd name="T25" fmla="*/ 9 h 48"/>
                <a:gd name="T26" fmla="*/ 71 w 64"/>
                <a:gd name="T27" fmla="*/ 9 h 48"/>
                <a:gd name="T28" fmla="*/ 8 w 64"/>
                <a:gd name="T29" fmla="*/ 9 h 48"/>
                <a:gd name="T30" fmla="*/ 8 w 64"/>
                <a:gd name="T31" fmla="*/ 7 h 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4"/>
                <a:gd name="T49" fmla="*/ 0 h 48"/>
                <a:gd name="T50" fmla="*/ 64 w 64"/>
                <a:gd name="T51" fmla="*/ 48 h 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4" h="48">
                  <a:moveTo>
                    <a:pt x="8" y="40"/>
                  </a:moveTo>
                  <a:lnTo>
                    <a:pt x="24" y="32"/>
                  </a:lnTo>
                  <a:lnTo>
                    <a:pt x="32" y="40"/>
                  </a:lnTo>
                  <a:lnTo>
                    <a:pt x="40" y="32"/>
                  </a:lnTo>
                  <a:lnTo>
                    <a:pt x="24" y="32"/>
                  </a:lnTo>
                  <a:lnTo>
                    <a:pt x="8" y="32"/>
                  </a:lnTo>
                  <a:lnTo>
                    <a:pt x="0" y="16"/>
                  </a:lnTo>
                  <a:lnTo>
                    <a:pt x="8" y="8"/>
                  </a:lnTo>
                  <a:lnTo>
                    <a:pt x="8" y="0"/>
                  </a:lnTo>
                  <a:lnTo>
                    <a:pt x="24" y="0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64" y="48"/>
                  </a:lnTo>
                  <a:lnTo>
                    <a:pt x="40" y="48"/>
                  </a:lnTo>
                  <a:lnTo>
                    <a:pt x="8" y="48"/>
                  </a:lnTo>
                  <a:lnTo>
                    <a:pt x="8" y="4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60" name="Freeform 225"/>
            <p:cNvSpPr>
              <a:spLocks/>
            </p:cNvSpPr>
            <p:nvPr/>
          </p:nvSpPr>
          <p:spPr bwMode="auto">
            <a:xfrm>
              <a:off x="3304" y="2464"/>
              <a:ext cx="66" cy="44"/>
            </a:xfrm>
            <a:custGeom>
              <a:avLst/>
              <a:gdLst>
                <a:gd name="T0" fmla="*/ 8 w 64"/>
                <a:gd name="T1" fmla="*/ 7 h 48"/>
                <a:gd name="T2" fmla="*/ 44 w 64"/>
                <a:gd name="T3" fmla="*/ 6 h 48"/>
                <a:gd name="T4" fmla="*/ 55 w 64"/>
                <a:gd name="T5" fmla="*/ 7 h 48"/>
                <a:gd name="T6" fmla="*/ 71 w 64"/>
                <a:gd name="T7" fmla="*/ 6 h 48"/>
                <a:gd name="T8" fmla="*/ 44 w 64"/>
                <a:gd name="T9" fmla="*/ 6 h 48"/>
                <a:gd name="T10" fmla="*/ 8 w 64"/>
                <a:gd name="T11" fmla="*/ 6 h 48"/>
                <a:gd name="T12" fmla="*/ 0 w 64"/>
                <a:gd name="T13" fmla="*/ 6 h 48"/>
                <a:gd name="T14" fmla="*/ 8 w 64"/>
                <a:gd name="T15" fmla="*/ 6 h 48"/>
                <a:gd name="T16" fmla="*/ 8 w 64"/>
                <a:gd name="T17" fmla="*/ 0 h 48"/>
                <a:gd name="T18" fmla="*/ 44 w 64"/>
                <a:gd name="T19" fmla="*/ 0 h 48"/>
                <a:gd name="T20" fmla="*/ 90 w 64"/>
                <a:gd name="T21" fmla="*/ 6 h 48"/>
                <a:gd name="T22" fmla="*/ 90 w 64"/>
                <a:gd name="T23" fmla="*/ 6 h 48"/>
                <a:gd name="T24" fmla="*/ 116 w 64"/>
                <a:gd name="T25" fmla="*/ 9 h 48"/>
                <a:gd name="T26" fmla="*/ 71 w 64"/>
                <a:gd name="T27" fmla="*/ 9 h 48"/>
                <a:gd name="T28" fmla="*/ 8 w 64"/>
                <a:gd name="T29" fmla="*/ 9 h 48"/>
                <a:gd name="T30" fmla="*/ 8 w 64"/>
                <a:gd name="T31" fmla="*/ 7 h 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4"/>
                <a:gd name="T49" fmla="*/ 0 h 48"/>
                <a:gd name="T50" fmla="*/ 64 w 64"/>
                <a:gd name="T51" fmla="*/ 48 h 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4" h="48">
                  <a:moveTo>
                    <a:pt x="8" y="40"/>
                  </a:moveTo>
                  <a:lnTo>
                    <a:pt x="24" y="32"/>
                  </a:lnTo>
                  <a:lnTo>
                    <a:pt x="32" y="40"/>
                  </a:lnTo>
                  <a:lnTo>
                    <a:pt x="40" y="32"/>
                  </a:lnTo>
                  <a:lnTo>
                    <a:pt x="24" y="32"/>
                  </a:lnTo>
                  <a:lnTo>
                    <a:pt x="8" y="32"/>
                  </a:lnTo>
                  <a:lnTo>
                    <a:pt x="0" y="16"/>
                  </a:lnTo>
                  <a:lnTo>
                    <a:pt x="8" y="8"/>
                  </a:lnTo>
                  <a:lnTo>
                    <a:pt x="8" y="0"/>
                  </a:lnTo>
                  <a:lnTo>
                    <a:pt x="24" y="0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64" y="48"/>
                  </a:lnTo>
                  <a:lnTo>
                    <a:pt x="40" y="48"/>
                  </a:lnTo>
                  <a:lnTo>
                    <a:pt x="8" y="48"/>
                  </a:lnTo>
                  <a:lnTo>
                    <a:pt x="8" y="40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61" name="Freeform 226"/>
            <p:cNvSpPr>
              <a:spLocks/>
            </p:cNvSpPr>
            <p:nvPr/>
          </p:nvSpPr>
          <p:spPr bwMode="auto">
            <a:xfrm>
              <a:off x="3312" y="2495"/>
              <a:ext cx="32" cy="6"/>
            </a:xfrm>
            <a:custGeom>
              <a:avLst/>
              <a:gdLst>
                <a:gd name="T0" fmla="*/ 0 w 32"/>
                <a:gd name="T1" fmla="*/ 2 h 8"/>
                <a:gd name="T2" fmla="*/ 16 w 32"/>
                <a:gd name="T3" fmla="*/ 0 h 8"/>
                <a:gd name="T4" fmla="*/ 24 w 32"/>
                <a:gd name="T5" fmla="*/ 2 h 8"/>
                <a:gd name="T6" fmla="*/ 32 w 32"/>
                <a:gd name="T7" fmla="*/ 0 h 8"/>
                <a:gd name="T8" fmla="*/ 16 w 32"/>
                <a:gd name="T9" fmla="*/ 0 h 8"/>
                <a:gd name="T10" fmla="*/ 0 w 32"/>
                <a:gd name="T11" fmla="*/ 0 h 8"/>
                <a:gd name="T12" fmla="*/ 0 w 32"/>
                <a:gd name="T13" fmla="*/ 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8"/>
                <a:gd name="T23" fmla="*/ 32 w 32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8">
                  <a:moveTo>
                    <a:pt x="0" y="8"/>
                  </a:moveTo>
                  <a:lnTo>
                    <a:pt x="16" y="0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62" name="Freeform 227"/>
            <p:cNvSpPr>
              <a:spLocks/>
            </p:cNvSpPr>
            <p:nvPr/>
          </p:nvSpPr>
          <p:spPr bwMode="auto">
            <a:xfrm>
              <a:off x="3312" y="2495"/>
              <a:ext cx="32" cy="6"/>
            </a:xfrm>
            <a:custGeom>
              <a:avLst/>
              <a:gdLst>
                <a:gd name="T0" fmla="*/ 0 w 32"/>
                <a:gd name="T1" fmla="*/ 2 h 8"/>
                <a:gd name="T2" fmla="*/ 16 w 32"/>
                <a:gd name="T3" fmla="*/ 0 h 8"/>
                <a:gd name="T4" fmla="*/ 24 w 32"/>
                <a:gd name="T5" fmla="*/ 2 h 8"/>
                <a:gd name="T6" fmla="*/ 32 w 32"/>
                <a:gd name="T7" fmla="*/ 0 h 8"/>
                <a:gd name="T8" fmla="*/ 16 w 32"/>
                <a:gd name="T9" fmla="*/ 0 h 8"/>
                <a:gd name="T10" fmla="*/ 0 w 32"/>
                <a:gd name="T11" fmla="*/ 0 h 8"/>
                <a:gd name="T12" fmla="*/ 0 w 32"/>
                <a:gd name="T13" fmla="*/ 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8"/>
                <a:gd name="T23" fmla="*/ 32 w 32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8">
                  <a:moveTo>
                    <a:pt x="0" y="8"/>
                  </a:moveTo>
                  <a:lnTo>
                    <a:pt x="16" y="0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63" name="Freeform 228"/>
            <p:cNvSpPr>
              <a:spLocks/>
            </p:cNvSpPr>
            <p:nvPr/>
          </p:nvSpPr>
          <p:spPr bwMode="auto">
            <a:xfrm>
              <a:off x="3312" y="2508"/>
              <a:ext cx="32" cy="17"/>
            </a:xfrm>
            <a:custGeom>
              <a:avLst/>
              <a:gdLst>
                <a:gd name="T0" fmla="*/ 16 w 32"/>
                <a:gd name="T1" fmla="*/ 50 h 16"/>
                <a:gd name="T2" fmla="*/ 32 w 32"/>
                <a:gd name="T3" fmla="*/ 31 h 16"/>
                <a:gd name="T4" fmla="*/ 32 w 32"/>
                <a:gd name="T5" fmla="*/ 0 h 16"/>
                <a:gd name="T6" fmla="*/ 0 w 32"/>
                <a:gd name="T7" fmla="*/ 0 h 16"/>
                <a:gd name="T8" fmla="*/ 8 w 32"/>
                <a:gd name="T9" fmla="*/ 31 h 16"/>
                <a:gd name="T10" fmla="*/ 16 w 32"/>
                <a:gd name="T11" fmla="*/ 5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16"/>
                <a:gd name="T20" fmla="*/ 32 w 32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16">
                  <a:moveTo>
                    <a:pt x="16" y="16"/>
                  </a:moveTo>
                  <a:lnTo>
                    <a:pt x="32" y="8"/>
                  </a:lnTo>
                  <a:lnTo>
                    <a:pt x="32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64" name="Freeform 229"/>
            <p:cNvSpPr>
              <a:spLocks/>
            </p:cNvSpPr>
            <p:nvPr/>
          </p:nvSpPr>
          <p:spPr bwMode="auto">
            <a:xfrm>
              <a:off x="3312" y="2508"/>
              <a:ext cx="32" cy="17"/>
            </a:xfrm>
            <a:custGeom>
              <a:avLst/>
              <a:gdLst>
                <a:gd name="T0" fmla="*/ 16 w 32"/>
                <a:gd name="T1" fmla="*/ 50 h 16"/>
                <a:gd name="T2" fmla="*/ 32 w 32"/>
                <a:gd name="T3" fmla="*/ 31 h 16"/>
                <a:gd name="T4" fmla="*/ 32 w 32"/>
                <a:gd name="T5" fmla="*/ 0 h 16"/>
                <a:gd name="T6" fmla="*/ 0 w 32"/>
                <a:gd name="T7" fmla="*/ 0 h 16"/>
                <a:gd name="T8" fmla="*/ 8 w 32"/>
                <a:gd name="T9" fmla="*/ 31 h 16"/>
                <a:gd name="T10" fmla="*/ 16 w 32"/>
                <a:gd name="T11" fmla="*/ 5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16"/>
                <a:gd name="T20" fmla="*/ 32 w 32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16">
                  <a:moveTo>
                    <a:pt x="16" y="16"/>
                  </a:moveTo>
                  <a:lnTo>
                    <a:pt x="32" y="8"/>
                  </a:lnTo>
                  <a:lnTo>
                    <a:pt x="32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16" y="16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65" name="Freeform 230"/>
            <p:cNvSpPr>
              <a:spLocks/>
            </p:cNvSpPr>
            <p:nvPr/>
          </p:nvSpPr>
          <p:spPr bwMode="auto">
            <a:xfrm>
              <a:off x="3328" y="2508"/>
              <a:ext cx="75" cy="51"/>
            </a:xfrm>
            <a:custGeom>
              <a:avLst/>
              <a:gdLst>
                <a:gd name="T0" fmla="*/ 146 w 72"/>
                <a:gd name="T1" fmla="*/ 13 h 55"/>
                <a:gd name="T2" fmla="*/ 160 w 72"/>
                <a:gd name="T3" fmla="*/ 13 h 55"/>
                <a:gd name="T4" fmla="*/ 160 w 72"/>
                <a:gd name="T5" fmla="*/ 11 h 55"/>
                <a:gd name="T6" fmla="*/ 160 w 72"/>
                <a:gd name="T7" fmla="*/ 9 h 55"/>
                <a:gd name="T8" fmla="*/ 160 w 72"/>
                <a:gd name="T9" fmla="*/ 6 h 55"/>
                <a:gd name="T10" fmla="*/ 160 w 72"/>
                <a:gd name="T11" fmla="*/ 6 h 55"/>
                <a:gd name="T12" fmla="*/ 146 w 72"/>
                <a:gd name="T13" fmla="*/ 0 h 55"/>
                <a:gd name="T14" fmla="*/ 106 w 72"/>
                <a:gd name="T15" fmla="*/ 6 h 55"/>
                <a:gd name="T16" fmla="*/ 71 w 72"/>
                <a:gd name="T17" fmla="*/ 6 h 55"/>
                <a:gd name="T18" fmla="*/ 90 w 72"/>
                <a:gd name="T19" fmla="*/ 0 h 55"/>
                <a:gd name="T20" fmla="*/ 36 w 72"/>
                <a:gd name="T21" fmla="*/ 0 h 55"/>
                <a:gd name="T22" fmla="*/ 36 w 72"/>
                <a:gd name="T23" fmla="*/ 6 h 55"/>
                <a:gd name="T24" fmla="*/ 0 w 72"/>
                <a:gd name="T25" fmla="*/ 6 h 55"/>
                <a:gd name="T26" fmla="*/ 52 w 72"/>
                <a:gd name="T27" fmla="*/ 6 h 55"/>
                <a:gd name="T28" fmla="*/ 52 w 72"/>
                <a:gd name="T29" fmla="*/ 6 h 55"/>
                <a:gd name="T30" fmla="*/ 71 w 72"/>
                <a:gd name="T31" fmla="*/ 6 h 55"/>
                <a:gd name="T32" fmla="*/ 106 w 72"/>
                <a:gd name="T33" fmla="*/ 9 h 55"/>
                <a:gd name="T34" fmla="*/ 106 w 72"/>
                <a:gd name="T35" fmla="*/ 11 h 55"/>
                <a:gd name="T36" fmla="*/ 125 w 72"/>
                <a:gd name="T37" fmla="*/ 9 h 55"/>
                <a:gd name="T38" fmla="*/ 146 w 72"/>
                <a:gd name="T39" fmla="*/ 13 h 5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2"/>
                <a:gd name="T61" fmla="*/ 0 h 55"/>
                <a:gd name="T62" fmla="*/ 72 w 72"/>
                <a:gd name="T63" fmla="*/ 55 h 5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2" h="55">
                  <a:moveTo>
                    <a:pt x="64" y="55"/>
                  </a:moveTo>
                  <a:lnTo>
                    <a:pt x="72" y="55"/>
                  </a:lnTo>
                  <a:lnTo>
                    <a:pt x="72" y="48"/>
                  </a:lnTo>
                  <a:lnTo>
                    <a:pt x="72" y="40"/>
                  </a:lnTo>
                  <a:lnTo>
                    <a:pt x="72" y="32"/>
                  </a:lnTo>
                  <a:lnTo>
                    <a:pt x="72" y="24"/>
                  </a:lnTo>
                  <a:lnTo>
                    <a:pt x="64" y="0"/>
                  </a:lnTo>
                  <a:lnTo>
                    <a:pt x="48" y="8"/>
                  </a:lnTo>
                  <a:lnTo>
                    <a:pt x="32" y="8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16"/>
                  </a:lnTo>
                  <a:lnTo>
                    <a:pt x="24" y="32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64" y="55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66" name="Freeform 231"/>
            <p:cNvSpPr>
              <a:spLocks/>
            </p:cNvSpPr>
            <p:nvPr/>
          </p:nvSpPr>
          <p:spPr bwMode="auto">
            <a:xfrm>
              <a:off x="3328" y="2508"/>
              <a:ext cx="75" cy="51"/>
            </a:xfrm>
            <a:custGeom>
              <a:avLst/>
              <a:gdLst>
                <a:gd name="T0" fmla="*/ 146 w 72"/>
                <a:gd name="T1" fmla="*/ 13 h 55"/>
                <a:gd name="T2" fmla="*/ 160 w 72"/>
                <a:gd name="T3" fmla="*/ 13 h 55"/>
                <a:gd name="T4" fmla="*/ 160 w 72"/>
                <a:gd name="T5" fmla="*/ 11 h 55"/>
                <a:gd name="T6" fmla="*/ 160 w 72"/>
                <a:gd name="T7" fmla="*/ 9 h 55"/>
                <a:gd name="T8" fmla="*/ 160 w 72"/>
                <a:gd name="T9" fmla="*/ 6 h 55"/>
                <a:gd name="T10" fmla="*/ 160 w 72"/>
                <a:gd name="T11" fmla="*/ 6 h 55"/>
                <a:gd name="T12" fmla="*/ 146 w 72"/>
                <a:gd name="T13" fmla="*/ 0 h 55"/>
                <a:gd name="T14" fmla="*/ 106 w 72"/>
                <a:gd name="T15" fmla="*/ 6 h 55"/>
                <a:gd name="T16" fmla="*/ 71 w 72"/>
                <a:gd name="T17" fmla="*/ 6 h 55"/>
                <a:gd name="T18" fmla="*/ 90 w 72"/>
                <a:gd name="T19" fmla="*/ 0 h 55"/>
                <a:gd name="T20" fmla="*/ 36 w 72"/>
                <a:gd name="T21" fmla="*/ 0 h 55"/>
                <a:gd name="T22" fmla="*/ 36 w 72"/>
                <a:gd name="T23" fmla="*/ 6 h 55"/>
                <a:gd name="T24" fmla="*/ 0 w 72"/>
                <a:gd name="T25" fmla="*/ 6 h 55"/>
                <a:gd name="T26" fmla="*/ 52 w 72"/>
                <a:gd name="T27" fmla="*/ 6 h 55"/>
                <a:gd name="T28" fmla="*/ 52 w 72"/>
                <a:gd name="T29" fmla="*/ 6 h 55"/>
                <a:gd name="T30" fmla="*/ 71 w 72"/>
                <a:gd name="T31" fmla="*/ 6 h 55"/>
                <a:gd name="T32" fmla="*/ 106 w 72"/>
                <a:gd name="T33" fmla="*/ 9 h 55"/>
                <a:gd name="T34" fmla="*/ 106 w 72"/>
                <a:gd name="T35" fmla="*/ 11 h 55"/>
                <a:gd name="T36" fmla="*/ 125 w 72"/>
                <a:gd name="T37" fmla="*/ 9 h 55"/>
                <a:gd name="T38" fmla="*/ 146 w 72"/>
                <a:gd name="T39" fmla="*/ 13 h 5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2"/>
                <a:gd name="T61" fmla="*/ 0 h 55"/>
                <a:gd name="T62" fmla="*/ 72 w 72"/>
                <a:gd name="T63" fmla="*/ 55 h 5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2" h="55">
                  <a:moveTo>
                    <a:pt x="64" y="55"/>
                  </a:moveTo>
                  <a:lnTo>
                    <a:pt x="72" y="55"/>
                  </a:lnTo>
                  <a:lnTo>
                    <a:pt x="72" y="48"/>
                  </a:lnTo>
                  <a:lnTo>
                    <a:pt x="72" y="40"/>
                  </a:lnTo>
                  <a:lnTo>
                    <a:pt x="72" y="32"/>
                  </a:lnTo>
                  <a:lnTo>
                    <a:pt x="72" y="24"/>
                  </a:lnTo>
                  <a:lnTo>
                    <a:pt x="64" y="0"/>
                  </a:lnTo>
                  <a:lnTo>
                    <a:pt x="48" y="8"/>
                  </a:lnTo>
                  <a:lnTo>
                    <a:pt x="32" y="8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16"/>
                  </a:lnTo>
                  <a:lnTo>
                    <a:pt x="24" y="32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64" y="55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67" name="Freeform 232"/>
            <p:cNvSpPr>
              <a:spLocks/>
            </p:cNvSpPr>
            <p:nvPr/>
          </p:nvSpPr>
          <p:spPr bwMode="auto">
            <a:xfrm>
              <a:off x="3353" y="2530"/>
              <a:ext cx="25" cy="29"/>
            </a:xfrm>
            <a:custGeom>
              <a:avLst/>
              <a:gdLst>
                <a:gd name="T0" fmla="*/ 0 w 24"/>
                <a:gd name="T1" fmla="*/ 7 h 31"/>
                <a:gd name="T2" fmla="*/ 0 w 24"/>
                <a:gd name="T3" fmla="*/ 0 h 31"/>
                <a:gd name="T4" fmla="*/ 8 w 24"/>
                <a:gd name="T5" fmla="*/ 0 h 31"/>
                <a:gd name="T6" fmla="*/ 52 w 24"/>
                <a:gd name="T7" fmla="*/ 7 h 31"/>
                <a:gd name="T8" fmla="*/ 52 w 24"/>
                <a:gd name="T9" fmla="*/ 7 h 31"/>
                <a:gd name="T10" fmla="*/ 8 w 24"/>
                <a:gd name="T11" fmla="*/ 7 h 31"/>
                <a:gd name="T12" fmla="*/ 0 w 24"/>
                <a:gd name="T13" fmla="*/ 7 h 31"/>
                <a:gd name="T14" fmla="*/ 0 w 24"/>
                <a:gd name="T15" fmla="*/ 7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31"/>
                <a:gd name="T26" fmla="*/ 24 w 24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31"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8" y="31"/>
                  </a:lnTo>
                  <a:lnTo>
                    <a:pt x="0" y="3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68" name="Freeform 233"/>
            <p:cNvSpPr>
              <a:spLocks/>
            </p:cNvSpPr>
            <p:nvPr/>
          </p:nvSpPr>
          <p:spPr bwMode="auto">
            <a:xfrm>
              <a:off x="3353" y="2530"/>
              <a:ext cx="25" cy="29"/>
            </a:xfrm>
            <a:custGeom>
              <a:avLst/>
              <a:gdLst>
                <a:gd name="T0" fmla="*/ 0 w 24"/>
                <a:gd name="T1" fmla="*/ 7 h 31"/>
                <a:gd name="T2" fmla="*/ 0 w 24"/>
                <a:gd name="T3" fmla="*/ 0 h 31"/>
                <a:gd name="T4" fmla="*/ 8 w 24"/>
                <a:gd name="T5" fmla="*/ 0 h 31"/>
                <a:gd name="T6" fmla="*/ 52 w 24"/>
                <a:gd name="T7" fmla="*/ 7 h 31"/>
                <a:gd name="T8" fmla="*/ 52 w 24"/>
                <a:gd name="T9" fmla="*/ 7 h 31"/>
                <a:gd name="T10" fmla="*/ 8 w 24"/>
                <a:gd name="T11" fmla="*/ 7 h 31"/>
                <a:gd name="T12" fmla="*/ 0 w 24"/>
                <a:gd name="T13" fmla="*/ 7 h 31"/>
                <a:gd name="T14" fmla="*/ 0 w 24"/>
                <a:gd name="T15" fmla="*/ 7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31"/>
                <a:gd name="T26" fmla="*/ 24 w 24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31"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8" y="31"/>
                  </a:lnTo>
                  <a:lnTo>
                    <a:pt x="0" y="31"/>
                  </a:lnTo>
                  <a:lnTo>
                    <a:pt x="0" y="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69" name="Freeform 234"/>
            <p:cNvSpPr>
              <a:spLocks/>
            </p:cNvSpPr>
            <p:nvPr/>
          </p:nvSpPr>
          <p:spPr bwMode="auto">
            <a:xfrm>
              <a:off x="3362" y="2545"/>
              <a:ext cx="49" cy="44"/>
            </a:xfrm>
            <a:custGeom>
              <a:avLst/>
              <a:gdLst>
                <a:gd name="T0" fmla="*/ 68 w 48"/>
                <a:gd name="T1" fmla="*/ 13 h 47"/>
                <a:gd name="T2" fmla="*/ 68 w 48"/>
                <a:gd name="T3" fmla="*/ 7 h 47"/>
                <a:gd name="T4" fmla="*/ 52 w 48"/>
                <a:gd name="T5" fmla="*/ 7 h 47"/>
                <a:gd name="T6" fmla="*/ 52 w 48"/>
                <a:gd name="T7" fmla="*/ 7 h 47"/>
                <a:gd name="T8" fmla="*/ 26 w 48"/>
                <a:gd name="T9" fmla="*/ 0 h 47"/>
                <a:gd name="T10" fmla="*/ 16 w 48"/>
                <a:gd name="T11" fmla="*/ 7 h 47"/>
                <a:gd name="T12" fmla="*/ 0 w 48"/>
                <a:gd name="T13" fmla="*/ 7 h 47"/>
                <a:gd name="T14" fmla="*/ 52 w 48"/>
                <a:gd name="T15" fmla="*/ 13 h 47"/>
                <a:gd name="T16" fmla="*/ 68 w 48"/>
                <a:gd name="T17" fmla="*/ 13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47"/>
                <a:gd name="T29" fmla="*/ 48 w 48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47">
                  <a:moveTo>
                    <a:pt x="48" y="47"/>
                  </a:moveTo>
                  <a:lnTo>
                    <a:pt x="48" y="31"/>
                  </a:lnTo>
                  <a:lnTo>
                    <a:pt x="32" y="23"/>
                  </a:lnTo>
                  <a:lnTo>
                    <a:pt x="32" y="15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0" y="15"/>
                  </a:lnTo>
                  <a:lnTo>
                    <a:pt x="32" y="47"/>
                  </a:lnTo>
                  <a:lnTo>
                    <a:pt x="48" y="47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70" name="Freeform 235"/>
            <p:cNvSpPr>
              <a:spLocks/>
            </p:cNvSpPr>
            <p:nvPr/>
          </p:nvSpPr>
          <p:spPr bwMode="auto">
            <a:xfrm>
              <a:off x="3362" y="2545"/>
              <a:ext cx="49" cy="44"/>
            </a:xfrm>
            <a:custGeom>
              <a:avLst/>
              <a:gdLst>
                <a:gd name="T0" fmla="*/ 68 w 48"/>
                <a:gd name="T1" fmla="*/ 13 h 47"/>
                <a:gd name="T2" fmla="*/ 68 w 48"/>
                <a:gd name="T3" fmla="*/ 7 h 47"/>
                <a:gd name="T4" fmla="*/ 52 w 48"/>
                <a:gd name="T5" fmla="*/ 7 h 47"/>
                <a:gd name="T6" fmla="*/ 52 w 48"/>
                <a:gd name="T7" fmla="*/ 7 h 47"/>
                <a:gd name="T8" fmla="*/ 26 w 48"/>
                <a:gd name="T9" fmla="*/ 0 h 47"/>
                <a:gd name="T10" fmla="*/ 16 w 48"/>
                <a:gd name="T11" fmla="*/ 7 h 47"/>
                <a:gd name="T12" fmla="*/ 0 w 48"/>
                <a:gd name="T13" fmla="*/ 7 h 47"/>
                <a:gd name="T14" fmla="*/ 52 w 48"/>
                <a:gd name="T15" fmla="*/ 13 h 47"/>
                <a:gd name="T16" fmla="*/ 68 w 48"/>
                <a:gd name="T17" fmla="*/ 13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47"/>
                <a:gd name="T29" fmla="*/ 48 w 48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47">
                  <a:moveTo>
                    <a:pt x="48" y="47"/>
                  </a:moveTo>
                  <a:lnTo>
                    <a:pt x="48" y="31"/>
                  </a:lnTo>
                  <a:lnTo>
                    <a:pt x="32" y="23"/>
                  </a:lnTo>
                  <a:lnTo>
                    <a:pt x="32" y="15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0" y="15"/>
                  </a:lnTo>
                  <a:lnTo>
                    <a:pt x="32" y="47"/>
                  </a:lnTo>
                  <a:lnTo>
                    <a:pt x="48" y="47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71" name="Freeform 236"/>
            <p:cNvSpPr>
              <a:spLocks/>
            </p:cNvSpPr>
            <p:nvPr/>
          </p:nvSpPr>
          <p:spPr bwMode="auto">
            <a:xfrm>
              <a:off x="3394" y="2525"/>
              <a:ext cx="74" cy="64"/>
            </a:xfrm>
            <a:custGeom>
              <a:avLst/>
              <a:gdLst>
                <a:gd name="T0" fmla="*/ 110 w 72"/>
                <a:gd name="T1" fmla="*/ 8 h 71"/>
                <a:gd name="T2" fmla="*/ 110 w 72"/>
                <a:gd name="T3" fmla="*/ 5 h 71"/>
                <a:gd name="T4" fmla="*/ 122 w 72"/>
                <a:gd name="T5" fmla="*/ 5 h 71"/>
                <a:gd name="T6" fmla="*/ 110 w 72"/>
                <a:gd name="T7" fmla="*/ 5 h 71"/>
                <a:gd name="T8" fmla="*/ 98 w 72"/>
                <a:gd name="T9" fmla="*/ 5 h 71"/>
                <a:gd name="T10" fmla="*/ 65 w 72"/>
                <a:gd name="T11" fmla="*/ 5 h 71"/>
                <a:gd name="T12" fmla="*/ 65 w 72"/>
                <a:gd name="T13" fmla="*/ 0 h 71"/>
                <a:gd name="T14" fmla="*/ 52 w 72"/>
                <a:gd name="T15" fmla="*/ 5 h 71"/>
                <a:gd name="T16" fmla="*/ 44 w 72"/>
                <a:gd name="T17" fmla="*/ 0 h 71"/>
                <a:gd name="T18" fmla="*/ 16 w 72"/>
                <a:gd name="T19" fmla="*/ 5 h 71"/>
                <a:gd name="T20" fmla="*/ 8 w 72"/>
                <a:gd name="T21" fmla="*/ 5 h 71"/>
                <a:gd name="T22" fmla="*/ 8 w 72"/>
                <a:gd name="T23" fmla="*/ 5 h 71"/>
                <a:gd name="T24" fmla="*/ 8 w 72"/>
                <a:gd name="T25" fmla="*/ 5 h 71"/>
                <a:gd name="T26" fmla="*/ 8 w 72"/>
                <a:gd name="T27" fmla="*/ 5 h 71"/>
                <a:gd name="T28" fmla="*/ 8 w 72"/>
                <a:gd name="T29" fmla="*/ 5 h 71"/>
                <a:gd name="T30" fmla="*/ 0 w 72"/>
                <a:gd name="T31" fmla="*/ 5 h 71"/>
                <a:gd name="T32" fmla="*/ 0 w 72"/>
                <a:gd name="T33" fmla="*/ 6 h 71"/>
                <a:gd name="T34" fmla="*/ 16 w 72"/>
                <a:gd name="T35" fmla="*/ 7 h 71"/>
                <a:gd name="T36" fmla="*/ 16 w 72"/>
                <a:gd name="T37" fmla="*/ 10 h 71"/>
                <a:gd name="T38" fmla="*/ 52 w 72"/>
                <a:gd name="T39" fmla="*/ 8 h 71"/>
                <a:gd name="T40" fmla="*/ 81 w 72"/>
                <a:gd name="T41" fmla="*/ 8 h 71"/>
                <a:gd name="T42" fmla="*/ 110 w 72"/>
                <a:gd name="T43" fmla="*/ 8 h 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2"/>
                <a:gd name="T67" fmla="*/ 0 h 71"/>
                <a:gd name="T68" fmla="*/ 72 w 72"/>
                <a:gd name="T69" fmla="*/ 71 h 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2" h="71">
                  <a:moveTo>
                    <a:pt x="64" y="63"/>
                  </a:moveTo>
                  <a:lnTo>
                    <a:pt x="64" y="39"/>
                  </a:lnTo>
                  <a:lnTo>
                    <a:pt x="72" y="32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9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16" y="55"/>
                  </a:lnTo>
                  <a:lnTo>
                    <a:pt x="16" y="71"/>
                  </a:lnTo>
                  <a:lnTo>
                    <a:pt x="32" y="63"/>
                  </a:lnTo>
                  <a:lnTo>
                    <a:pt x="48" y="63"/>
                  </a:lnTo>
                  <a:lnTo>
                    <a:pt x="64" y="63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72" name="Freeform 237"/>
            <p:cNvSpPr>
              <a:spLocks/>
            </p:cNvSpPr>
            <p:nvPr/>
          </p:nvSpPr>
          <p:spPr bwMode="auto">
            <a:xfrm>
              <a:off x="3394" y="2525"/>
              <a:ext cx="74" cy="64"/>
            </a:xfrm>
            <a:custGeom>
              <a:avLst/>
              <a:gdLst>
                <a:gd name="T0" fmla="*/ 110 w 72"/>
                <a:gd name="T1" fmla="*/ 8 h 71"/>
                <a:gd name="T2" fmla="*/ 110 w 72"/>
                <a:gd name="T3" fmla="*/ 5 h 71"/>
                <a:gd name="T4" fmla="*/ 122 w 72"/>
                <a:gd name="T5" fmla="*/ 5 h 71"/>
                <a:gd name="T6" fmla="*/ 110 w 72"/>
                <a:gd name="T7" fmla="*/ 5 h 71"/>
                <a:gd name="T8" fmla="*/ 98 w 72"/>
                <a:gd name="T9" fmla="*/ 5 h 71"/>
                <a:gd name="T10" fmla="*/ 65 w 72"/>
                <a:gd name="T11" fmla="*/ 5 h 71"/>
                <a:gd name="T12" fmla="*/ 65 w 72"/>
                <a:gd name="T13" fmla="*/ 0 h 71"/>
                <a:gd name="T14" fmla="*/ 52 w 72"/>
                <a:gd name="T15" fmla="*/ 5 h 71"/>
                <a:gd name="T16" fmla="*/ 44 w 72"/>
                <a:gd name="T17" fmla="*/ 0 h 71"/>
                <a:gd name="T18" fmla="*/ 16 w 72"/>
                <a:gd name="T19" fmla="*/ 5 h 71"/>
                <a:gd name="T20" fmla="*/ 8 w 72"/>
                <a:gd name="T21" fmla="*/ 5 h 71"/>
                <a:gd name="T22" fmla="*/ 8 w 72"/>
                <a:gd name="T23" fmla="*/ 5 h 71"/>
                <a:gd name="T24" fmla="*/ 8 w 72"/>
                <a:gd name="T25" fmla="*/ 5 h 71"/>
                <a:gd name="T26" fmla="*/ 8 w 72"/>
                <a:gd name="T27" fmla="*/ 5 h 71"/>
                <a:gd name="T28" fmla="*/ 8 w 72"/>
                <a:gd name="T29" fmla="*/ 5 h 71"/>
                <a:gd name="T30" fmla="*/ 0 w 72"/>
                <a:gd name="T31" fmla="*/ 5 h 71"/>
                <a:gd name="T32" fmla="*/ 0 w 72"/>
                <a:gd name="T33" fmla="*/ 6 h 71"/>
                <a:gd name="T34" fmla="*/ 16 w 72"/>
                <a:gd name="T35" fmla="*/ 7 h 71"/>
                <a:gd name="T36" fmla="*/ 16 w 72"/>
                <a:gd name="T37" fmla="*/ 10 h 71"/>
                <a:gd name="T38" fmla="*/ 52 w 72"/>
                <a:gd name="T39" fmla="*/ 8 h 71"/>
                <a:gd name="T40" fmla="*/ 81 w 72"/>
                <a:gd name="T41" fmla="*/ 8 h 71"/>
                <a:gd name="T42" fmla="*/ 110 w 72"/>
                <a:gd name="T43" fmla="*/ 8 h 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2"/>
                <a:gd name="T67" fmla="*/ 0 h 71"/>
                <a:gd name="T68" fmla="*/ 72 w 72"/>
                <a:gd name="T69" fmla="*/ 71 h 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2" h="71">
                  <a:moveTo>
                    <a:pt x="64" y="63"/>
                  </a:moveTo>
                  <a:lnTo>
                    <a:pt x="64" y="39"/>
                  </a:lnTo>
                  <a:lnTo>
                    <a:pt x="72" y="32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9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16" y="55"/>
                  </a:lnTo>
                  <a:lnTo>
                    <a:pt x="16" y="71"/>
                  </a:lnTo>
                  <a:lnTo>
                    <a:pt x="32" y="63"/>
                  </a:lnTo>
                  <a:lnTo>
                    <a:pt x="48" y="63"/>
                  </a:lnTo>
                  <a:lnTo>
                    <a:pt x="64" y="63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73" name="Freeform 238"/>
            <p:cNvSpPr>
              <a:spLocks/>
            </p:cNvSpPr>
            <p:nvPr/>
          </p:nvSpPr>
          <p:spPr bwMode="auto">
            <a:xfrm>
              <a:off x="3437" y="2478"/>
              <a:ext cx="83" cy="61"/>
            </a:xfrm>
            <a:custGeom>
              <a:avLst/>
              <a:gdLst>
                <a:gd name="T0" fmla="*/ 0 w 80"/>
                <a:gd name="T1" fmla="*/ 20 h 64"/>
                <a:gd name="T2" fmla="*/ 0 w 80"/>
                <a:gd name="T3" fmla="*/ 16 h 64"/>
                <a:gd name="T4" fmla="*/ 36 w 80"/>
                <a:gd name="T5" fmla="*/ 10 h 64"/>
                <a:gd name="T6" fmla="*/ 64 w 80"/>
                <a:gd name="T7" fmla="*/ 10 h 64"/>
                <a:gd name="T8" fmla="*/ 86 w 80"/>
                <a:gd name="T9" fmla="*/ 0 h 64"/>
                <a:gd name="T10" fmla="*/ 115 w 80"/>
                <a:gd name="T11" fmla="*/ 0 h 64"/>
                <a:gd name="T12" fmla="*/ 115 w 80"/>
                <a:gd name="T13" fmla="*/ 10 h 64"/>
                <a:gd name="T14" fmla="*/ 149 w 80"/>
                <a:gd name="T15" fmla="*/ 12 h 64"/>
                <a:gd name="T16" fmla="*/ 166 w 80"/>
                <a:gd name="T17" fmla="*/ 12 h 64"/>
                <a:gd name="T18" fmla="*/ 166 w 80"/>
                <a:gd name="T19" fmla="*/ 16 h 64"/>
                <a:gd name="T20" fmla="*/ 133 w 80"/>
                <a:gd name="T21" fmla="*/ 16 h 64"/>
                <a:gd name="T22" fmla="*/ 99 w 80"/>
                <a:gd name="T23" fmla="*/ 16 h 64"/>
                <a:gd name="T24" fmla="*/ 48 w 80"/>
                <a:gd name="T25" fmla="*/ 16 h 64"/>
                <a:gd name="T26" fmla="*/ 48 w 80"/>
                <a:gd name="T27" fmla="*/ 20 h 64"/>
                <a:gd name="T28" fmla="*/ 48 w 80"/>
                <a:gd name="T29" fmla="*/ 26 h 64"/>
                <a:gd name="T30" fmla="*/ 36 w 80"/>
                <a:gd name="T31" fmla="*/ 23 h 64"/>
                <a:gd name="T32" fmla="*/ 0 w 80"/>
                <a:gd name="T33" fmla="*/ 23 h 64"/>
                <a:gd name="T34" fmla="*/ 0 w 80"/>
                <a:gd name="T35" fmla="*/ 20 h 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64"/>
                <a:gd name="T56" fmla="*/ 80 w 80"/>
                <a:gd name="T57" fmla="*/ 64 h 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64">
                  <a:moveTo>
                    <a:pt x="0" y="48"/>
                  </a:moveTo>
                  <a:lnTo>
                    <a:pt x="0" y="40"/>
                  </a:lnTo>
                  <a:lnTo>
                    <a:pt x="16" y="24"/>
                  </a:lnTo>
                  <a:lnTo>
                    <a:pt x="32" y="16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56" y="16"/>
                  </a:lnTo>
                  <a:lnTo>
                    <a:pt x="72" y="32"/>
                  </a:lnTo>
                  <a:lnTo>
                    <a:pt x="80" y="32"/>
                  </a:lnTo>
                  <a:lnTo>
                    <a:pt x="80" y="40"/>
                  </a:lnTo>
                  <a:lnTo>
                    <a:pt x="64" y="40"/>
                  </a:lnTo>
                  <a:lnTo>
                    <a:pt x="48" y="40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24" y="64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74" name="Freeform 239"/>
            <p:cNvSpPr>
              <a:spLocks/>
            </p:cNvSpPr>
            <p:nvPr/>
          </p:nvSpPr>
          <p:spPr bwMode="auto">
            <a:xfrm>
              <a:off x="3437" y="2478"/>
              <a:ext cx="83" cy="61"/>
            </a:xfrm>
            <a:custGeom>
              <a:avLst/>
              <a:gdLst>
                <a:gd name="T0" fmla="*/ 0 w 80"/>
                <a:gd name="T1" fmla="*/ 20 h 64"/>
                <a:gd name="T2" fmla="*/ 0 w 80"/>
                <a:gd name="T3" fmla="*/ 16 h 64"/>
                <a:gd name="T4" fmla="*/ 36 w 80"/>
                <a:gd name="T5" fmla="*/ 10 h 64"/>
                <a:gd name="T6" fmla="*/ 64 w 80"/>
                <a:gd name="T7" fmla="*/ 10 h 64"/>
                <a:gd name="T8" fmla="*/ 86 w 80"/>
                <a:gd name="T9" fmla="*/ 0 h 64"/>
                <a:gd name="T10" fmla="*/ 115 w 80"/>
                <a:gd name="T11" fmla="*/ 0 h 64"/>
                <a:gd name="T12" fmla="*/ 115 w 80"/>
                <a:gd name="T13" fmla="*/ 10 h 64"/>
                <a:gd name="T14" fmla="*/ 149 w 80"/>
                <a:gd name="T15" fmla="*/ 12 h 64"/>
                <a:gd name="T16" fmla="*/ 166 w 80"/>
                <a:gd name="T17" fmla="*/ 12 h 64"/>
                <a:gd name="T18" fmla="*/ 166 w 80"/>
                <a:gd name="T19" fmla="*/ 16 h 64"/>
                <a:gd name="T20" fmla="*/ 133 w 80"/>
                <a:gd name="T21" fmla="*/ 16 h 64"/>
                <a:gd name="T22" fmla="*/ 99 w 80"/>
                <a:gd name="T23" fmla="*/ 16 h 64"/>
                <a:gd name="T24" fmla="*/ 48 w 80"/>
                <a:gd name="T25" fmla="*/ 16 h 64"/>
                <a:gd name="T26" fmla="*/ 48 w 80"/>
                <a:gd name="T27" fmla="*/ 20 h 64"/>
                <a:gd name="T28" fmla="*/ 48 w 80"/>
                <a:gd name="T29" fmla="*/ 26 h 64"/>
                <a:gd name="T30" fmla="*/ 36 w 80"/>
                <a:gd name="T31" fmla="*/ 23 h 64"/>
                <a:gd name="T32" fmla="*/ 0 w 80"/>
                <a:gd name="T33" fmla="*/ 23 h 64"/>
                <a:gd name="T34" fmla="*/ 0 w 80"/>
                <a:gd name="T35" fmla="*/ 20 h 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64"/>
                <a:gd name="T56" fmla="*/ 80 w 80"/>
                <a:gd name="T57" fmla="*/ 64 h 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64">
                  <a:moveTo>
                    <a:pt x="0" y="48"/>
                  </a:moveTo>
                  <a:lnTo>
                    <a:pt x="0" y="40"/>
                  </a:lnTo>
                  <a:lnTo>
                    <a:pt x="16" y="24"/>
                  </a:lnTo>
                  <a:lnTo>
                    <a:pt x="32" y="16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56" y="16"/>
                  </a:lnTo>
                  <a:lnTo>
                    <a:pt x="72" y="32"/>
                  </a:lnTo>
                  <a:lnTo>
                    <a:pt x="80" y="32"/>
                  </a:lnTo>
                  <a:lnTo>
                    <a:pt x="80" y="40"/>
                  </a:lnTo>
                  <a:lnTo>
                    <a:pt x="64" y="40"/>
                  </a:lnTo>
                  <a:lnTo>
                    <a:pt x="48" y="40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24" y="64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0" y="4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75" name="Freeform 240"/>
            <p:cNvSpPr>
              <a:spLocks/>
            </p:cNvSpPr>
            <p:nvPr/>
          </p:nvSpPr>
          <p:spPr bwMode="auto">
            <a:xfrm>
              <a:off x="3460" y="2517"/>
              <a:ext cx="42" cy="64"/>
            </a:xfrm>
            <a:custGeom>
              <a:avLst/>
              <a:gdLst>
                <a:gd name="T0" fmla="*/ 0 w 40"/>
                <a:gd name="T1" fmla="*/ 5 h 71"/>
                <a:gd name="T2" fmla="*/ 0 w 40"/>
                <a:gd name="T3" fmla="*/ 5 h 71"/>
                <a:gd name="T4" fmla="*/ 0 w 40"/>
                <a:gd name="T5" fmla="*/ 0 h 71"/>
                <a:gd name="T6" fmla="*/ 60 w 40"/>
                <a:gd name="T7" fmla="*/ 0 h 71"/>
                <a:gd name="T8" fmla="*/ 86 w 40"/>
                <a:gd name="T9" fmla="*/ 5 h 71"/>
                <a:gd name="T10" fmla="*/ 104 w 40"/>
                <a:gd name="T11" fmla="*/ 6 h 71"/>
                <a:gd name="T12" fmla="*/ 104 w 40"/>
                <a:gd name="T13" fmla="*/ 7 h 71"/>
                <a:gd name="T14" fmla="*/ 8 w 40"/>
                <a:gd name="T15" fmla="*/ 10 h 71"/>
                <a:gd name="T16" fmla="*/ 0 w 40"/>
                <a:gd name="T17" fmla="*/ 10 h 71"/>
                <a:gd name="T18" fmla="*/ 0 w 40"/>
                <a:gd name="T19" fmla="*/ 6 h 71"/>
                <a:gd name="T20" fmla="*/ 8 w 40"/>
                <a:gd name="T21" fmla="*/ 5 h 71"/>
                <a:gd name="T22" fmla="*/ 0 w 40"/>
                <a:gd name="T23" fmla="*/ 5 h 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71"/>
                <a:gd name="T38" fmla="*/ 40 w 40"/>
                <a:gd name="T39" fmla="*/ 71 h 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71">
                  <a:moveTo>
                    <a:pt x="0" y="24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24" y="0"/>
                  </a:lnTo>
                  <a:lnTo>
                    <a:pt x="32" y="32"/>
                  </a:lnTo>
                  <a:lnTo>
                    <a:pt x="40" y="47"/>
                  </a:lnTo>
                  <a:lnTo>
                    <a:pt x="40" y="55"/>
                  </a:lnTo>
                  <a:lnTo>
                    <a:pt x="8" y="71"/>
                  </a:lnTo>
                  <a:lnTo>
                    <a:pt x="0" y="71"/>
                  </a:lnTo>
                  <a:lnTo>
                    <a:pt x="0" y="47"/>
                  </a:lnTo>
                  <a:lnTo>
                    <a:pt x="8" y="4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76" name="Freeform 241"/>
            <p:cNvSpPr>
              <a:spLocks/>
            </p:cNvSpPr>
            <p:nvPr/>
          </p:nvSpPr>
          <p:spPr bwMode="auto">
            <a:xfrm>
              <a:off x="3460" y="2517"/>
              <a:ext cx="42" cy="64"/>
            </a:xfrm>
            <a:custGeom>
              <a:avLst/>
              <a:gdLst>
                <a:gd name="T0" fmla="*/ 0 w 40"/>
                <a:gd name="T1" fmla="*/ 5 h 71"/>
                <a:gd name="T2" fmla="*/ 0 w 40"/>
                <a:gd name="T3" fmla="*/ 5 h 71"/>
                <a:gd name="T4" fmla="*/ 0 w 40"/>
                <a:gd name="T5" fmla="*/ 0 h 71"/>
                <a:gd name="T6" fmla="*/ 60 w 40"/>
                <a:gd name="T7" fmla="*/ 0 h 71"/>
                <a:gd name="T8" fmla="*/ 86 w 40"/>
                <a:gd name="T9" fmla="*/ 5 h 71"/>
                <a:gd name="T10" fmla="*/ 104 w 40"/>
                <a:gd name="T11" fmla="*/ 6 h 71"/>
                <a:gd name="T12" fmla="*/ 104 w 40"/>
                <a:gd name="T13" fmla="*/ 7 h 71"/>
                <a:gd name="T14" fmla="*/ 8 w 40"/>
                <a:gd name="T15" fmla="*/ 10 h 71"/>
                <a:gd name="T16" fmla="*/ 0 w 40"/>
                <a:gd name="T17" fmla="*/ 10 h 71"/>
                <a:gd name="T18" fmla="*/ 0 w 40"/>
                <a:gd name="T19" fmla="*/ 6 h 71"/>
                <a:gd name="T20" fmla="*/ 8 w 40"/>
                <a:gd name="T21" fmla="*/ 5 h 71"/>
                <a:gd name="T22" fmla="*/ 0 w 40"/>
                <a:gd name="T23" fmla="*/ 5 h 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71"/>
                <a:gd name="T38" fmla="*/ 40 w 40"/>
                <a:gd name="T39" fmla="*/ 71 h 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71">
                  <a:moveTo>
                    <a:pt x="0" y="24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24" y="0"/>
                  </a:lnTo>
                  <a:lnTo>
                    <a:pt x="32" y="32"/>
                  </a:lnTo>
                  <a:lnTo>
                    <a:pt x="40" y="47"/>
                  </a:lnTo>
                  <a:lnTo>
                    <a:pt x="40" y="55"/>
                  </a:lnTo>
                  <a:lnTo>
                    <a:pt x="8" y="71"/>
                  </a:lnTo>
                  <a:lnTo>
                    <a:pt x="0" y="71"/>
                  </a:lnTo>
                  <a:lnTo>
                    <a:pt x="0" y="47"/>
                  </a:lnTo>
                  <a:lnTo>
                    <a:pt x="8" y="40"/>
                  </a:lnTo>
                  <a:lnTo>
                    <a:pt x="0" y="24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77" name="Freeform 242"/>
            <p:cNvSpPr>
              <a:spLocks/>
            </p:cNvSpPr>
            <p:nvPr/>
          </p:nvSpPr>
          <p:spPr bwMode="auto">
            <a:xfrm>
              <a:off x="3486" y="2517"/>
              <a:ext cx="24" cy="51"/>
            </a:xfrm>
            <a:custGeom>
              <a:avLst/>
              <a:gdLst>
                <a:gd name="T0" fmla="*/ 16 w 24"/>
                <a:gd name="T1" fmla="*/ 0 h 55"/>
                <a:gd name="T2" fmla="*/ 0 w 24"/>
                <a:gd name="T3" fmla="*/ 0 h 55"/>
                <a:gd name="T4" fmla="*/ 8 w 24"/>
                <a:gd name="T5" fmla="*/ 6 h 55"/>
                <a:gd name="T6" fmla="*/ 16 w 24"/>
                <a:gd name="T7" fmla="*/ 11 h 55"/>
                <a:gd name="T8" fmla="*/ 16 w 24"/>
                <a:gd name="T9" fmla="*/ 13 h 55"/>
                <a:gd name="T10" fmla="*/ 24 w 24"/>
                <a:gd name="T11" fmla="*/ 13 h 55"/>
                <a:gd name="T12" fmla="*/ 24 w 24"/>
                <a:gd name="T13" fmla="*/ 6 h 55"/>
                <a:gd name="T14" fmla="*/ 24 w 24"/>
                <a:gd name="T15" fmla="*/ 6 h 55"/>
                <a:gd name="T16" fmla="*/ 16 w 24"/>
                <a:gd name="T17" fmla="*/ 6 h 55"/>
                <a:gd name="T18" fmla="*/ 16 w 24"/>
                <a:gd name="T19" fmla="*/ 0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55"/>
                <a:gd name="T32" fmla="*/ 24 w 24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55">
                  <a:moveTo>
                    <a:pt x="16" y="0"/>
                  </a:moveTo>
                  <a:lnTo>
                    <a:pt x="0" y="0"/>
                  </a:lnTo>
                  <a:lnTo>
                    <a:pt x="8" y="32"/>
                  </a:lnTo>
                  <a:lnTo>
                    <a:pt x="16" y="47"/>
                  </a:lnTo>
                  <a:lnTo>
                    <a:pt x="16" y="55"/>
                  </a:lnTo>
                  <a:lnTo>
                    <a:pt x="24" y="55"/>
                  </a:lnTo>
                  <a:lnTo>
                    <a:pt x="24" y="32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78" name="Freeform 243"/>
            <p:cNvSpPr>
              <a:spLocks/>
            </p:cNvSpPr>
            <p:nvPr/>
          </p:nvSpPr>
          <p:spPr bwMode="auto">
            <a:xfrm>
              <a:off x="3486" y="2517"/>
              <a:ext cx="24" cy="51"/>
            </a:xfrm>
            <a:custGeom>
              <a:avLst/>
              <a:gdLst>
                <a:gd name="T0" fmla="*/ 16 w 24"/>
                <a:gd name="T1" fmla="*/ 0 h 55"/>
                <a:gd name="T2" fmla="*/ 0 w 24"/>
                <a:gd name="T3" fmla="*/ 0 h 55"/>
                <a:gd name="T4" fmla="*/ 8 w 24"/>
                <a:gd name="T5" fmla="*/ 6 h 55"/>
                <a:gd name="T6" fmla="*/ 16 w 24"/>
                <a:gd name="T7" fmla="*/ 11 h 55"/>
                <a:gd name="T8" fmla="*/ 16 w 24"/>
                <a:gd name="T9" fmla="*/ 13 h 55"/>
                <a:gd name="T10" fmla="*/ 24 w 24"/>
                <a:gd name="T11" fmla="*/ 13 h 55"/>
                <a:gd name="T12" fmla="*/ 24 w 24"/>
                <a:gd name="T13" fmla="*/ 6 h 55"/>
                <a:gd name="T14" fmla="*/ 24 w 24"/>
                <a:gd name="T15" fmla="*/ 6 h 55"/>
                <a:gd name="T16" fmla="*/ 16 w 24"/>
                <a:gd name="T17" fmla="*/ 6 h 55"/>
                <a:gd name="T18" fmla="*/ 16 w 24"/>
                <a:gd name="T19" fmla="*/ 0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55"/>
                <a:gd name="T32" fmla="*/ 24 w 24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55">
                  <a:moveTo>
                    <a:pt x="16" y="0"/>
                  </a:moveTo>
                  <a:lnTo>
                    <a:pt x="0" y="0"/>
                  </a:lnTo>
                  <a:lnTo>
                    <a:pt x="8" y="32"/>
                  </a:lnTo>
                  <a:lnTo>
                    <a:pt x="16" y="47"/>
                  </a:lnTo>
                  <a:lnTo>
                    <a:pt x="16" y="55"/>
                  </a:lnTo>
                  <a:lnTo>
                    <a:pt x="24" y="55"/>
                  </a:lnTo>
                  <a:lnTo>
                    <a:pt x="24" y="32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16" y="0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79" name="Freeform 244"/>
            <p:cNvSpPr>
              <a:spLocks/>
            </p:cNvSpPr>
            <p:nvPr/>
          </p:nvSpPr>
          <p:spPr bwMode="auto">
            <a:xfrm>
              <a:off x="3502" y="2508"/>
              <a:ext cx="25" cy="60"/>
            </a:xfrm>
            <a:custGeom>
              <a:avLst/>
              <a:gdLst>
                <a:gd name="T0" fmla="*/ 36 w 24"/>
                <a:gd name="T1" fmla="*/ 8 h 63"/>
                <a:gd name="T2" fmla="*/ 0 w 24"/>
                <a:gd name="T3" fmla="*/ 8 h 63"/>
                <a:gd name="T4" fmla="*/ 0 w 24"/>
                <a:gd name="T5" fmla="*/ 10 h 63"/>
                <a:gd name="T6" fmla="*/ 8 w 24"/>
                <a:gd name="T7" fmla="*/ 10 h 63"/>
                <a:gd name="T8" fmla="*/ 8 w 24"/>
                <a:gd name="T9" fmla="*/ 15 h 63"/>
                <a:gd name="T10" fmla="*/ 8 w 24"/>
                <a:gd name="T11" fmla="*/ 25 h 63"/>
                <a:gd name="T12" fmla="*/ 36 w 24"/>
                <a:gd name="T13" fmla="*/ 25 h 63"/>
                <a:gd name="T14" fmla="*/ 36 w 24"/>
                <a:gd name="T15" fmla="*/ 19 h 63"/>
                <a:gd name="T16" fmla="*/ 52 w 24"/>
                <a:gd name="T17" fmla="*/ 10 h 63"/>
                <a:gd name="T18" fmla="*/ 52 w 24"/>
                <a:gd name="T19" fmla="*/ 8 h 63"/>
                <a:gd name="T20" fmla="*/ 36 w 24"/>
                <a:gd name="T21" fmla="*/ 0 h 63"/>
                <a:gd name="T22" fmla="*/ 36 w 24"/>
                <a:gd name="T23" fmla="*/ 8 h 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"/>
                <a:gd name="T37" fmla="*/ 0 h 63"/>
                <a:gd name="T38" fmla="*/ 24 w 24"/>
                <a:gd name="T39" fmla="*/ 63 h 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" h="63">
                  <a:moveTo>
                    <a:pt x="16" y="8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8" y="63"/>
                  </a:lnTo>
                  <a:lnTo>
                    <a:pt x="16" y="63"/>
                  </a:lnTo>
                  <a:lnTo>
                    <a:pt x="16" y="48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80" name="Freeform 245"/>
            <p:cNvSpPr>
              <a:spLocks/>
            </p:cNvSpPr>
            <p:nvPr/>
          </p:nvSpPr>
          <p:spPr bwMode="auto">
            <a:xfrm>
              <a:off x="3502" y="2508"/>
              <a:ext cx="25" cy="60"/>
            </a:xfrm>
            <a:custGeom>
              <a:avLst/>
              <a:gdLst>
                <a:gd name="T0" fmla="*/ 36 w 24"/>
                <a:gd name="T1" fmla="*/ 8 h 63"/>
                <a:gd name="T2" fmla="*/ 0 w 24"/>
                <a:gd name="T3" fmla="*/ 8 h 63"/>
                <a:gd name="T4" fmla="*/ 0 w 24"/>
                <a:gd name="T5" fmla="*/ 10 h 63"/>
                <a:gd name="T6" fmla="*/ 8 w 24"/>
                <a:gd name="T7" fmla="*/ 10 h 63"/>
                <a:gd name="T8" fmla="*/ 8 w 24"/>
                <a:gd name="T9" fmla="*/ 15 h 63"/>
                <a:gd name="T10" fmla="*/ 8 w 24"/>
                <a:gd name="T11" fmla="*/ 25 h 63"/>
                <a:gd name="T12" fmla="*/ 36 w 24"/>
                <a:gd name="T13" fmla="*/ 25 h 63"/>
                <a:gd name="T14" fmla="*/ 36 w 24"/>
                <a:gd name="T15" fmla="*/ 19 h 63"/>
                <a:gd name="T16" fmla="*/ 52 w 24"/>
                <a:gd name="T17" fmla="*/ 10 h 63"/>
                <a:gd name="T18" fmla="*/ 52 w 24"/>
                <a:gd name="T19" fmla="*/ 8 h 63"/>
                <a:gd name="T20" fmla="*/ 36 w 24"/>
                <a:gd name="T21" fmla="*/ 0 h 63"/>
                <a:gd name="T22" fmla="*/ 36 w 24"/>
                <a:gd name="T23" fmla="*/ 8 h 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"/>
                <a:gd name="T37" fmla="*/ 0 h 63"/>
                <a:gd name="T38" fmla="*/ 24 w 24"/>
                <a:gd name="T39" fmla="*/ 63 h 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" h="63">
                  <a:moveTo>
                    <a:pt x="16" y="8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8" y="63"/>
                  </a:lnTo>
                  <a:lnTo>
                    <a:pt x="16" y="63"/>
                  </a:lnTo>
                  <a:lnTo>
                    <a:pt x="16" y="48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16" y="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81" name="Freeform 246"/>
            <p:cNvSpPr>
              <a:spLocks/>
            </p:cNvSpPr>
            <p:nvPr/>
          </p:nvSpPr>
          <p:spPr bwMode="auto">
            <a:xfrm>
              <a:off x="3520" y="2495"/>
              <a:ext cx="122" cy="94"/>
            </a:xfrm>
            <a:custGeom>
              <a:avLst/>
              <a:gdLst>
                <a:gd name="T0" fmla="*/ 84 w 120"/>
                <a:gd name="T1" fmla="*/ 15 h 103"/>
                <a:gd name="T2" fmla="*/ 110 w 120"/>
                <a:gd name="T3" fmla="*/ 12 h 103"/>
                <a:gd name="T4" fmla="*/ 126 w 120"/>
                <a:gd name="T5" fmla="*/ 13 h 103"/>
                <a:gd name="T6" fmla="*/ 136 w 120"/>
                <a:gd name="T7" fmla="*/ 12 h 103"/>
                <a:gd name="T8" fmla="*/ 153 w 120"/>
                <a:gd name="T9" fmla="*/ 10 h 103"/>
                <a:gd name="T10" fmla="*/ 165 w 120"/>
                <a:gd name="T11" fmla="*/ 5 h 103"/>
                <a:gd name="T12" fmla="*/ 165 w 120"/>
                <a:gd name="T13" fmla="*/ 5 h 103"/>
                <a:gd name="T14" fmla="*/ 165 w 120"/>
                <a:gd name="T15" fmla="*/ 5 h 103"/>
                <a:gd name="T16" fmla="*/ 165 w 120"/>
                <a:gd name="T17" fmla="*/ 5 h 103"/>
                <a:gd name="T18" fmla="*/ 165 w 120"/>
                <a:gd name="T19" fmla="*/ 0 h 103"/>
                <a:gd name="T20" fmla="*/ 153 w 120"/>
                <a:gd name="T21" fmla="*/ 0 h 103"/>
                <a:gd name="T22" fmla="*/ 144 w 120"/>
                <a:gd name="T23" fmla="*/ 5 h 103"/>
                <a:gd name="T24" fmla="*/ 110 w 120"/>
                <a:gd name="T25" fmla="*/ 5 h 103"/>
                <a:gd name="T26" fmla="*/ 94 w 120"/>
                <a:gd name="T27" fmla="*/ 5 h 103"/>
                <a:gd name="T28" fmla="*/ 76 w 120"/>
                <a:gd name="T29" fmla="*/ 5 h 103"/>
                <a:gd name="T30" fmla="*/ 68 w 120"/>
                <a:gd name="T31" fmla="*/ 5 h 103"/>
                <a:gd name="T32" fmla="*/ 52 w 120"/>
                <a:gd name="T33" fmla="*/ 0 h 103"/>
                <a:gd name="T34" fmla="*/ 24 w 120"/>
                <a:gd name="T35" fmla="*/ 0 h 103"/>
                <a:gd name="T36" fmla="*/ 8 w 120"/>
                <a:gd name="T37" fmla="*/ 5 h 103"/>
                <a:gd name="T38" fmla="*/ 8 w 120"/>
                <a:gd name="T39" fmla="*/ 5 h 103"/>
                <a:gd name="T40" fmla="*/ 8 w 120"/>
                <a:gd name="T41" fmla="*/ 5 h 103"/>
                <a:gd name="T42" fmla="*/ 0 w 120"/>
                <a:gd name="T43" fmla="*/ 11 h 103"/>
                <a:gd name="T44" fmla="*/ 0 w 120"/>
                <a:gd name="T45" fmla="*/ 13 h 103"/>
                <a:gd name="T46" fmla="*/ 24 w 120"/>
                <a:gd name="T47" fmla="*/ 13 h 103"/>
                <a:gd name="T48" fmla="*/ 24 w 120"/>
                <a:gd name="T49" fmla="*/ 14 h 103"/>
                <a:gd name="T50" fmla="*/ 52 w 120"/>
                <a:gd name="T51" fmla="*/ 16 h 103"/>
                <a:gd name="T52" fmla="*/ 60 w 120"/>
                <a:gd name="T53" fmla="*/ 16 h 103"/>
                <a:gd name="T54" fmla="*/ 84 w 120"/>
                <a:gd name="T55" fmla="*/ 16 h 103"/>
                <a:gd name="T56" fmla="*/ 84 w 120"/>
                <a:gd name="T57" fmla="*/ 15 h 10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"/>
                <a:gd name="T88" fmla="*/ 0 h 103"/>
                <a:gd name="T89" fmla="*/ 120 w 120"/>
                <a:gd name="T90" fmla="*/ 103 h 10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" h="103">
                  <a:moveTo>
                    <a:pt x="64" y="95"/>
                  </a:moveTo>
                  <a:lnTo>
                    <a:pt x="80" y="71"/>
                  </a:lnTo>
                  <a:lnTo>
                    <a:pt x="88" y="79"/>
                  </a:lnTo>
                  <a:lnTo>
                    <a:pt x="96" y="71"/>
                  </a:lnTo>
                  <a:lnTo>
                    <a:pt x="112" y="56"/>
                  </a:lnTo>
                  <a:lnTo>
                    <a:pt x="120" y="32"/>
                  </a:lnTo>
                  <a:lnTo>
                    <a:pt x="120" y="24"/>
                  </a:lnTo>
                  <a:lnTo>
                    <a:pt x="120" y="16"/>
                  </a:lnTo>
                  <a:lnTo>
                    <a:pt x="120" y="8"/>
                  </a:lnTo>
                  <a:lnTo>
                    <a:pt x="120" y="0"/>
                  </a:lnTo>
                  <a:lnTo>
                    <a:pt x="112" y="0"/>
                  </a:lnTo>
                  <a:lnTo>
                    <a:pt x="104" y="8"/>
                  </a:lnTo>
                  <a:lnTo>
                    <a:pt x="80" y="8"/>
                  </a:lnTo>
                  <a:lnTo>
                    <a:pt x="72" y="16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0" y="64"/>
                  </a:lnTo>
                  <a:lnTo>
                    <a:pt x="0" y="79"/>
                  </a:lnTo>
                  <a:lnTo>
                    <a:pt x="24" y="79"/>
                  </a:lnTo>
                  <a:lnTo>
                    <a:pt x="24" y="87"/>
                  </a:lnTo>
                  <a:lnTo>
                    <a:pt x="32" y="103"/>
                  </a:lnTo>
                  <a:lnTo>
                    <a:pt x="40" y="103"/>
                  </a:lnTo>
                  <a:lnTo>
                    <a:pt x="64" y="103"/>
                  </a:lnTo>
                  <a:lnTo>
                    <a:pt x="64" y="95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82" name="Freeform 247"/>
            <p:cNvSpPr>
              <a:spLocks/>
            </p:cNvSpPr>
            <p:nvPr/>
          </p:nvSpPr>
          <p:spPr bwMode="auto">
            <a:xfrm>
              <a:off x="3520" y="2495"/>
              <a:ext cx="122" cy="94"/>
            </a:xfrm>
            <a:custGeom>
              <a:avLst/>
              <a:gdLst>
                <a:gd name="T0" fmla="*/ 84 w 120"/>
                <a:gd name="T1" fmla="*/ 15 h 103"/>
                <a:gd name="T2" fmla="*/ 110 w 120"/>
                <a:gd name="T3" fmla="*/ 12 h 103"/>
                <a:gd name="T4" fmla="*/ 126 w 120"/>
                <a:gd name="T5" fmla="*/ 13 h 103"/>
                <a:gd name="T6" fmla="*/ 136 w 120"/>
                <a:gd name="T7" fmla="*/ 12 h 103"/>
                <a:gd name="T8" fmla="*/ 153 w 120"/>
                <a:gd name="T9" fmla="*/ 10 h 103"/>
                <a:gd name="T10" fmla="*/ 165 w 120"/>
                <a:gd name="T11" fmla="*/ 5 h 103"/>
                <a:gd name="T12" fmla="*/ 165 w 120"/>
                <a:gd name="T13" fmla="*/ 5 h 103"/>
                <a:gd name="T14" fmla="*/ 165 w 120"/>
                <a:gd name="T15" fmla="*/ 5 h 103"/>
                <a:gd name="T16" fmla="*/ 165 w 120"/>
                <a:gd name="T17" fmla="*/ 5 h 103"/>
                <a:gd name="T18" fmla="*/ 165 w 120"/>
                <a:gd name="T19" fmla="*/ 0 h 103"/>
                <a:gd name="T20" fmla="*/ 153 w 120"/>
                <a:gd name="T21" fmla="*/ 0 h 103"/>
                <a:gd name="T22" fmla="*/ 144 w 120"/>
                <a:gd name="T23" fmla="*/ 5 h 103"/>
                <a:gd name="T24" fmla="*/ 110 w 120"/>
                <a:gd name="T25" fmla="*/ 5 h 103"/>
                <a:gd name="T26" fmla="*/ 94 w 120"/>
                <a:gd name="T27" fmla="*/ 5 h 103"/>
                <a:gd name="T28" fmla="*/ 76 w 120"/>
                <a:gd name="T29" fmla="*/ 5 h 103"/>
                <a:gd name="T30" fmla="*/ 68 w 120"/>
                <a:gd name="T31" fmla="*/ 5 h 103"/>
                <a:gd name="T32" fmla="*/ 52 w 120"/>
                <a:gd name="T33" fmla="*/ 0 h 103"/>
                <a:gd name="T34" fmla="*/ 24 w 120"/>
                <a:gd name="T35" fmla="*/ 0 h 103"/>
                <a:gd name="T36" fmla="*/ 8 w 120"/>
                <a:gd name="T37" fmla="*/ 5 h 103"/>
                <a:gd name="T38" fmla="*/ 8 w 120"/>
                <a:gd name="T39" fmla="*/ 5 h 103"/>
                <a:gd name="T40" fmla="*/ 8 w 120"/>
                <a:gd name="T41" fmla="*/ 5 h 103"/>
                <a:gd name="T42" fmla="*/ 0 w 120"/>
                <a:gd name="T43" fmla="*/ 11 h 103"/>
                <a:gd name="T44" fmla="*/ 0 w 120"/>
                <a:gd name="T45" fmla="*/ 13 h 103"/>
                <a:gd name="T46" fmla="*/ 24 w 120"/>
                <a:gd name="T47" fmla="*/ 13 h 103"/>
                <a:gd name="T48" fmla="*/ 24 w 120"/>
                <a:gd name="T49" fmla="*/ 14 h 103"/>
                <a:gd name="T50" fmla="*/ 52 w 120"/>
                <a:gd name="T51" fmla="*/ 16 h 103"/>
                <a:gd name="T52" fmla="*/ 60 w 120"/>
                <a:gd name="T53" fmla="*/ 16 h 103"/>
                <a:gd name="T54" fmla="*/ 84 w 120"/>
                <a:gd name="T55" fmla="*/ 16 h 103"/>
                <a:gd name="T56" fmla="*/ 84 w 120"/>
                <a:gd name="T57" fmla="*/ 15 h 10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"/>
                <a:gd name="T88" fmla="*/ 0 h 103"/>
                <a:gd name="T89" fmla="*/ 120 w 120"/>
                <a:gd name="T90" fmla="*/ 103 h 10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" h="103">
                  <a:moveTo>
                    <a:pt x="64" y="95"/>
                  </a:moveTo>
                  <a:lnTo>
                    <a:pt x="80" y="71"/>
                  </a:lnTo>
                  <a:lnTo>
                    <a:pt x="88" y="79"/>
                  </a:lnTo>
                  <a:lnTo>
                    <a:pt x="96" y="71"/>
                  </a:lnTo>
                  <a:lnTo>
                    <a:pt x="112" y="56"/>
                  </a:lnTo>
                  <a:lnTo>
                    <a:pt x="120" y="32"/>
                  </a:lnTo>
                  <a:lnTo>
                    <a:pt x="120" y="24"/>
                  </a:lnTo>
                  <a:lnTo>
                    <a:pt x="120" y="16"/>
                  </a:lnTo>
                  <a:lnTo>
                    <a:pt x="120" y="8"/>
                  </a:lnTo>
                  <a:lnTo>
                    <a:pt x="120" y="0"/>
                  </a:lnTo>
                  <a:lnTo>
                    <a:pt x="112" y="0"/>
                  </a:lnTo>
                  <a:lnTo>
                    <a:pt x="104" y="8"/>
                  </a:lnTo>
                  <a:lnTo>
                    <a:pt x="80" y="8"/>
                  </a:lnTo>
                  <a:lnTo>
                    <a:pt x="72" y="16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0" y="64"/>
                  </a:lnTo>
                  <a:lnTo>
                    <a:pt x="0" y="79"/>
                  </a:lnTo>
                  <a:lnTo>
                    <a:pt x="24" y="79"/>
                  </a:lnTo>
                  <a:lnTo>
                    <a:pt x="24" y="87"/>
                  </a:lnTo>
                  <a:lnTo>
                    <a:pt x="32" y="103"/>
                  </a:lnTo>
                  <a:lnTo>
                    <a:pt x="40" y="103"/>
                  </a:lnTo>
                  <a:lnTo>
                    <a:pt x="64" y="103"/>
                  </a:lnTo>
                  <a:lnTo>
                    <a:pt x="64" y="95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83" name="Freeform 248"/>
            <p:cNvSpPr>
              <a:spLocks/>
            </p:cNvSpPr>
            <p:nvPr/>
          </p:nvSpPr>
          <p:spPr bwMode="auto">
            <a:xfrm>
              <a:off x="3585" y="2501"/>
              <a:ext cx="82" cy="110"/>
            </a:xfrm>
            <a:custGeom>
              <a:avLst/>
              <a:gdLst>
                <a:gd name="T0" fmla="*/ 0 w 80"/>
                <a:gd name="T1" fmla="*/ 18 h 119"/>
                <a:gd name="T2" fmla="*/ 16 w 80"/>
                <a:gd name="T3" fmla="*/ 14 h 119"/>
                <a:gd name="T4" fmla="*/ 44 w 80"/>
                <a:gd name="T5" fmla="*/ 15 h 119"/>
                <a:gd name="T6" fmla="*/ 52 w 80"/>
                <a:gd name="T7" fmla="*/ 14 h 119"/>
                <a:gd name="T8" fmla="*/ 75 w 80"/>
                <a:gd name="T9" fmla="*/ 10 h 119"/>
                <a:gd name="T10" fmla="*/ 91 w 80"/>
                <a:gd name="T11" fmla="*/ 6 h 119"/>
                <a:gd name="T12" fmla="*/ 91 w 80"/>
                <a:gd name="T13" fmla="*/ 6 h 119"/>
                <a:gd name="T14" fmla="*/ 91 w 80"/>
                <a:gd name="T15" fmla="*/ 6 h 119"/>
                <a:gd name="T16" fmla="*/ 91 w 80"/>
                <a:gd name="T17" fmla="*/ 0 h 119"/>
                <a:gd name="T18" fmla="*/ 91 w 80"/>
                <a:gd name="T19" fmla="*/ 6 h 119"/>
                <a:gd name="T20" fmla="*/ 117 w 80"/>
                <a:gd name="T21" fmla="*/ 6 h 119"/>
                <a:gd name="T22" fmla="*/ 91 w 80"/>
                <a:gd name="T23" fmla="*/ 6 h 119"/>
                <a:gd name="T24" fmla="*/ 91 w 80"/>
                <a:gd name="T25" fmla="*/ 8 h 119"/>
                <a:gd name="T26" fmla="*/ 106 w 80"/>
                <a:gd name="T27" fmla="*/ 10 h 119"/>
                <a:gd name="T28" fmla="*/ 117 w 80"/>
                <a:gd name="T29" fmla="*/ 14 h 119"/>
                <a:gd name="T30" fmla="*/ 91 w 80"/>
                <a:gd name="T31" fmla="*/ 17 h 119"/>
                <a:gd name="T32" fmla="*/ 106 w 80"/>
                <a:gd name="T33" fmla="*/ 18 h 119"/>
                <a:gd name="T34" fmla="*/ 129 w 80"/>
                <a:gd name="T35" fmla="*/ 23 h 119"/>
                <a:gd name="T36" fmla="*/ 129 w 80"/>
                <a:gd name="T37" fmla="*/ 25 h 119"/>
                <a:gd name="T38" fmla="*/ 75 w 80"/>
                <a:gd name="T39" fmla="*/ 23 h 119"/>
                <a:gd name="T40" fmla="*/ 44 w 80"/>
                <a:gd name="T41" fmla="*/ 23 h 119"/>
                <a:gd name="T42" fmla="*/ 16 w 80"/>
                <a:gd name="T43" fmla="*/ 23 h 119"/>
                <a:gd name="T44" fmla="*/ 8 w 80"/>
                <a:gd name="T45" fmla="*/ 21 h 119"/>
                <a:gd name="T46" fmla="*/ 0 w 80"/>
                <a:gd name="T47" fmla="*/ 19 h 119"/>
                <a:gd name="T48" fmla="*/ 0 w 80"/>
                <a:gd name="T49" fmla="*/ 18 h 1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0"/>
                <a:gd name="T76" fmla="*/ 0 h 119"/>
                <a:gd name="T77" fmla="*/ 80 w 80"/>
                <a:gd name="T78" fmla="*/ 119 h 1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0" h="119">
                  <a:moveTo>
                    <a:pt x="0" y="87"/>
                  </a:moveTo>
                  <a:lnTo>
                    <a:pt x="16" y="63"/>
                  </a:lnTo>
                  <a:lnTo>
                    <a:pt x="24" y="71"/>
                  </a:lnTo>
                  <a:lnTo>
                    <a:pt x="32" y="63"/>
                  </a:lnTo>
                  <a:lnTo>
                    <a:pt x="48" y="48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72" y="32"/>
                  </a:lnTo>
                  <a:lnTo>
                    <a:pt x="56" y="32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72" y="63"/>
                  </a:lnTo>
                  <a:lnTo>
                    <a:pt x="56" y="79"/>
                  </a:lnTo>
                  <a:lnTo>
                    <a:pt x="64" y="87"/>
                  </a:lnTo>
                  <a:lnTo>
                    <a:pt x="80" y="111"/>
                  </a:lnTo>
                  <a:lnTo>
                    <a:pt x="80" y="119"/>
                  </a:lnTo>
                  <a:lnTo>
                    <a:pt x="48" y="111"/>
                  </a:lnTo>
                  <a:lnTo>
                    <a:pt x="24" y="111"/>
                  </a:lnTo>
                  <a:lnTo>
                    <a:pt x="16" y="111"/>
                  </a:lnTo>
                  <a:lnTo>
                    <a:pt x="8" y="103"/>
                  </a:lnTo>
                  <a:lnTo>
                    <a:pt x="0" y="9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84" name="Freeform 249"/>
            <p:cNvSpPr>
              <a:spLocks/>
            </p:cNvSpPr>
            <p:nvPr/>
          </p:nvSpPr>
          <p:spPr bwMode="auto">
            <a:xfrm>
              <a:off x="3585" y="2501"/>
              <a:ext cx="82" cy="110"/>
            </a:xfrm>
            <a:custGeom>
              <a:avLst/>
              <a:gdLst>
                <a:gd name="T0" fmla="*/ 0 w 80"/>
                <a:gd name="T1" fmla="*/ 18 h 119"/>
                <a:gd name="T2" fmla="*/ 16 w 80"/>
                <a:gd name="T3" fmla="*/ 14 h 119"/>
                <a:gd name="T4" fmla="*/ 44 w 80"/>
                <a:gd name="T5" fmla="*/ 15 h 119"/>
                <a:gd name="T6" fmla="*/ 52 w 80"/>
                <a:gd name="T7" fmla="*/ 14 h 119"/>
                <a:gd name="T8" fmla="*/ 75 w 80"/>
                <a:gd name="T9" fmla="*/ 10 h 119"/>
                <a:gd name="T10" fmla="*/ 91 w 80"/>
                <a:gd name="T11" fmla="*/ 6 h 119"/>
                <a:gd name="T12" fmla="*/ 91 w 80"/>
                <a:gd name="T13" fmla="*/ 6 h 119"/>
                <a:gd name="T14" fmla="*/ 91 w 80"/>
                <a:gd name="T15" fmla="*/ 6 h 119"/>
                <a:gd name="T16" fmla="*/ 91 w 80"/>
                <a:gd name="T17" fmla="*/ 0 h 119"/>
                <a:gd name="T18" fmla="*/ 91 w 80"/>
                <a:gd name="T19" fmla="*/ 6 h 119"/>
                <a:gd name="T20" fmla="*/ 117 w 80"/>
                <a:gd name="T21" fmla="*/ 6 h 119"/>
                <a:gd name="T22" fmla="*/ 91 w 80"/>
                <a:gd name="T23" fmla="*/ 6 h 119"/>
                <a:gd name="T24" fmla="*/ 91 w 80"/>
                <a:gd name="T25" fmla="*/ 8 h 119"/>
                <a:gd name="T26" fmla="*/ 106 w 80"/>
                <a:gd name="T27" fmla="*/ 10 h 119"/>
                <a:gd name="T28" fmla="*/ 117 w 80"/>
                <a:gd name="T29" fmla="*/ 14 h 119"/>
                <a:gd name="T30" fmla="*/ 91 w 80"/>
                <a:gd name="T31" fmla="*/ 17 h 119"/>
                <a:gd name="T32" fmla="*/ 106 w 80"/>
                <a:gd name="T33" fmla="*/ 18 h 119"/>
                <a:gd name="T34" fmla="*/ 129 w 80"/>
                <a:gd name="T35" fmla="*/ 23 h 119"/>
                <a:gd name="T36" fmla="*/ 129 w 80"/>
                <a:gd name="T37" fmla="*/ 25 h 119"/>
                <a:gd name="T38" fmla="*/ 75 w 80"/>
                <a:gd name="T39" fmla="*/ 23 h 119"/>
                <a:gd name="T40" fmla="*/ 44 w 80"/>
                <a:gd name="T41" fmla="*/ 23 h 119"/>
                <a:gd name="T42" fmla="*/ 16 w 80"/>
                <a:gd name="T43" fmla="*/ 23 h 119"/>
                <a:gd name="T44" fmla="*/ 8 w 80"/>
                <a:gd name="T45" fmla="*/ 21 h 119"/>
                <a:gd name="T46" fmla="*/ 0 w 80"/>
                <a:gd name="T47" fmla="*/ 19 h 119"/>
                <a:gd name="T48" fmla="*/ 0 w 80"/>
                <a:gd name="T49" fmla="*/ 18 h 1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0"/>
                <a:gd name="T76" fmla="*/ 0 h 119"/>
                <a:gd name="T77" fmla="*/ 80 w 80"/>
                <a:gd name="T78" fmla="*/ 119 h 1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0" h="119">
                  <a:moveTo>
                    <a:pt x="0" y="87"/>
                  </a:moveTo>
                  <a:lnTo>
                    <a:pt x="16" y="63"/>
                  </a:lnTo>
                  <a:lnTo>
                    <a:pt x="24" y="71"/>
                  </a:lnTo>
                  <a:lnTo>
                    <a:pt x="32" y="63"/>
                  </a:lnTo>
                  <a:lnTo>
                    <a:pt x="48" y="48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72" y="32"/>
                  </a:lnTo>
                  <a:lnTo>
                    <a:pt x="56" y="32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72" y="63"/>
                  </a:lnTo>
                  <a:lnTo>
                    <a:pt x="56" y="79"/>
                  </a:lnTo>
                  <a:lnTo>
                    <a:pt x="64" y="87"/>
                  </a:lnTo>
                  <a:lnTo>
                    <a:pt x="80" y="111"/>
                  </a:lnTo>
                  <a:lnTo>
                    <a:pt x="80" y="119"/>
                  </a:lnTo>
                  <a:lnTo>
                    <a:pt x="48" y="111"/>
                  </a:lnTo>
                  <a:lnTo>
                    <a:pt x="24" y="111"/>
                  </a:lnTo>
                  <a:lnTo>
                    <a:pt x="16" y="111"/>
                  </a:lnTo>
                  <a:lnTo>
                    <a:pt x="8" y="103"/>
                  </a:lnTo>
                  <a:lnTo>
                    <a:pt x="0" y="95"/>
                  </a:lnTo>
                  <a:lnTo>
                    <a:pt x="0" y="87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85" name="Freeform 250"/>
            <p:cNvSpPr>
              <a:spLocks/>
            </p:cNvSpPr>
            <p:nvPr/>
          </p:nvSpPr>
          <p:spPr bwMode="auto">
            <a:xfrm>
              <a:off x="3593" y="2605"/>
              <a:ext cx="17" cy="13"/>
            </a:xfrm>
            <a:custGeom>
              <a:avLst/>
              <a:gdLst>
                <a:gd name="T0" fmla="*/ 50 w 16"/>
                <a:gd name="T1" fmla="*/ 0 h 16"/>
                <a:gd name="T2" fmla="*/ 50 w 16"/>
                <a:gd name="T3" fmla="*/ 2 h 16"/>
                <a:gd name="T4" fmla="*/ 31 w 16"/>
                <a:gd name="T5" fmla="*/ 2 h 16"/>
                <a:gd name="T6" fmla="*/ 0 w 16"/>
                <a:gd name="T7" fmla="*/ 2 h 16"/>
                <a:gd name="T8" fmla="*/ 31 w 16"/>
                <a:gd name="T9" fmla="*/ 0 h 16"/>
                <a:gd name="T10" fmla="*/ 50 w 16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6"/>
                <a:gd name="T20" fmla="*/ 16 w 1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6">
                  <a:moveTo>
                    <a:pt x="16" y="0"/>
                  </a:move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86" name="Freeform 251"/>
            <p:cNvSpPr>
              <a:spLocks/>
            </p:cNvSpPr>
            <p:nvPr/>
          </p:nvSpPr>
          <p:spPr bwMode="auto">
            <a:xfrm>
              <a:off x="3593" y="2605"/>
              <a:ext cx="17" cy="13"/>
            </a:xfrm>
            <a:custGeom>
              <a:avLst/>
              <a:gdLst>
                <a:gd name="T0" fmla="*/ 50 w 16"/>
                <a:gd name="T1" fmla="*/ 0 h 16"/>
                <a:gd name="T2" fmla="*/ 50 w 16"/>
                <a:gd name="T3" fmla="*/ 2 h 16"/>
                <a:gd name="T4" fmla="*/ 31 w 16"/>
                <a:gd name="T5" fmla="*/ 2 h 16"/>
                <a:gd name="T6" fmla="*/ 0 w 16"/>
                <a:gd name="T7" fmla="*/ 2 h 16"/>
                <a:gd name="T8" fmla="*/ 31 w 16"/>
                <a:gd name="T9" fmla="*/ 0 h 16"/>
                <a:gd name="T10" fmla="*/ 50 w 16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6"/>
                <a:gd name="T20" fmla="*/ 16 w 1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6">
                  <a:moveTo>
                    <a:pt x="16" y="0"/>
                  </a:move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87" name="Freeform 252"/>
            <p:cNvSpPr>
              <a:spLocks/>
            </p:cNvSpPr>
            <p:nvPr/>
          </p:nvSpPr>
          <p:spPr bwMode="auto">
            <a:xfrm>
              <a:off x="3585" y="2605"/>
              <a:ext cx="57" cy="67"/>
            </a:xfrm>
            <a:custGeom>
              <a:avLst/>
              <a:gdLst>
                <a:gd name="T0" fmla="*/ 16 w 56"/>
                <a:gd name="T1" fmla="*/ 7 h 72"/>
                <a:gd name="T2" fmla="*/ 24 w 56"/>
                <a:gd name="T3" fmla="*/ 7 h 72"/>
                <a:gd name="T4" fmla="*/ 24 w 56"/>
                <a:gd name="T5" fmla="*/ 0 h 72"/>
                <a:gd name="T6" fmla="*/ 68 w 56"/>
                <a:gd name="T7" fmla="*/ 0 h 72"/>
                <a:gd name="T8" fmla="*/ 68 w 56"/>
                <a:gd name="T9" fmla="*/ 7 h 72"/>
                <a:gd name="T10" fmla="*/ 76 w 56"/>
                <a:gd name="T11" fmla="*/ 7 h 72"/>
                <a:gd name="T12" fmla="*/ 76 w 56"/>
                <a:gd name="T13" fmla="*/ 7 h 72"/>
                <a:gd name="T14" fmla="*/ 76 w 56"/>
                <a:gd name="T15" fmla="*/ 7 h 72"/>
                <a:gd name="T16" fmla="*/ 76 w 56"/>
                <a:gd name="T17" fmla="*/ 12 h 72"/>
                <a:gd name="T18" fmla="*/ 60 w 56"/>
                <a:gd name="T19" fmla="*/ 12 h 72"/>
                <a:gd name="T20" fmla="*/ 52 w 56"/>
                <a:gd name="T21" fmla="*/ 14 h 72"/>
                <a:gd name="T22" fmla="*/ 52 w 56"/>
                <a:gd name="T23" fmla="*/ 16 h 72"/>
                <a:gd name="T24" fmla="*/ 24 w 56"/>
                <a:gd name="T25" fmla="*/ 16 h 72"/>
                <a:gd name="T26" fmla="*/ 24 w 56"/>
                <a:gd name="T27" fmla="*/ 18 h 72"/>
                <a:gd name="T28" fmla="*/ 16 w 56"/>
                <a:gd name="T29" fmla="*/ 14 h 72"/>
                <a:gd name="T30" fmla="*/ 0 w 56"/>
                <a:gd name="T31" fmla="*/ 9 h 72"/>
                <a:gd name="T32" fmla="*/ 8 w 56"/>
                <a:gd name="T33" fmla="*/ 7 h 72"/>
                <a:gd name="T34" fmla="*/ 8 w 56"/>
                <a:gd name="T35" fmla="*/ 7 h 72"/>
                <a:gd name="T36" fmla="*/ 16 w 56"/>
                <a:gd name="T37" fmla="*/ 7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"/>
                <a:gd name="T58" fmla="*/ 0 h 72"/>
                <a:gd name="T59" fmla="*/ 56 w 56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" h="72">
                  <a:moveTo>
                    <a:pt x="16" y="16"/>
                  </a:moveTo>
                  <a:lnTo>
                    <a:pt x="24" y="16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48" y="16"/>
                  </a:lnTo>
                  <a:lnTo>
                    <a:pt x="56" y="8"/>
                  </a:lnTo>
                  <a:lnTo>
                    <a:pt x="56" y="16"/>
                  </a:lnTo>
                  <a:lnTo>
                    <a:pt x="56" y="24"/>
                  </a:lnTo>
                  <a:lnTo>
                    <a:pt x="56" y="48"/>
                  </a:lnTo>
                  <a:lnTo>
                    <a:pt x="40" y="48"/>
                  </a:lnTo>
                  <a:lnTo>
                    <a:pt x="32" y="56"/>
                  </a:lnTo>
                  <a:lnTo>
                    <a:pt x="32" y="64"/>
                  </a:lnTo>
                  <a:lnTo>
                    <a:pt x="24" y="64"/>
                  </a:lnTo>
                  <a:lnTo>
                    <a:pt x="24" y="72"/>
                  </a:lnTo>
                  <a:lnTo>
                    <a:pt x="16" y="56"/>
                  </a:lnTo>
                  <a:lnTo>
                    <a:pt x="0" y="40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88" name="Freeform 253"/>
            <p:cNvSpPr>
              <a:spLocks/>
            </p:cNvSpPr>
            <p:nvPr/>
          </p:nvSpPr>
          <p:spPr bwMode="auto">
            <a:xfrm>
              <a:off x="3585" y="2605"/>
              <a:ext cx="57" cy="67"/>
            </a:xfrm>
            <a:custGeom>
              <a:avLst/>
              <a:gdLst>
                <a:gd name="T0" fmla="*/ 16 w 56"/>
                <a:gd name="T1" fmla="*/ 7 h 72"/>
                <a:gd name="T2" fmla="*/ 24 w 56"/>
                <a:gd name="T3" fmla="*/ 7 h 72"/>
                <a:gd name="T4" fmla="*/ 24 w 56"/>
                <a:gd name="T5" fmla="*/ 0 h 72"/>
                <a:gd name="T6" fmla="*/ 68 w 56"/>
                <a:gd name="T7" fmla="*/ 0 h 72"/>
                <a:gd name="T8" fmla="*/ 68 w 56"/>
                <a:gd name="T9" fmla="*/ 7 h 72"/>
                <a:gd name="T10" fmla="*/ 76 w 56"/>
                <a:gd name="T11" fmla="*/ 7 h 72"/>
                <a:gd name="T12" fmla="*/ 76 w 56"/>
                <a:gd name="T13" fmla="*/ 7 h 72"/>
                <a:gd name="T14" fmla="*/ 76 w 56"/>
                <a:gd name="T15" fmla="*/ 7 h 72"/>
                <a:gd name="T16" fmla="*/ 76 w 56"/>
                <a:gd name="T17" fmla="*/ 12 h 72"/>
                <a:gd name="T18" fmla="*/ 60 w 56"/>
                <a:gd name="T19" fmla="*/ 12 h 72"/>
                <a:gd name="T20" fmla="*/ 52 w 56"/>
                <a:gd name="T21" fmla="*/ 14 h 72"/>
                <a:gd name="T22" fmla="*/ 52 w 56"/>
                <a:gd name="T23" fmla="*/ 16 h 72"/>
                <a:gd name="T24" fmla="*/ 24 w 56"/>
                <a:gd name="T25" fmla="*/ 16 h 72"/>
                <a:gd name="T26" fmla="*/ 24 w 56"/>
                <a:gd name="T27" fmla="*/ 18 h 72"/>
                <a:gd name="T28" fmla="*/ 16 w 56"/>
                <a:gd name="T29" fmla="*/ 14 h 72"/>
                <a:gd name="T30" fmla="*/ 0 w 56"/>
                <a:gd name="T31" fmla="*/ 9 h 72"/>
                <a:gd name="T32" fmla="*/ 8 w 56"/>
                <a:gd name="T33" fmla="*/ 7 h 72"/>
                <a:gd name="T34" fmla="*/ 8 w 56"/>
                <a:gd name="T35" fmla="*/ 7 h 72"/>
                <a:gd name="T36" fmla="*/ 16 w 56"/>
                <a:gd name="T37" fmla="*/ 7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"/>
                <a:gd name="T58" fmla="*/ 0 h 72"/>
                <a:gd name="T59" fmla="*/ 56 w 56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" h="72">
                  <a:moveTo>
                    <a:pt x="16" y="16"/>
                  </a:moveTo>
                  <a:lnTo>
                    <a:pt x="24" y="16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48" y="16"/>
                  </a:lnTo>
                  <a:lnTo>
                    <a:pt x="56" y="8"/>
                  </a:lnTo>
                  <a:lnTo>
                    <a:pt x="56" y="16"/>
                  </a:lnTo>
                  <a:lnTo>
                    <a:pt x="56" y="24"/>
                  </a:lnTo>
                  <a:lnTo>
                    <a:pt x="56" y="48"/>
                  </a:lnTo>
                  <a:lnTo>
                    <a:pt x="40" y="48"/>
                  </a:lnTo>
                  <a:lnTo>
                    <a:pt x="32" y="56"/>
                  </a:lnTo>
                  <a:lnTo>
                    <a:pt x="32" y="64"/>
                  </a:lnTo>
                  <a:lnTo>
                    <a:pt x="24" y="64"/>
                  </a:lnTo>
                  <a:lnTo>
                    <a:pt x="24" y="72"/>
                  </a:lnTo>
                  <a:lnTo>
                    <a:pt x="16" y="56"/>
                  </a:lnTo>
                  <a:lnTo>
                    <a:pt x="0" y="40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16" y="16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89" name="Freeform 254"/>
            <p:cNvSpPr>
              <a:spLocks/>
            </p:cNvSpPr>
            <p:nvPr/>
          </p:nvSpPr>
          <p:spPr bwMode="auto">
            <a:xfrm>
              <a:off x="3610" y="2598"/>
              <a:ext cx="82" cy="88"/>
            </a:xfrm>
            <a:custGeom>
              <a:avLst/>
              <a:gdLst>
                <a:gd name="T0" fmla="*/ 91 w 80"/>
                <a:gd name="T1" fmla="*/ 6 h 96"/>
                <a:gd name="T2" fmla="*/ 91 w 80"/>
                <a:gd name="T3" fmla="*/ 6 h 96"/>
                <a:gd name="T4" fmla="*/ 44 w 80"/>
                <a:gd name="T5" fmla="*/ 6 h 96"/>
                <a:gd name="T6" fmla="*/ 44 w 80"/>
                <a:gd name="T7" fmla="*/ 6 h 96"/>
                <a:gd name="T8" fmla="*/ 52 w 80"/>
                <a:gd name="T9" fmla="*/ 6 h 96"/>
                <a:gd name="T10" fmla="*/ 52 w 80"/>
                <a:gd name="T11" fmla="*/ 6 h 96"/>
                <a:gd name="T12" fmla="*/ 52 w 80"/>
                <a:gd name="T13" fmla="*/ 6 h 96"/>
                <a:gd name="T14" fmla="*/ 52 w 80"/>
                <a:gd name="T15" fmla="*/ 10 h 96"/>
                <a:gd name="T16" fmla="*/ 16 w 80"/>
                <a:gd name="T17" fmla="*/ 10 h 96"/>
                <a:gd name="T18" fmla="*/ 8 w 80"/>
                <a:gd name="T19" fmla="*/ 12 h 96"/>
                <a:gd name="T20" fmla="*/ 8 w 80"/>
                <a:gd name="T21" fmla="*/ 13 h 96"/>
                <a:gd name="T22" fmla="*/ 0 w 80"/>
                <a:gd name="T23" fmla="*/ 13 h 96"/>
                <a:gd name="T24" fmla="*/ 0 w 80"/>
                <a:gd name="T25" fmla="*/ 14 h 96"/>
                <a:gd name="T26" fmla="*/ 16 w 80"/>
                <a:gd name="T27" fmla="*/ 17 h 96"/>
                <a:gd name="T28" fmla="*/ 16 w 80"/>
                <a:gd name="T29" fmla="*/ 16 h 96"/>
                <a:gd name="T30" fmla="*/ 44 w 80"/>
                <a:gd name="T31" fmla="*/ 16 h 96"/>
                <a:gd name="T32" fmla="*/ 52 w 80"/>
                <a:gd name="T33" fmla="*/ 16 h 96"/>
                <a:gd name="T34" fmla="*/ 75 w 80"/>
                <a:gd name="T35" fmla="*/ 14 h 96"/>
                <a:gd name="T36" fmla="*/ 91 w 80"/>
                <a:gd name="T37" fmla="*/ 10 h 96"/>
                <a:gd name="T38" fmla="*/ 117 w 80"/>
                <a:gd name="T39" fmla="*/ 9 h 96"/>
                <a:gd name="T40" fmla="*/ 129 w 80"/>
                <a:gd name="T41" fmla="*/ 0 h 96"/>
                <a:gd name="T42" fmla="*/ 106 w 80"/>
                <a:gd name="T43" fmla="*/ 6 h 96"/>
                <a:gd name="T44" fmla="*/ 91 w 80"/>
                <a:gd name="T45" fmla="*/ 6 h 9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0"/>
                <a:gd name="T70" fmla="*/ 0 h 96"/>
                <a:gd name="T71" fmla="*/ 80 w 80"/>
                <a:gd name="T72" fmla="*/ 96 h 9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0" h="96">
                  <a:moveTo>
                    <a:pt x="56" y="8"/>
                  </a:moveTo>
                  <a:lnTo>
                    <a:pt x="56" y="16"/>
                  </a:lnTo>
                  <a:lnTo>
                    <a:pt x="24" y="8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32" y="56"/>
                  </a:lnTo>
                  <a:lnTo>
                    <a:pt x="16" y="56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16" y="96"/>
                  </a:lnTo>
                  <a:lnTo>
                    <a:pt x="16" y="88"/>
                  </a:lnTo>
                  <a:lnTo>
                    <a:pt x="24" y="88"/>
                  </a:lnTo>
                  <a:lnTo>
                    <a:pt x="32" y="88"/>
                  </a:lnTo>
                  <a:lnTo>
                    <a:pt x="48" y="80"/>
                  </a:lnTo>
                  <a:lnTo>
                    <a:pt x="56" y="56"/>
                  </a:lnTo>
                  <a:lnTo>
                    <a:pt x="72" y="48"/>
                  </a:lnTo>
                  <a:lnTo>
                    <a:pt x="80" y="0"/>
                  </a:lnTo>
                  <a:lnTo>
                    <a:pt x="64" y="8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90" name="Freeform 255"/>
            <p:cNvSpPr>
              <a:spLocks/>
            </p:cNvSpPr>
            <p:nvPr/>
          </p:nvSpPr>
          <p:spPr bwMode="auto">
            <a:xfrm>
              <a:off x="3610" y="2598"/>
              <a:ext cx="82" cy="88"/>
            </a:xfrm>
            <a:custGeom>
              <a:avLst/>
              <a:gdLst>
                <a:gd name="T0" fmla="*/ 91 w 80"/>
                <a:gd name="T1" fmla="*/ 6 h 96"/>
                <a:gd name="T2" fmla="*/ 91 w 80"/>
                <a:gd name="T3" fmla="*/ 6 h 96"/>
                <a:gd name="T4" fmla="*/ 44 w 80"/>
                <a:gd name="T5" fmla="*/ 6 h 96"/>
                <a:gd name="T6" fmla="*/ 44 w 80"/>
                <a:gd name="T7" fmla="*/ 6 h 96"/>
                <a:gd name="T8" fmla="*/ 52 w 80"/>
                <a:gd name="T9" fmla="*/ 6 h 96"/>
                <a:gd name="T10" fmla="*/ 52 w 80"/>
                <a:gd name="T11" fmla="*/ 6 h 96"/>
                <a:gd name="T12" fmla="*/ 52 w 80"/>
                <a:gd name="T13" fmla="*/ 6 h 96"/>
                <a:gd name="T14" fmla="*/ 52 w 80"/>
                <a:gd name="T15" fmla="*/ 10 h 96"/>
                <a:gd name="T16" fmla="*/ 16 w 80"/>
                <a:gd name="T17" fmla="*/ 10 h 96"/>
                <a:gd name="T18" fmla="*/ 8 w 80"/>
                <a:gd name="T19" fmla="*/ 12 h 96"/>
                <a:gd name="T20" fmla="*/ 8 w 80"/>
                <a:gd name="T21" fmla="*/ 13 h 96"/>
                <a:gd name="T22" fmla="*/ 0 w 80"/>
                <a:gd name="T23" fmla="*/ 13 h 96"/>
                <a:gd name="T24" fmla="*/ 0 w 80"/>
                <a:gd name="T25" fmla="*/ 14 h 96"/>
                <a:gd name="T26" fmla="*/ 16 w 80"/>
                <a:gd name="T27" fmla="*/ 17 h 96"/>
                <a:gd name="T28" fmla="*/ 16 w 80"/>
                <a:gd name="T29" fmla="*/ 16 h 96"/>
                <a:gd name="T30" fmla="*/ 44 w 80"/>
                <a:gd name="T31" fmla="*/ 16 h 96"/>
                <a:gd name="T32" fmla="*/ 52 w 80"/>
                <a:gd name="T33" fmla="*/ 16 h 96"/>
                <a:gd name="T34" fmla="*/ 75 w 80"/>
                <a:gd name="T35" fmla="*/ 14 h 96"/>
                <a:gd name="T36" fmla="*/ 91 w 80"/>
                <a:gd name="T37" fmla="*/ 10 h 96"/>
                <a:gd name="T38" fmla="*/ 117 w 80"/>
                <a:gd name="T39" fmla="*/ 9 h 96"/>
                <a:gd name="T40" fmla="*/ 129 w 80"/>
                <a:gd name="T41" fmla="*/ 0 h 96"/>
                <a:gd name="T42" fmla="*/ 106 w 80"/>
                <a:gd name="T43" fmla="*/ 6 h 96"/>
                <a:gd name="T44" fmla="*/ 91 w 80"/>
                <a:gd name="T45" fmla="*/ 6 h 9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0"/>
                <a:gd name="T70" fmla="*/ 0 h 96"/>
                <a:gd name="T71" fmla="*/ 80 w 80"/>
                <a:gd name="T72" fmla="*/ 96 h 9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0" h="96">
                  <a:moveTo>
                    <a:pt x="56" y="8"/>
                  </a:moveTo>
                  <a:lnTo>
                    <a:pt x="56" y="16"/>
                  </a:lnTo>
                  <a:lnTo>
                    <a:pt x="24" y="8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32" y="56"/>
                  </a:lnTo>
                  <a:lnTo>
                    <a:pt x="16" y="56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16" y="96"/>
                  </a:lnTo>
                  <a:lnTo>
                    <a:pt x="16" y="88"/>
                  </a:lnTo>
                  <a:lnTo>
                    <a:pt x="24" y="88"/>
                  </a:lnTo>
                  <a:lnTo>
                    <a:pt x="32" y="88"/>
                  </a:lnTo>
                  <a:lnTo>
                    <a:pt x="48" y="80"/>
                  </a:lnTo>
                  <a:lnTo>
                    <a:pt x="56" y="56"/>
                  </a:lnTo>
                  <a:lnTo>
                    <a:pt x="72" y="48"/>
                  </a:lnTo>
                  <a:lnTo>
                    <a:pt x="80" y="0"/>
                  </a:lnTo>
                  <a:lnTo>
                    <a:pt x="64" y="8"/>
                  </a:lnTo>
                  <a:lnTo>
                    <a:pt x="56" y="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91" name="Freeform 256"/>
            <p:cNvSpPr>
              <a:spLocks/>
            </p:cNvSpPr>
            <p:nvPr/>
          </p:nvSpPr>
          <p:spPr bwMode="auto">
            <a:xfrm>
              <a:off x="3626" y="2581"/>
              <a:ext cx="206" cy="187"/>
            </a:xfrm>
            <a:custGeom>
              <a:avLst/>
              <a:gdLst>
                <a:gd name="T0" fmla="*/ 317 w 199"/>
                <a:gd name="T1" fmla="*/ 0 h 200"/>
                <a:gd name="T2" fmla="*/ 220 w 199"/>
                <a:gd name="T3" fmla="*/ 0 h 200"/>
                <a:gd name="T4" fmla="*/ 206 w 199"/>
                <a:gd name="T5" fmla="*/ 7 h 200"/>
                <a:gd name="T6" fmla="*/ 172 w 199"/>
                <a:gd name="T7" fmla="*/ 7 h 200"/>
                <a:gd name="T8" fmla="*/ 158 w 199"/>
                <a:gd name="T9" fmla="*/ 0 h 200"/>
                <a:gd name="T10" fmla="*/ 143 w 199"/>
                <a:gd name="T11" fmla="*/ 0 h 200"/>
                <a:gd name="T12" fmla="*/ 126 w 199"/>
                <a:gd name="T13" fmla="*/ 7 h 200"/>
                <a:gd name="T14" fmla="*/ 110 w 199"/>
                <a:gd name="T15" fmla="*/ 18 h 200"/>
                <a:gd name="T16" fmla="*/ 79 w 199"/>
                <a:gd name="T17" fmla="*/ 19 h 200"/>
                <a:gd name="T18" fmla="*/ 61 w 199"/>
                <a:gd name="T19" fmla="*/ 26 h 200"/>
                <a:gd name="T20" fmla="*/ 36 w 199"/>
                <a:gd name="T21" fmla="*/ 28 h 200"/>
                <a:gd name="T22" fmla="*/ 8 w 199"/>
                <a:gd name="T23" fmla="*/ 28 h 200"/>
                <a:gd name="T24" fmla="*/ 0 w 199"/>
                <a:gd name="T25" fmla="*/ 30 h 200"/>
                <a:gd name="T26" fmla="*/ 0 w 199"/>
                <a:gd name="T27" fmla="*/ 32 h 200"/>
                <a:gd name="T28" fmla="*/ 36 w 199"/>
                <a:gd name="T29" fmla="*/ 30 h 200"/>
                <a:gd name="T30" fmla="*/ 79 w 199"/>
                <a:gd name="T31" fmla="*/ 30 h 200"/>
                <a:gd name="T32" fmla="*/ 96 w 199"/>
                <a:gd name="T33" fmla="*/ 30 h 200"/>
                <a:gd name="T34" fmla="*/ 96 w 199"/>
                <a:gd name="T35" fmla="*/ 34 h 200"/>
                <a:gd name="T36" fmla="*/ 110 w 199"/>
                <a:gd name="T37" fmla="*/ 38 h 200"/>
                <a:gd name="T38" fmla="*/ 143 w 199"/>
                <a:gd name="T39" fmla="*/ 36 h 200"/>
                <a:gd name="T40" fmla="*/ 143 w 199"/>
                <a:gd name="T41" fmla="*/ 34 h 200"/>
                <a:gd name="T42" fmla="*/ 172 w 199"/>
                <a:gd name="T43" fmla="*/ 34 h 200"/>
                <a:gd name="T44" fmla="*/ 189 w 199"/>
                <a:gd name="T45" fmla="*/ 36 h 200"/>
                <a:gd name="T46" fmla="*/ 189 w 199"/>
                <a:gd name="T47" fmla="*/ 42 h 200"/>
                <a:gd name="T48" fmla="*/ 206 w 199"/>
                <a:gd name="T49" fmla="*/ 42 h 200"/>
                <a:gd name="T50" fmla="*/ 189 w 199"/>
                <a:gd name="T51" fmla="*/ 44 h 200"/>
                <a:gd name="T52" fmla="*/ 189 w 199"/>
                <a:gd name="T53" fmla="*/ 47 h 200"/>
                <a:gd name="T54" fmla="*/ 236 w 199"/>
                <a:gd name="T55" fmla="*/ 44 h 200"/>
                <a:gd name="T56" fmla="*/ 285 w 199"/>
                <a:gd name="T57" fmla="*/ 48 h 200"/>
                <a:gd name="T58" fmla="*/ 301 w 199"/>
                <a:gd name="T59" fmla="*/ 47 h 200"/>
                <a:gd name="T60" fmla="*/ 334 w 199"/>
                <a:gd name="T61" fmla="*/ 50 h 200"/>
                <a:gd name="T62" fmla="*/ 349 w 199"/>
                <a:gd name="T63" fmla="*/ 52 h 200"/>
                <a:gd name="T64" fmla="*/ 349 w 199"/>
                <a:gd name="T65" fmla="*/ 48 h 200"/>
                <a:gd name="T66" fmla="*/ 334 w 199"/>
                <a:gd name="T67" fmla="*/ 48 h 200"/>
                <a:gd name="T68" fmla="*/ 334 w 199"/>
                <a:gd name="T69" fmla="*/ 47 h 200"/>
                <a:gd name="T70" fmla="*/ 334 w 199"/>
                <a:gd name="T71" fmla="*/ 39 h 200"/>
                <a:gd name="T72" fmla="*/ 334 w 199"/>
                <a:gd name="T73" fmla="*/ 38 h 200"/>
                <a:gd name="T74" fmla="*/ 382 w 199"/>
                <a:gd name="T75" fmla="*/ 38 h 200"/>
                <a:gd name="T76" fmla="*/ 349 w 199"/>
                <a:gd name="T77" fmla="*/ 32 h 200"/>
                <a:gd name="T78" fmla="*/ 349 w 199"/>
                <a:gd name="T79" fmla="*/ 28 h 200"/>
                <a:gd name="T80" fmla="*/ 349 w 199"/>
                <a:gd name="T81" fmla="*/ 22 h 200"/>
                <a:gd name="T82" fmla="*/ 349 w 199"/>
                <a:gd name="T83" fmla="*/ 21 h 200"/>
                <a:gd name="T84" fmla="*/ 334 w 199"/>
                <a:gd name="T85" fmla="*/ 21 h 200"/>
                <a:gd name="T86" fmla="*/ 349 w 199"/>
                <a:gd name="T87" fmla="*/ 19 h 200"/>
                <a:gd name="T88" fmla="*/ 364 w 199"/>
                <a:gd name="T89" fmla="*/ 13 h 200"/>
                <a:gd name="T90" fmla="*/ 382 w 199"/>
                <a:gd name="T91" fmla="*/ 11 h 200"/>
                <a:gd name="T92" fmla="*/ 398 w 199"/>
                <a:gd name="T93" fmla="*/ 7 h 200"/>
                <a:gd name="T94" fmla="*/ 382 w 199"/>
                <a:gd name="T95" fmla="*/ 7 h 200"/>
                <a:gd name="T96" fmla="*/ 382 w 199"/>
                <a:gd name="T97" fmla="*/ 7 h 200"/>
                <a:gd name="T98" fmla="*/ 364 w 199"/>
                <a:gd name="T99" fmla="*/ 7 h 200"/>
                <a:gd name="T100" fmla="*/ 334 w 199"/>
                <a:gd name="T101" fmla="*/ 7 h 200"/>
                <a:gd name="T102" fmla="*/ 317 w 199"/>
                <a:gd name="T103" fmla="*/ 0 h 2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9"/>
                <a:gd name="T157" fmla="*/ 0 h 200"/>
                <a:gd name="T158" fmla="*/ 199 w 199"/>
                <a:gd name="T159" fmla="*/ 200 h 2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9" h="200">
                  <a:moveTo>
                    <a:pt x="159" y="0"/>
                  </a:moveTo>
                  <a:lnTo>
                    <a:pt x="111" y="0"/>
                  </a:lnTo>
                  <a:lnTo>
                    <a:pt x="103" y="8"/>
                  </a:lnTo>
                  <a:lnTo>
                    <a:pt x="87" y="8"/>
                  </a:lnTo>
                  <a:lnTo>
                    <a:pt x="79" y="0"/>
                  </a:lnTo>
                  <a:lnTo>
                    <a:pt x="71" y="0"/>
                  </a:lnTo>
                  <a:lnTo>
                    <a:pt x="64" y="16"/>
                  </a:lnTo>
                  <a:lnTo>
                    <a:pt x="56" y="64"/>
                  </a:lnTo>
                  <a:lnTo>
                    <a:pt x="40" y="72"/>
                  </a:lnTo>
                  <a:lnTo>
                    <a:pt x="32" y="96"/>
                  </a:lnTo>
                  <a:lnTo>
                    <a:pt x="16" y="104"/>
                  </a:lnTo>
                  <a:lnTo>
                    <a:pt x="8" y="104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16" y="112"/>
                  </a:lnTo>
                  <a:lnTo>
                    <a:pt x="40" y="112"/>
                  </a:lnTo>
                  <a:lnTo>
                    <a:pt x="48" y="112"/>
                  </a:lnTo>
                  <a:lnTo>
                    <a:pt x="48" y="128"/>
                  </a:lnTo>
                  <a:lnTo>
                    <a:pt x="56" y="144"/>
                  </a:lnTo>
                  <a:lnTo>
                    <a:pt x="71" y="136"/>
                  </a:lnTo>
                  <a:lnTo>
                    <a:pt x="71" y="128"/>
                  </a:lnTo>
                  <a:lnTo>
                    <a:pt x="87" y="128"/>
                  </a:lnTo>
                  <a:lnTo>
                    <a:pt x="95" y="136"/>
                  </a:lnTo>
                  <a:lnTo>
                    <a:pt x="95" y="160"/>
                  </a:lnTo>
                  <a:lnTo>
                    <a:pt x="103" y="160"/>
                  </a:lnTo>
                  <a:lnTo>
                    <a:pt x="95" y="168"/>
                  </a:lnTo>
                  <a:lnTo>
                    <a:pt x="95" y="176"/>
                  </a:lnTo>
                  <a:lnTo>
                    <a:pt x="119" y="168"/>
                  </a:lnTo>
                  <a:lnTo>
                    <a:pt x="143" y="184"/>
                  </a:lnTo>
                  <a:lnTo>
                    <a:pt x="151" y="176"/>
                  </a:lnTo>
                  <a:lnTo>
                    <a:pt x="167" y="192"/>
                  </a:lnTo>
                  <a:lnTo>
                    <a:pt x="175" y="200"/>
                  </a:lnTo>
                  <a:lnTo>
                    <a:pt x="175" y="184"/>
                  </a:lnTo>
                  <a:lnTo>
                    <a:pt x="167" y="184"/>
                  </a:lnTo>
                  <a:lnTo>
                    <a:pt x="167" y="176"/>
                  </a:lnTo>
                  <a:lnTo>
                    <a:pt x="167" y="152"/>
                  </a:lnTo>
                  <a:lnTo>
                    <a:pt x="167" y="144"/>
                  </a:lnTo>
                  <a:lnTo>
                    <a:pt x="191" y="144"/>
                  </a:lnTo>
                  <a:lnTo>
                    <a:pt x="175" y="120"/>
                  </a:lnTo>
                  <a:lnTo>
                    <a:pt x="175" y="104"/>
                  </a:lnTo>
                  <a:lnTo>
                    <a:pt x="175" y="88"/>
                  </a:lnTo>
                  <a:lnTo>
                    <a:pt x="175" y="80"/>
                  </a:lnTo>
                  <a:lnTo>
                    <a:pt x="167" y="80"/>
                  </a:lnTo>
                  <a:lnTo>
                    <a:pt x="175" y="72"/>
                  </a:lnTo>
                  <a:lnTo>
                    <a:pt x="183" y="48"/>
                  </a:lnTo>
                  <a:lnTo>
                    <a:pt x="191" y="40"/>
                  </a:lnTo>
                  <a:lnTo>
                    <a:pt x="199" y="24"/>
                  </a:lnTo>
                  <a:lnTo>
                    <a:pt x="191" y="24"/>
                  </a:lnTo>
                  <a:lnTo>
                    <a:pt x="191" y="16"/>
                  </a:lnTo>
                  <a:lnTo>
                    <a:pt x="183" y="8"/>
                  </a:lnTo>
                  <a:lnTo>
                    <a:pt x="167" y="8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92" name="Freeform 257"/>
            <p:cNvSpPr>
              <a:spLocks/>
            </p:cNvSpPr>
            <p:nvPr/>
          </p:nvSpPr>
          <p:spPr bwMode="auto">
            <a:xfrm>
              <a:off x="3626" y="2581"/>
              <a:ext cx="206" cy="187"/>
            </a:xfrm>
            <a:custGeom>
              <a:avLst/>
              <a:gdLst>
                <a:gd name="T0" fmla="*/ 317 w 199"/>
                <a:gd name="T1" fmla="*/ 0 h 200"/>
                <a:gd name="T2" fmla="*/ 220 w 199"/>
                <a:gd name="T3" fmla="*/ 0 h 200"/>
                <a:gd name="T4" fmla="*/ 206 w 199"/>
                <a:gd name="T5" fmla="*/ 7 h 200"/>
                <a:gd name="T6" fmla="*/ 172 w 199"/>
                <a:gd name="T7" fmla="*/ 7 h 200"/>
                <a:gd name="T8" fmla="*/ 158 w 199"/>
                <a:gd name="T9" fmla="*/ 0 h 200"/>
                <a:gd name="T10" fmla="*/ 143 w 199"/>
                <a:gd name="T11" fmla="*/ 0 h 200"/>
                <a:gd name="T12" fmla="*/ 126 w 199"/>
                <a:gd name="T13" fmla="*/ 7 h 200"/>
                <a:gd name="T14" fmla="*/ 110 w 199"/>
                <a:gd name="T15" fmla="*/ 18 h 200"/>
                <a:gd name="T16" fmla="*/ 79 w 199"/>
                <a:gd name="T17" fmla="*/ 19 h 200"/>
                <a:gd name="T18" fmla="*/ 61 w 199"/>
                <a:gd name="T19" fmla="*/ 26 h 200"/>
                <a:gd name="T20" fmla="*/ 36 w 199"/>
                <a:gd name="T21" fmla="*/ 28 h 200"/>
                <a:gd name="T22" fmla="*/ 8 w 199"/>
                <a:gd name="T23" fmla="*/ 28 h 200"/>
                <a:gd name="T24" fmla="*/ 0 w 199"/>
                <a:gd name="T25" fmla="*/ 30 h 200"/>
                <a:gd name="T26" fmla="*/ 0 w 199"/>
                <a:gd name="T27" fmla="*/ 32 h 200"/>
                <a:gd name="T28" fmla="*/ 36 w 199"/>
                <a:gd name="T29" fmla="*/ 30 h 200"/>
                <a:gd name="T30" fmla="*/ 79 w 199"/>
                <a:gd name="T31" fmla="*/ 30 h 200"/>
                <a:gd name="T32" fmla="*/ 96 w 199"/>
                <a:gd name="T33" fmla="*/ 30 h 200"/>
                <a:gd name="T34" fmla="*/ 96 w 199"/>
                <a:gd name="T35" fmla="*/ 34 h 200"/>
                <a:gd name="T36" fmla="*/ 110 w 199"/>
                <a:gd name="T37" fmla="*/ 38 h 200"/>
                <a:gd name="T38" fmla="*/ 143 w 199"/>
                <a:gd name="T39" fmla="*/ 36 h 200"/>
                <a:gd name="T40" fmla="*/ 143 w 199"/>
                <a:gd name="T41" fmla="*/ 34 h 200"/>
                <a:gd name="T42" fmla="*/ 172 w 199"/>
                <a:gd name="T43" fmla="*/ 34 h 200"/>
                <a:gd name="T44" fmla="*/ 189 w 199"/>
                <a:gd name="T45" fmla="*/ 36 h 200"/>
                <a:gd name="T46" fmla="*/ 189 w 199"/>
                <a:gd name="T47" fmla="*/ 42 h 200"/>
                <a:gd name="T48" fmla="*/ 206 w 199"/>
                <a:gd name="T49" fmla="*/ 42 h 200"/>
                <a:gd name="T50" fmla="*/ 189 w 199"/>
                <a:gd name="T51" fmla="*/ 44 h 200"/>
                <a:gd name="T52" fmla="*/ 189 w 199"/>
                <a:gd name="T53" fmla="*/ 47 h 200"/>
                <a:gd name="T54" fmla="*/ 236 w 199"/>
                <a:gd name="T55" fmla="*/ 44 h 200"/>
                <a:gd name="T56" fmla="*/ 285 w 199"/>
                <a:gd name="T57" fmla="*/ 48 h 200"/>
                <a:gd name="T58" fmla="*/ 301 w 199"/>
                <a:gd name="T59" fmla="*/ 47 h 200"/>
                <a:gd name="T60" fmla="*/ 334 w 199"/>
                <a:gd name="T61" fmla="*/ 50 h 200"/>
                <a:gd name="T62" fmla="*/ 349 w 199"/>
                <a:gd name="T63" fmla="*/ 52 h 200"/>
                <a:gd name="T64" fmla="*/ 349 w 199"/>
                <a:gd name="T65" fmla="*/ 48 h 200"/>
                <a:gd name="T66" fmla="*/ 334 w 199"/>
                <a:gd name="T67" fmla="*/ 48 h 200"/>
                <a:gd name="T68" fmla="*/ 334 w 199"/>
                <a:gd name="T69" fmla="*/ 47 h 200"/>
                <a:gd name="T70" fmla="*/ 334 w 199"/>
                <a:gd name="T71" fmla="*/ 39 h 200"/>
                <a:gd name="T72" fmla="*/ 334 w 199"/>
                <a:gd name="T73" fmla="*/ 38 h 200"/>
                <a:gd name="T74" fmla="*/ 382 w 199"/>
                <a:gd name="T75" fmla="*/ 38 h 200"/>
                <a:gd name="T76" fmla="*/ 349 w 199"/>
                <a:gd name="T77" fmla="*/ 32 h 200"/>
                <a:gd name="T78" fmla="*/ 349 w 199"/>
                <a:gd name="T79" fmla="*/ 28 h 200"/>
                <a:gd name="T80" fmla="*/ 349 w 199"/>
                <a:gd name="T81" fmla="*/ 22 h 200"/>
                <a:gd name="T82" fmla="*/ 349 w 199"/>
                <a:gd name="T83" fmla="*/ 21 h 200"/>
                <a:gd name="T84" fmla="*/ 334 w 199"/>
                <a:gd name="T85" fmla="*/ 21 h 200"/>
                <a:gd name="T86" fmla="*/ 349 w 199"/>
                <a:gd name="T87" fmla="*/ 19 h 200"/>
                <a:gd name="T88" fmla="*/ 364 w 199"/>
                <a:gd name="T89" fmla="*/ 13 h 200"/>
                <a:gd name="T90" fmla="*/ 382 w 199"/>
                <a:gd name="T91" fmla="*/ 11 h 200"/>
                <a:gd name="T92" fmla="*/ 398 w 199"/>
                <a:gd name="T93" fmla="*/ 7 h 200"/>
                <a:gd name="T94" fmla="*/ 382 w 199"/>
                <a:gd name="T95" fmla="*/ 7 h 200"/>
                <a:gd name="T96" fmla="*/ 382 w 199"/>
                <a:gd name="T97" fmla="*/ 7 h 200"/>
                <a:gd name="T98" fmla="*/ 364 w 199"/>
                <a:gd name="T99" fmla="*/ 7 h 200"/>
                <a:gd name="T100" fmla="*/ 334 w 199"/>
                <a:gd name="T101" fmla="*/ 7 h 200"/>
                <a:gd name="T102" fmla="*/ 317 w 199"/>
                <a:gd name="T103" fmla="*/ 0 h 2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9"/>
                <a:gd name="T157" fmla="*/ 0 h 200"/>
                <a:gd name="T158" fmla="*/ 199 w 199"/>
                <a:gd name="T159" fmla="*/ 200 h 2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9" h="200">
                  <a:moveTo>
                    <a:pt x="159" y="0"/>
                  </a:moveTo>
                  <a:lnTo>
                    <a:pt x="111" y="0"/>
                  </a:lnTo>
                  <a:lnTo>
                    <a:pt x="103" y="8"/>
                  </a:lnTo>
                  <a:lnTo>
                    <a:pt x="87" y="8"/>
                  </a:lnTo>
                  <a:lnTo>
                    <a:pt x="79" y="0"/>
                  </a:lnTo>
                  <a:lnTo>
                    <a:pt x="71" y="0"/>
                  </a:lnTo>
                  <a:lnTo>
                    <a:pt x="64" y="16"/>
                  </a:lnTo>
                  <a:lnTo>
                    <a:pt x="56" y="64"/>
                  </a:lnTo>
                  <a:lnTo>
                    <a:pt x="40" y="72"/>
                  </a:lnTo>
                  <a:lnTo>
                    <a:pt x="32" y="96"/>
                  </a:lnTo>
                  <a:lnTo>
                    <a:pt x="16" y="104"/>
                  </a:lnTo>
                  <a:lnTo>
                    <a:pt x="8" y="104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16" y="112"/>
                  </a:lnTo>
                  <a:lnTo>
                    <a:pt x="40" y="112"/>
                  </a:lnTo>
                  <a:lnTo>
                    <a:pt x="48" y="112"/>
                  </a:lnTo>
                  <a:lnTo>
                    <a:pt x="48" y="128"/>
                  </a:lnTo>
                  <a:lnTo>
                    <a:pt x="56" y="144"/>
                  </a:lnTo>
                  <a:lnTo>
                    <a:pt x="71" y="136"/>
                  </a:lnTo>
                  <a:lnTo>
                    <a:pt x="71" y="128"/>
                  </a:lnTo>
                  <a:lnTo>
                    <a:pt x="87" y="128"/>
                  </a:lnTo>
                  <a:lnTo>
                    <a:pt x="95" y="136"/>
                  </a:lnTo>
                  <a:lnTo>
                    <a:pt x="95" y="160"/>
                  </a:lnTo>
                  <a:lnTo>
                    <a:pt x="103" y="160"/>
                  </a:lnTo>
                  <a:lnTo>
                    <a:pt x="95" y="168"/>
                  </a:lnTo>
                  <a:lnTo>
                    <a:pt x="95" y="176"/>
                  </a:lnTo>
                  <a:lnTo>
                    <a:pt x="119" y="168"/>
                  </a:lnTo>
                  <a:lnTo>
                    <a:pt x="143" y="184"/>
                  </a:lnTo>
                  <a:lnTo>
                    <a:pt x="151" y="176"/>
                  </a:lnTo>
                  <a:lnTo>
                    <a:pt x="167" y="192"/>
                  </a:lnTo>
                  <a:lnTo>
                    <a:pt x="175" y="200"/>
                  </a:lnTo>
                  <a:lnTo>
                    <a:pt x="175" y="184"/>
                  </a:lnTo>
                  <a:lnTo>
                    <a:pt x="167" y="184"/>
                  </a:lnTo>
                  <a:lnTo>
                    <a:pt x="167" y="176"/>
                  </a:lnTo>
                  <a:lnTo>
                    <a:pt x="167" y="152"/>
                  </a:lnTo>
                  <a:lnTo>
                    <a:pt x="167" y="144"/>
                  </a:lnTo>
                  <a:lnTo>
                    <a:pt x="191" y="144"/>
                  </a:lnTo>
                  <a:lnTo>
                    <a:pt x="175" y="120"/>
                  </a:lnTo>
                  <a:lnTo>
                    <a:pt x="175" y="104"/>
                  </a:lnTo>
                  <a:lnTo>
                    <a:pt x="175" y="88"/>
                  </a:lnTo>
                  <a:lnTo>
                    <a:pt x="175" y="80"/>
                  </a:lnTo>
                  <a:lnTo>
                    <a:pt x="167" y="80"/>
                  </a:lnTo>
                  <a:lnTo>
                    <a:pt x="175" y="72"/>
                  </a:lnTo>
                  <a:lnTo>
                    <a:pt x="183" y="48"/>
                  </a:lnTo>
                  <a:lnTo>
                    <a:pt x="191" y="40"/>
                  </a:lnTo>
                  <a:lnTo>
                    <a:pt x="199" y="24"/>
                  </a:lnTo>
                  <a:lnTo>
                    <a:pt x="191" y="24"/>
                  </a:lnTo>
                  <a:lnTo>
                    <a:pt x="191" y="16"/>
                  </a:lnTo>
                  <a:lnTo>
                    <a:pt x="183" y="8"/>
                  </a:lnTo>
                  <a:lnTo>
                    <a:pt x="167" y="8"/>
                  </a:lnTo>
                  <a:lnTo>
                    <a:pt x="159" y="0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93" name="Freeform 258"/>
            <p:cNvSpPr>
              <a:spLocks/>
            </p:cNvSpPr>
            <p:nvPr/>
          </p:nvSpPr>
          <p:spPr bwMode="auto">
            <a:xfrm>
              <a:off x="3798" y="2641"/>
              <a:ext cx="25" cy="16"/>
            </a:xfrm>
            <a:custGeom>
              <a:avLst/>
              <a:gdLst>
                <a:gd name="T0" fmla="*/ 52 w 24"/>
                <a:gd name="T1" fmla="*/ 16 h 16"/>
                <a:gd name="T2" fmla="*/ 8 w 24"/>
                <a:gd name="T3" fmla="*/ 16 h 16"/>
                <a:gd name="T4" fmla="*/ 0 w 24"/>
                <a:gd name="T5" fmla="*/ 16 h 16"/>
                <a:gd name="T6" fmla="*/ 8 w 24"/>
                <a:gd name="T7" fmla="*/ 8 h 16"/>
                <a:gd name="T8" fmla="*/ 52 w 24"/>
                <a:gd name="T9" fmla="*/ 0 h 16"/>
                <a:gd name="T10" fmla="*/ 52 w 24"/>
                <a:gd name="T11" fmla="*/ 8 h 16"/>
                <a:gd name="T12" fmla="*/ 52 w 24"/>
                <a:gd name="T13" fmla="*/ 16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6"/>
                <a:gd name="T23" fmla="*/ 24 w 24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6">
                  <a:moveTo>
                    <a:pt x="24" y="16"/>
                  </a:moveTo>
                  <a:lnTo>
                    <a:pt x="8" y="16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94" name="Freeform 259"/>
            <p:cNvSpPr>
              <a:spLocks/>
            </p:cNvSpPr>
            <p:nvPr/>
          </p:nvSpPr>
          <p:spPr bwMode="auto">
            <a:xfrm>
              <a:off x="3798" y="2641"/>
              <a:ext cx="25" cy="16"/>
            </a:xfrm>
            <a:custGeom>
              <a:avLst/>
              <a:gdLst>
                <a:gd name="T0" fmla="*/ 52 w 24"/>
                <a:gd name="T1" fmla="*/ 16 h 16"/>
                <a:gd name="T2" fmla="*/ 8 w 24"/>
                <a:gd name="T3" fmla="*/ 16 h 16"/>
                <a:gd name="T4" fmla="*/ 0 w 24"/>
                <a:gd name="T5" fmla="*/ 16 h 16"/>
                <a:gd name="T6" fmla="*/ 8 w 24"/>
                <a:gd name="T7" fmla="*/ 8 h 16"/>
                <a:gd name="T8" fmla="*/ 52 w 24"/>
                <a:gd name="T9" fmla="*/ 0 h 16"/>
                <a:gd name="T10" fmla="*/ 52 w 24"/>
                <a:gd name="T11" fmla="*/ 8 h 16"/>
                <a:gd name="T12" fmla="*/ 52 w 24"/>
                <a:gd name="T13" fmla="*/ 16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6"/>
                <a:gd name="T23" fmla="*/ 24 w 24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6">
                  <a:moveTo>
                    <a:pt x="24" y="16"/>
                  </a:moveTo>
                  <a:lnTo>
                    <a:pt x="8" y="16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24" y="16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95" name="Freeform 260"/>
            <p:cNvSpPr>
              <a:spLocks/>
            </p:cNvSpPr>
            <p:nvPr/>
          </p:nvSpPr>
          <p:spPr bwMode="auto">
            <a:xfrm>
              <a:off x="3806" y="2657"/>
              <a:ext cx="17" cy="21"/>
            </a:xfrm>
            <a:custGeom>
              <a:avLst/>
              <a:gdLst>
                <a:gd name="T0" fmla="*/ 50 w 16"/>
                <a:gd name="T1" fmla="*/ 0 h 24"/>
                <a:gd name="T2" fmla="*/ 50 w 16"/>
                <a:gd name="T3" fmla="*/ 4 h 24"/>
                <a:gd name="T4" fmla="*/ 0 w 16"/>
                <a:gd name="T5" fmla="*/ 4 h 24"/>
                <a:gd name="T6" fmla="*/ 0 w 16"/>
                <a:gd name="T7" fmla="*/ 4 h 24"/>
                <a:gd name="T8" fmla="*/ 0 w 16"/>
                <a:gd name="T9" fmla="*/ 0 h 24"/>
                <a:gd name="T10" fmla="*/ 50 w 16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4"/>
                <a:gd name="T20" fmla="*/ 16 w 16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4">
                  <a:moveTo>
                    <a:pt x="16" y="0"/>
                  </a:moveTo>
                  <a:lnTo>
                    <a:pt x="16" y="8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96" name="Freeform 261"/>
            <p:cNvSpPr>
              <a:spLocks/>
            </p:cNvSpPr>
            <p:nvPr/>
          </p:nvSpPr>
          <p:spPr bwMode="auto">
            <a:xfrm>
              <a:off x="3806" y="2657"/>
              <a:ext cx="17" cy="21"/>
            </a:xfrm>
            <a:custGeom>
              <a:avLst/>
              <a:gdLst>
                <a:gd name="T0" fmla="*/ 50 w 16"/>
                <a:gd name="T1" fmla="*/ 0 h 24"/>
                <a:gd name="T2" fmla="*/ 50 w 16"/>
                <a:gd name="T3" fmla="*/ 4 h 24"/>
                <a:gd name="T4" fmla="*/ 0 w 16"/>
                <a:gd name="T5" fmla="*/ 4 h 24"/>
                <a:gd name="T6" fmla="*/ 0 w 16"/>
                <a:gd name="T7" fmla="*/ 4 h 24"/>
                <a:gd name="T8" fmla="*/ 0 w 16"/>
                <a:gd name="T9" fmla="*/ 0 h 24"/>
                <a:gd name="T10" fmla="*/ 50 w 16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4"/>
                <a:gd name="T20" fmla="*/ 16 w 16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4">
                  <a:moveTo>
                    <a:pt x="16" y="0"/>
                  </a:moveTo>
                  <a:lnTo>
                    <a:pt x="16" y="8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97" name="Freeform 262"/>
            <p:cNvSpPr>
              <a:spLocks/>
            </p:cNvSpPr>
            <p:nvPr/>
          </p:nvSpPr>
          <p:spPr bwMode="auto">
            <a:xfrm>
              <a:off x="3806" y="2641"/>
              <a:ext cx="116" cy="104"/>
            </a:xfrm>
            <a:custGeom>
              <a:avLst/>
              <a:gdLst>
                <a:gd name="T0" fmla="*/ 82 w 112"/>
                <a:gd name="T1" fmla="*/ 22 h 112"/>
                <a:gd name="T2" fmla="*/ 46 w 112"/>
                <a:gd name="T3" fmla="*/ 19 h 112"/>
                <a:gd name="T4" fmla="*/ 36 w 112"/>
                <a:gd name="T5" fmla="*/ 19 h 112"/>
                <a:gd name="T6" fmla="*/ 0 w 112"/>
                <a:gd name="T7" fmla="*/ 14 h 112"/>
                <a:gd name="T8" fmla="*/ 0 w 112"/>
                <a:gd name="T9" fmla="*/ 9 h 112"/>
                <a:gd name="T10" fmla="*/ 36 w 112"/>
                <a:gd name="T11" fmla="*/ 7 h 112"/>
                <a:gd name="T12" fmla="*/ 36 w 112"/>
                <a:gd name="T13" fmla="*/ 7 h 112"/>
                <a:gd name="T14" fmla="*/ 36 w 112"/>
                <a:gd name="T15" fmla="*/ 7 h 112"/>
                <a:gd name="T16" fmla="*/ 36 w 112"/>
                <a:gd name="T17" fmla="*/ 0 h 112"/>
                <a:gd name="T18" fmla="*/ 62 w 112"/>
                <a:gd name="T19" fmla="*/ 0 h 112"/>
                <a:gd name="T20" fmla="*/ 97 w 112"/>
                <a:gd name="T21" fmla="*/ 0 h 112"/>
                <a:gd name="T22" fmla="*/ 112 w 112"/>
                <a:gd name="T23" fmla="*/ 0 h 112"/>
                <a:gd name="T24" fmla="*/ 176 w 112"/>
                <a:gd name="T25" fmla="*/ 7 h 112"/>
                <a:gd name="T26" fmla="*/ 176 w 112"/>
                <a:gd name="T27" fmla="*/ 7 h 112"/>
                <a:gd name="T28" fmla="*/ 226 w 112"/>
                <a:gd name="T29" fmla="*/ 9 h 112"/>
                <a:gd name="T30" fmla="*/ 210 w 112"/>
                <a:gd name="T31" fmla="*/ 12 h 112"/>
                <a:gd name="T32" fmla="*/ 226 w 112"/>
                <a:gd name="T33" fmla="*/ 16 h 112"/>
                <a:gd name="T34" fmla="*/ 226 w 112"/>
                <a:gd name="T35" fmla="*/ 20 h 112"/>
                <a:gd name="T36" fmla="*/ 226 w 112"/>
                <a:gd name="T37" fmla="*/ 22 h 112"/>
                <a:gd name="T38" fmla="*/ 210 w 112"/>
                <a:gd name="T39" fmla="*/ 26 h 112"/>
                <a:gd name="T40" fmla="*/ 147 w 112"/>
                <a:gd name="T41" fmla="*/ 26 h 112"/>
                <a:gd name="T42" fmla="*/ 128 w 112"/>
                <a:gd name="T43" fmla="*/ 26 h 112"/>
                <a:gd name="T44" fmla="*/ 112 w 112"/>
                <a:gd name="T45" fmla="*/ 22 h 112"/>
                <a:gd name="T46" fmla="*/ 97 w 112"/>
                <a:gd name="T47" fmla="*/ 22 h 112"/>
                <a:gd name="T48" fmla="*/ 82 w 112"/>
                <a:gd name="T49" fmla="*/ 22 h 1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2"/>
                <a:gd name="T76" fmla="*/ 0 h 112"/>
                <a:gd name="T77" fmla="*/ 112 w 112"/>
                <a:gd name="T78" fmla="*/ 112 h 1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2" h="112">
                  <a:moveTo>
                    <a:pt x="40" y="96"/>
                  </a:moveTo>
                  <a:lnTo>
                    <a:pt x="24" y="80"/>
                  </a:lnTo>
                  <a:lnTo>
                    <a:pt x="16" y="80"/>
                  </a:lnTo>
                  <a:lnTo>
                    <a:pt x="0" y="56"/>
                  </a:lnTo>
                  <a:lnTo>
                    <a:pt x="0" y="40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88" y="16"/>
                  </a:lnTo>
                  <a:lnTo>
                    <a:pt x="88" y="32"/>
                  </a:lnTo>
                  <a:lnTo>
                    <a:pt x="112" y="40"/>
                  </a:lnTo>
                  <a:lnTo>
                    <a:pt x="104" y="48"/>
                  </a:lnTo>
                  <a:lnTo>
                    <a:pt x="112" y="64"/>
                  </a:lnTo>
                  <a:lnTo>
                    <a:pt x="112" y="88"/>
                  </a:lnTo>
                  <a:lnTo>
                    <a:pt x="112" y="96"/>
                  </a:lnTo>
                  <a:lnTo>
                    <a:pt x="104" y="112"/>
                  </a:lnTo>
                  <a:lnTo>
                    <a:pt x="72" y="112"/>
                  </a:lnTo>
                  <a:lnTo>
                    <a:pt x="64" y="112"/>
                  </a:lnTo>
                  <a:lnTo>
                    <a:pt x="56" y="96"/>
                  </a:lnTo>
                  <a:lnTo>
                    <a:pt x="48" y="96"/>
                  </a:lnTo>
                  <a:lnTo>
                    <a:pt x="40" y="9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98" name="Freeform 263"/>
            <p:cNvSpPr>
              <a:spLocks/>
            </p:cNvSpPr>
            <p:nvPr/>
          </p:nvSpPr>
          <p:spPr bwMode="auto">
            <a:xfrm>
              <a:off x="3806" y="2641"/>
              <a:ext cx="116" cy="104"/>
            </a:xfrm>
            <a:custGeom>
              <a:avLst/>
              <a:gdLst>
                <a:gd name="T0" fmla="*/ 82 w 112"/>
                <a:gd name="T1" fmla="*/ 22 h 112"/>
                <a:gd name="T2" fmla="*/ 46 w 112"/>
                <a:gd name="T3" fmla="*/ 19 h 112"/>
                <a:gd name="T4" fmla="*/ 36 w 112"/>
                <a:gd name="T5" fmla="*/ 19 h 112"/>
                <a:gd name="T6" fmla="*/ 0 w 112"/>
                <a:gd name="T7" fmla="*/ 14 h 112"/>
                <a:gd name="T8" fmla="*/ 0 w 112"/>
                <a:gd name="T9" fmla="*/ 9 h 112"/>
                <a:gd name="T10" fmla="*/ 36 w 112"/>
                <a:gd name="T11" fmla="*/ 7 h 112"/>
                <a:gd name="T12" fmla="*/ 36 w 112"/>
                <a:gd name="T13" fmla="*/ 7 h 112"/>
                <a:gd name="T14" fmla="*/ 36 w 112"/>
                <a:gd name="T15" fmla="*/ 7 h 112"/>
                <a:gd name="T16" fmla="*/ 36 w 112"/>
                <a:gd name="T17" fmla="*/ 0 h 112"/>
                <a:gd name="T18" fmla="*/ 62 w 112"/>
                <a:gd name="T19" fmla="*/ 0 h 112"/>
                <a:gd name="T20" fmla="*/ 97 w 112"/>
                <a:gd name="T21" fmla="*/ 0 h 112"/>
                <a:gd name="T22" fmla="*/ 112 w 112"/>
                <a:gd name="T23" fmla="*/ 0 h 112"/>
                <a:gd name="T24" fmla="*/ 176 w 112"/>
                <a:gd name="T25" fmla="*/ 7 h 112"/>
                <a:gd name="T26" fmla="*/ 176 w 112"/>
                <a:gd name="T27" fmla="*/ 7 h 112"/>
                <a:gd name="T28" fmla="*/ 226 w 112"/>
                <a:gd name="T29" fmla="*/ 9 h 112"/>
                <a:gd name="T30" fmla="*/ 210 w 112"/>
                <a:gd name="T31" fmla="*/ 12 h 112"/>
                <a:gd name="T32" fmla="*/ 226 w 112"/>
                <a:gd name="T33" fmla="*/ 16 h 112"/>
                <a:gd name="T34" fmla="*/ 226 w 112"/>
                <a:gd name="T35" fmla="*/ 20 h 112"/>
                <a:gd name="T36" fmla="*/ 226 w 112"/>
                <a:gd name="T37" fmla="*/ 22 h 112"/>
                <a:gd name="T38" fmla="*/ 210 w 112"/>
                <a:gd name="T39" fmla="*/ 26 h 112"/>
                <a:gd name="T40" fmla="*/ 147 w 112"/>
                <a:gd name="T41" fmla="*/ 26 h 112"/>
                <a:gd name="T42" fmla="*/ 128 w 112"/>
                <a:gd name="T43" fmla="*/ 26 h 112"/>
                <a:gd name="T44" fmla="*/ 112 w 112"/>
                <a:gd name="T45" fmla="*/ 22 h 112"/>
                <a:gd name="T46" fmla="*/ 97 w 112"/>
                <a:gd name="T47" fmla="*/ 22 h 112"/>
                <a:gd name="T48" fmla="*/ 82 w 112"/>
                <a:gd name="T49" fmla="*/ 22 h 1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2"/>
                <a:gd name="T76" fmla="*/ 0 h 112"/>
                <a:gd name="T77" fmla="*/ 112 w 112"/>
                <a:gd name="T78" fmla="*/ 112 h 1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2" h="112">
                  <a:moveTo>
                    <a:pt x="40" y="96"/>
                  </a:moveTo>
                  <a:lnTo>
                    <a:pt x="24" y="80"/>
                  </a:lnTo>
                  <a:lnTo>
                    <a:pt x="16" y="80"/>
                  </a:lnTo>
                  <a:lnTo>
                    <a:pt x="0" y="56"/>
                  </a:lnTo>
                  <a:lnTo>
                    <a:pt x="0" y="40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88" y="16"/>
                  </a:lnTo>
                  <a:lnTo>
                    <a:pt x="88" y="32"/>
                  </a:lnTo>
                  <a:lnTo>
                    <a:pt x="112" y="40"/>
                  </a:lnTo>
                  <a:lnTo>
                    <a:pt x="104" y="48"/>
                  </a:lnTo>
                  <a:lnTo>
                    <a:pt x="112" y="64"/>
                  </a:lnTo>
                  <a:lnTo>
                    <a:pt x="112" y="88"/>
                  </a:lnTo>
                  <a:lnTo>
                    <a:pt x="112" y="96"/>
                  </a:lnTo>
                  <a:lnTo>
                    <a:pt x="104" y="112"/>
                  </a:lnTo>
                  <a:lnTo>
                    <a:pt x="72" y="112"/>
                  </a:lnTo>
                  <a:lnTo>
                    <a:pt x="64" y="112"/>
                  </a:lnTo>
                  <a:lnTo>
                    <a:pt x="56" y="96"/>
                  </a:lnTo>
                  <a:lnTo>
                    <a:pt x="48" y="96"/>
                  </a:lnTo>
                  <a:lnTo>
                    <a:pt x="40" y="96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99" name="Freeform 264"/>
            <p:cNvSpPr>
              <a:spLocks/>
            </p:cNvSpPr>
            <p:nvPr/>
          </p:nvSpPr>
          <p:spPr bwMode="auto">
            <a:xfrm>
              <a:off x="3724" y="2716"/>
              <a:ext cx="132" cy="97"/>
            </a:xfrm>
            <a:custGeom>
              <a:avLst/>
              <a:gdLst>
                <a:gd name="T0" fmla="*/ 44 w 128"/>
                <a:gd name="T1" fmla="*/ 7 h 104"/>
                <a:gd name="T2" fmla="*/ 90 w 128"/>
                <a:gd name="T3" fmla="*/ 10 h 104"/>
                <a:gd name="T4" fmla="*/ 103 w 128"/>
                <a:gd name="T5" fmla="*/ 7 h 104"/>
                <a:gd name="T6" fmla="*/ 131 w 128"/>
                <a:gd name="T7" fmla="*/ 13 h 104"/>
                <a:gd name="T8" fmla="*/ 147 w 128"/>
                <a:gd name="T9" fmla="*/ 15 h 104"/>
                <a:gd name="T10" fmla="*/ 147 w 128"/>
                <a:gd name="T11" fmla="*/ 10 h 104"/>
                <a:gd name="T12" fmla="*/ 131 w 128"/>
                <a:gd name="T13" fmla="*/ 10 h 104"/>
                <a:gd name="T14" fmla="*/ 131 w 128"/>
                <a:gd name="T15" fmla="*/ 7 h 104"/>
                <a:gd name="T16" fmla="*/ 131 w 128"/>
                <a:gd name="T17" fmla="*/ 7 h 104"/>
                <a:gd name="T18" fmla="*/ 131 w 128"/>
                <a:gd name="T19" fmla="*/ 0 h 104"/>
                <a:gd name="T20" fmla="*/ 176 w 128"/>
                <a:gd name="T21" fmla="*/ 0 h 104"/>
                <a:gd name="T22" fmla="*/ 192 w 128"/>
                <a:gd name="T23" fmla="*/ 0 h 104"/>
                <a:gd name="T24" fmla="*/ 222 w 128"/>
                <a:gd name="T25" fmla="*/ 7 h 104"/>
                <a:gd name="T26" fmla="*/ 235 w 128"/>
                <a:gd name="T27" fmla="*/ 7 h 104"/>
                <a:gd name="T28" fmla="*/ 222 w 128"/>
                <a:gd name="T29" fmla="*/ 7 h 104"/>
                <a:gd name="T30" fmla="*/ 222 w 128"/>
                <a:gd name="T31" fmla="*/ 10 h 104"/>
                <a:gd name="T32" fmla="*/ 207 w 128"/>
                <a:gd name="T33" fmla="*/ 15 h 104"/>
                <a:gd name="T34" fmla="*/ 222 w 128"/>
                <a:gd name="T35" fmla="*/ 17 h 104"/>
                <a:gd name="T36" fmla="*/ 162 w 128"/>
                <a:gd name="T37" fmla="*/ 18 h 104"/>
                <a:gd name="T38" fmla="*/ 162 w 128"/>
                <a:gd name="T39" fmla="*/ 20 h 104"/>
                <a:gd name="T40" fmla="*/ 131 w 128"/>
                <a:gd name="T41" fmla="*/ 20 h 104"/>
                <a:gd name="T42" fmla="*/ 131 w 128"/>
                <a:gd name="T43" fmla="*/ 21 h 104"/>
                <a:gd name="T44" fmla="*/ 103 w 128"/>
                <a:gd name="T45" fmla="*/ 26 h 104"/>
                <a:gd name="T46" fmla="*/ 55 w 128"/>
                <a:gd name="T47" fmla="*/ 26 h 104"/>
                <a:gd name="T48" fmla="*/ 44 w 128"/>
                <a:gd name="T49" fmla="*/ 24 h 104"/>
                <a:gd name="T50" fmla="*/ 36 w 128"/>
                <a:gd name="T51" fmla="*/ 26 h 104"/>
                <a:gd name="T52" fmla="*/ 0 w 128"/>
                <a:gd name="T53" fmla="*/ 21 h 104"/>
                <a:gd name="T54" fmla="*/ 0 w 128"/>
                <a:gd name="T55" fmla="*/ 15 h 104"/>
                <a:gd name="T56" fmla="*/ 55 w 128"/>
                <a:gd name="T57" fmla="*/ 13 h 104"/>
                <a:gd name="T58" fmla="*/ 44 w 128"/>
                <a:gd name="T59" fmla="*/ 7 h 10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8"/>
                <a:gd name="T91" fmla="*/ 0 h 104"/>
                <a:gd name="T92" fmla="*/ 128 w 128"/>
                <a:gd name="T93" fmla="*/ 104 h 10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8" h="104">
                  <a:moveTo>
                    <a:pt x="24" y="24"/>
                  </a:moveTo>
                  <a:lnTo>
                    <a:pt x="48" y="40"/>
                  </a:lnTo>
                  <a:lnTo>
                    <a:pt x="56" y="32"/>
                  </a:lnTo>
                  <a:lnTo>
                    <a:pt x="72" y="48"/>
                  </a:lnTo>
                  <a:lnTo>
                    <a:pt x="80" y="56"/>
                  </a:lnTo>
                  <a:lnTo>
                    <a:pt x="80" y="40"/>
                  </a:lnTo>
                  <a:lnTo>
                    <a:pt x="72" y="40"/>
                  </a:lnTo>
                  <a:lnTo>
                    <a:pt x="72" y="32"/>
                  </a:lnTo>
                  <a:lnTo>
                    <a:pt x="72" y="8"/>
                  </a:lnTo>
                  <a:lnTo>
                    <a:pt x="72" y="0"/>
                  </a:lnTo>
                  <a:lnTo>
                    <a:pt x="96" y="0"/>
                  </a:lnTo>
                  <a:lnTo>
                    <a:pt x="104" y="0"/>
                  </a:lnTo>
                  <a:lnTo>
                    <a:pt x="120" y="16"/>
                  </a:lnTo>
                  <a:lnTo>
                    <a:pt x="128" y="24"/>
                  </a:lnTo>
                  <a:lnTo>
                    <a:pt x="120" y="32"/>
                  </a:lnTo>
                  <a:lnTo>
                    <a:pt x="120" y="40"/>
                  </a:lnTo>
                  <a:lnTo>
                    <a:pt x="112" y="56"/>
                  </a:lnTo>
                  <a:lnTo>
                    <a:pt x="120" y="64"/>
                  </a:lnTo>
                  <a:lnTo>
                    <a:pt x="88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72" y="88"/>
                  </a:lnTo>
                  <a:lnTo>
                    <a:pt x="56" y="104"/>
                  </a:lnTo>
                  <a:lnTo>
                    <a:pt x="32" y="104"/>
                  </a:lnTo>
                  <a:lnTo>
                    <a:pt x="24" y="96"/>
                  </a:lnTo>
                  <a:lnTo>
                    <a:pt x="16" y="104"/>
                  </a:lnTo>
                  <a:lnTo>
                    <a:pt x="0" y="88"/>
                  </a:lnTo>
                  <a:lnTo>
                    <a:pt x="0" y="56"/>
                  </a:lnTo>
                  <a:lnTo>
                    <a:pt x="32" y="4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00" name="Freeform 265"/>
            <p:cNvSpPr>
              <a:spLocks/>
            </p:cNvSpPr>
            <p:nvPr/>
          </p:nvSpPr>
          <p:spPr bwMode="auto">
            <a:xfrm>
              <a:off x="3724" y="2716"/>
              <a:ext cx="132" cy="97"/>
            </a:xfrm>
            <a:custGeom>
              <a:avLst/>
              <a:gdLst>
                <a:gd name="T0" fmla="*/ 44 w 128"/>
                <a:gd name="T1" fmla="*/ 7 h 104"/>
                <a:gd name="T2" fmla="*/ 90 w 128"/>
                <a:gd name="T3" fmla="*/ 10 h 104"/>
                <a:gd name="T4" fmla="*/ 103 w 128"/>
                <a:gd name="T5" fmla="*/ 7 h 104"/>
                <a:gd name="T6" fmla="*/ 131 w 128"/>
                <a:gd name="T7" fmla="*/ 13 h 104"/>
                <a:gd name="T8" fmla="*/ 147 w 128"/>
                <a:gd name="T9" fmla="*/ 15 h 104"/>
                <a:gd name="T10" fmla="*/ 147 w 128"/>
                <a:gd name="T11" fmla="*/ 10 h 104"/>
                <a:gd name="T12" fmla="*/ 131 w 128"/>
                <a:gd name="T13" fmla="*/ 10 h 104"/>
                <a:gd name="T14" fmla="*/ 131 w 128"/>
                <a:gd name="T15" fmla="*/ 7 h 104"/>
                <a:gd name="T16" fmla="*/ 131 w 128"/>
                <a:gd name="T17" fmla="*/ 7 h 104"/>
                <a:gd name="T18" fmla="*/ 131 w 128"/>
                <a:gd name="T19" fmla="*/ 0 h 104"/>
                <a:gd name="T20" fmla="*/ 176 w 128"/>
                <a:gd name="T21" fmla="*/ 0 h 104"/>
                <a:gd name="T22" fmla="*/ 192 w 128"/>
                <a:gd name="T23" fmla="*/ 0 h 104"/>
                <a:gd name="T24" fmla="*/ 222 w 128"/>
                <a:gd name="T25" fmla="*/ 7 h 104"/>
                <a:gd name="T26" fmla="*/ 235 w 128"/>
                <a:gd name="T27" fmla="*/ 7 h 104"/>
                <a:gd name="T28" fmla="*/ 222 w 128"/>
                <a:gd name="T29" fmla="*/ 7 h 104"/>
                <a:gd name="T30" fmla="*/ 222 w 128"/>
                <a:gd name="T31" fmla="*/ 10 h 104"/>
                <a:gd name="T32" fmla="*/ 207 w 128"/>
                <a:gd name="T33" fmla="*/ 15 h 104"/>
                <a:gd name="T34" fmla="*/ 222 w 128"/>
                <a:gd name="T35" fmla="*/ 17 h 104"/>
                <a:gd name="T36" fmla="*/ 162 w 128"/>
                <a:gd name="T37" fmla="*/ 18 h 104"/>
                <a:gd name="T38" fmla="*/ 162 w 128"/>
                <a:gd name="T39" fmla="*/ 20 h 104"/>
                <a:gd name="T40" fmla="*/ 131 w 128"/>
                <a:gd name="T41" fmla="*/ 20 h 104"/>
                <a:gd name="T42" fmla="*/ 131 w 128"/>
                <a:gd name="T43" fmla="*/ 21 h 104"/>
                <a:gd name="T44" fmla="*/ 103 w 128"/>
                <a:gd name="T45" fmla="*/ 26 h 104"/>
                <a:gd name="T46" fmla="*/ 55 w 128"/>
                <a:gd name="T47" fmla="*/ 26 h 104"/>
                <a:gd name="T48" fmla="*/ 44 w 128"/>
                <a:gd name="T49" fmla="*/ 24 h 104"/>
                <a:gd name="T50" fmla="*/ 36 w 128"/>
                <a:gd name="T51" fmla="*/ 26 h 104"/>
                <a:gd name="T52" fmla="*/ 0 w 128"/>
                <a:gd name="T53" fmla="*/ 21 h 104"/>
                <a:gd name="T54" fmla="*/ 0 w 128"/>
                <a:gd name="T55" fmla="*/ 15 h 104"/>
                <a:gd name="T56" fmla="*/ 55 w 128"/>
                <a:gd name="T57" fmla="*/ 13 h 104"/>
                <a:gd name="T58" fmla="*/ 44 w 128"/>
                <a:gd name="T59" fmla="*/ 7 h 10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8"/>
                <a:gd name="T91" fmla="*/ 0 h 104"/>
                <a:gd name="T92" fmla="*/ 128 w 128"/>
                <a:gd name="T93" fmla="*/ 104 h 10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8" h="104">
                  <a:moveTo>
                    <a:pt x="24" y="24"/>
                  </a:moveTo>
                  <a:lnTo>
                    <a:pt x="48" y="40"/>
                  </a:lnTo>
                  <a:lnTo>
                    <a:pt x="56" y="32"/>
                  </a:lnTo>
                  <a:lnTo>
                    <a:pt x="72" y="48"/>
                  </a:lnTo>
                  <a:lnTo>
                    <a:pt x="80" y="56"/>
                  </a:lnTo>
                  <a:lnTo>
                    <a:pt x="80" y="40"/>
                  </a:lnTo>
                  <a:lnTo>
                    <a:pt x="72" y="40"/>
                  </a:lnTo>
                  <a:lnTo>
                    <a:pt x="72" y="32"/>
                  </a:lnTo>
                  <a:lnTo>
                    <a:pt x="72" y="8"/>
                  </a:lnTo>
                  <a:lnTo>
                    <a:pt x="72" y="0"/>
                  </a:lnTo>
                  <a:lnTo>
                    <a:pt x="96" y="0"/>
                  </a:lnTo>
                  <a:lnTo>
                    <a:pt x="104" y="0"/>
                  </a:lnTo>
                  <a:lnTo>
                    <a:pt x="120" y="16"/>
                  </a:lnTo>
                  <a:lnTo>
                    <a:pt x="128" y="24"/>
                  </a:lnTo>
                  <a:lnTo>
                    <a:pt x="120" y="32"/>
                  </a:lnTo>
                  <a:lnTo>
                    <a:pt x="120" y="40"/>
                  </a:lnTo>
                  <a:lnTo>
                    <a:pt x="112" y="56"/>
                  </a:lnTo>
                  <a:lnTo>
                    <a:pt x="120" y="64"/>
                  </a:lnTo>
                  <a:lnTo>
                    <a:pt x="88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72" y="88"/>
                  </a:lnTo>
                  <a:lnTo>
                    <a:pt x="56" y="104"/>
                  </a:lnTo>
                  <a:lnTo>
                    <a:pt x="32" y="104"/>
                  </a:lnTo>
                  <a:lnTo>
                    <a:pt x="24" y="96"/>
                  </a:lnTo>
                  <a:lnTo>
                    <a:pt x="16" y="104"/>
                  </a:lnTo>
                  <a:lnTo>
                    <a:pt x="0" y="88"/>
                  </a:lnTo>
                  <a:lnTo>
                    <a:pt x="0" y="56"/>
                  </a:lnTo>
                  <a:lnTo>
                    <a:pt x="32" y="48"/>
                  </a:lnTo>
                  <a:lnTo>
                    <a:pt x="24" y="24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01" name="Freeform 266"/>
            <p:cNvSpPr>
              <a:spLocks/>
            </p:cNvSpPr>
            <p:nvPr/>
          </p:nvSpPr>
          <p:spPr bwMode="auto">
            <a:xfrm>
              <a:off x="3617" y="2805"/>
              <a:ext cx="140" cy="126"/>
            </a:xfrm>
            <a:custGeom>
              <a:avLst/>
              <a:gdLst>
                <a:gd name="T0" fmla="*/ 99 w 135"/>
                <a:gd name="T1" fmla="*/ 30 h 136"/>
                <a:gd name="T2" fmla="*/ 84 w 135"/>
                <a:gd name="T3" fmla="*/ 26 h 136"/>
                <a:gd name="T4" fmla="*/ 47 w 135"/>
                <a:gd name="T5" fmla="*/ 18 h 136"/>
                <a:gd name="T6" fmla="*/ 47 w 135"/>
                <a:gd name="T7" fmla="*/ 15 h 136"/>
                <a:gd name="T8" fmla="*/ 0 w 135"/>
                <a:gd name="T9" fmla="*/ 6 h 136"/>
                <a:gd name="T10" fmla="*/ 0 w 135"/>
                <a:gd name="T11" fmla="*/ 0 h 136"/>
                <a:gd name="T12" fmla="*/ 36 w 135"/>
                <a:gd name="T13" fmla="*/ 0 h 136"/>
                <a:gd name="T14" fmla="*/ 47 w 135"/>
                <a:gd name="T15" fmla="*/ 0 h 136"/>
                <a:gd name="T16" fmla="*/ 133 w 135"/>
                <a:gd name="T17" fmla="*/ 6 h 136"/>
                <a:gd name="T18" fmla="*/ 162 w 135"/>
                <a:gd name="T19" fmla="*/ 6 h 136"/>
                <a:gd name="T20" fmla="*/ 213 w 135"/>
                <a:gd name="T21" fmla="*/ 6 h 136"/>
                <a:gd name="T22" fmla="*/ 246 w 135"/>
                <a:gd name="T23" fmla="*/ 6 h 136"/>
                <a:gd name="T24" fmla="*/ 263 w 135"/>
                <a:gd name="T25" fmla="*/ 0 h 136"/>
                <a:gd name="T26" fmla="*/ 279 w 135"/>
                <a:gd name="T27" fmla="*/ 6 h 136"/>
                <a:gd name="T28" fmla="*/ 263 w 135"/>
                <a:gd name="T29" fmla="*/ 6 h 136"/>
                <a:gd name="T30" fmla="*/ 246 w 135"/>
                <a:gd name="T31" fmla="*/ 6 h 136"/>
                <a:gd name="T32" fmla="*/ 213 w 135"/>
                <a:gd name="T33" fmla="*/ 6 h 136"/>
                <a:gd name="T34" fmla="*/ 198 w 135"/>
                <a:gd name="T35" fmla="*/ 13 h 136"/>
                <a:gd name="T36" fmla="*/ 179 w 135"/>
                <a:gd name="T37" fmla="*/ 15 h 136"/>
                <a:gd name="T38" fmla="*/ 179 w 135"/>
                <a:gd name="T39" fmla="*/ 19 h 136"/>
                <a:gd name="T40" fmla="*/ 179 w 135"/>
                <a:gd name="T41" fmla="*/ 28 h 136"/>
                <a:gd name="T42" fmla="*/ 149 w 135"/>
                <a:gd name="T43" fmla="*/ 30 h 136"/>
                <a:gd name="T44" fmla="*/ 133 w 135"/>
                <a:gd name="T45" fmla="*/ 30 h 136"/>
                <a:gd name="T46" fmla="*/ 115 w 135"/>
                <a:gd name="T47" fmla="*/ 28 h 136"/>
                <a:gd name="T48" fmla="*/ 99 w 135"/>
                <a:gd name="T49" fmla="*/ 30 h 1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5"/>
                <a:gd name="T76" fmla="*/ 0 h 136"/>
                <a:gd name="T77" fmla="*/ 135 w 135"/>
                <a:gd name="T78" fmla="*/ 136 h 1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5" h="136">
                  <a:moveTo>
                    <a:pt x="48" y="136"/>
                  </a:moveTo>
                  <a:lnTo>
                    <a:pt x="40" y="120"/>
                  </a:lnTo>
                  <a:lnTo>
                    <a:pt x="24" y="80"/>
                  </a:lnTo>
                  <a:lnTo>
                    <a:pt x="24" y="64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64" y="8"/>
                  </a:lnTo>
                  <a:lnTo>
                    <a:pt x="79" y="8"/>
                  </a:lnTo>
                  <a:lnTo>
                    <a:pt x="103" y="16"/>
                  </a:lnTo>
                  <a:lnTo>
                    <a:pt x="119" y="8"/>
                  </a:lnTo>
                  <a:lnTo>
                    <a:pt x="127" y="0"/>
                  </a:lnTo>
                  <a:lnTo>
                    <a:pt x="135" y="8"/>
                  </a:lnTo>
                  <a:lnTo>
                    <a:pt x="127" y="16"/>
                  </a:lnTo>
                  <a:lnTo>
                    <a:pt x="119" y="16"/>
                  </a:lnTo>
                  <a:lnTo>
                    <a:pt x="103" y="16"/>
                  </a:lnTo>
                  <a:lnTo>
                    <a:pt x="95" y="56"/>
                  </a:lnTo>
                  <a:lnTo>
                    <a:pt x="87" y="64"/>
                  </a:lnTo>
                  <a:lnTo>
                    <a:pt x="87" y="88"/>
                  </a:lnTo>
                  <a:lnTo>
                    <a:pt x="87" y="128"/>
                  </a:lnTo>
                  <a:lnTo>
                    <a:pt x="72" y="136"/>
                  </a:lnTo>
                  <a:lnTo>
                    <a:pt x="64" y="136"/>
                  </a:lnTo>
                  <a:lnTo>
                    <a:pt x="56" y="128"/>
                  </a:lnTo>
                  <a:lnTo>
                    <a:pt x="48" y="13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02" name="Freeform 267"/>
            <p:cNvSpPr>
              <a:spLocks/>
            </p:cNvSpPr>
            <p:nvPr/>
          </p:nvSpPr>
          <p:spPr bwMode="auto">
            <a:xfrm>
              <a:off x="3617" y="2805"/>
              <a:ext cx="140" cy="126"/>
            </a:xfrm>
            <a:custGeom>
              <a:avLst/>
              <a:gdLst>
                <a:gd name="T0" fmla="*/ 99 w 135"/>
                <a:gd name="T1" fmla="*/ 30 h 136"/>
                <a:gd name="T2" fmla="*/ 84 w 135"/>
                <a:gd name="T3" fmla="*/ 26 h 136"/>
                <a:gd name="T4" fmla="*/ 47 w 135"/>
                <a:gd name="T5" fmla="*/ 18 h 136"/>
                <a:gd name="T6" fmla="*/ 47 w 135"/>
                <a:gd name="T7" fmla="*/ 15 h 136"/>
                <a:gd name="T8" fmla="*/ 0 w 135"/>
                <a:gd name="T9" fmla="*/ 6 h 136"/>
                <a:gd name="T10" fmla="*/ 0 w 135"/>
                <a:gd name="T11" fmla="*/ 0 h 136"/>
                <a:gd name="T12" fmla="*/ 36 w 135"/>
                <a:gd name="T13" fmla="*/ 0 h 136"/>
                <a:gd name="T14" fmla="*/ 47 w 135"/>
                <a:gd name="T15" fmla="*/ 0 h 136"/>
                <a:gd name="T16" fmla="*/ 133 w 135"/>
                <a:gd name="T17" fmla="*/ 6 h 136"/>
                <a:gd name="T18" fmla="*/ 162 w 135"/>
                <a:gd name="T19" fmla="*/ 6 h 136"/>
                <a:gd name="T20" fmla="*/ 213 w 135"/>
                <a:gd name="T21" fmla="*/ 6 h 136"/>
                <a:gd name="T22" fmla="*/ 246 w 135"/>
                <a:gd name="T23" fmla="*/ 6 h 136"/>
                <a:gd name="T24" fmla="*/ 263 w 135"/>
                <a:gd name="T25" fmla="*/ 0 h 136"/>
                <a:gd name="T26" fmla="*/ 279 w 135"/>
                <a:gd name="T27" fmla="*/ 6 h 136"/>
                <a:gd name="T28" fmla="*/ 263 w 135"/>
                <a:gd name="T29" fmla="*/ 6 h 136"/>
                <a:gd name="T30" fmla="*/ 246 w 135"/>
                <a:gd name="T31" fmla="*/ 6 h 136"/>
                <a:gd name="T32" fmla="*/ 213 w 135"/>
                <a:gd name="T33" fmla="*/ 6 h 136"/>
                <a:gd name="T34" fmla="*/ 198 w 135"/>
                <a:gd name="T35" fmla="*/ 13 h 136"/>
                <a:gd name="T36" fmla="*/ 179 w 135"/>
                <a:gd name="T37" fmla="*/ 15 h 136"/>
                <a:gd name="T38" fmla="*/ 179 w 135"/>
                <a:gd name="T39" fmla="*/ 19 h 136"/>
                <a:gd name="T40" fmla="*/ 179 w 135"/>
                <a:gd name="T41" fmla="*/ 28 h 136"/>
                <a:gd name="T42" fmla="*/ 149 w 135"/>
                <a:gd name="T43" fmla="*/ 30 h 136"/>
                <a:gd name="T44" fmla="*/ 133 w 135"/>
                <a:gd name="T45" fmla="*/ 30 h 136"/>
                <a:gd name="T46" fmla="*/ 115 w 135"/>
                <a:gd name="T47" fmla="*/ 28 h 136"/>
                <a:gd name="T48" fmla="*/ 99 w 135"/>
                <a:gd name="T49" fmla="*/ 30 h 1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5"/>
                <a:gd name="T76" fmla="*/ 0 h 136"/>
                <a:gd name="T77" fmla="*/ 135 w 135"/>
                <a:gd name="T78" fmla="*/ 136 h 1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5" h="136">
                  <a:moveTo>
                    <a:pt x="48" y="136"/>
                  </a:moveTo>
                  <a:lnTo>
                    <a:pt x="40" y="120"/>
                  </a:lnTo>
                  <a:lnTo>
                    <a:pt x="24" y="80"/>
                  </a:lnTo>
                  <a:lnTo>
                    <a:pt x="24" y="64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64" y="8"/>
                  </a:lnTo>
                  <a:lnTo>
                    <a:pt x="79" y="8"/>
                  </a:lnTo>
                  <a:lnTo>
                    <a:pt x="103" y="16"/>
                  </a:lnTo>
                  <a:lnTo>
                    <a:pt x="119" y="8"/>
                  </a:lnTo>
                  <a:lnTo>
                    <a:pt x="127" y="0"/>
                  </a:lnTo>
                  <a:lnTo>
                    <a:pt x="135" y="8"/>
                  </a:lnTo>
                  <a:lnTo>
                    <a:pt x="127" y="16"/>
                  </a:lnTo>
                  <a:lnTo>
                    <a:pt x="119" y="16"/>
                  </a:lnTo>
                  <a:lnTo>
                    <a:pt x="103" y="16"/>
                  </a:lnTo>
                  <a:lnTo>
                    <a:pt x="95" y="56"/>
                  </a:lnTo>
                  <a:lnTo>
                    <a:pt x="87" y="64"/>
                  </a:lnTo>
                  <a:lnTo>
                    <a:pt x="87" y="88"/>
                  </a:lnTo>
                  <a:lnTo>
                    <a:pt x="87" y="128"/>
                  </a:lnTo>
                  <a:lnTo>
                    <a:pt x="72" y="136"/>
                  </a:lnTo>
                  <a:lnTo>
                    <a:pt x="64" y="136"/>
                  </a:lnTo>
                  <a:lnTo>
                    <a:pt x="56" y="128"/>
                  </a:lnTo>
                  <a:lnTo>
                    <a:pt x="48" y="136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03" name="Freeform 268"/>
            <p:cNvSpPr>
              <a:spLocks/>
            </p:cNvSpPr>
            <p:nvPr/>
          </p:nvSpPr>
          <p:spPr bwMode="auto">
            <a:xfrm>
              <a:off x="3617" y="2686"/>
              <a:ext cx="140" cy="134"/>
            </a:xfrm>
            <a:custGeom>
              <a:avLst/>
              <a:gdLst>
                <a:gd name="T0" fmla="*/ 0 w 135"/>
                <a:gd name="T1" fmla="*/ 31 h 144"/>
                <a:gd name="T2" fmla="*/ 36 w 135"/>
                <a:gd name="T3" fmla="*/ 31 h 144"/>
                <a:gd name="T4" fmla="*/ 47 w 135"/>
                <a:gd name="T5" fmla="*/ 31 h 144"/>
                <a:gd name="T6" fmla="*/ 133 w 135"/>
                <a:gd name="T7" fmla="*/ 32 h 144"/>
                <a:gd name="T8" fmla="*/ 162 w 135"/>
                <a:gd name="T9" fmla="*/ 32 h 144"/>
                <a:gd name="T10" fmla="*/ 213 w 135"/>
                <a:gd name="T11" fmla="*/ 34 h 144"/>
                <a:gd name="T12" fmla="*/ 246 w 135"/>
                <a:gd name="T13" fmla="*/ 32 h 144"/>
                <a:gd name="T14" fmla="*/ 213 w 135"/>
                <a:gd name="T15" fmla="*/ 29 h 144"/>
                <a:gd name="T16" fmla="*/ 213 w 135"/>
                <a:gd name="T17" fmla="*/ 20 h 144"/>
                <a:gd name="T18" fmla="*/ 279 w 135"/>
                <a:gd name="T19" fmla="*/ 19 h 144"/>
                <a:gd name="T20" fmla="*/ 263 w 135"/>
                <a:gd name="T21" fmla="*/ 14 h 144"/>
                <a:gd name="T22" fmla="*/ 213 w 135"/>
                <a:gd name="T23" fmla="*/ 16 h 144"/>
                <a:gd name="T24" fmla="*/ 213 w 135"/>
                <a:gd name="T25" fmla="*/ 14 h 144"/>
                <a:gd name="T26" fmla="*/ 229 w 135"/>
                <a:gd name="T27" fmla="*/ 12 h 144"/>
                <a:gd name="T28" fmla="*/ 213 w 135"/>
                <a:gd name="T29" fmla="*/ 12 h 144"/>
                <a:gd name="T30" fmla="*/ 213 w 135"/>
                <a:gd name="T31" fmla="*/ 7 h 144"/>
                <a:gd name="T32" fmla="*/ 198 w 135"/>
                <a:gd name="T33" fmla="*/ 7 h 144"/>
                <a:gd name="T34" fmla="*/ 162 w 135"/>
                <a:gd name="T35" fmla="*/ 7 h 144"/>
                <a:gd name="T36" fmla="*/ 162 w 135"/>
                <a:gd name="T37" fmla="*/ 7 h 144"/>
                <a:gd name="T38" fmla="*/ 133 w 135"/>
                <a:gd name="T39" fmla="*/ 7 h 144"/>
                <a:gd name="T40" fmla="*/ 115 w 135"/>
                <a:gd name="T41" fmla="*/ 7 h 144"/>
                <a:gd name="T42" fmla="*/ 115 w 135"/>
                <a:gd name="T43" fmla="*/ 0 h 144"/>
                <a:gd name="T44" fmla="*/ 99 w 135"/>
                <a:gd name="T45" fmla="*/ 0 h 144"/>
                <a:gd name="T46" fmla="*/ 47 w 135"/>
                <a:gd name="T47" fmla="*/ 0 h 144"/>
                <a:gd name="T48" fmla="*/ 8 w 135"/>
                <a:gd name="T49" fmla="*/ 7 h 144"/>
                <a:gd name="T50" fmla="*/ 36 w 135"/>
                <a:gd name="T51" fmla="*/ 7 h 144"/>
                <a:gd name="T52" fmla="*/ 36 w 135"/>
                <a:gd name="T53" fmla="*/ 9 h 144"/>
                <a:gd name="T54" fmla="*/ 47 w 135"/>
                <a:gd name="T55" fmla="*/ 16 h 144"/>
                <a:gd name="T56" fmla="*/ 47 w 135"/>
                <a:gd name="T57" fmla="*/ 19 h 144"/>
                <a:gd name="T58" fmla="*/ 8 w 135"/>
                <a:gd name="T59" fmla="*/ 20 h 144"/>
                <a:gd name="T60" fmla="*/ 0 w 135"/>
                <a:gd name="T61" fmla="*/ 27 h 144"/>
                <a:gd name="T62" fmla="*/ 0 w 135"/>
                <a:gd name="T63" fmla="*/ 31 h 1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5"/>
                <a:gd name="T97" fmla="*/ 0 h 144"/>
                <a:gd name="T98" fmla="*/ 135 w 135"/>
                <a:gd name="T99" fmla="*/ 144 h 1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5" h="144">
                  <a:moveTo>
                    <a:pt x="0" y="128"/>
                  </a:moveTo>
                  <a:lnTo>
                    <a:pt x="16" y="128"/>
                  </a:lnTo>
                  <a:lnTo>
                    <a:pt x="24" y="128"/>
                  </a:lnTo>
                  <a:lnTo>
                    <a:pt x="64" y="136"/>
                  </a:lnTo>
                  <a:lnTo>
                    <a:pt x="79" y="136"/>
                  </a:lnTo>
                  <a:lnTo>
                    <a:pt x="103" y="144"/>
                  </a:lnTo>
                  <a:lnTo>
                    <a:pt x="119" y="136"/>
                  </a:lnTo>
                  <a:lnTo>
                    <a:pt x="103" y="120"/>
                  </a:lnTo>
                  <a:lnTo>
                    <a:pt x="103" y="88"/>
                  </a:lnTo>
                  <a:lnTo>
                    <a:pt x="135" y="80"/>
                  </a:lnTo>
                  <a:lnTo>
                    <a:pt x="127" y="56"/>
                  </a:lnTo>
                  <a:lnTo>
                    <a:pt x="103" y="64"/>
                  </a:lnTo>
                  <a:lnTo>
                    <a:pt x="103" y="56"/>
                  </a:lnTo>
                  <a:lnTo>
                    <a:pt x="111" y="48"/>
                  </a:lnTo>
                  <a:lnTo>
                    <a:pt x="103" y="48"/>
                  </a:lnTo>
                  <a:lnTo>
                    <a:pt x="103" y="24"/>
                  </a:lnTo>
                  <a:lnTo>
                    <a:pt x="95" y="16"/>
                  </a:lnTo>
                  <a:lnTo>
                    <a:pt x="79" y="16"/>
                  </a:lnTo>
                  <a:lnTo>
                    <a:pt x="79" y="24"/>
                  </a:lnTo>
                  <a:lnTo>
                    <a:pt x="64" y="32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8" y="8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24" y="64"/>
                  </a:lnTo>
                  <a:lnTo>
                    <a:pt x="24" y="80"/>
                  </a:lnTo>
                  <a:lnTo>
                    <a:pt x="8" y="88"/>
                  </a:lnTo>
                  <a:lnTo>
                    <a:pt x="0" y="112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04" name="Freeform 269"/>
            <p:cNvSpPr>
              <a:spLocks/>
            </p:cNvSpPr>
            <p:nvPr/>
          </p:nvSpPr>
          <p:spPr bwMode="auto">
            <a:xfrm>
              <a:off x="3617" y="2686"/>
              <a:ext cx="140" cy="134"/>
            </a:xfrm>
            <a:custGeom>
              <a:avLst/>
              <a:gdLst>
                <a:gd name="T0" fmla="*/ 0 w 135"/>
                <a:gd name="T1" fmla="*/ 31 h 144"/>
                <a:gd name="T2" fmla="*/ 36 w 135"/>
                <a:gd name="T3" fmla="*/ 31 h 144"/>
                <a:gd name="T4" fmla="*/ 47 w 135"/>
                <a:gd name="T5" fmla="*/ 31 h 144"/>
                <a:gd name="T6" fmla="*/ 133 w 135"/>
                <a:gd name="T7" fmla="*/ 32 h 144"/>
                <a:gd name="T8" fmla="*/ 162 w 135"/>
                <a:gd name="T9" fmla="*/ 32 h 144"/>
                <a:gd name="T10" fmla="*/ 213 w 135"/>
                <a:gd name="T11" fmla="*/ 34 h 144"/>
                <a:gd name="T12" fmla="*/ 246 w 135"/>
                <a:gd name="T13" fmla="*/ 32 h 144"/>
                <a:gd name="T14" fmla="*/ 213 w 135"/>
                <a:gd name="T15" fmla="*/ 29 h 144"/>
                <a:gd name="T16" fmla="*/ 213 w 135"/>
                <a:gd name="T17" fmla="*/ 20 h 144"/>
                <a:gd name="T18" fmla="*/ 279 w 135"/>
                <a:gd name="T19" fmla="*/ 19 h 144"/>
                <a:gd name="T20" fmla="*/ 263 w 135"/>
                <a:gd name="T21" fmla="*/ 14 h 144"/>
                <a:gd name="T22" fmla="*/ 213 w 135"/>
                <a:gd name="T23" fmla="*/ 16 h 144"/>
                <a:gd name="T24" fmla="*/ 213 w 135"/>
                <a:gd name="T25" fmla="*/ 14 h 144"/>
                <a:gd name="T26" fmla="*/ 229 w 135"/>
                <a:gd name="T27" fmla="*/ 12 h 144"/>
                <a:gd name="T28" fmla="*/ 213 w 135"/>
                <a:gd name="T29" fmla="*/ 12 h 144"/>
                <a:gd name="T30" fmla="*/ 213 w 135"/>
                <a:gd name="T31" fmla="*/ 7 h 144"/>
                <a:gd name="T32" fmla="*/ 198 w 135"/>
                <a:gd name="T33" fmla="*/ 7 h 144"/>
                <a:gd name="T34" fmla="*/ 162 w 135"/>
                <a:gd name="T35" fmla="*/ 7 h 144"/>
                <a:gd name="T36" fmla="*/ 162 w 135"/>
                <a:gd name="T37" fmla="*/ 7 h 144"/>
                <a:gd name="T38" fmla="*/ 133 w 135"/>
                <a:gd name="T39" fmla="*/ 7 h 144"/>
                <a:gd name="T40" fmla="*/ 115 w 135"/>
                <a:gd name="T41" fmla="*/ 7 h 144"/>
                <a:gd name="T42" fmla="*/ 115 w 135"/>
                <a:gd name="T43" fmla="*/ 0 h 144"/>
                <a:gd name="T44" fmla="*/ 99 w 135"/>
                <a:gd name="T45" fmla="*/ 0 h 144"/>
                <a:gd name="T46" fmla="*/ 47 w 135"/>
                <a:gd name="T47" fmla="*/ 0 h 144"/>
                <a:gd name="T48" fmla="*/ 8 w 135"/>
                <a:gd name="T49" fmla="*/ 7 h 144"/>
                <a:gd name="T50" fmla="*/ 36 w 135"/>
                <a:gd name="T51" fmla="*/ 7 h 144"/>
                <a:gd name="T52" fmla="*/ 36 w 135"/>
                <a:gd name="T53" fmla="*/ 9 h 144"/>
                <a:gd name="T54" fmla="*/ 47 w 135"/>
                <a:gd name="T55" fmla="*/ 16 h 144"/>
                <a:gd name="T56" fmla="*/ 47 w 135"/>
                <a:gd name="T57" fmla="*/ 19 h 144"/>
                <a:gd name="T58" fmla="*/ 8 w 135"/>
                <a:gd name="T59" fmla="*/ 20 h 144"/>
                <a:gd name="T60" fmla="*/ 0 w 135"/>
                <a:gd name="T61" fmla="*/ 27 h 144"/>
                <a:gd name="T62" fmla="*/ 0 w 135"/>
                <a:gd name="T63" fmla="*/ 31 h 1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5"/>
                <a:gd name="T97" fmla="*/ 0 h 144"/>
                <a:gd name="T98" fmla="*/ 135 w 135"/>
                <a:gd name="T99" fmla="*/ 144 h 1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5" h="144">
                  <a:moveTo>
                    <a:pt x="0" y="128"/>
                  </a:moveTo>
                  <a:lnTo>
                    <a:pt x="16" y="128"/>
                  </a:lnTo>
                  <a:lnTo>
                    <a:pt x="24" y="128"/>
                  </a:lnTo>
                  <a:lnTo>
                    <a:pt x="64" y="136"/>
                  </a:lnTo>
                  <a:lnTo>
                    <a:pt x="79" y="136"/>
                  </a:lnTo>
                  <a:lnTo>
                    <a:pt x="103" y="144"/>
                  </a:lnTo>
                  <a:lnTo>
                    <a:pt x="119" y="136"/>
                  </a:lnTo>
                  <a:lnTo>
                    <a:pt x="103" y="120"/>
                  </a:lnTo>
                  <a:lnTo>
                    <a:pt x="103" y="88"/>
                  </a:lnTo>
                  <a:lnTo>
                    <a:pt x="135" y="80"/>
                  </a:lnTo>
                  <a:lnTo>
                    <a:pt x="127" y="56"/>
                  </a:lnTo>
                  <a:lnTo>
                    <a:pt x="103" y="64"/>
                  </a:lnTo>
                  <a:lnTo>
                    <a:pt x="103" y="56"/>
                  </a:lnTo>
                  <a:lnTo>
                    <a:pt x="111" y="48"/>
                  </a:lnTo>
                  <a:lnTo>
                    <a:pt x="103" y="48"/>
                  </a:lnTo>
                  <a:lnTo>
                    <a:pt x="103" y="24"/>
                  </a:lnTo>
                  <a:lnTo>
                    <a:pt x="95" y="16"/>
                  </a:lnTo>
                  <a:lnTo>
                    <a:pt x="79" y="16"/>
                  </a:lnTo>
                  <a:lnTo>
                    <a:pt x="79" y="24"/>
                  </a:lnTo>
                  <a:lnTo>
                    <a:pt x="64" y="32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8" y="8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24" y="64"/>
                  </a:lnTo>
                  <a:lnTo>
                    <a:pt x="24" y="80"/>
                  </a:lnTo>
                  <a:lnTo>
                    <a:pt x="8" y="88"/>
                  </a:lnTo>
                  <a:lnTo>
                    <a:pt x="0" y="112"/>
                  </a:lnTo>
                  <a:lnTo>
                    <a:pt x="0" y="12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05" name="Freeform 270"/>
            <p:cNvSpPr>
              <a:spLocks/>
            </p:cNvSpPr>
            <p:nvPr/>
          </p:nvSpPr>
          <p:spPr bwMode="auto">
            <a:xfrm>
              <a:off x="3626" y="2678"/>
              <a:ext cx="9" cy="8"/>
            </a:xfrm>
            <a:custGeom>
              <a:avLst/>
              <a:gdLst>
                <a:gd name="T0" fmla="*/ 78 w 8"/>
                <a:gd name="T1" fmla="*/ 0 h 8"/>
                <a:gd name="T2" fmla="*/ 0 w 8"/>
                <a:gd name="T3" fmla="*/ 8 h 8"/>
                <a:gd name="T4" fmla="*/ 0 w 8"/>
                <a:gd name="T5" fmla="*/ 0 h 8"/>
                <a:gd name="T6" fmla="*/ 78 w 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8" y="0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06" name="Freeform 271"/>
            <p:cNvSpPr>
              <a:spLocks/>
            </p:cNvSpPr>
            <p:nvPr/>
          </p:nvSpPr>
          <p:spPr bwMode="auto">
            <a:xfrm>
              <a:off x="3626" y="2678"/>
              <a:ext cx="9" cy="8"/>
            </a:xfrm>
            <a:custGeom>
              <a:avLst/>
              <a:gdLst>
                <a:gd name="T0" fmla="*/ 78 w 8"/>
                <a:gd name="T1" fmla="*/ 0 h 8"/>
                <a:gd name="T2" fmla="*/ 0 w 8"/>
                <a:gd name="T3" fmla="*/ 8 h 8"/>
                <a:gd name="T4" fmla="*/ 0 w 8"/>
                <a:gd name="T5" fmla="*/ 0 h 8"/>
                <a:gd name="T6" fmla="*/ 78 w 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8" y="0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07" name="Freeform 272"/>
            <p:cNvSpPr>
              <a:spLocks/>
            </p:cNvSpPr>
            <p:nvPr/>
          </p:nvSpPr>
          <p:spPr bwMode="auto">
            <a:xfrm>
              <a:off x="3667" y="2857"/>
              <a:ext cx="173" cy="141"/>
            </a:xfrm>
            <a:custGeom>
              <a:avLst/>
              <a:gdLst>
                <a:gd name="T0" fmla="*/ 322 w 167"/>
                <a:gd name="T1" fmla="*/ 6 h 152"/>
                <a:gd name="T2" fmla="*/ 338 w 167"/>
                <a:gd name="T3" fmla="*/ 11 h 152"/>
                <a:gd name="T4" fmla="*/ 322 w 167"/>
                <a:gd name="T5" fmla="*/ 11 h 152"/>
                <a:gd name="T6" fmla="*/ 306 w 167"/>
                <a:gd name="T7" fmla="*/ 13 h 152"/>
                <a:gd name="T8" fmla="*/ 322 w 167"/>
                <a:gd name="T9" fmla="*/ 13 h 152"/>
                <a:gd name="T10" fmla="*/ 338 w 167"/>
                <a:gd name="T11" fmla="*/ 13 h 152"/>
                <a:gd name="T12" fmla="*/ 338 w 167"/>
                <a:gd name="T13" fmla="*/ 18 h 152"/>
                <a:gd name="T14" fmla="*/ 322 w 167"/>
                <a:gd name="T15" fmla="*/ 19 h 152"/>
                <a:gd name="T16" fmla="*/ 289 w 167"/>
                <a:gd name="T17" fmla="*/ 23 h 152"/>
                <a:gd name="T18" fmla="*/ 259 w 167"/>
                <a:gd name="T19" fmla="*/ 29 h 152"/>
                <a:gd name="T20" fmla="*/ 225 w 167"/>
                <a:gd name="T21" fmla="*/ 32 h 152"/>
                <a:gd name="T22" fmla="*/ 175 w 167"/>
                <a:gd name="T23" fmla="*/ 32 h 152"/>
                <a:gd name="T24" fmla="*/ 158 w 167"/>
                <a:gd name="T25" fmla="*/ 32 h 152"/>
                <a:gd name="T26" fmla="*/ 110 w 167"/>
                <a:gd name="T27" fmla="*/ 32 h 152"/>
                <a:gd name="T28" fmla="*/ 79 w 167"/>
                <a:gd name="T29" fmla="*/ 33 h 152"/>
                <a:gd name="T30" fmla="*/ 60 w 167"/>
                <a:gd name="T31" fmla="*/ 33 h 152"/>
                <a:gd name="T32" fmla="*/ 46 w 167"/>
                <a:gd name="T33" fmla="*/ 32 h 152"/>
                <a:gd name="T34" fmla="*/ 36 w 167"/>
                <a:gd name="T35" fmla="*/ 29 h 152"/>
                <a:gd name="T36" fmla="*/ 36 w 167"/>
                <a:gd name="T37" fmla="*/ 27 h 152"/>
                <a:gd name="T38" fmla="*/ 8 w 167"/>
                <a:gd name="T39" fmla="*/ 18 h 152"/>
                <a:gd name="T40" fmla="*/ 0 w 167"/>
                <a:gd name="T41" fmla="*/ 18 h 152"/>
                <a:gd name="T42" fmla="*/ 8 w 167"/>
                <a:gd name="T43" fmla="*/ 17 h 152"/>
                <a:gd name="T44" fmla="*/ 36 w 167"/>
                <a:gd name="T45" fmla="*/ 18 h 152"/>
                <a:gd name="T46" fmla="*/ 46 w 167"/>
                <a:gd name="T47" fmla="*/ 18 h 152"/>
                <a:gd name="T48" fmla="*/ 79 w 167"/>
                <a:gd name="T49" fmla="*/ 17 h 152"/>
                <a:gd name="T50" fmla="*/ 79 w 167"/>
                <a:gd name="T51" fmla="*/ 6 h 152"/>
                <a:gd name="T52" fmla="*/ 95 w 167"/>
                <a:gd name="T53" fmla="*/ 9 h 152"/>
                <a:gd name="T54" fmla="*/ 95 w 167"/>
                <a:gd name="T55" fmla="*/ 13 h 152"/>
                <a:gd name="T56" fmla="*/ 110 w 167"/>
                <a:gd name="T57" fmla="*/ 13 h 152"/>
                <a:gd name="T58" fmla="*/ 158 w 167"/>
                <a:gd name="T59" fmla="*/ 9 h 152"/>
                <a:gd name="T60" fmla="*/ 175 w 167"/>
                <a:gd name="T61" fmla="*/ 11 h 152"/>
                <a:gd name="T62" fmla="*/ 175 w 167"/>
                <a:gd name="T63" fmla="*/ 9 h 152"/>
                <a:gd name="T64" fmla="*/ 241 w 167"/>
                <a:gd name="T65" fmla="*/ 6 h 152"/>
                <a:gd name="T66" fmla="*/ 273 w 167"/>
                <a:gd name="T67" fmla="*/ 0 h 152"/>
                <a:gd name="T68" fmla="*/ 306 w 167"/>
                <a:gd name="T69" fmla="*/ 6 h 152"/>
                <a:gd name="T70" fmla="*/ 322 w 167"/>
                <a:gd name="T71" fmla="*/ 6 h 1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7"/>
                <a:gd name="T109" fmla="*/ 0 h 152"/>
                <a:gd name="T110" fmla="*/ 167 w 167"/>
                <a:gd name="T111" fmla="*/ 152 h 1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7" h="152">
                  <a:moveTo>
                    <a:pt x="159" y="8"/>
                  </a:moveTo>
                  <a:lnTo>
                    <a:pt x="167" y="48"/>
                  </a:lnTo>
                  <a:lnTo>
                    <a:pt x="159" y="48"/>
                  </a:lnTo>
                  <a:lnTo>
                    <a:pt x="151" y="56"/>
                  </a:lnTo>
                  <a:lnTo>
                    <a:pt x="159" y="56"/>
                  </a:lnTo>
                  <a:lnTo>
                    <a:pt x="167" y="56"/>
                  </a:lnTo>
                  <a:lnTo>
                    <a:pt x="167" y="80"/>
                  </a:lnTo>
                  <a:lnTo>
                    <a:pt x="159" y="88"/>
                  </a:lnTo>
                  <a:lnTo>
                    <a:pt x="143" y="104"/>
                  </a:lnTo>
                  <a:lnTo>
                    <a:pt x="127" y="128"/>
                  </a:lnTo>
                  <a:lnTo>
                    <a:pt x="111" y="144"/>
                  </a:lnTo>
                  <a:lnTo>
                    <a:pt x="87" y="144"/>
                  </a:lnTo>
                  <a:lnTo>
                    <a:pt x="79" y="144"/>
                  </a:lnTo>
                  <a:lnTo>
                    <a:pt x="55" y="144"/>
                  </a:lnTo>
                  <a:lnTo>
                    <a:pt x="39" y="152"/>
                  </a:lnTo>
                  <a:lnTo>
                    <a:pt x="31" y="152"/>
                  </a:lnTo>
                  <a:lnTo>
                    <a:pt x="24" y="144"/>
                  </a:lnTo>
                  <a:lnTo>
                    <a:pt x="16" y="128"/>
                  </a:lnTo>
                  <a:lnTo>
                    <a:pt x="16" y="120"/>
                  </a:lnTo>
                  <a:lnTo>
                    <a:pt x="8" y="80"/>
                  </a:lnTo>
                  <a:lnTo>
                    <a:pt x="0" y="80"/>
                  </a:lnTo>
                  <a:lnTo>
                    <a:pt x="8" y="72"/>
                  </a:lnTo>
                  <a:lnTo>
                    <a:pt x="16" y="80"/>
                  </a:lnTo>
                  <a:lnTo>
                    <a:pt x="24" y="80"/>
                  </a:lnTo>
                  <a:lnTo>
                    <a:pt x="39" y="72"/>
                  </a:lnTo>
                  <a:lnTo>
                    <a:pt x="39" y="32"/>
                  </a:lnTo>
                  <a:lnTo>
                    <a:pt x="47" y="40"/>
                  </a:lnTo>
                  <a:lnTo>
                    <a:pt x="47" y="56"/>
                  </a:lnTo>
                  <a:lnTo>
                    <a:pt x="55" y="56"/>
                  </a:lnTo>
                  <a:lnTo>
                    <a:pt x="79" y="40"/>
                  </a:lnTo>
                  <a:lnTo>
                    <a:pt x="87" y="48"/>
                  </a:lnTo>
                  <a:lnTo>
                    <a:pt x="87" y="40"/>
                  </a:lnTo>
                  <a:lnTo>
                    <a:pt x="119" y="8"/>
                  </a:lnTo>
                  <a:lnTo>
                    <a:pt x="135" y="0"/>
                  </a:lnTo>
                  <a:lnTo>
                    <a:pt x="151" y="8"/>
                  </a:lnTo>
                  <a:lnTo>
                    <a:pt x="159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08" name="Freeform 273"/>
            <p:cNvSpPr>
              <a:spLocks/>
            </p:cNvSpPr>
            <p:nvPr/>
          </p:nvSpPr>
          <p:spPr bwMode="auto">
            <a:xfrm>
              <a:off x="3707" y="2813"/>
              <a:ext cx="99" cy="95"/>
            </a:xfrm>
            <a:custGeom>
              <a:avLst/>
              <a:gdLst>
                <a:gd name="T0" fmla="*/ 0 w 96"/>
                <a:gd name="T1" fmla="*/ 14 h 104"/>
                <a:gd name="T2" fmla="*/ 8 w 96"/>
                <a:gd name="T3" fmla="*/ 15 h 104"/>
                <a:gd name="T4" fmla="*/ 8 w 96"/>
                <a:gd name="T5" fmla="*/ 16 h 104"/>
                <a:gd name="T6" fmla="*/ 36 w 96"/>
                <a:gd name="T7" fmla="*/ 16 h 104"/>
                <a:gd name="T8" fmla="*/ 72 w 96"/>
                <a:gd name="T9" fmla="*/ 15 h 104"/>
                <a:gd name="T10" fmla="*/ 92 w 96"/>
                <a:gd name="T11" fmla="*/ 16 h 104"/>
                <a:gd name="T12" fmla="*/ 92 w 96"/>
                <a:gd name="T13" fmla="*/ 15 h 104"/>
                <a:gd name="T14" fmla="*/ 150 w 96"/>
                <a:gd name="T15" fmla="*/ 10 h 104"/>
                <a:gd name="T16" fmla="*/ 176 w 96"/>
                <a:gd name="T17" fmla="*/ 8 h 104"/>
                <a:gd name="T18" fmla="*/ 162 w 96"/>
                <a:gd name="T19" fmla="*/ 8 h 104"/>
                <a:gd name="T20" fmla="*/ 150 w 96"/>
                <a:gd name="T21" fmla="*/ 5 h 104"/>
                <a:gd name="T22" fmla="*/ 117 w 96"/>
                <a:gd name="T23" fmla="*/ 5 h 104"/>
                <a:gd name="T24" fmla="*/ 92 w 96"/>
                <a:gd name="T25" fmla="*/ 0 h 104"/>
                <a:gd name="T26" fmla="*/ 72 w 96"/>
                <a:gd name="T27" fmla="*/ 5 h 104"/>
                <a:gd name="T28" fmla="*/ 56 w 96"/>
                <a:gd name="T29" fmla="*/ 5 h 104"/>
                <a:gd name="T30" fmla="*/ 36 w 96"/>
                <a:gd name="T31" fmla="*/ 5 h 104"/>
                <a:gd name="T32" fmla="*/ 8 w 96"/>
                <a:gd name="T33" fmla="*/ 8 h 104"/>
                <a:gd name="T34" fmla="*/ 0 w 96"/>
                <a:gd name="T35" fmla="*/ 10 h 104"/>
                <a:gd name="T36" fmla="*/ 0 w 96"/>
                <a:gd name="T37" fmla="*/ 14 h 1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"/>
                <a:gd name="T58" fmla="*/ 0 h 104"/>
                <a:gd name="T59" fmla="*/ 96 w 96"/>
                <a:gd name="T60" fmla="*/ 104 h 1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" h="104">
                  <a:moveTo>
                    <a:pt x="0" y="80"/>
                  </a:moveTo>
                  <a:lnTo>
                    <a:pt x="8" y="88"/>
                  </a:lnTo>
                  <a:lnTo>
                    <a:pt x="8" y="10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80" y="56"/>
                  </a:lnTo>
                  <a:lnTo>
                    <a:pt x="96" y="48"/>
                  </a:lnTo>
                  <a:lnTo>
                    <a:pt x="88" y="48"/>
                  </a:lnTo>
                  <a:lnTo>
                    <a:pt x="80" y="32"/>
                  </a:lnTo>
                  <a:lnTo>
                    <a:pt x="64" y="16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16" y="8"/>
                  </a:lnTo>
                  <a:lnTo>
                    <a:pt x="8" y="48"/>
                  </a:lnTo>
                  <a:lnTo>
                    <a:pt x="0" y="56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09" name="Freeform 274"/>
            <p:cNvSpPr>
              <a:spLocks/>
            </p:cNvSpPr>
            <p:nvPr/>
          </p:nvSpPr>
          <p:spPr bwMode="auto">
            <a:xfrm>
              <a:off x="3707" y="2813"/>
              <a:ext cx="99" cy="95"/>
            </a:xfrm>
            <a:custGeom>
              <a:avLst/>
              <a:gdLst>
                <a:gd name="T0" fmla="*/ 0 w 96"/>
                <a:gd name="T1" fmla="*/ 14 h 104"/>
                <a:gd name="T2" fmla="*/ 8 w 96"/>
                <a:gd name="T3" fmla="*/ 15 h 104"/>
                <a:gd name="T4" fmla="*/ 8 w 96"/>
                <a:gd name="T5" fmla="*/ 16 h 104"/>
                <a:gd name="T6" fmla="*/ 36 w 96"/>
                <a:gd name="T7" fmla="*/ 16 h 104"/>
                <a:gd name="T8" fmla="*/ 72 w 96"/>
                <a:gd name="T9" fmla="*/ 15 h 104"/>
                <a:gd name="T10" fmla="*/ 92 w 96"/>
                <a:gd name="T11" fmla="*/ 16 h 104"/>
                <a:gd name="T12" fmla="*/ 92 w 96"/>
                <a:gd name="T13" fmla="*/ 15 h 104"/>
                <a:gd name="T14" fmla="*/ 150 w 96"/>
                <a:gd name="T15" fmla="*/ 10 h 104"/>
                <a:gd name="T16" fmla="*/ 176 w 96"/>
                <a:gd name="T17" fmla="*/ 8 h 104"/>
                <a:gd name="T18" fmla="*/ 162 w 96"/>
                <a:gd name="T19" fmla="*/ 8 h 104"/>
                <a:gd name="T20" fmla="*/ 150 w 96"/>
                <a:gd name="T21" fmla="*/ 5 h 104"/>
                <a:gd name="T22" fmla="*/ 117 w 96"/>
                <a:gd name="T23" fmla="*/ 5 h 104"/>
                <a:gd name="T24" fmla="*/ 92 w 96"/>
                <a:gd name="T25" fmla="*/ 0 h 104"/>
                <a:gd name="T26" fmla="*/ 72 w 96"/>
                <a:gd name="T27" fmla="*/ 5 h 104"/>
                <a:gd name="T28" fmla="*/ 56 w 96"/>
                <a:gd name="T29" fmla="*/ 5 h 104"/>
                <a:gd name="T30" fmla="*/ 36 w 96"/>
                <a:gd name="T31" fmla="*/ 5 h 104"/>
                <a:gd name="T32" fmla="*/ 8 w 96"/>
                <a:gd name="T33" fmla="*/ 8 h 104"/>
                <a:gd name="T34" fmla="*/ 0 w 96"/>
                <a:gd name="T35" fmla="*/ 10 h 104"/>
                <a:gd name="T36" fmla="*/ 0 w 96"/>
                <a:gd name="T37" fmla="*/ 14 h 1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"/>
                <a:gd name="T58" fmla="*/ 0 h 104"/>
                <a:gd name="T59" fmla="*/ 96 w 96"/>
                <a:gd name="T60" fmla="*/ 104 h 1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" h="104">
                  <a:moveTo>
                    <a:pt x="0" y="80"/>
                  </a:moveTo>
                  <a:lnTo>
                    <a:pt x="8" y="88"/>
                  </a:lnTo>
                  <a:lnTo>
                    <a:pt x="8" y="10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80" y="56"/>
                  </a:lnTo>
                  <a:lnTo>
                    <a:pt x="96" y="48"/>
                  </a:lnTo>
                  <a:lnTo>
                    <a:pt x="88" y="48"/>
                  </a:lnTo>
                  <a:lnTo>
                    <a:pt x="80" y="32"/>
                  </a:lnTo>
                  <a:lnTo>
                    <a:pt x="64" y="16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16" y="8"/>
                  </a:lnTo>
                  <a:lnTo>
                    <a:pt x="8" y="48"/>
                  </a:lnTo>
                  <a:lnTo>
                    <a:pt x="0" y="56"/>
                  </a:lnTo>
                  <a:lnTo>
                    <a:pt x="0" y="80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10" name="Freeform 275"/>
            <p:cNvSpPr>
              <a:spLocks/>
            </p:cNvSpPr>
            <p:nvPr/>
          </p:nvSpPr>
          <p:spPr bwMode="auto">
            <a:xfrm>
              <a:off x="3757" y="2789"/>
              <a:ext cx="90" cy="75"/>
            </a:xfrm>
            <a:custGeom>
              <a:avLst/>
              <a:gdLst>
                <a:gd name="T0" fmla="*/ 86 w 88"/>
                <a:gd name="T1" fmla="*/ 0 h 80"/>
                <a:gd name="T2" fmla="*/ 60 w 88"/>
                <a:gd name="T3" fmla="*/ 0 h 80"/>
                <a:gd name="T4" fmla="*/ 60 w 88"/>
                <a:gd name="T5" fmla="*/ 8 h 80"/>
                <a:gd name="T6" fmla="*/ 44 w 88"/>
                <a:gd name="T7" fmla="*/ 8 h 80"/>
                <a:gd name="T8" fmla="*/ 0 w 88"/>
                <a:gd name="T9" fmla="*/ 8 h 80"/>
                <a:gd name="T10" fmla="*/ 16 w 88"/>
                <a:gd name="T11" fmla="*/ 11 h 80"/>
                <a:gd name="T12" fmla="*/ 52 w 88"/>
                <a:gd name="T13" fmla="*/ 16 h 80"/>
                <a:gd name="T14" fmla="*/ 60 w 88"/>
                <a:gd name="T15" fmla="*/ 20 h 80"/>
                <a:gd name="T16" fmla="*/ 70 w 88"/>
                <a:gd name="T17" fmla="*/ 20 h 80"/>
                <a:gd name="T18" fmla="*/ 102 w 88"/>
                <a:gd name="T19" fmla="*/ 22 h 80"/>
                <a:gd name="T20" fmla="*/ 113 w 88"/>
                <a:gd name="T21" fmla="*/ 22 h 80"/>
                <a:gd name="T22" fmla="*/ 124 w 88"/>
                <a:gd name="T23" fmla="*/ 14 h 80"/>
                <a:gd name="T24" fmla="*/ 136 w 88"/>
                <a:gd name="T25" fmla="*/ 8 h 80"/>
                <a:gd name="T26" fmla="*/ 124 w 88"/>
                <a:gd name="T27" fmla="*/ 8 h 80"/>
                <a:gd name="T28" fmla="*/ 113 w 88"/>
                <a:gd name="T29" fmla="*/ 0 h 80"/>
                <a:gd name="T30" fmla="*/ 86 w 88"/>
                <a:gd name="T31" fmla="*/ 0 h 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8"/>
                <a:gd name="T49" fmla="*/ 0 h 80"/>
                <a:gd name="T50" fmla="*/ 88 w 88"/>
                <a:gd name="T51" fmla="*/ 80 h 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8" h="80">
                  <a:moveTo>
                    <a:pt x="56" y="0"/>
                  </a:moveTo>
                  <a:lnTo>
                    <a:pt x="40" y="0"/>
                  </a:lnTo>
                  <a:lnTo>
                    <a:pt x="40" y="8"/>
                  </a:lnTo>
                  <a:lnTo>
                    <a:pt x="24" y="24"/>
                  </a:lnTo>
                  <a:lnTo>
                    <a:pt x="0" y="24"/>
                  </a:lnTo>
                  <a:lnTo>
                    <a:pt x="16" y="40"/>
                  </a:lnTo>
                  <a:lnTo>
                    <a:pt x="32" y="56"/>
                  </a:lnTo>
                  <a:lnTo>
                    <a:pt x="40" y="72"/>
                  </a:lnTo>
                  <a:lnTo>
                    <a:pt x="48" y="72"/>
                  </a:lnTo>
                  <a:lnTo>
                    <a:pt x="64" y="80"/>
                  </a:lnTo>
                  <a:lnTo>
                    <a:pt x="72" y="80"/>
                  </a:lnTo>
                  <a:lnTo>
                    <a:pt x="80" y="48"/>
                  </a:lnTo>
                  <a:lnTo>
                    <a:pt x="88" y="24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11" name="Freeform 276"/>
            <p:cNvSpPr>
              <a:spLocks/>
            </p:cNvSpPr>
            <p:nvPr/>
          </p:nvSpPr>
          <p:spPr bwMode="auto">
            <a:xfrm>
              <a:off x="3757" y="2789"/>
              <a:ext cx="90" cy="75"/>
            </a:xfrm>
            <a:custGeom>
              <a:avLst/>
              <a:gdLst>
                <a:gd name="T0" fmla="*/ 86 w 88"/>
                <a:gd name="T1" fmla="*/ 0 h 80"/>
                <a:gd name="T2" fmla="*/ 60 w 88"/>
                <a:gd name="T3" fmla="*/ 0 h 80"/>
                <a:gd name="T4" fmla="*/ 60 w 88"/>
                <a:gd name="T5" fmla="*/ 8 h 80"/>
                <a:gd name="T6" fmla="*/ 44 w 88"/>
                <a:gd name="T7" fmla="*/ 8 h 80"/>
                <a:gd name="T8" fmla="*/ 0 w 88"/>
                <a:gd name="T9" fmla="*/ 8 h 80"/>
                <a:gd name="T10" fmla="*/ 16 w 88"/>
                <a:gd name="T11" fmla="*/ 11 h 80"/>
                <a:gd name="T12" fmla="*/ 52 w 88"/>
                <a:gd name="T13" fmla="*/ 16 h 80"/>
                <a:gd name="T14" fmla="*/ 60 w 88"/>
                <a:gd name="T15" fmla="*/ 20 h 80"/>
                <a:gd name="T16" fmla="*/ 70 w 88"/>
                <a:gd name="T17" fmla="*/ 20 h 80"/>
                <a:gd name="T18" fmla="*/ 102 w 88"/>
                <a:gd name="T19" fmla="*/ 22 h 80"/>
                <a:gd name="T20" fmla="*/ 113 w 88"/>
                <a:gd name="T21" fmla="*/ 22 h 80"/>
                <a:gd name="T22" fmla="*/ 124 w 88"/>
                <a:gd name="T23" fmla="*/ 14 h 80"/>
                <a:gd name="T24" fmla="*/ 136 w 88"/>
                <a:gd name="T25" fmla="*/ 8 h 80"/>
                <a:gd name="T26" fmla="*/ 124 w 88"/>
                <a:gd name="T27" fmla="*/ 8 h 80"/>
                <a:gd name="T28" fmla="*/ 113 w 88"/>
                <a:gd name="T29" fmla="*/ 0 h 80"/>
                <a:gd name="T30" fmla="*/ 86 w 88"/>
                <a:gd name="T31" fmla="*/ 0 h 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8"/>
                <a:gd name="T49" fmla="*/ 0 h 80"/>
                <a:gd name="T50" fmla="*/ 88 w 88"/>
                <a:gd name="T51" fmla="*/ 80 h 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8" h="80">
                  <a:moveTo>
                    <a:pt x="56" y="0"/>
                  </a:moveTo>
                  <a:lnTo>
                    <a:pt x="40" y="0"/>
                  </a:lnTo>
                  <a:lnTo>
                    <a:pt x="40" y="8"/>
                  </a:lnTo>
                  <a:lnTo>
                    <a:pt x="24" y="24"/>
                  </a:lnTo>
                  <a:lnTo>
                    <a:pt x="0" y="24"/>
                  </a:lnTo>
                  <a:lnTo>
                    <a:pt x="16" y="40"/>
                  </a:lnTo>
                  <a:lnTo>
                    <a:pt x="32" y="56"/>
                  </a:lnTo>
                  <a:lnTo>
                    <a:pt x="40" y="72"/>
                  </a:lnTo>
                  <a:lnTo>
                    <a:pt x="48" y="72"/>
                  </a:lnTo>
                  <a:lnTo>
                    <a:pt x="64" y="80"/>
                  </a:lnTo>
                  <a:lnTo>
                    <a:pt x="72" y="80"/>
                  </a:lnTo>
                  <a:lnTo>
                    <a:pt x="80" y="48"/>
                  </a:lnTo>
                  <a:lnTo>
                    <a:pt x="88" y="24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56" y="0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12" name="Freeform 277"/>
            <p:cNvSpPr>
              <a:spLocks/>
            </p:cNvSpPr>
            <p:nvPr/>
          </p:nvSpPr>
          <p:spPr bwMode="auto">
            <a:xfrm>
              <a:off x="3814" y="2731"/>
              <a:ext cx="116" cy="177"/>
            </a:xfrm>
            <a:custGeom>
              <a:avLst/>
              <a:gdLst>
                <a:gd name="T0" fmla="*/ 46 w 112"/>
                <a:gd name="T1" fmla="*/ 38 h 192"/>
                <a:gd name="T2" fmla="*/ 46 w 112"/>
                <a:gd name="T3" fmla="*/ 37 h 192"/>
                <a:gd name="T4" fmla="*/ 46 w 112"/>
                <a:gd name="T5" fmla="*/ 34 h 192"/>
                <a:gd name="T6" fmla="*/ 112 w 112"/>
                <a:gd name="T7" fmla="*/ 33 h 192"/>
                <a:gd name="T8" fmla="*/ 128 w 112"/>
                <a:gd name="T9" fmla="*/ 31 h 192"/>
                <a:gd name="T10" fmla="*/ 128 w 112"/>
                <a:gd name="T11" fmla="*/ 29 h 192"/>
                <a:gd name="T12" fmla="*/ 97 w 112"/>
                <a:gd name="T13" fmla="*/ 22 h 192"/>
                <a:gd name="T14" fmla="*/ 147 w 112"/>
                <a:gd name="T15" fmla="*/ 17 h 192"/>
                <a:gd name="T16" fmla="*/ 194 w 112"/>
                <a:gd name="T17" fmla="*/ 16 h 192"/>
                <a:gd name="T18" fmla="*/ 226 w 112"/>
                <a:gd name="T19" fmla="*/ 12 h 192"/>
                <a:gd name="T20" fmla="*/ 210 w 112"/>
                <a:gd name="T21" fmla="*/ 0 h 192"/>
                <a:gd name="T22" fmla="*/ 194 w 112"/>
                <a:gd name="T23" fmla="*/ 6 h 192"/>
                <a:gd name="T24" fmla="*/ 128 w 112"/>
                <a:gd name="T25" fmla="*/ 6 h 192"/>
                <a:gd name="T26" fmla="*/ 112 w 112"/>
                <a:gd name="T27" fmla="*/ 6 h 192"/>
                <a:gd name="T28" fmla="*/ 97 w 112"/>
                <a:gd name="T29" fmla="*/ 6 h 192"/>
                <a:gd name="T30" fmla="*/ 112 w 112"/>
                <a:gd name="T31" fmla="*/ 8 h 192"/>
                <a:gd name="T32" fmla="*/ 128 w 112"/>
                <a:gd name="T33" fmla="*/ 10 h 192"/>
                <a:gd name="T34" fmla="*/ 128 w 112"/>
                <a:gd name="T35" fmla="*/ 13 h 192"/>
                <a:gd name="T36" fmla="*/ 112 w 112"/>
                <a:gd name="T37" fmla="*/ 16 h 192"/>
                <a:gd name="T38" fmla="*/ 97 w 112"/>
                <a:gd name="T39" fmla="*/ 13 h 192"/>
                <a:gd name="T40" fmla="*/ 97 w 112"/>
                <a:gd name="T41" fmla="*/ 10 h 192"/>
                <a:gd name="T42" fmla="*/ 82 w 112"/>
                <a:gd name="T43" fmla="*/ 10 h 192"/>
                <a:gd name="T44" fmla="*/ 62 w 112"/>
                <a:gd name="T45" fmla="*/ 10 h 192"/>
                <a:gd name="T46" fmla="*/ 0 w 112"/>
                <a:gd name="T47" fmla="*/ 12 h 192"/>
                <a:gd name="T48" fmla="*/ 0 w 112"/>
                <a:gd name="T49" fmla="*/ 13 h 192"/>
                <a:gd name="T50" fmla="*/ 36 w 112"/>
                <a:gd name="T51" fmla="*/ 13 h 192"/>
                <a:gd name="T52" fmla="*/ 46 w 112"/>
                <a:gd name="T53" fmla="*/ 15 h 192"/>
                <a:gd name="T54" fmla="*/ 62 w 112"/>
                <a:gd name="T55" fmla="*/ 17 h 192"/>
                <a:gd name="T56" fmla="*/ 46 w 112"/>
                <a:gd name="T57" fmla="*/ 22 h 192"/>
                <a:gd name="T58" fmla="*/ 36 w 112"/>
                <a:gd name="T59" fmla="*/ 29 h 192"/>
                <a:gd name="T60" fmla="*/ 46 w 112"/>
                <a:gd name="T61" fmla="*/ 37 h 192"/>
                <a:gd name="T62" fmla="*/ 46 w 112"/>
                <a:gd name="T63" fmla="*/ 38 h 1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2"/>
                <a:gd name="T97" fmla="*/ 0 h 192"/>
                <a:gd name="T98" fmla="*/ 112 w 112"/>
                <a:gd name="T99" fmla="*/ 192 h 19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2" h="192">
                  <a:moveTo>
                    <a:pt x="24" y="192"/>
                  </a:moveTo>
                  <a:lnTo>
                    <a:pt x="24" y="184"/>
                  </a:lnTo>
                  <a:lnTo>
                    <a:pt x="24" y="176"/>
                  </a:lnTo>
                  <a:lnTo>
                    <a:pt x="56" y="168"/>
                  </a:lnTo>
                  <a:lnTo>
                    <a:pt x="64" y="160"/>
                  </a:lnTo>
                  <a:lnTo>
                    <a:pt x="64" y="144"/>
                  </a:lnTo>
                  <a:lnTo>
                    <a:pt x="48" y="112"/>
                  </a:lnTo>
                  <a:lnTo>
                    <a:pt x="72" y="88"/>
                  </a:lnTo>
                  <a:lnTo>
                    <a:pt x="96" y="80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96" y="16"/>
                  </a:lnTo>
                  <a:lnTo>
                    <a:pt x="64" y="16"/>
                  </a:lnTo>
                  <a:lnTo>
                    <a:pt x="56" y="16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64" y="64"/>
                  </a:lnTo>
                  <a:lnTo>
                    <a:pt x="56" y="80"/>
                  </a:lnTo>
                  <a:lnTo>
                    <a:pt x="48" y="64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16" y="64"/>
                  </a:lnTo>
                  <a:lnTo>
                    <a:pt x="24" y="72"/>
                  </a:lnTo>
                  <a:lnTo>
                    <a:pt x="32" y="88"/>
                  </a:lnTo>
                  <a:lnTo>
                    <a:pt x="24" y="112"/>
                  </a:lnTo>
                  <a:lnTo>
                    <a:pt x="16" y="144"/>
                  </a:lnTo>
                  <a:lnTo>
                    <a:pt x="24" y="184"/>
                  </a:lnTo>
                  <a:lnTo>
                    <a:pt x="24" y="19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13" name="Freeform 278"/>
            <p:cNvSpPr>
              <a:spLocks/>
            </p:cNvSpPr>
            <p:nvPr/>
          </p:nvSpPr>
          <p:spPr bwMode="auto">
            <a:xfrm>
              <a:off x="3814" y="2731"/>
              <a:ext cx="116" cy="177"/>
            </a:xfrm>
            <a:custGeom>
              <a:avLst/>
              <a:gdLst>
                <a:gd name="T0" fmla="*/ 46 w 112"/>
                <a:gd name="T1" fmla="*/ 38 h 192"/>
                <a:gd name="T2" fmla="*/ 46 w 112"/>
                <a:gd name="T3" fmla="*/ 37 h 192"/>
                <a:gd name="T4" fmla="*/ 46 w 112"/>
                <a:gd name="T5" fmla="*/ 34 h 192"/>
                <a:gd name="T6" fmla="*/ 112 w 112"/>
                <a:gd name="T7" fmla="*/ 33 h 192"/>
                <a:gd name="T8" fmla="*/ 128 w 112"/>
                <a:gd name="T9" fmla="*/ 31 h 192"/>
                <a:gd name="T10" fmla="*/ 128 w 112"/>
                <a:gd name="T11" fmla="*/ 29 h 192"/>
                <a:gd name="T12" fmla="*/ 97 w 112"/>
                <a:gd name="T13" fmla="*/ 22 h 192"/>
                <a:gd name="T14" fmla="*/ 147 w 112"/>
                <a:gd name="T15" fmla="*/ 17 h 192"/>
                <a:gd name="T16" fmla="*/ 194 w 112"/>
                <a:gd name="T17" fmla="*/ 16 h 192"/>
                <a:gd name="T18" fmla="*/ 226 w 112"/>
                <a:gd name="T19" fmla="*/ 12 h 192"/>
                <a:gd name="T20" fmla="*/ 210 w 112"/>
                <a:gd name="T21" fmla="*/ 0 h 192"/>
                <a:gd name="T22" fmla="*/ 194 w 112"/>
                <a:gd name="T23" fmla="*/ 6 h 192"/>
                <a:gd name="T24" fmla="*/ 128 w 112"/>
                <a:gd name="T25" fmla="*/ 6 h 192"/>
                <a:gd name="T26" fmla="*/ 112 w 112"/>
                <a:gd name="T27" fmla="*/ 6 h 192"/>
                <a:gd name="T28" fmla="*/ 97 w 112"/>
                <a:gd name="T29" fmla="*/ 6 h 192"/>
                <a:gd name="T30" fmla="*/ 112 w 112"/>
                <a:gd name="T31" fmla="*/ 8 h 192"/>
                <a:gd name="T32" fmla="*/ 128 w 112"/>
                <a:gd name="T33" fmla="*/ 10 h 192"/>
                <a:gd name="T34" fmla="*/ 128 w 112"/>
                <a:gd name="T35" fmla="*/ 13 h 192"/>
                <a:gd name="T36" fmla="*/ 112 w 112"/>
                <a:gd name="T37" fmla="*/ 16 h 192"/>
                <a:gd name="T38" fmla="*/ 97 w 112"/>
                <a:gd name="T39" fmla="*/ 13 h 192"/>
                <a:gd name="T40" fmla="*/ 97 w 112"/>
                <a:gd name="T41" fmla="*/ 10 h 192"/>
                <a:gd name="T42" fmla="*/ 82 w 112"/>
                <a:gd name="T43" fmla="*/ 10 h 192"/>
                <a:gd name="T44" fmla="*/ 62 w 112"/>
                <a:gd name="T45" fmla="*/ 10 h 192"/>
                <a:gd name="T46" fmla="*/ 0 w 112"/>
                <a:gd name="T47" fmla="*/ 12 h 192"/>
                <a:gd name="T48" fmla="*/ 0 w 112"/>
                <a:gd name="T49" fmla="*/ 13 h 192"/>
                <a:gd name="T50" fmla="*/ 36 w 112"/>
                <a:gd name="T51" fmla="*/ 13 h 192"/>
                <a:gd name="T52" fmla="*/ 46 w 112"/>
                <a:gd name="T53" fmla="*/ 15 h 192"/>
                <a:gd name="T54" fmla="*/ 62 w 112"/>
                <a:gd name="T55" fmla="*/ 17 h 192"/>
                <a:gd name="T56" fmla="*/ 46 w 112"/>
                <a:gd name="T57" fmla="*/ 22 h 192"/>
                <a:gd name="T58" fmla="*/ 36 w 112"/>
                <a:gd name="T59" fmla="*/ 29 h 192"/>
                <a:gd name="T60" fmla="*/ 46 w 112"/>
                <a:gd name="T61" fmla="*/ 37 h 192"/>
                <a:gd name="T62" fmla="*/ 46 w 112"/>
                <a:gd name="T63" fmla="*/ 38 h 1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2"/>
                <a:gd name="T97" fmla="*/ 0 h 192"/>
                <a:gd name="T98" fmla="*/ 112 w 112"/>
                <a:gd name="T99" fmla="*/ 192 h 19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2" h="192">
                  <a:moveTo>
                    <a:pt x="24" y="192"/>
                  </a:moveTo>
                  <a:lnTo>
                    <a:pt x="24" y="184"/>
                  </a:lnTo>
                  <a:lnTo>
                    <a:pt x="24" y="176"/>
                  </a:lnTo>
                  <a:lnTo>
                    <a:pt x="56" y="168"/>
                  </a:lnTo>
                  <a:lnTo>
                    <a:pt x="64" y="160"/>
                  </a:lnTo>
                  <a:lnTo>
                    <a:pt x="64" y="144"/>
                  </a:lnTo>
                  <a:lnTo>
                    <a:pt x="48" y="112"/>
                  </a:lnTo>
                  <a:lnTo>
                    <a:pt x="72" y="88"/>
                  </a:lnTo>
                  <a:lnTo>
                    <a:pt x="96" y="80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96" y="16"/>
                  </a:lnTo>
                  <a:lnTo>
                    <a:pt x="64" y="16"/>
                  </a:lnTo>
                  <a:lnTo>
                    <a:pt x="56" y="16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64" y="64"/>
                  </a:lnTo>
                  <a:lnTo>
                    <a:pt x="56" y="80"/>
                  </a:lnTo>
                  <a:lnTo>
                    <a:pt x="48" y="64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16" y="64"/>
                  </a:lnTo>
                  <a:lnTo>
                    <a:pt x="24" y="72"/>
                  </a:lnTo>
                  <a:lnTo>
                    <a:pt x="32" y="88"/>
                  </a:lnTo>
                  <a:lnTo>
                    <a:pt x="24" y="112"/>
                  </a:lnTo>
                  <a:lnTo>
                    <a:pt x="16" y="144"/>
                  </a:lnTo>
                  <a:lnTo>
                    <a:pt x="24" y="184"/>
                  </a:lnTo>
                  <a:lnTo>
                    <a:pt x="24" y="192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14" name="Freeform 279"/>
            <p:cNvSpPr>
              <a:spLocks/>
            </p:cNvSpPr>
            <p:nvPr/>
          </p:nvSpPr>
          <p:spPr bwMode="auto">
            <a:xfrm>
              <a:off x="3840" y="2731"/>
              <a:ext cx="41" cy="74"/>
            </a:xfrm>
            <a:custGeom>
              <a:avLst/>
              <a:gdLst>
                <a:gd name="T0" fmla="*/ 8 w 40"/>
                <a:gd name="T1" fmla="*/ 11 h 80"/>
                <a:gd name="T2" fmla="*/ 0 w 40"/>
                <a:gd name="T3" fmla="*/ 8 h 80"/>
                <a:gd name="T4" fmla="*/ 8 w 40"/>
                <a:gd name="T5" fmla="*/ 6 h 80"/>
                <a:gd name="T6" fmla="*/ 8 w 40"/>
                <a:gd name="T7" fmla="*/ 6 h 80"/>
                <a:gd name="T8" fmla="*/ 16 w 40"/>
                <a:gd name="T9" fmla="*/ 6 h 80"/>
                <a:gd name="T10" fmla="*/ 8 w 40"/>
                <a:gd name="T11" fmla="*/ 0 h 80"/>
                <a:gd name="T12" fmla="*/ 16 w 40"/>
                <a:gd name="T13" fmla="*/ 0 h 80"/>
                <a:gd name="T14" fmla="*/ 44 w 40"/>
                <a:gd name="T15" fmla="*/ 0 h 80"/>
                <a:gd name="T16" fmla="*/ 52 w 40"/>
                <a:gd name="T17" fmla="*/ 6 h 80"/>
                <a:gd name="T18" fmla="*/ 44 w 40"/>
                <a:gd name="T19" fmla="*/ 6 h 80"/>
                <a:gd name="T20" fmla="*/ 52 w 40"/>
                <a:gd name="T21" fmla="*/ 8 h 80"/>
                <a:gd name="T22" fmla="*/ 60 w 40"/>
                <a:gd name="T23" fmla="*/ 11 h 80"/>
                <a:gd name="T24" fmla="*/ 60 w 40"/>
                <a:gd name="T25" fmla="*/ 14 h 80"/>
                <a:gd name="T26" fmla="*/ 52 w 40"/>
                <a:gd name="T27" fmla="*/ 17 h 80"/>
                <a:gd name="T28" fmla="*/ 44 w 40"/>
                <a:gd name="T29" fmla="*/ 14 h 80"/>
                <a:gd name="T30" fmla="*/ 44 w 40"/>
                <a:gd name="T31" fmla="*/ 11 h 80"/>
                <a:gd name="T32" fmla="*/ 16 w 40"/>
                <a:gd name="T33" fmla="*/ 11 h 80"/>
                <a:gd name="T34" fmla="*/ 8 w 40"/>
                <a:gd name="T35" fmla="*/ 11 h 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"/>
                <a:gd name="T55" fmla="*/ 0 h 80"/>
                <a:gd name="T56" fmla="*/ 40 w 40"/>
                <a:gd name="T57" fmla="*/ 80 h 8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" h="80">
                  <a:moveTo>
                    <a:pt x="8" y="48"/>
                  </a:moveTo>
                  <a:lnTo>
                    <a:pt x="0" y="40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32" y="40"/>
                  </a:lnTo>
                  <a:lnTo>
                    <a:pt x="40" y="48"/>
                  </a:lnTo>
                  <a:lnTo>
                    <a:pt x="40" y="64"/>
                  </a:lnTo>
                  <a:lnTo>
                    <a:pt x="32" y="80"/>
                  </a:lnTo>
                  <a:lnTo>
                    <a:pt x="24" y="64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8" y="4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15" name="Freeform 280"/>
            <p:cNvSpPr>
              <a:spLocks/>
            </p:cNvSpPr>
            <p:nvPr/>
          </p:nvSpPr>
          <p:spPr bwMode="auto">
            <a:xfrm>
              <a:off x="3840" y="2731"/>
              <a:ext cx="41" cy="74"/>
            </a:xfrm>
            <a:custGeom>
              <a:avLst/>
              <a:gdLst>
                <a:gd name="T0" fmla="*/ 8 w 40"/>
                <a:gd name="T1" fmla="*/ 11 h 80"/>
                <a:gd name="T2" fmla="*/ 0 w 40"/>
                <a:gd name="T3" fmla="*/ 8 h 80"/>
                <a:gd name="T4" fmla="*/ 8 w 40"/>
                <a:gd name="T5" fmla="*/ 6 h 80"/>
                <a:gd name="T6" fmla="*/ 8 w 40"/>
                <a:gd name="T7" fmla="*/ 6 h 80"/>
                <a:gd name="T8" fmla="*/ 16 w 40"/>
                <a:gd name="T9" fmla="*/ 6 h 80"/>
                <a:gd name="T10" fmla="*/ 8 w 40"/>
                <a:gd name="T11" fmla="*/ 0 h 80"/>
                <a:gd name="T12" fmla="*/ 16 w 40"/>
                <a:gd name="T13" fmla="*/ 0 h 80"/>
                <a:gd name="T14" fmla="*/ 44 w 40"/>
                <a:gd name="T15" fmla="*/ 0 h 80"/>
                <a:gd name="T16" fmla="*/ 52 w 40"/>
                <a:gd name="T17" fmla="*/ 6 h 80"/>
                <a:gd name="T18" fmla="*/ 44 w 40"/>
                <a:gd name="T19" fmla="*/ 6 h 80"/>
                <a:gd name="T20" fmla="*/ 52 w 40"/>
                <a:gd name="T21" fmla="*/ 8 h 80"/>
                <a:gd name="T22" fmla="*/ 60 w 40"/>
                <a:gd name="T23" fmla="*/ 11 h 80"/>
                <a:gd name="T24" fmla="*/ 60 w 40"/>
                <a:gd name="T25" fmla="*/ 14 h 80"/>
                <a:gd name="T26" fmla="*/ 52 w 40"/>
                <a:gd name="T27" fmla="*/ 17 h 80"/>
                <a:gd name="T28" fmla="*/ 44 w 40"/>
                <a:gd name="T29" fmla="*/ 14 h 80"/>
                <a:gd name="T30" fmla="*/ 44 w 40"/>
                <a:gd name="T31" fmla="*/ 11 h 80"/>
                <a:gd name="T32" fmla="*/ 16 w 40"/>
                <a:gd name="T33" fmla="*/ 11 h 80"/>
                <a:gd name="T34" fmla="*/ 8 w 40"/>
                <a:gd name="T35" fmla="*/ 11 h 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"/>
                <a:gd name="T55" fmla="*/ 0 h 80"/>
                <a:gd name="T56" fmla="*/ 40 w 40"/>
                <a:gd name="T57" fmla="*/ 80 h 8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" h="80">
                  <a:moveTo>
                    <a:pt x="8" y="48"/>
                  </a:moveTo>
                  <a:lnTo>
                    <a:pt x="0" y="40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32" y="40"/>
                  </a:lnTo>
                  <a:lnTo>
                    <a:pt x="40" y="48"/>
                  </a:lnTo>
                  <a:lnTo>
                    <a:pt x="40" y="64"/>
                  </a:lnTo>
                  <a:lnTo>
                    <a:pt x="32" y="80"/>
                  </a:lnTo>
                  <a:lnTo>
                    <a:pt x="24" y="64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8" y="4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16" name="Freeform 281"/>
            <p:cNvSpPr>
              <a:spLocks/>
            </p:cNvSpPr>
            <p:nvPr/>
          </p:nvSpPr>
          <p:spPr bwMode="auto">
            <a:xfrm>
              <a:off x="2578" y="2390"/>
              <a:ext cx="107" cy="45"/>
            </a:xfrm>
            <a:custGeom>
              <a:avLst/>
              <a:gdLst>
                <a:gd name="T0" fmla="*/ 0 w 104"/>
                <a:gd name="T1" fmla="*/ 8 h 48"/>
                <a:gd name="T2" fmla="*/ 16 w 104"/>
                <a:gd name="T3" fmla="*/ 8 h 48"/>
                <a:gd name="T4" fmla="*/ 52 w 104"/>
                <a:gd name="T5" fmla="*/ 8 h 48"/>
                <a:gd name="T6" fmla="*/ 44 w 104"/>
                <a:gd name="T7" fmla="*/ 8 h 48"/>
                <a:gd name="T8" fmla="*/ 52 w 104"/>
                <a:gd name="T9" fmla="*/ 8 h 48"/>
                <a:gd name="T10" fmla="*/ 100 w 104"/>
                <a:gd name="T11" fmla="*/ 8 h 48"/>
                <a:gd name="T12" fmla="*/ 112 w 104"/>
                <a:gd name="T13" fmla="*/ 12 h 48"/>
                <a:gd name="T14" fmla="*/ 140 w 104"/>
                <a:gd name="T15" fmla="*/ 12 h 48"/>
                <a:gd name="T16" fmla="*/ 124 w 104"/>
                <a:gd name="T17" fmla="*/ 14 h 48"/>
                <a:gd name="T18" fmla="*/ 183 w 104"/>
                <a:gd name="T19" fmla="*/ 14 h 48"/>
                <a:gd name="T20" fmla="*/ 169 w 104"/>
                <a:gd name="T21" fmla="*/ 12 h 48"/>
                <a:gd name="T22" fmla="*/ 156 w 104"/>
                <a:gd name="T23" fmla="*/ 12 h 48"/>
                <a:gd name="T24" fmla="*/ 156 w 104"/>
                <a:gd name="T25" fmla="*/ 8 h 48"/>
                <a:gd name="T26" fmla="*/ 112 w 104"/>
                <a:gd name="T27" fmla="*/ 8 h 48"/>
                <a:gd name="T28" fmla="*/ 52 w 104"/>
                <a:gd name="T29" fmla="*/ 0 h 48"/>
                <a:gd name="T30" fmla="*/ 8 w 104"/>
                <a:gd name="T31" fmla="*/ 8 h 48"/>
                <a:gd name="T32" fmla="*/ 0 w 104"/>
                <a:gd name="T33" fmla="*/ 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4"/>
                <a:gd name="T52" fmla="*/ 0 h 48"/>
                <a:gd name="T53" fmla="*/ 104 w 104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4" h="48">
                  <a:moveTo>
                    <a:pt x="0" y="24"/>
                  </a:moveTo>
                  <a:lnTo>
                    <a:pt x="16" y="8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56" y="24"/>
                  </a:lnTo>
                  <a:lnTo>
                    <a:pt x="64" y="40"/>
                  </a:lnTo>
                  <a:lnTo>
                    <a:pt x="80" y="40"/>
                  </a:lnTo>
                  <a:lnTo>
                    <a:pt x="72" y="48"/>
                  </a:lnTo>
                  <a:lnTo>
                    <a:pt x="104" y="48"/>
                  </a:lnTo>
                  <a:lnTo>
                    <a:pt x="96" y="40"/>
                  </a:lnTo>
                  <a:lnTo>
                    <a:pt x="88" y="40"/>
                  </a:lnTo>
                  <a:lnTo>
                    <a:pt x="88" y="32"/>
                  </a:lnTo>
                  <a:lnTo>
                    <a:pt x="64" y="16"/>
                  </a:lnTo>
                  <a:lnTo>
                    <a:pt x="32" y="0"/>
                  </a:lnTo>
                  <a:lnTo>
                    <a:pt x="8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17" name="Freeform 282"/>
            <p:cNvSpPr>
              <a:spLocks/>
            </p:cNvSpPr>
            <p:nvPr/>
          </p:nvSpPr>
          <p:spPr bwMode="auto">
            <a:xfrm>
              <a:off x="2578" y="2390"/>
              <a:ext cx="107" cy="45"/>
            </a:xfrm>
            <a:custGeom>
              <a:avLst/>
              <a:gdLst>
                <a:gd name="T0" fmla="*/ 0 w 104"/>
                <a:gd name="T1" fmla="*/ 8 h 48"/>
                <a:gd name="T2" fmla="*/ 16 w 104"/>
                <a:gd name="T3" fmla="*/ 8 h 48"/>
                <a:gd name="T4" fmla="*/ 52 w 104"/>
                <a:gd name="T5" fmla="*/ 8 h 48"/>
                <a:gd name="T6" fmla="*/ 44 w 104"/>
                <a:gd name="T7" fmla="*/ 8 h 48"/>
                <a:gd name="T8" fmla="*/ 52 w 104"/>
                <a:gd name="T9" fmla="*/ 8 h 48"/>
                <a:gd name="T10" fmla="*/ 100 w 104"/>
                <a:gd name="T11" fmla="*/ 8 h 48"/>
                <a:gd name="T12" fmla="*/ 112 w 104"/>
                <a:gd name="T13" fmla="*/ 12 h 48"/>
                <a:gd name="T14" fmla="*/ 140 w 104"/>
                <a:gd name="T15" fmla="*/ 12 h 48"/>
                <a:gd name="T16" fmla="*/ 124 w 104"/>
                <a:gd name="T17" fmla="*/ 14 h 48"/>
                <a:gd name="T18" fmla="*/ 183 w 104"/>
                <a:gd name="T19" fmla="*/ 14 h 48"/>
                <a:gd name="T20" fmla="*/ 169 w 104"/>
                <a:gd name="T21" fmla="*/ 12 h 48"/>
                <a:gd name="T22" fmla="*/ 156 w 104"/>
                <a:gd name="T23" fmla="*/ 12 h 48"/>
                <a:gd name="T24" fmla="*/ 156 w 104"/>
                <a:gd name="T25" fmla="*/ 8 h 48"/>
                <a:gd name="T26" fmla="*/ 112 w 104"/>
                <a:gd name="T27" fmla="*/ 8 h 48"/>
                <a:gd name="T28" fmla="*/ 52 w 104"/>
                <a:gd name="T29" fmla="*/ 0 h 48"/>
                <a:gd name="T30" fmla="*/ 8 w 104"/>
                <a:gd name="T31" fmla="*/ 8 h 48"/>
                <a:gd name="T32" fmla="*/ 0 w 104"/>
                <a:gd name="T33" fmla="*/ 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4"/>
                <a:gd name="T52" fmla="*/ 0 h 48"/>
                <a:gd name="T53" fmla="*/ 104 w 104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4" h="48">
                  <a:moveTo>
                    <a:pt x="0" y="24"/>
                  </a:moveTo>
                  <a:lnTo>
                    <a:pt x="16" y="8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56" y="24"/>
                  </a:lnTo>
                  <a:lnTo>
                    <a:pt x="64" y="40"/>
                  </a:lnTo>
                  <a:lnTo>
                    <a:pt x="80" y="40"/>
                  </a:lnTo>
                  <a:lnTo>
                    <a:pt x="72" y="48"/>
                  </a:lnTo>
                  <a:lnTo>
                    <a:pt x="104" y="48"/>
                  </a:lnTo>
                  <a:lnTo>
                    <a:pt x="96" y="40"/>
                  </a:lnTo>
                  <a:lnTo>
                    <a:pt x="88" y="40"/>
                  </a:lnTo>
                  <a:lnTo>
                    <a:pt x="88" y="32"/>
                  </a:lnTo>
                  <a:lnTo>
                    <a:pt x="64" y="16"/>
                  </a:lnTo>
                  <a:lnTo>
                    <a:pt x="32" y="0"/>
                  </a:lnTo>
                  <a:lnTo>
                    <a:pt x="8" y="8"/>
                  </a:lnTo>
                  <a:lnTo>
                    <a:pt x="0" y="24"/>
                  </a:ln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18" name="Freeform 283"/>
            <p:cNvSpPr>
              <a:spLocks/>
            </p:cNvSpPr>
            <p:nvPr/>
          </p:nvSpPr>
          <p:spPr bwMode="auto">
            <a:xfrm>
              <a:off x="2543" y="1745"/>
              <a:ext cx="76" cy="74"/>
            </a:xfrm>
            <a:custGeom>
              <a:avLst/>
              <a:gdLst>
                <a:gd name="T0" fmla="*/ 0 w 72"/>
                <a:gd name="T1" fmla="*/ 14 h 80"/>
                <a:gd name="T2" fmla="*/ 44 w 72"/>
                <a:gd name="T3" fmla="*/ 14 h 80"/>
                <a:gd name="T4" fmla="*/ 44 w 72"/>
                <a:gd name="T5" fmla="*/ 17 h 80"/>
                <a:gd name="T6" fmla="*/ 94 w 72"/>
                <a:gd name="T7" fmla="*/ 17 h 80"/>
                <a:gd name="T8" fmla="*/ 116 w 72"/>
                <a:gd name="T9" fmla="*/ 13 h 80"/>
                <a:gd name="T10" fmla="*/ 141 w 72"/>
                <a:gd name="T11" fmla="*/ 13 h 80"/>
                <a:gd name="T12" fmla="*/ 188 w 72"/>
                <a:gd name="T13" fmla="*/ 16 h 80"/>
                <a:gd name="T14" fmla="*/ 209 w 72"/>
                <a:gd name="T15" fmla="*/ 13 h 80"/>
                <a:gd name="T16" fmla="*/ 188 w 72"/>
                <a:gd name="T17" fmla="*/ 13 h 80"/>
                <a:gd name="T18" fmla="*/ 141 w 72"/>
                <a:gd name="T19" fmla="*/ 8 h 80"/>
                <a:gd name="T20" fmla="*/ 94 w 72"/>
                <a:gd name="T21" fmla="*/ 6 h 80"/>
                <a:gd name="T22" fmla="*/ 68 w 72"/>
                <a:gd name="T23" fmla="*/ 0 h 80"/>
                <a:gd name="T24" fmla="*/ 44 w 72"/>
                <a:gd name="T25" fmla="*/ 6 h 80"/>
                <a:gd name="T26" fmla="*/ 8 w 72"/>
                <a:gd name="T27" fmla="*/ 6 h 80"/>
                <a:gd name="T28" fmla="*/ 44 w 72"/>
                <a:gd name="T29" fmla="*/ 13 h 80"/>
                <a:gd name="T30" fmla="*/ 0 w 72"/>
                <a:gd name="T31" fmla="*/ 14 h 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2"/>
                <a:gd name="T49" fmla="*/ 0 h 80"/>
                <a:gd name="T50" fmla="*/ 72 w 72"/>
                <a:gd name="T51" fmla="*/ 80 h 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2" h="80">
                  <a:moveTo>
                    <a:pt x="0" y="64"/>
                  </a:moveTo>
                  <a:lnTo>
                    <a:pt x="16" y="64"/>
                  </a:lnTo>
                  <a:lnTo>
                    <a:pt x="16" y="80"/>
                  </a:lnTo>
                  <a:lnTo>
                    <a:pt x="32" y="80"/>
                  </a:lnTo>
                  <a:lnTo>
                    <a:pt x="40" y="56"/>
                  </a:lnTo>
                  <a:lnTo>
                    <a:pt x="48" y="56"/>
                  </a:lnTo>
                  <a:lnTo>
                    <a:pt x="64" y="72"/>
                  </a:lnTo>
                  <a:lnTo>
                    <a:pt x="72" y="56"/>
                  </a:lnTo>
                  <a:lnTo>
                    <a:pt x="64" y="56"/>
                  </a:lnTo>
                  <a:lnTo>
                    <a:pt x="48" y="40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16" y="56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19" name="Freeform 284"/>
            <p:cNvSpPr>
              <a:spLocks/>
            </p:cNvSpPr>
            <p:nvPr/>
          </p:nvSpPr>
          <p:spPr bwMode="auto">
            <a:xfrm>
              <a:off x="2543" y="1745"/>
              <a:ext cx="76" cy="74"/>
            </a:xfrm>
            <a:custGeom>
              <a:avLst/>
              <a:gdLst>
                <a:gd name="T0" fmla="*/ 0 w 72"/>
                <a:gd name="T1" fmla="*/ 14 h 80"/>
                <a:gd name="T2" fmla="*/ 44 w 72"/>
                <a:gd name="T3" fmla="*/ 14 h 80"/>
                <a:gd name="T4" fmla="*/ 44 w 72"/>
                <a:gd name="T5" fmla="*/ 17 h 80"/>
                <a:gd name="T6" fmla="*/ 94 w 72"/>
                <a:gd name="T7" fmla="*/ 17 h 80"/>
                <a:gd name="T8" fmla="*/ 116 w 72"/>
                <a:gd name="T9" fmla="*/ 13 h 80"/>
                <a:gd name="T10" fmla="*/ 141 w 72"/>
                <a:gd name="T11" fmla="*/ 13 h 80"/>
                <a:gd name="T12" fmla="*/ 188 w 72"/>
                <a:gd name="T13" fmla="*/ 16 h 80"/>
                <a:gd name="T14" fmla="*/ 209 w 72"/>
                <a:gd name="T15" fmla="*/ 13 h 80"/>
                <a:gd name="T16" fmla="*/ 188 w 72"/>
                <a:gd name="T17" fmla="*/ 13 h 80"/>
                <a:gd name="T18" fmla="*/ 141 w 72"/>
                <a:gd name="T19" fmla="*/ 8 h 80"/>
                <a:gd name="T20" fmla="*/ 94 w 72"/>
                <a:gd name="T21" fmla="*/ 6 h 80"/>
                <a:gd name="T22" fmla="*/ 68 w 72"/>
                <a:gd name="T23" fmla="*/ 0 h 80"/>
                <a:gd name="T24" fmla="*/ 44 w 72"/>
                <a:gd name="T25" fmla="*/ 6 h 80"/>
                <a:gd name="T26" fmla="*/ 8 w 72"/>
                <a:gd name="T27" fmla="*/ 6 h 80"/>
                <a:gd name="T28" fmla="*/ 44 w 72"/>
                <a:gd name="T29" fmla="*/ 13 h 80"/>
                <a:gd name="T30" fmla="*/ 0 w 72"/>
                <a:gd name="T31" fmla="*/ 14 h 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2"/>
                <a:gd name="T49" fmla="*/ 0 h 80"/>
                <a:gd name="T50" fmla="*/ 72 w 72"/>
                <a:gd name="T51" fmla="*/ 80 h 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2" h="80">
                  <a:moveTo>
                    <a:pt x="0" y="64"/>
                  </a:moveTo>
                  <a:lnTo>
                    <a:pt x="16" y="64"/>
                  </a:lnTo>
                  <a:lnTo>
                    <a:pt x="16" y="80"/>
                  </a:lnTo>
                  <a:lnTo>
                    <a:pt x="32" y="80"/>
                  </a:lnTo>
                  <a:lnTo>
                    <a:pt x="40" y="56"/>
                  </a:lnTo>
                  <a:lnTo>
                    <a:pt x="48" y="56"/>
                  </a:lnTo>
                  <a:lnTo>
                    <a:pt x="64" y="72"/>
                  </a:lnTo>
                  <a:lnTo>
                    <a:pt x="72" y="56"/>
                  </a:lnTo>
                  <a:lnTo>
                    <a:pt x="64" y="56"/>
                  </a:lnTo>
                  <a:lnTo>
                    <a:pt x="48" y="40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16" y="56"/>
                  </a:lnTo>
                  <a:lnTo>
                    <a:pt x="0" y="64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20" name="Freeform 285"/>
            <p:cNvSpPr>
              <a:spLocks/>
            </p:cNvSpPr>
            <p:nvPr/>
          </p:nvSpPr>
          <p:spPr bwMode="auto">
            <a:xfrm>
              <a:off x="2661" y="1692"/>
              <a:ext cx="17" cy="30"/>
            </a:xfrm>
            <a:custGeom>
              <a:avLst/>
              <a:gdLst>
                <a:gd name="T0" fmla="*/ 0 w 16"/>
                <a:gd name="T1" fmla="*/ 8 h 32"/>
                <a:gd name="T2" fmla="*/ 0 w 16"/>
                <a:gd name="T3" fmla="*/ 8 h 32"/>
                <a:gd name="T4" fmla="*/ 31 w 16"/>
                <a:gd name="T5" fmla="*/ 8 h 32"/>
                <a:gd name="T6" fmla="*/ 50 w 16"/>
                <a:gd name="T7" fmla="*/ 8 h 32"/>
                <a:gd name="T8" fmla="*/ 50 w 16"/>
                <a:gd name="T9" fmla="*/ 8 h 32"/>
                <a:gd name="T10" fmla="*/ 50 w 16"/>
                <a:gd name="T11" fmla="*/ 0 h 32"/>
                <a:gd name="T12" fmla="*/ 0 w 16"/>
                <a:gd name="T13" fmla="*/ 0 h 32"/>
                <a:gd name="T14" fmla="*/ 0 w 16"/>
                <a:gd name="T15" fmla="*/ 8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32"/>
                <a:gd name="T26" fmla="*/ 16 w 16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32">
                  <a:moveTo>
                    <a:pt x="0" y="16"/>
                  </a:moveTo>
                  <a:lnTo>
                    <a:pt x="0" y="32"/>
                  </a:lnTo>
                  <a:lnTo>
                    <a:pt x="8" y="2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21" name="Freeform 286"/>
            <p:cNvSpPr>
              <a:spLocks/>
            </p:cNvSpPr>
            <p:nvPr/>
          </p:nvSpPr>
          <p:spPr bwMode="auto">
            <a:xfrm>
              <a:off x="2661" y="1692"/>
              <a:ext cx="17" cy="30"/>
            </a:xfrm>
            <a:custGeom>
              <a:avLst/>
              <a:gdLst>
                <a:gd name="T0" fmla="*/ 0 w 16"/>
                <a:gd name="T1" fmla="*/ 8 h 32"/>
                <a:gd name="T2" fmla="*/ 0 w 16"/>
                <a:gd name="T3" fmla="*/ 8 h 32"/>
                <a:gd name="T4" fmla="*/ 31 w 16"/>
                <a:gd name="T5" fmla="*/ 8 h 32"/>
                <a:gd name="T6" fmla="*/ 50 w 16"/>
                <a:gd name="T7" fmla="*/ 8 h 32"/>
                <a:gd name="T8" fmla="*/ 50 w 16"/>
                <a:gd name="T9" fmla="*/ 8 h 32"/>
                <a:gd name="T10" fmla="*/ 50 w 16"/>
                <a:gd name="T11" fmla="*/ 0 h 32"/>
                <a:gd name="T12" fmla="*/ 0 w 16"/>
                <a:gd name="T13" fmla="*/ 0 h 32"/>
                <a:gd name="T14" fmla="*/ 0 w 16"/>
                <a:gd name="T15" fmla="*/ 8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32"/>
                <a:gd name="T26" fmla="*/ 16 w 16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32">
                  <a:moveTo>
                    <a:pt x="0" y="16"/>
                  </a:moveTo>
                  <a:lnTo>
                    <a:pt x="0" y="32"/>
                  </a:lnTo>
                  <a:lnTo>
                    <a:pt x="8" y="2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22" name="Freeform 287"/>
            <p:cNvSpPr>
              <a:spLocks/>
            </p:cNvSpPr>
            <p:nvPr/>
          </p:nvSpPr>
          <p:spPr bwMode="auto">
            <a:xfrm>
              <a:off x="2520" y="1522"/>
              <a:ext cx="305" cy="319"/>
            </a:xfrm>
            <a:custGeom>
              <a:avLst/>
              <a:gdLst>
                <a:gd name="T0" fmla="*/ 44 w 296"/>
                <a:gd name="T1" fmla="*/ 29 h 343"/>
                <a:gd name="T2" fmla="*/ 145 w 296"/>
                <a:gd name="T3" fmla="*/ 31 h 343"/>
                <a:gd name="T4" fmla="*/ 188 w 296"/>
                <a:gd name="T5" fmla="*/ 33 h 343"/>
                <a:gd name="T6" fmla="*/ 218 w 296"/>
                <a:gd name="T7" fmla="*/ 29 h 343"/>
                <a:gd name="T8" fmla="*/ 261 w 296"/>
                <a:gd name="T9" fmla="*/ 35 h 343"/>
                <a:gd name="T10" fmla="*/ 277 w 296"/>
                <a:gd name="T11" fmla="*/ 38 h 343"/>
                <a:gd name="T12" fmla="*/ 320 w 296"/>
                <a:gd name="T13" fmla="*/ 45 h 343"/>
                <a:gd name="T14" fmla="*/ 291 w 296"/>
                <a:gd name="T15" fmla="*/ 56 h 343"/>
                <a:gd name="T16" fmla="*/ 291 w 296"/>
                <a:gd name="T17" fmla="*/ 61 h 343"/>
                <a:gd name="T18" fmla="*/ 232 w 296"/>
                <a:gd name="T19" fmla="*/ 64 h 343"/>
                <a:gd name="T20" fmla="*/ 218 w 296"/>
                <a:gd name="T21" fmla="*/ 68 h 343"/>
                <a:gd name="T22" fmla="*/ 261 w 296"/>
                <a:gd name="T23" fmla="*/ 68 h 343"/>
                <a:gd name="T24" fmla="*/ 337 w 296"/>
                <a:gd name="T25" fmla="*/ 70 h 343"/>
                <a:gd name="T26" fmla="*/ 394 w 296"/>
                <a:gd name="T27" fmla="*/ 76 h 343"/>
                <a:gd name="T28" fmla="*/ 454 w 296"/>
                <a:gd name="T29" fmla="*/ 80 h 343"/>
                <a:gd name="T30" fmla="*/ 394 w 296"/>
                <a:gd name="T31" fmla="*/ 73 h 343"/>
                <a:gd name="T32" fmla="*/ 468 w 296"/>
                <a:gd name="T33" fmla="*/ 76 h 343"/>
                <a:gd name="T34" fmla="*/ 482 w 296"/>
                <a:gd name="T35" fmla="*/ 70 h 343"/>
                <a:gd name="T36" fmla="*/ 468 w 296"/>
                <a:gd name="T37" fmla="*/ 68 h 343"/>
                <a:gd name="T38" fmla="*/ 420 w 296"/>
                <a:gd name="T39" fmla="*/ 59 h 343"/>
                <a:gd name="T40" fmla="*/ 468 w 296"/>
                <a:gd name="T41" fmla="*/ 59 h 343"/>
                <a:gd name="T42" fmla="*/ 497 w 296"/>
                <a:gd name="T43" fmla="*/ 64 h 343"/>
                <a:gd name="T44" fmla="*/ 524 w 296"/>
                <a:gd name="T45" fmla="*/ 60 h 343"/>
                <a:gd name="T46" fmla="*/ 468 w 296"/>
                <a:gd name="T47" fmla="*/ 45 h 343"/>
                <a:gd name="T48" fmla="*/ 407 w 296"/>
                <a:gd name="T49" fmla="*/ 41 h 343"/>
                <a:gd name="T50" fmla="*/ 436 w 296"/>
                <a:gd name="T51" fmla="*/ 35 h 343"/>
                <a:gd name="T52" fmla="*/ 420 w 296"/>
                <a:gd name="T53" fmla="*/ 31 h 343"/>
                <a:gd name="T54" fmla="*/ 380 w 296"/>
                <a:gd name="T55" fmla="*/ 25 h 343"/>
                <a:gd name="T56" fmla="*/ 320 w 296"/>
                <a:gd name="T57" fmla="*/ 19 h 343"/>
                <a:gd name="T58" fmla="*/ 291 w 296"/>
                <a:gd name="T59" fmla="*/ 12 h 343"/>
                <a:gd name="T60" fmla="*/ 232 w 296"/>
                <a:gd name="T61" fmla="*/ 9 h 343"/>
                <a:gd name="T62" fmla="*/ 174 w 296"/>
                <a:gd name="T63" fmla="*/ 12 h 343"/>
                <a:gd name="T64" fmla="*/ 174 w 296"/>
                <a:gd name="T65" fmla="*/ 9 h 343"/>
                <a:gd name="T66" fmla="*/ 160 w 296"/>
                <a:gd name="T67" fmla="*/ 7 h 343"/>
                <a:gd name="T68" fmla="*/ 129 w 296"/>
                <a:gd name="T69" fmla="*/ 0 h 343"/>
                <a:gd name="T70" fmla="*/ 70 w 296"/>
                <a:gd name="T71" fmla="*/ 14 h 343"/>
                <a:gd name="T72" fmla="*/ 54 w 296"/>
                <a:gd name="T73" fmla="*/ 16 h 343"/>
                <a:gd name="T74" fmla="*/ 87 w 296"/>
                <a:gd name="T75" fmla="*/ 7 h 343"/>
                <a:gd name="T76" fmla="*/ 44 w 296"/>
                <a:gd name="T77" fmla="*/ 0 h 343"/>
                <a:gd name="T78" fmla="*/ 0 w 296"/>
                <a:gd name="T79" fmla="*/ 14 h 3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6"/>
                <a:gd name="T121" fmla="*/ 0 h 343"/>
                <a:gd name="T122" fmla="*/ 296 w 296"/>
                <a:gd name="T123" fmla="*/ 343 h 3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6" h="343">
                  <a:moveTo>
                    <a:pt x="0" y="71"/>
                  </a:moveTo>
                  <a:lnTo>
                    <a:pt x="24" y="119"/>
                  </a:lnTo>
                  <a:lnTo>
                    <a:pt x="40" y="127"/>
                  </a:lnTo>
                  <a:lnTo>
                    <a:pt x="80" y="135"/>
                  </a:lnTo>
                  <a:lnTo>
                    <a:pt x="88" y="135"/>
                  </a:lnTo>
                  <a:lnTo>
                    <a:pt x="104" y="143"/>
                  </a:lnTo>
                  <a:lnTo>
                    <a:pt x="112" y="143"/>
                  </a:lnTo>
                  <a:lnTo>
                    <a:pt x="120" y="119"/>
                  </a:lnTo>
                  <a:lnTo>
                    <a:pt x="128" y="135"/>
                  </a:lnTo>
                  <a:lnTo>
                    <a:pt x="144" y="151"/>
                  </a:lnTo>
                  <a:lnTo>
                    <a:pt x="136" y="167"/>
                  </a:lnTo>
                  <a:lnTo>
                    <a:pt x="152" y="159"/>
                  </a:lnTo>
                  <a:lnTo>
                    <a:pt x="160" y="175"/>
                  </a:lnTo>
                  <a:lnTo>
                    <a:pt x="176" y="191"/>
                  </a:lnTo>
                  <a:lnTo>
                    <a:pt x="176" y="207"/>
                  </a:lnTo>
                  <a:lnTo>
                    <a:pt x="160" y="239"/>
                  </a:lnTo>
                  <a:lnTo>
                    <a:pt x="168" y="255"/>
                  </a:lnTo>
                  <a:lnTo>
                    <a:pt x="160" y="263"/>
                  </a:lnTo>
                  <a:lnTo>
                    <a:pt x="128" y="255"/>
                  </a:lnTo>
                  <a:lnTo>
                    <a:pt x="128" y="271"/>
                  </a:lnTo>
                  <a:lnTo>
                    <a:pt x="120" y="271"/>
                  </a:lnTo>
                  <a:lnTo>
                    <a:pt x="120" y="287"/>
                  </a:lnTo>
                  <a:lnTo>
                    <a:pt x="136" y="287"/>
                  </a:lnTo>
                  <a:lnTo>
                    <a:pt x="144" y="287"/>
                  </a:lnTo>
                  <a:lnTo>
                    <a:pt x="160" y="287"/>
                  </a:lnTo>
                  <a:lnTo>
                    <a:pt x="184" y="303"/>
                  </a:lnTo>
                  <a:lnTo>
                    <a:pt x="184" y="311"/>
                  </a:lnTo>
                  <a:lnTo>
                    <a:pt x="216" y="327"/>
                  </a:lnTo>
                  <a:lnTo>
                    <a:pt x="224" y="335"/>
                  </a:lnTo>
                  <a:lnTo>
                    <a:pt x="248" y="343"/>
                  </a:lnTo>
                  <a:lnTo>
                    <a:pt x="248" y="335"/>
                  </a:lnTo>
                  <a:lnTo>
                    <a:pt x="216" y="311"/>
                  </a:lnTo>
                  <a:lnTo>
                    <a:pt x="216" y="295"/>
                  </a:lnTo>
                  <a:lnTo>
                    <a:pt x="256" y="327"/>
                  </a:lnTo>
                  <a:lnTo>
                    <a:pt x="264" y="327"/>
                  </a:lnTo>
                  <a:lnTo>
                    <a:pt x="264" y="303"/>
                  </a:lnTo>
                  <a:lnTo>
                    <a:pt x="256" y="295"/>
                  </a:lnTo>
                  <a:lnTo>
                    <a:pt x="256" y="287"/>
                  </a:lnTo>
                  <a:lnTo>
                    <a:pt x="240" y="263"/>
                  </a:lnTo>
                  <a:lnTo>
                    <a:pt x="232" y="247"/>
                  </a:lnTo>
                  <a:lnTo>
                    <a:pt x="240" y="239"/>
                  </a:lnTo>
                  <a:lnTo>
                    <a:pt x="256" y="247"/>
                  </a:lnTo>
                  <a:lnTo>
                    <a:pt x="256" y="263"/>
                  </a:lnTo>
                  <a:lnTo>
                    <a:pt x="272" y="271"/>
                  </a:lnTo>
                  <a:lnTo>
                    <a:pt x="272" y="255"/>
                  </a:lnTo>
                  <a:lnTo>
                    <a:pt x="288" y="255"/>
                  </a:lnTo>
                  <a:lnTo>
                    <a:pt x="296" y="231"/>
                  </a:lnTo>
                  <a:lnTo>
                    <a:pt x="256" y="191"/>
                  </a:lnTo>
                  <a:lnTo>
                    <a:pt x="240" y="191"/>
                  </a:lnTo>
                  <a:lnTo>
                    <a:pt x="224" y="175"/>
                  </a:lnTo>
                  <a:lnTo>
                    <a:pt x="224" y="159"/>
                  </a:lnTo>
                  <a:lnTo>
                    <a:pt x="240" y="151"/>
                  </a:lnTo>
                  <a:lnTo>
                    <a:pt x="224" y="143"/>
                  </a:lnTo>
                  <a:lnTo>
                    <a:pt x="232" y="135"/>
                  </a:lnTo>
                  <a:lnTo>
                    <a:pt x="224" y="111"/>
                  </a:lnTo>
                  <a:lnTo>
                    <a:pt x="208" y="103"/>
                  </a:lnTo>
                  <a:lnTo>
                    <a:pt x="192" y="87"/>
                  </a:lnTo>
                  <a:lnTo>
                    <a:pt x="176" y="79"/>
                  </a:lnTo>
                  <a:lnTo>
                    <a:pt x="168" y="71"/>
                  </a:lnTo>
                  <a:lnTo>
                    <a:pt x="160" y="47"/>
                  </a:lnTo>
                  <a:lnTo>
                    <a:pt x="144" y="47"/>
                  </a:lnTo>
                  <a:lnTo>
                    <a:pt x="128" y="39"/>
                  </a:lnTo>
                  <a:lnTo>
                    <a:pt x="112" y="47"/>
                  </a:lnTo>
                  <a:lnTo>
                    <a:pt x="96" y="47"/>
                  </a:lnTo>
                  <a:lnTo>
                    <a:pt x="88" y="55"/>
                  </a:lnTo>
                  <a:lnTo>
                    <a:pt x="96" y="39"/>
                  </a:lnTo>
                  <a:lnTo>
                    <a:pt x="88" y="23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48" y="31"/>
                  </a:lnTo>
                  <a:lnTo>
                    <a:pt x="40" y="55"/>
                  </a:lnTo>
                  <a:lnTo>
                    <a:pt x="48" y="79"/>
                  </a:lnTo>
                  <a:lnTo>
                    <a:pt x="32" y="63"/>
                  </a:lnTo>
                  <a:lnTo>
                    <a:pt x="32" y="31"/>
                  </a:lnTo>
                  <a:lnTo>
                    <a:pt x="48" y="8"/>
                  </a:lnTo>
                  <a:lnTo>
                    <a:pt x="56" y="0"/>
                  </a:lnTo>
                  <a:lnTo>
                    <a:pt x="24" y="0"/>
                  </a:lnTo>
                  <a:lnTo>
                    <a:pt x="8" y="23"/>
                  </a:lnTo>
                  <a:lnTo>
                    <a:pt x="0" y="55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23" name="Freeform 288"/>
            <p:cNvSpPr>
              <a:spLocks/>
            </p:cNvSpPr>
            <p:nvPr/>
          </p:nvSpPr>
          <p:spPr bwMode="auto">
            <a:xfrm>
              <a:off x="2520" y="1522"/>
              <a:ext cx="305" cy="319"/>
            </a:xfrm>
            <a:custGeom>
              <a:avLst/>
              <a:gdLst>
                <a:gd name="T0" fmla="*/ 44 w 296"/>
                <a:gd name="T1" fmla="*/ 29 h 343"/>
                <a:gd name="T2" fmla="*/ 145 w 296"/>
                <a:gd name="T3" fmla="*/ 31 h 343"/>
                <a:gd name="T4" fmla="*/ 188 w 296"/>
                <a:gd name="T5" fmla="*/ 33 h 343"/>
                <a:gd name="T6" fmla="*/ 218 w 296"/>
                <a:gd name="T7" fmla="*/ 29 h 343"/>
                <a:gd name="T8" fmla="*/ 261 w 296"/>
                <a:gd name="T9" fmla="*/ 35 h 343"/>
                <a:gd name="T10" fmla="*/ 277 w 296"/>
                <a:gd name="T11" fmla="*/ 38 h 343"/>
                <a:gd name="T12" fmla="*/ 320 w 296"/>
                <a:gd name="T13" fmla="*/ 45 h 343"/>
                <a:gd name="T14" fmla="*/ 291 w 296"/>
                <a:gd name="T15" fmla="*/ 56 h 343"/>
                <a:gd name="T16" fmla="*/ 291 w 296"/>
                <a:gd name="T17" fmla="*/ 61 h 343"/>
                <a:gd name="T18" fmla="*/ 232 w 296"/>
                <a:gd name="T19" fmla="*/ 64 h 343"/>
                <a:gd name="T20" fmla="*/ 218 w 296"/>
                <a:gd name="T21" fmla="*/ 68 h 343"/>
                <a:gd name="T22" fmla="*/ 261 w 296"/>
                <a:gd name="T23" fmla="*/ 68 h 343"/>
                <a:gd name="T24" fmla="*/ 337 w 296"/>
                <a:gd name="T25" fmla="*/ 70 h 343"/>
                <a:gd name="T26" fmla="*/ 394 w 296"/>
                <a:gd name="T27" fmla="*/ 76 h 343"/>
                <a:gd name="T28" fmla="*/ 454 w 296"/>
                <a:gd name="T29" fmla="*/ 80 h 343"/>
                <a:gd name="T30" fmla="*/ 394 w 296"/>
                <a:gd name="T31" fmla="*/ 73 h 343"/>
                <a:gd name="T32" fmla="*/ 468 w 296"/>
                <a:gd name="T33" fmla="*/ 76 h 343"/>
                <a:gd name="T34" fmla="*/ 482 w 296"/>
                <a:gd name="T35" fmla="*/ 70 h 343"/>
                <a:gd name="T36" fmla="*/ 468 w 296"/>
                <a:gd name="T37" fmla="*/ 68 h 343"/>
                <a:gd name="T38" fmla="*/ 420 w 296"/>
                <a:gd name="T39" fmla="*/ 59 h 343"/>
                <a:gd name="T40" fmla="*/ 468 w 296"/>
                <a:gd name="T41" fmla="*/ 59 h 343"/>
                <a:gd name="T42" fmla="*/ 497 w 296"/>
                <a:gd name="T43" fmla="*/ 64 h 343"/>
                <a:gd name="T44" fmla="*/ 524 w 296"/>
                <a:gd name="T45" fmla="*/ 60 h 343"/>
                <a:gd name="T46" fmla="*/ 468 w 296"/>
                <a:gd name="T47" fmla="*/ 45 h 343"/>
                <a:gd name="T48" fmla="*/ 407 w 296"/>
                <a:gd name="T49" fmla="*/ 41 h 343"/>
                <a:gd name="T50" fmla="*/ 436 w 296"/>
                <a:gd name="T51" fmla="*/ 35 h 343"/>
                <a:gd name="T52" fmla="*/ 420 w 296"/>
                <a:gd name="T53" fmla="*/ 31 h 343"/>
                <a:gd name="T54" fmla="*/ 380 w 296"/>
                <a:gd name="T55" fmla="*/ 25 h 343"/>
                <a:gd name="T56" fmla="*/ 320 w 296"/>
                <a:gd name="T57" fmla="*/ 19 h 343"/>
                <a:gd name="T58" fmla="*/ 291 w 296"/>
                <a:gd name="T59" fmla="*/ 12 h 343"/>
                <a:gd name="T60" fmla="*/ 232 w 296"/>
                <a:gd name="T61" fmla="*/ 9 h 343"/>
                <a:gd name="T62" fmla="*/ 174 w 296"/>
                <a:gd name="T63" fmla="*/ 12 h 343"/>
                <a:gd name="T64" fmla="*/ 174 w 296"/>
                <a:gd name="T65" fmla="*/ 9 h 343"/>
                <a:gd name="T66" fmla="*/ 160 w 296"/>
                <a:gd name="T67" fmla="*/ 7 h 343"/>
                <a:gd name="T68" fmla="*/ 129 w 296"/>
                <a:gd name="T69" fmla="*/ 0 h 343"/>
                <a:gd name="T70" fmla="*/ 70 w 296"/>
                <a:gd name="T71" fmla="*/ 14 h 343"/>
                <a:gd name="T72" fmla="*/ 54 w 296"/>
                <a:gd name="T73" fmla="*/ 16 h 343"/>
                <a:gd name="T74" fmla="*/ 87 w 296"/>
                <a:gd name="T75" fmla="*/ 7 h 343"/>
                <a:gd name="T76" fmla="*/ 44 w 296"/>
                <a:gd name="T77" fmla="*/ 0 h 343"/>
                <a:gd name="T78" fmla="*/ 0 w 296"/>
                <a:gd name="T79" fmla="*/ 14 h 3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6"/>
                <a:gd name="T121" fmla="*/ 0 h 343"/>
                <a:gd name="T122" fmla="*/ 296 w 296"/>
                <a:gd name="T123" fmla="*/ 343 h 3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6" h="343">
                  <a:moveTo>
                    <a:pt x="0" y="71"/>
                  </a:moveTo>
                  <a:lnTo>
                    <a:pt x="24" y="119"/>
                  </a:lnTo>
                  <a:lnTo>
                    <a:pt x="40" y="127"/>
                  </a:lnTo>
                  <a:lnTo>
                    <a:pt x="80" y="135"/>
                  </a:lnTo>
                  <a:lnTo>
                    <a:pt x="88" y="135"/>
                  </a:lnTo>
                  <a:lnTo>
                    <a:pt x="104" y="143"/>
                  </a:lnTo>
                  <a:lnTo>
                    <a:pt x="112" y="143"/>
                  </a:lnTo>
                  <a:lnTo>
                    <a:pt x="120" y="119"/>
                  </a:lnTo>
                  <a:lnTo>
                    <a:pt x="128" y="135"/>
                  </a:lnTo>
                  <a:lnTo>
                    <a:pt x="144" y="151"/>
                  </a:lnTo>
                  <a:lnTo>
                    <a:pt x="136" y="167"/>
                  </a:lnTo>
                  <a:lnTo>
                    <a:pt x="152" y="159"/>
                  </a:lnTo>
                  <a:lnTo>
                    <a:pt x="160" y="175"/>
                  </a:lnTo>
                  <a:lnTo>
                    <a:pt x="176" y="191"/>
                  </a:lnTo>
                  <a:lnTo>
                    <a:pt x="176" y="207"/>
                  </a:lnTo>
                  <a:lnTo>
                    <a:pt x="160" y="239"/>
                  </a:lnTo>
                  <a:lnTo>
                    <a:pt x="168" y="255"/>
                  </a:lnTo>
                  <a:lnTo>
                    <a:pt x="160" y="263"/>
                  </a:lnTo>
                  <a:lnTo>
                    <a:pt x="128" y="255"/>
                  </a:lnTo>
                  <a:lnTo>
                    <a:pt x="128" y="271"/>
                  </a:lnTo>
                  <a:lnTo>
                    <a:pt x="120" y="271"/>
                  </a:lnTo>
                  <a:lnTo>
                    <a:pt x="120" y="287"/>
                  </a:lnTo>
                  <a:lnTo>
                    <a:pt x="136" y="287"/>
                  </a:lnTo>
                  <a:lnTo>
                    <a:pt x="144" y="287"/>
                  </a:lnTo>
                  <a:lnTo>
                    <a:pt x="160" y="287"/>
                  </a:lnTo>
                  <a:lnTo>
                    <a:pt x="184" y="303"/>
                  </a:lnTo>
                  <a:lnTo>
                    <a:pt x="184" y="311"/>
                  </a:lnTo>
                  <a:lnTo>
                    <a:pt x="216" y="327"/>
                  </a:lnTo>
                  <a:lnTo>
                    <a:pt x="224" y="335"/>
                  </a:lnTo>
                  <a:lnTo>
                    <a:pt x="248" y="343"/>
                  </a:lnTo>
                  <a:lnTo>
                    <a:pt x="248" y="335"/>
                  </a:lnTo>
                  <a:lnTo>
                    <a:pt x="216" y="311"/>
                  </a:lnTo>
                  <a:lnTo>
                    <a:pt x="216" y="295"/>
                  </a:lnTo>
                  <a:lnTo>
                    <a:pt x="256" y="327"/>
                  </a:lnTo>
                  <a:lnTo>
                    <a:pt x="264" y="327"/>
                  </a:lnTo>
                  <a:lnTo>
                    <a:pt x="264" y="303"/>
                  </a:lnTo>
                  <a:lnTo>
                    <a:pt x="256" y="295"/>
                  </a:lnTo>
                  <a:lnTo>
                    <a:pt x="256" y="287"/>
                  </a:lnTo>
                  <a:lnTo>
                    <a:pt x="240" y="263"/>
                  </a:lnTo>
                  <a:lnTo>
                    <a:pt x="232" y="247"/>
                  </a:lnTo>
                  <a:lnTo>
                    <a:pt x="240" y="239"/>
                  </a:lnTo>
                  <a:lnTo>
                    <a:pt x="256" y="247"/>
                  </a:lnTo>
                  <a:lnTo>
                    <a:pt x="256" y="263"/>
                  </a:lnTo>
                  <a:lnTo>
                    <a:pt x="272" y="271"/>
                  </a:lnTo>
                  <a:lnTo>
                    <a:pt x="272" y="255"/>
                  </a:lnTo>
                  <a:lnTo>
                    <a:pt x="288" y="255"/>
                  </a:lnTo>
                  <a:lnTo>
                    <a:pt x="296" y="231"/>
                  </a:lnTo>
                  <a:lnTo>
                    <a:pt x="256" y="191"/>
                  </a:lnTo>
                  <a:lnTo>
                    <a:pt x="240" y="191"/>
                  </a:lnTo>
                  <a:lnTo>
                    <a:pt x="224" y="175"/>
                  </a:lnTo>
                  <a:lnTo>
                    <a:pt x="224" y="159"/>
                  </a:lnTo>
                  <a:lnTo>
                    <a:pt x="240" y="151"/>
                  </a:lnTo>
                  <a:lnTo>
                    <a:pt x="224" y="143"/>
                  </a:lnTo>
                  <a:lnTo>
                    <a:pt x="232" y="135"/>
                  </a:lnTo>
                  <a:lnTo>
                    <a:pt x="224" y="111"/>
                  </a:lnTo>
                  <a:lnTo>
                    <a:pt x="208" y="103"/>
                  </a:lnTo>
                  <a:lnTo>
                    <a:pt x="192" y="87"/>
                  </a:lnTo>
                  <a:lnTo>
                    <a:pt x="176" y="79"/>
                  </a:lnTo>
                  <a:lnTo>
                    <a:pt x="168" y="71"/>
                  </a:lnTo>
                  <a:lnTo>
                    <a:pt x="160" y="47"/>
                  </a:lnTo>
                  <a:lnTo>
                    <a:pt x="144" y="47"/>
                  </a:lnTo>
                  <a:lnTo>
                    <a:pt x="128" y="39"/>
                  </a:lnTo>
                  <a:lnTo>
                    <a:pt x="112" y="47"/>
                  </a:lnTo>
                  <a:lnTo>
                    <a:pt x="96" y="47"/>
                  </a:lnTo>
                  <a:lnTo>
                    <a:pt x="88" y="55"/>
                  </a:lnTo>
                  <a:lnTo>
                    <a:pt x="96" y="39"/>
                  </a:lnTo>
                  <a:lnTo>
                    <a:pt x="88" y="23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48" y="31"/>
                  </a:lnTo>
                  <a:lnTo>
                    <a:pt x="40" y="55"/>
                  </a:lnTo>
                  <a:lnTo>
                    <a:pt x="48" y="79"/>
                  </a:lnTo>
                  <a:lnTo>
                    <a:pt x="32" y="63"/>
                  </a:lnTo>
                  <a:lnTo>
                    <a:pt x="32" y="31"/>
                  </a:lnTo>
                  <a:lnTo>
                    <a:pt x="48" y="8"/>
                  </a:lnTo>
                  <a:lnTo>
                    <a:pt x="56" y="0"/>
                  </a:lnTo>
                  <a:lnTo>
                    <a:pt x="24" y="0"/>
                  </a:lnTo>
                  <a:lnTo>
                    <a:pt x="8" y="23"/>
                  </a:lnTo>
                  <a:lnTo>
                    <a:pt x="0" y="55"/>
                  </a:lnTo>
                  <a:lnTo>
                    <a:pt x="0" y="71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24" name="Freeform 289"/>
            <p:cNvSpPr>
              <a:spLocks/>
            </p:cNvSpPr>
            <p:nvPr/>
          </p:nvSpPr>
          <p:spPr bwMode="auto">
            <a:xfrm>
              <a:off x="2619" y="1522"/>
              <a:ext cx="42" cy="29"/>
            </a:xfrm>
            <a:custGeom>
              <a:avLst/>
              <a:gdLst>
                <a:gd name="T0" fmla="*/ 0 w 40"/>
                <a:gd name="T1" fmla="*/ 0 h 31"/>
                <a:gd name="T2" fmla="*/ 0 w 40"/>
                <a:gd name="T3" fmla="*/ 7 h 31"/>
                <a:gd name="T4" fmla="*/ 0 w 40"/>
                <a:gd name="T5" fmla="*/ 7 h 31"/>
                <a:gd name="T6" fmla="*/ 41 w 40"/>
                <a:gd name="T7" fmla="*/ 7 h 31"/>
                <a:gd name="T8" fmla="*/ 60 w 40"/>
                <a:gd name="T9" fmla="*/ 7 h 31"/>
                <a:gd name="T10" fmla="*/ 104 w 40"/>
                <a:gd name="T11" fmla="*/ 7 h 31"/>
                <a:gd name="T12" fmla="*/ 104 w 40"/>
                <a:gd name="T13" fmla="*/ 7 h 31"/>
                <a:gd name="T14" fmla="*/ 104 w 40"/>
                <a:gd name="T15" fmla="*/ 7 h 31"/>
                <a:gd name="T16" fmla="*/ 86 w 40"/>
                <a:gd name="T17" fmla="*/ 0 h 31"/>
                <a:gd name="T18" fmla="*/ 8 w 40"/>
                <a:gd name="T19" fmla="*/ 0 h 31"/>
                <a:gd name="T20" fmla="*/ 0 w 40"/>
                <a:gd name="T21" fmla="*/ 0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31"/>
                <a:gd name="T35" fmla="*/ 40 w 40"/>
                <a:gd name="T36" fmla="*/ 31 h 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31">
                  <a:moveTo>
                    <a:pt x="0" y="0"/>
                  </a:moveTo>
                  <a:lnTo>
                    <a:pt x="0" y="8"/>
                  </a:lnTo>
                  <a:lnTo>
                    <a:pt x="0" y="31"/>
                  </a:lnTo>
                  <a:lnTo>
                    <a:pt x="16" y="31"/>
                  </a:lnTo>
                  <a:lnTo>
                    <a:pt x="24" y="31"/>
                  </a:lnTo>
                  <a:lnTo>
                    <a:pt x="40" y="31"/>
                  </a:lnTo>
                  <a:lnTo>
                    <a:pt x="40" y="23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25" name="Freeform 290"/>
            <p:cNvSpPr>
              <a:spLocks/>
            </p:cNvSpPr>
            <p:nvPr/>
          </p:nvSpPr>
          <p:spPr bwMode="auto">
            <a:xfrm>
              <a:off x="2619" y="1522"/>
              <a:ext cx="42" cy="29"/>
            </a:xfrm>
            <a:custGeom>
              <a:avLst/>
              <a:gdLst>
                <a:gd name="T0" fmla="*/ 0 w 40"/>
                <a:gd name="T1" fmla="*/ 0 h 31"/>
                <a:gd name="T2" fmla="*/ 0 w 40"/>
                <a:gd name="T3" fmla="*/ 7 h 31"/>
                <a:gd name="T4" fmla="*/ 0 w 40"/>
                <a:gd name="T5" fmla="*/ 7 h 31"/>
                <a:gd name="T6" fmla="*/ 41 w 40"/>
                <a:gd name="T7" fmla="*/ 7 h 31"/>
                <a:gd name="T8" fmla="*/ 60 w 40"/>
                <a:gd name="T9" fmla="*/ 7 h 31"/>
                <a:gd name="T10" fmla="*/ 104 w 40"/>
                <a:gd name="T11" fmla="*/ 7 h 31"/>
                <a:gd name="T12" fmla="*/ 104 w 40"/>
                <a:gd name="T13" fmla="*/ 7 h 31"/>
                <a:gd name="T14" fmla="*/ 104 w 40"/>
                <a:gd name="T15" fmla="*/ 7 h 31"/>
                <a:gd name="T16" fmla="*/ 86 w 40"/>
                <a:gd name="T17" fmla="*/ 0 h 31"/>
                <a:gd name="T18" fmla="*/ 8 w 40"/>
                <a:gd name="T19" fmla="*/ 0 h 31"/>
                <a:gd name="T20" fmla="*/ 0 w 40"/>
                <a:gd name="T21" fmla="*/ 0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31"/>
                <a:gd name="T35" fmla="*/ 40 w 40"/>
                <a:gd name="T36" fmla="*/ 31 h 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31">
                  <a:moveTo>
                    <a:pt x="0" y="0"/>
                  </a:moveTo>
                  <a:lnTo>
                    <a:pt x="0" y="8"/>
                  </a:lnTo>
                  <a:lnTo>
                    <a:pt x="0" y="31"/>
                  </a:lnTo>
                  <a:lnTo>
                    <a:pt x="16" y="31"/>
                  </a:lnTo>
                  <a:lnTo>
                    <a:pt x="24" y="31"/>
                  </a:lnTo>
                  <a:lnTo>
                    <a:pt x="40" y="31"/>
                  </a:lnTo>
                  <a:lnTo>
                    <a:pt x="40" y="23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26" name="Freeform 291"/>
            <p:cNvSpPr>
              <a:spLocks/>
            </p:cNvSpPr>
            <p:nvPr/>
          </p:nvSpPr>
          <p:spPr bwMode="auto">
            <a:xfrm>
              <a:off x="2700" y="981"/>
              <a:ext cx="662" cy="905"/>
            </a:xfrm>
            <a:custGeom>
              <a:avLst/>
              <a:gdLst>
                <a:gd name="T0" fmla="*/ 62 w 639"/>
                <a:gd name="T1" fmla="*/ 91 h 974"/>
                <a:gd name="T2" fmla="*/ 36 w 639"/>
                <a:gd name="T3" fmla="*/ 103 h 974"/>
                <a:gd name="T4" fmla="*/ 82 w 639"/>
                <a:gd name="T5" fmla="*/ 112 h 974"/>
                <a:gd name="T6" fmla="*/ 243 w 639"/>
                <a:gd name="T7" fmla="*/ 112 h 974"/>
                <a:gd name="T8" fmla="*/ 340 w 639"/>
                <a:gd name="T9" fmla="*/ 128 h 974"/>
                <a:gd name="T10" fmla="*/ 357 w 639"/>
                <a:gd name="T11" fmla="*/ 144 h 974"/>
                <a:gd name="T12" fmla="*/ 372 w 639"/>
                <a:gd name="T13" fmla="*/ 153 h 974"/>
                <a:gd name="T14" fmla="*/ 422 w 639"/>
                <a:gd name="T15" fmla="*/ 155 h 974"/>
                <a:gd name="T16" fmla="*/ 406 w 639"/>
                <a:gd name="T17" fmla="*/ 158 h 974"/>
                <a:gd name="T18" fmla="*/ 406 w 639"/>
                <a:gd name="T19" fmla="*/ 168 h 974"/>
                <a:gd name="T20" fmla="*/ 486 w 639"/>
                <a:gd name="T21" fmla="*/ 168 h 974"/>
                <a:gd name="T22" fmla="*/ 406 w 639"/>
                <a:gd name="T23" fmla="*/ 177 h 974"/>
                <a:gd name="T24" fmla="*/ 454 w 639"/>
                <a:gd name="T25" fmla="*/ 200 h 974"/>
                <a:gd name="T26" fmla="*/ 565 w 639"/>
                <a:gd name="T27" fmla="*/ 220 h 974"/>
                <a:gd name="T28" fmla="*/ 647 w 639"/>
                <a:gd name="T29" fmla="*/ 214 h 974"/>
                <a:gd name="T30" fmla="*/ 696 w 639"/>
                <a:gd name="T31" fmla="*/ 200 h 974"/>
                <a:gd name="T32" fmla="*/ 714 w 639"/>
                <a:gd name="T33" fmla="*/ 193 h 974"/>
                <a:gd name="T34" fmla="*/ 875 w 639"/>
                <a:gd name="T35" fmla="*/ 177 h 974"/>
                <a:gd name="T36" fmla="*/ 1056 w 639"/>
                <a:gd name="T37" fmla="*/ 166 h 974"/>
                <a:gd name="T38" fmla="*/ 989 w 639"/>
                <a:gd name="T39" fmla="*/ 164 h 974"/>
                <a:gd name="T40" fmla="*/ 1003 w 639"/>
                <a:gd name="T41" fmla="*/ 155 h 974"/>
                <a:gd name="T42" fmla="*/ 1056 w 639"/>
                <a:gd name="T43" fmla="*/ 162 h 974"/>
                <a:gd name="T44" fmla="*/ 1034 w 639"/>
                <a:gd name="T45" fmla="*/ 144 h 974"/>
                <a:gd name="T46" fmla="*/ 1056 w 639"/>
                <a:gd name="T47" fmla="*/ 140 h 974"/>
                <a:gd name="T48" fmla="*/ 1117 w 639"/>
                <a:gd name="T49" fmla="*/ 133 h 974"/>
                <a:gd name="T50" fmla="*/ 1149 w 639"/>
                <a:gd name="T51" fmla="*/ 125 h 974"/>
                <a:gd name="T52" fmla="*/ 1117 w 639"/>
                <a:gd name="T53" fmla="*/ 112 h 974"/>
                <a:gd name="T54" fmla="*/ 1117 w 639"/>
                <a:gd name="T55" fmla="*/ 103 h 974"/>
                <a:gd name="T56" fmla="*/ 1135 w 639"/>
                <a:gd name="T57" fmla="*/ 91 h 974"/>
                <a:gd name="T58" fmla="*/ 1217 w 639"/>
                <a:gd name="T59" fmla="*/ 59 h 974"/>
                <a:gd name="T60" fmla="*/ 1197 w 639"/>
                <a:gd name="T61" fmla="*/ 37 h 974"/>
                <a:gd name="T62" fmla="*/ 1068 w 639"/>
                <a:gd name="T63" fmla="*/ 50 h 974"/>
                <a:gd name="T64" fmla="*/ 1102 w 639"/>
                <a:gd name="T65" fmla="*/ 37 h 974"/>
                <a:gd name="T66" fmla="*/ 1034 w 639"/>
                <a:gd name="T67" fmla="*/ 38 h 974"/>
                <a:gd name="T68" fmla="*/ 906 w 639"/>
                <a:gd name="T69" fmla="*/ 31 h 974"/>
                <a:gd name="T70" fmla="*/ 1084 w 639"/>
                <a:gd name="T71" fmla="*/ 28 h 974"/>
                <a:gd name="T72" fmla="*/ 1034 w 639"/>
                <a:gd name="T73" fmla="*/ 16 h 974"/>
                <a:gd name="T74" fmla="*/ 795 w 639"/>
                <a:gd name="T75" fmla="*/ 0 h 974"/>
                <a:gd name="T76" fmla="*/ 548 w 639"/>
                <a:gd name="T77" fmla="*/ 26 h 974"/>
                <a:gd name="T78" fmla="*/ 406 w 639"/>
                <a:gd name="T79" fmla="*/ 28 h 974"/>
                <a:gd name="T80" fmla="*/ 243 w 639"/>
                <a:gd name="T81" fmla="*/ 43 h 974"/>
                <a:gd name="T82" fmla="*/ 128 w 639"/>
                <a:gd name="T83" fmla="*/ 58 h 974"/>
                <a:gd name="T84" fmla="*/ 177 w 639"/>
                <a:gd name="T85" fmla="*/ 69 h 974"/>
                <a:gd name="T86" fmla="*/ 0 w 639"/>
                <a:gd name="T87" fmla="*/ 83 h 9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39"/>
                <a:gd name="T133" fmla="*/ 0 h 974"/>
                <a:gd name="T134" fmla="*/ 639 w 639"/>
                <a:gd name="T135" fmla="*/ 974 h 9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39" h="974">
                  <a:moveTo>
                    <a:pt x="0" y="391"/>
                  </a:moveTo>
                  <a:lnTo>
                    <a:pt x="16" y="407"/>
                  </a:lnTo>
                  <a:lnTo>
                    <a:pt x="32" y="399"/>
                  </a:lnTo>
                  <a:lnTo>
                    <a:pt x="32" y="415"/>
                  </a:lnTo>
                  <a:lnTo>
                    <a:pt x="48" y="431"/>
                  </a:lnTo>
                  <a:lnTo>
                    <a:pt x="16" y="447"/>
                  </a:lnTo>
                  <a:lnTo>
                    <a:pt x="40" y="463"/>
                  </a:lnTo>
                  <a:lnTo>
                    <a:pt x="40" y="471"/>
                  </a:lnTo>
                  <a:lnTo>
                    <a:pt x="40" y="487"/>
                  </a:lnTo>
                  <a:lnTo>
                    <a:pt x="72" y="495"/>
                  </a:lnTo>
                  <a:lnTo>
                    <a:pt x="80" y="487"/>
                  </a:lnTo>
                  <a:lnTo>
                    <a:pt x="120" y="487"/>
                  </a:lnTo>
                  <a:lnTo>
                    <a:pt x="160" y="503"/>
                  </a:lnTo>
                  <a:lnTo>
                    <a:pt x="160" y="519"/>
                  </a:lnTo>
                  <a:lnTo>
                    <a:pt x="168" y="551"/>
                  </a:lnTo>
                  <a:lnTo>
                    <a:pt x="168" y="575"/>
                  </a:lnTo>
                  <a:lnTo>
                    <a:pt x="184" y="591"/>
                  </a:lnTo>
                  <a:lnTo>
                    <a:pt x="176" y="630"/>
                  </a:lnTo>
                  <a:lnTo>
                    <a:pt x="184" y="638"/>
                  </a:lnTo>
                  <a:lnTo>
                    <a:pt x="184" y="654"/>
                  </a:lnTo>
                  <a:lnTo>
                    <a:pt x="184" y="670"/>
                  </a:lnTo>
                  <a:lnTo>
                    <a:pt x="200" y="670"/>
                  </a:lnTo>
                  <a:lnTo>
                    <a:pt x="200" y="654"/>
                  </a:lnTo>
                  <a:lnTo>
                    <a:pt x="208" y="678"/>
                  </a:lnTo>
                  <a:lnTo>
                    <a:pt x="224" y="678"/>
                  </a:lnTo>
                  <a:lnTo>
                    <a:pt x="232" y="694"/>
                  </a:lnTo>
                  <a:lnTo>
                    <a:pt x="200" y="686"/>
                  </a:lnTo>
                  <a:lnTo>
                    <a:pt x="192" y="702"/>
                  </a:lnTo>
                  <a:lnTo>
                    <a:pt x="192" y="726"/>
                  </a:lnTo>
                  <a:lnTo>
                    <a:pt x="200" y="734"/>
                  </a:lnTo>
                  <a:lnTo>
                    <a:pt x="216" y="726"/>
                  </a:lnTo>
                  <a:lnTo>
                    <a:pt x="232" y="718"/>
                  </a:lnTo>
                  <a:lnTo>
                    <a:pt x="239" y="734"/>
                  </a:lnTo>
                  <a:lnTo>
                    <a:pt x="232" y="758"/>
                  </a:lnTo>
                  <a:lnTo>
                    <a:pt x="216" y="758"/>
                  </a:lnTo>
                  <a:lnTo>
                    <a:pt x="200" y="774"/>
                  </a:lnTo>
                  <a:lnTo>
                    <a:pt x="200" y="822"/>
                  </a:lnTo>
                  <a:lnTo>
                    <a:pt x="216" y="838"/>
                  </a:lnTo>
                  <a:lnTo>
                    <a:pt x="224" y="870"/>
                  </a:lnTo>
                  <a:lnTo>
                    <a:pt x="247" y="942"/>
                  </a:lnTo>
                  <a:lnTo>
                    <a:pt x="263" y="958"/>
                  </a:lnTo>
                  <a:lnTo>
                    <a:pt x="279" y="958"/>
                  </a:lnTo>
                  <a:lnTo>
                    <a:pt x="303" y="974"/>
                  </a:lnTo>
                  <a:lnTo>
                    <a:pt x="311" y="966"/>
                  </a:lnTo>
                  <a:lnTo>
                    <a:pt x="319" y="926"/>
                  </a:lnTo>
                  <a:lnTo>
                    <a:pt x="319" y="910"/>
                  </a:lnTo>
                  <a:lnTo>
                    <a:pt x="335" y="894"/>
                  </a:lnTo>
                  <a:lnTo>
                    <a:pt x="343" y="870"/>
                  </a:lnTo>
                  <a:lnTo>
                    <a:pt x="335" y="854"/>
                  </a:lnTo>
                  <a:lnTo>
                    <a:pt x="343" y="854"/>
                  </a:lnTo>
                  <a:lnTo>
                    <a:pt x="351" y="838"/>
                  </a:lnTo>
                  <a:lnTo>
                    <a:pt x="375" y="838"/>
                  </a:lnTo>
                  <a:lnTo>
                    <a:pt x="391" y="822"/>
                  </a:lnTo>
                  <a:lnTo>
                    <a:pt x="431" y="774"/>
                  </a:lnTo>
                  <a:lnTo>
                    <a:pt x="447" y="774"/>
                  </a:lnTo>
                  <a:lnTo>
                    <a:pt x="471" y="758"/>
                  </a:lnTo>
                  <a:lnTo>
                    <a:pt x="519" y="726"/>
                  </a:lnTo>
                  <a:lnTo>
                    <a:pt x="527" y="710"/>
                  </a:lnTo>
                  <a:lnTo>
                    <a:pt x="503" y="702"/>
                  </a:lnTo>
                  <a:lnTo>
                    <a:pt x="487" y="710"/>
                  </a:lnTo>
                  <a:lnTo>
                    <a:pt x="487" y="702"/>
                  </a:lnTo>
                  <a:lnTo>
                    <a:pt x="503" y="686"/>
                  </a:lnTo>
                  <a:lnTo>
                    <a:pt x="495" y="678"/>
                  </a:lnTo>
                  <a:lnTo>
                    <a:pt x="511" y="670"/>
                  </a:lnTo>
                  <a:lnTo>
                    <a:pt x="511" y="694"/>
                  </a:lnTo>
                  <a:lnTo>
                    <a:pt x="519" y="702"/>
                  </a:lnTo>
                  <a:lnTo>
                    <a:pt x="535" y="694"/>
                  </a:lnTo>
                  <a:lnTo>
                    <a:pt x="535" y="670"/>
                  </a:lnTo>
                  <a:lnTo>
                    <a:pt x="511" y="630"/>
                  </a:lnTo>
                  <a:lnTo>
                    <a:pt x="535" y="638"/>
                  </a:lnTo>
                  <a:lnTo>
                    <a:pt x="535" y="614"/>
                  </a:lnTo>
                  <a:lnTo>
                    <a:pt x="519" y="606"/>
                  </a:lnTo>
                  <a:lnTo>
                    <a:pt x="543" y="591"/>
                  </a:lnTo>
                  <a:lnTo>
                    <a:pt x="551" y="591"/>
                  </a:lnTo>
                  <a:lnTo>
                    <a:pt x="551" y="583"/>
                  </a:lnTo>
                  <a:lnTo>
                    <a:pt x="543" y="575"/>
                  </a:lnTo>
                  <a:lnTo>
                    <a:pt x="559" y="567"/>
                  </a:lnTo>
                  <a:lnTo>
                    <a:pt x="567" y="543"/>
                  </a:lnTo>
                  <a:lnTo>
                    <a:pt x="551" y="543"/>
                  </a:lnTo>
                  <a:lnTo>
                    <a:pt x="559" y="527"/>
                  </a:lnTo>
                  <a:lnTo>
                    <a:pt x="551" y="487"/>
                  </a:lnTo>
                  <a:lnTo>
                    <a:pt x="543" y="479"/>
                  </a:lnTo>
                  <a:lnTo>
                    <a:pt x="543" y="455"/>
                  </a:lnTo>
                  <a:lnTo>
                    <a:pt x="551" y="447"/>
                  </a:lnTo>
                  <a:lnTo>
                    <a:pt x="567" y="455"/>
                  </a:lnTo>
                  <a:lnTo>
                    <a:pt x="575" y="447"/>
                  </a:lnTo>
                  <a:lnTo>
                    <a:pt x="559" y="399"/>
                  </a:lnTo>
                  <a:lnTo>
                    <a:pt x="559" y="375"/>
                  </a:lnTo>
                  <a:lnTo>
                    <a:pt x="559" y="351"/>
                  </a:lnTo>
                  <a:lnTo>
                    <a:pt x="599" y="255"/>
                  </a:lnTo>
                  <a:lnTo>
                    <a:pt x="639" y="191"/>
                  </a:lnTo>
                  <a:lnTo>
                    <a:pt x="631" y="175"/>
                  </a:lnTo>
                  <a:lnTo>
                    <a:pt x="591" y="159"/>
                  </a:lnTo>
                  <a:lnTo>
                    <a:pt x="575" y="183"/>
                  </a:lnTo>
                  <a:lnTo>
                    <a:pt x="559" y="175"/>
                  </a:lnTo>
                  <a:lnTo>
                    <a:pt x="527" y="215"/>
                  </a:lnTo>
                  <a:lnTo>
                    <a:pt x="503" y="223"/>
                  </a:lnTo>
                  <a:lnTo>
                    <a:pt x="511" y="191"/>
                  </a:lnTo>
                  <a:lnTo>
                    <a:pt x="543" y="159"/>
                  </a:lnTo>
                  <a:lnTo>
                    <a:pt x="535" y="135"/>
                  </a:lnTo>
                  <a:lnTo>
                    <a:pt x="511" y="143"/>
                  </a:lnTo>
                  <a:lnTo>
                    <a:pt x="511" y="167"/>
                  </a:lnTo>
                  <a:lnTo>
                    <a:pt x="503" y="175"/>
                  </a:lnTo>
                  <a:lnTo>
                    <a:pt x="503" y="135"/>
                  </a:lnTo>
                  <a:lnTo>
                    <a:pt x="447" y="135"/>
                  </a:lnTo>
                  <a:lnTo>
                    <a:pt x="471" y="127"/>
                  </a:lnTo>
                  <a:lnTo>
                    <a:pt x="495" y="127"/>
                  </a:lnTo>
                  <a:lnTo>
                    <a:pt x="535" y="119"/>
                  </a:lnTo>
                  <a:lnTo>
                    <a:pt x="551" y="95"/>
                  </a:lnTo>
                  <a:lnTo>
                    <a:pt x="535" y="79"/>
                  </a:lnTo>
                  <a:lnTo>
                    <a:pt x="511" y="63"/>
                  </a:lnTo>
                  <a:lnTo>
                    <a:pt x="503" y="40"/>
                  </a:lnTo>
                  <a:lnTo>
                    <a:pt x="471" y="16"/>
                  </a:lnTo>
                  <a:lnTo>
                    <a:pt x="391" y="0"/>
                  </a:lnTo>
                  <a:lnTo>
                    <a:pt x="303" y="40"/>
                  </a:lnTo>
                  <a:lnTo>
                    <a:pt x="279" y="79"/>
                  </a:lnTo>
                  <a:lnTo>
                    <a:pt x="271" y="111"/>
                  </a:lnTo>
                  <a:lnTo>
                    <a:pt x="239" y="111"/>
                  </a:lnTo>
                  <a:lnTo>
                    <a:pt x="232" y="143"/>
                  </a:lnTo>
                  <a:lnTo>
                    <a:pt x="200" y="119"/>
                  </a:lnTo>
                  <a:lnTo>
                    <a:pt x="144" y="135"/>
                  </a:lnTo>
                  <a:lnTo>
                    <a:pt x="120" y="167"/>
                  </a:lnTo>
                  <a:lnTo>
                    <a:pt x="120" y="183"/>
                  </a:lnTo>
                  <a:lnTo>
                    <a:pt x="120" y="207"/>
                  </a:lnTo>
                  <a:lnTo>
                    <a:pt x="96" y="207"/>
                  </a:lnTo>
                  <a:lnTo>
                    <a:pt x="64" y="247"/>
                  </a:lnTo>
                  <a:lnTo>
                    <a:pt x="56" y="279"/>
                  </a:lnTo>
                  <a:lnTo>
                    <a:pt x="80" y="279"/>
                  </a:lnTo>
                  <a:lnTo>
                    <a:pt x="88" y="303"/>
                  </a:lnTo>
                  <a:lnTo>
                    <a:pt x="80" y="327"/>
                  </a:lnTo>
                  <a:lnTo>
                    <a:pt x="40" y="343"/>
                  </a:lnTo>
                  <a:lnTo>
                    <a:pt x="0" y="359"/>
                  </a:lnTo>
                  <a:lnTo>
                    <a:pt x="0" y="391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27" name="Freeform 292"/>
            <p:cNvSpPr>
              <a:spLocks/>
            </p:cNvSpPr>
            <p:nvPr/>
          </p:nvSpPr>
          <p:spPr bwMode="auto">
            <a:xfrm>
              <a:off x="2700" y="981"/>
              <a:ext cx="662" cy="905"/>
            </a:xfrm>
            <a:custGeom>
              <a:avLst/>
              <a:gdLst>
                <a:gd name="T0" fmla="*/ 62 w 639"/>
                <a:gd name="T1" fmla="*/ 91 h 974"/>
                <a:gd name="T2" fmla="*/ 36 w 639"/>
                <a:gd name="T3" fmla="*/ 103 h 974"/>
                <a:gd name="T4" fmla="*/ 82 w 639"/>
                <a:gd name="T5" fmla="*/ 112 h 974"/>
                <a:gd name="T6" fmla="*/ 243 w 639"/>
                <a:gd name="T7" fmla="*/ 112 h 974"/>
                <a:gd name="T8" fmla="*/ 340 w 639"/>
                <a:gd name="T9" fmla="*/ 128 h 974"/>
                <a:gd name="T10" fmla="*/ 357 w 639"/>
                <a:gd name="T11" fmla="*/ 144 h 974"/>
                <a:gd name="T12" fmla="*/ 372 w 639"/>
                <a:gd name="T13" fmla="*/ 153 h 974"/>
                <a:gd name="T14" fmla="*/ 422 w 639"/>
                <a:gd name="T15" fmla="*/ 155 h 974"/>
                <a:gd name="T16" fmla="*/ 406 w 639"/>
                <a:gd name="T17" fmla="*/ 158 h 974"/>
                <a:gd name="T18" fmla="*/ 406 w 639"/>
                <a:gd name="T19" fmla="*/ 168 h 974"/>
                <a:gd name="T20" fmla="*/ 486 w 639"/>
                <a:gd name="T21" fmla="*/ 168 h 974"/>
                <a:gd name="T22" fmla="*/ 406 w 639"/>
                <a:gd name="T23" fmla="*/ 177 h 974"/>
                <a:gd name="T24" fmla="*/ 454 w 639"/>
                <a:gd name="T25" fmla="*/ 200 h 974"/>
                <a:gd name="T26" fmla="*/ 565 w 639"/>
                <a:gd name="T27" fmla="*/ 220 h 974"/>
                <a:gd name="T28" fmla="*/ 647 w 639"/>
                <a:gd name="T29" fmla="*/ 214 h 974"/>
                <a:gd name="T30" fmla="*/ 696 w 639"/>
                <a:gd name="T31" fmla="*/ 200 h 974"/>
                <a:gd name="T32" fmla="*/ 714 w 639"/>
                <a:gd name="T33" fmla="*/ 193 h 974"/>
                <a:gd name="T34" fmla="*/ 875 w 639"/>
                <a:gd name="T35" fmla="*/ 177 h 974"/>
                <a:gd name="T36" fmla="*/ 1056 w 639"/>
                <a:gd name="T37" fmla="*/ 166 h 974"/>
                <a:gd name="T38" fmla="*/ 989 w 639"/>
                <a:gd name="T39" fmla="*/ 164 h 974"/>
                <a:gd name="T40" fmla="*/ 1003 w 639"/>
                <a:gd name="T41" fmla="*/ 155 h 974"/>
                <a:gd name="T42" fmla="*/ 1056 w 639"/>
                <a:gd name="T43" fmla="*/ 162 h 974"/>
                <a:gd name="T44" fmla="*/ 1034 w 639"/>
                <a:gd name="T45" fmla="*/ 144 h 974"/>
                <a:gd name="T46" fmla="*/ 1056 w 639"/>
                <a:gd name="T47" fmla="*/ 140 h 974"/>
                <a:gd name="T48" fmla="*/ 1117 w 639"/>
                <a:gd name="T49" fmla="*/ 133 h 974"/>
                <a:gd name="T50" fmla="*/ 1149 w 639"/>
                <a:gd name="T51" fmla="*/ 125 h 974"/>
                <a:gd name="T52" fmla="*/ 1117 w 639"/>
                <a:gd name="T53" fmla="*/ 112 h 974"/>
                <a:gd name="T54" fmla="*/ 1117 w 639"/>
                <a:gd name="T55" fmla="*/ 103 h 974"/>
                <a:gd name="T56" fmla="*/ 1135 w 639"/>
                <a:gd name="T57" fmla="*/ 91 h 974"/>
                <a:gd name="T58" fmla="*/ 1217 w 639"/>
                <a:gd name="T59" fmla="*/ 59 h 974"/>
                <a:gd name="T60" fmla="*/ 1197 w 639"/>
                <a:gd name="T61" fmla="*/ 37 h 974"/>
                <a:gd name="T62" fmla="*/ 1068 w 639"/>
                <a:gd name="T63" fmla="*/ 50 h 974"/>
                <a:gd name="T64" fmla="*/ 1102 w 639"/>
                <a:gd name="T65" fmla="*/ 37 h 974"/>
                <a:gd name="T66" fmla="*/ 1034 w 639"/>
                <a:gd name="T67" fmla="*/ 38 h 974"/>
                <a:gd name="T68" fmla="*/ 906 w 639"/>
                <a:gd name="T69" fmla="*/ 31 h 974"/>
                <a:gd name="T70" fmla="*/ 1084 w 639"/>
                <a:gd name="T71" fmla="*/ 28 h 974"/>
                <a:gd name="T72" fmla="*/ 1034 w 639"/>
                <a:gd name="T73" fmla="*/ 16 h 974"/>
                <a:gd name="T74" fmla="*/ 795 w 639"/>
                <a:gd name="T75" fmla="*/ 0 h 974"/>
                <a:gd name="T76" fmla="*/ 548 w 639"/>
                <a:gd name="T77" fmla="*/ 26 h 974"/>
                <a:gd name="T78" fmla="*/ 406 w 639"/>
                <a:gd name="T79" fmla="*/ 28 h 974"/>
                <a:gd name="T80" fmla="*/ 243 w 639"/>
                <a:gd name="T81" fmla="*/ 43 h 974"/>
                <a:gd name="T82" fmla="*/ 128 w 639"/>
                <a:gd name="T83" fmla="*/ 58 h 974"/>
                <a:gd name="T84" fmla="*/ 177 w 639"/>
                <a:gd name="T85" fmla="*/ 69 h 974"/>
                <a:gd name="T86" fmla="*/ 0 w 639"/>
                <a:gd name="T87" fmla="*/ 83 h 9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39"/>
                <a:gd name="T133" fmla="*/ 0 h 974"/>
                <a:gd name="T134" fmla="*/ 639 w 639"/>
                <a:gd name="T135" fmla="*/ 974 h 9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39" h="974">
                  <a:moveTo>
                    <a:pt x="0" y="391"/>
                  </a:moveTo>
                  <a:lnTo>
                    <a:pt x="16" y="407"/>
                  </a:lnTo>
                  <a:lnTo>
                    <a:pt x="32" y="399"/>
                  </a:lnTo>
                  <a:lnTo>
                    <a:pt x="32" y="415"/>
                  </a:lnTo>
                  <a:lnTo>
                    <a:pt x="48" y="431"/>
                  </a:lnTo>
                  <a:lnTo>
                    <a:pt x="16" y="447"/>
                  </a:lnTo>
                  <a:lnTo>
                    <a:pt x="40" y="463"/>
                  </a:lnTo>
                  <a:lnTo>
                    <a:pt x="40" y="471"/>
                  </a:lnTo>
                  <a:lnTo>
                    <a:pt x="40" y="487"/>
                  </a:lnTo>
                  <a:lnTo>
                    <a:pt x="72" y="495"/>
                  </a:lnTo>
                  <a:lnTo>
                    <a:pt x="80" y="487"/>
                  </a:lnTo>
                  <a:lnTo>
                    <a:pt x="120" y="487"/>
                  </a:lnTo>
                  <a:lnTo>
                    <a:pt x="160" y="503"/>
                  </a:lnTo>
                  <a:lnTo>
                    <a:pt x="160" y="519"/>
                  </a:lnTo>
                  <a:lnTo>
                    <a:pt x="168" y="551"/>
                  </a:lnTo>
                  <a:lnTo>
                    <a:pt x="168" y="575"/>
                  </a:lnTo>
                  <a:lnTo>
                    <a:pt x="184" y="591"/>
                  </a:lnTo>
                  <a:lnTo>
                    <a:pt x="176" y="630"/>
                  </a:lnTo>
                  <a:lnTo>
                    <a:pt x="184" y="638"/>
                  </a:lnTo>
                  <a:lnTo>
                    <a:pt x="184" y="654"/>
                  </a:lnTo>
                  <a:lnTo>
                    <a:pt x="184" y="670"/>
                  </a:lnTo>
                  <a:lnTo>
                    <a:pt x="200" y="670"/>
                  </a:lnTo>
                  <a:lnTo>
                    <a:pt x="200" y="654"/>
                  </a:lnTo>
                  <a:lnTo>
                    <a:pt x="208" y="678"/>
                  </a:lnTo>
                  <a:lnTo>
                    <a:pt x="224" y="678"/>
                  </a:lnTo>
                  <a:lnTo>
                    <a:pt x="232" y="694"/>
                  </a:lnTo>
                  <a:lnTo>
                    <a:pt x="200" y="686"/>
                  </a:lnTo>
                  <a:lnTo>
                    <a:pt x="192" y="702"/>
                  </a:lnTo>
                  <a:lnTo>
                    <a:pt x="192" y="726"/>
                  </a:lnTo>
                  <a:lnTo>
                    <a:pt x="200" y="734"/>
                  </a:lnTo>
                  <a:lnTo>
                    <a:pt x="216" y="726"/>
                  </a:lnTo>
                  <a:lnTo>
                    <a:pt x="232" y="718"/>
                  </a:lnTo>
                  <a:lnTo>
                    <a:pt x="239" y="734"/>
                  </a:lnTo>
                  <a:lnTo>
                    <a:pt x="232" y="758"/>
                  </a:lnTo>
                  <a:lnTo>
                    <a:pt x="216" y="758"/>
                  </a:lnTo>
                  <a:lnTo>
                    <a:pt x="200" y="774"/>
                  </a:lnTo>
                  <a:lnTo>
                    <a:pt x="200" y="822"/>
                  </a:lnTo>
                  <a:lnTo>
                    <a:pt x="216" y="838"/>
                  </a:lnTo>
                  <a:lnTo>
                    <a:pt x="224" y="870"/>
                  </a:lnTo>
                  <a:lnTo>
                    <a:pt x="247" y="942"/>
                  </a:lnTo>
                  <a:lnTo>
                    <a:pt x="263" y="958"/>
                  </a:lnTo>
                  <a:lnTo>
                    <a:pt x="279" y="958"/>
                  </a:lnTo>
                  <a:lnTo>
                    <a:pt x="303" y="974"/>
                  </a:lnTo>
                  <a:lnTo>
                    <a:pt x="311" y="966"/>
                  </a:lnTo>
                  <a:lnTo>
                    <a:pt x="319" y="926"/>
                  </a:lnTo>
                  <a:lnTo>
                    <a:pt x="319" y="910"/>
                  </a:lnTo>
                  <a:lnTo>
                    <a:pt x="335" y="894"/>
                  </a:lnTo>
                  <a:lnTo>
                    <a:pt x="343" y="870"/>
                  </a:lnTo>
                  <a:lnTo>
                    <a:pt x="335" y="854"/>
                  </a:lnTo>
                  <a:lnTo>
                    <a:pt x="343" y="854"/>
                  </a:lnTo>
                  <a:lnTo>
                    <a:pt x="351" y="838"/>
                  </a:lnTo>
                  <a:lnTo>
                    <a:pt x="375" y="838"/>
                  </a:lnTo>
                  <a:lnTo>
                    <a:pt x="391" y="822"/>
                  </a:lnTo>
                  <a:lnTo>
                    <a:pt x="431" y="774"/>
                  </a:lnTo>
                  <a:lnTo>
                    <a:pt x="447" y="774"/>
                  </a:lnTo>
                  <a:lnTo>
                    <a:pt x="471" y="758"/>
                  </a:lnTo>
                  <a:lnTo>
                    <a:pt x="519" y="726"/>
                  </a:lnTo>
                  <a:lnTo>
                    <a:pt x="527" y="710"/>
                  </a:lnTo>
                  <a:lnTo>
                    <a:pt x="503" y="702"/>
                  </a:lnTo>
                  <a:lnTo>
                    <a:pt x="487" y="710"/>
                  </a:lnTo>
                  <a:lnTo>
                    <a:pt x="487" y="702"/>
                  </a:lnTo>
                  <a:lnTo>
                    <a:pt x="503" y="686"/>
                  </a:lnTo>
                  <a:lnTo>
                    <a:pt x="495" y="678"/>
                  </a:lnTo>
                  <a:lnTo>
                    <a:pt x="511" y="670"/>
                  </a:lnTo>
                  <a:lnTo>
                    <a:pt x="511" y="694"/>
                  </a:lnTo>
                  <a:lnTo>
                    <a:pt x="519" y="702"/>
                  </a:lnTo>
                  <a:lnTo>
                    <a:pt x="535" y="694"/>
                  </a:lnTo>
                  <a:lnTo>
                    <a:pt x="535" y="670"/>
                  </a:lnTo>
                  <a:lnTo>
                    <a:pt x="511" y="630"/>
                  </a:lnTo>
                  <a:lnTo>
                    <a:pt x="535" y="638"/>
                  </a:lnTo>
                  <a:lnTo>
                    <a:pt x="535" y="614"/>
                  </a:lnTo>
                  <a:lnTo>
                    <a:pt x="519" y="606"/>
                  </a:lnTo>
                  <a:lnTo>
                    <a:pt x="543" y="591"/>
                  </a:lnTo>
                  <a:lnTo>
                    <a:pt x="551" y="591"/>
                  </a:lnTo>
                  <a:lnTo>
                    <a:pt x="551" y="583"/>
                  </a:lnTo>
                  <a:lnTo>
                    <a:pt x="543" y="575"/>
                  </a:lnTo>
                  <a:lnTo>
                    <a:pt x="559" y="567"/>
                  </a:lnTo>
                  <a:lnTo>
                    <a:pt x="567" y="543"/>
                  </a:lnTo>
                  <a:lnTo>
                    <a:pt x="551" y="543"/>
                  </a:lnTo>
                  <a:lnTo>
                    <a:pt x="559" y="527"/>
                  </a:lnTo>
                  <a:lnTo>
                    <a:pt x="551" y="487"/>
                  </a:lnTo>
                  <a:lnTo>
                    <a:pt x="543" y="479"/>
                  </a:lnTo>
                  <a:lnTo>
                    <a:pt x="543" y="455"/>
                  </a:lnTo>
                  <a:lnTo>
                    <a:pt x="551" y="447"/>
                  </a:lnTo>
                  <a:lnTo>
                    <a:pt x="567" y="455"/>
                  </a:lnTo>
                  <a:lnTo>
                    <a:pt x="575" y="447"/>
                  </a:lnTo>
                  <a:lnTo>
                    <a:pt x="559" y="399"/>
                  </a:lnTo>
                  <a:lnTo>
                    <a:pt x="559" y="375"/>
                  </a:lnTo>
                  <a:lnTo>
                    <a:pt x="559" y="351"/>
                  </a:lnTo>
                  <a:lnTo>
                    <a:pt x="599" y="255"/>
                  </a:lnTo>
                  <a:lnTo>
                    <a:pt x="639" y="191"/>
                  </a:lnTo>
                  <a:lnTo>
                    <a:pt x="631" y="175"/>
                  </a:lnTo>
                  <a:lnTo>
                    <a:pt x="591" y="159"/>
                  </a:lnTo>
                  <a:lnTo>
                    <a:pt x="575" y="183"/>
                  </a:lnTo>
                  <a:lnTo>
                    <a:pt x="559" y="175"/>
                  </a:lnTo>
                  <a:lnTo>
                    <a:pt x="527" y="215"/>
                  </a:lnTo>
                  <a:lnTo>
                    <a:pt x="503" y="223"/>
                  </a:lnTo>
                  <a:lnTo>
                    <a:pt x="511" y="191"/>
                  </a:lnTo>
                  <a:lnTo>
                    <a:pt x="543" y="159"/>
                  </a:lnTo>
                  <a:lnTo>
                    <a:pt x="535" y="135"/>
                  </a:lnTo>
                  <a:lnTo>
                    <a:pt x="511" y="143"/>
                  </a:lnTo>
                  <a:lnTo>
                    <a:pt x="511" y="167"/>
                  </a:lnTo>
                  <a:lnTo>
                    <a:pt x="503" y="175"/>
                  </a:lnTo>
                  <a:lnTo>
                    <a:pt x="503" y="135"/>
                  </a:lnTo>
                  <a:lnTo>
                    <a:pt x="447" y="135"/>
                  </a:lnTo>
                  <a:lnTo>
                    <a:pt x="471" y="127"/>
                  </a:lnTo>
                  <a:lnTo>
                    <a:pt x="495" y="127"/>
                  </a:lnTo>
                  <a:lnTo>
                    <a:pt x="535" y="119"/>
                  </a:lnTo>
                  <a:lnTo>
                    <a:pt x="551" y="95"/>
                  </a:lnTo>
                  <a:lnTo>
                    <a:pt x="535" y="79"/>
                  </a:lnTo>
                  <a:lnTo>
                    <a:pt x="511" y="63"/>
                  </a:lnTo>
                  <a:lnTo>
                    <a:pt x="503" y="40"/>
                  </a:lnTo>
                  <a:lnTo>
                    <a:pt x="471" y="16"/>
                  </a:lnTo>
                  <a:lnTo>
                    <a:pt x="391" y="0"/>
                  </a:lnTo>
                  <a:lnTo>
                    <a:pt x="303" y="40"/>
                  </a:lnTo>
                  <a:lnTo>
                    <a:pt x="279" y="79"/>
                  </a:lnTo>
                  <a:lnTo>
                    <a:pt x="271" y="111"/>
                  </a:lnTo>
                  <a:lnTo>
                    <a:pt x="239" y="111"/>
                  </a:lnTo>
                  <a:lnTo>
                    <a:pt x="232" y="143"/>
                  </a:lnTo>
                  <a:lnTo>
                    <a:pt x="200" y="119"/>
                  </a:lnTo>
                  <a:lnTo>
                    <a:pt x="144" y="135"/>
                  </a:lnTo>
                  <a:lnTo>
                    <a:pt x="120" y="167"/>
                  </a:lnTo>
                  <a:lnTo>
                    <a:pt x="120" y="183"/>
                  </a:lnTo>
                  <a:lnTo>
                    <a:pt x="120" y="207"/>
                  </a:lnTo>
                  <a:lnTo>
                    <a:pt x="96" y="207"/>
                  </a:lnTo>
                  <a:lnTo>
                    <a:pt x="64" y="247"/>
                  </a:lnTo>
                  <a:lnTo>
                    <a:pt x="56" y="279"/>
                  </a:lnTo>
                  <a:lnTo>
                    <a:pt x="80" y="279"/>
                  </a:lnTo>
                  <a:lnTo>
                    <a:pt x="88" y="303"/>
                  </a:lnTo>
                  <a:lnTo>
                    <a:pt x="80" y="327"/>
                  </a:lnTo>
                  <a:lnTo>
                    <a:pt x="40" y="343"/>
                  </a:lnTo>
                  <a:lnTo>
                    <a:pt x="0" y="359"/>
                  </a:lnTo>
                  <a:lnTo>
                    <a:pt x="0" y="391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28" name="Freeform 293"/>
            <p:cNvSpPr>
              <a:spLocks/>
            </p:cNvSpPr>
            <p:nvPr/>
          </p:nvSpPr>
          <p:spPr bwMode="auto">
            <a:xfrm>
              <a:off x="2446" y="1456"/>
              <a:ext cx="33" cy="30"/>
            </a:xfrm>
            <a:custGeom>
              <a:avLst/>
              <a:gdLst>
                <a:gd name="T0" fmla="*/ 0 w 32"/>
                <a:gd name="T1" fmla="*/ 8 h 32"/>
                <a:gd name="T2" fmla="*/ 55 w 32"/>
                <a:gd name="T3" fmla="*/ 8 h 32"/>
                <a:gd name="T4" fmla="*/ 55 w 32"/>
                <a:gd name="T5" fmla="*/ 8 h 32"/>
                <a:gd name="T6" fmla="*/ 36 w 32"/>
                <a:gd name="T7" fmla="*/ 0 h 32"/>
                <a:gd name="T8" fmla="*/ 8 w 32"/>
                <a:gd name="T9" fmla="*/ 0 h 32"/>
                <a:gd name="T10" fmla="*/ 0 w 32"/>
                <a:gd name="T11" fmla="*/ 8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2"/>
                <a:gd name="T20" fmla="*/ 32 w 32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2">
                  <a:moveTo>
                    <a:pt x="0" y="24"/>
                  </a:moveTo>
                  <a:lnTo>
                    <a:pt x="32" y="32"/>
                  </a:lnTo>
                  <a:lnTo>
                    <a:pt x="32" y="16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29" name="Freeform 294"/>
            <p:cNvSpPr>
              <a:spLocks/>
            </p:cNvSpPr>
            <p:nvPr/>
          </p:nvSpPr>
          <p:spPr bwMode="auto">
            <a:xfrm>
              <a:off x="2446" y="1456"/>
              <a:ext cx="33" cy="30"/>
            </a:xfrm>
            <a:custGeom>
              <a:avLst/>
              <a:gdLst>
                <a:gd name="T0" fmla="*/ 0 w 32"/>
                <a:gd name="T1" fmla="*/ 8 h 32"/>
                <a:gd name="T2" fmla="*/ 55 w 32"/>
                <a:gd name="T3" fmla="*/ 8 h 32"/>
                <a:gd name="T4" fmla="*/ 55 w 32"/>
                <a:gd name="T5" fmla="*/ 8 h 32"/>
                <a:gd name="T6" fmla="*/ 36 w 32"/>
                <a:gd name="T7" fmla="*/ 0 h 32"/>
                <a:gd name="T8" fmla="*/ 8 w 32"/>
                <a:gd name="T9" fmla="*/ 0 h 32"/>
                <a:gd name="T10" fmla="*/ 0 w 32"/>
                <a:gd name="T11" fmla="*/ 8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2"/>
                <a:gd name="T20" fmla="*/ 32 w 32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2">
                  <a:moveTo>
                    <a:pt x="0" y="24"/>
                  </a:moveTo>
                  <a:lnTo>
                    <a:pt x="32" y="32"/>
                  </a:lnTo>
                  <a:lnTo>
                    <a:pt x="32" y="16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24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30" name="Freeform 295"/>
            <p:cNvSpPr>
              <a:spLocks/>
            </p:cNvSpPr>
            <p:nvPr/>
          </p:nvSpPr>
          <p:spPr bwMode="auto">
            <a:xfrm>
              <a:off x="2454" y="1397"/>
              <a:ext cx="174" cy="103"/>
            </a:xfrm>
            <a:custGeom>
              <a:avLst/>
              <a:gdLst>
                <a:gd name="T0" fmla="*/ 0 w 168"/>
                <a:gd name="T1" fmla="*/ 0 h 112"/>
                <a:gd name="T2" fmla="*/ 0 w 168"/>
                <a:gd name="T3" fmla="*/ 6 h 112"/>
                <a:gd name="T4" fmla="*/ 8 w 168"/>
                <a:gd name="T5" fmla="*/ 6 h 112"/>
                <a:gd name="T6" fmla="*/ 46 w 168"/>
                <a:gd name="T7" fmla="*/ 6 h 112"/>
                <a:gd name="T8" fmla="*/ 82 w 168"/>
                <a:gd name="T9" fmla="*/ 7 h 112"/>
                <a:gd name="T10" fmla="*/ 82 w 168"/>
                <a:gd name="T11" fmla="*/ 17 h 112"/>
                <a:gd name="T12" fmla="*/ 194 w 168"/>
                <a:gd name="T13" fmla="*/ 21 h 112"/>
                <a:gd name="T14" fmla="*/ 240 w 168"/>
                <a:gd name="T15" fmla="*/ 21 h 112"/>
                <a:gd name="T16" fmla="*/ 258 w 168"/>
                <a:gd name="T17" fmla="*/ 17 h 112"/>
                <a:gd name="T18" fmla="*/ 291 w 168"/>
                <a:gd name="T19" fmla="*/ 19 h 112"/>
                <a:gd name="T20" fmla="*/ 323 w 168"/>
                <a:gd name="T21" fmla="*/ 17 h 112"/>
                <a:gd name="T22" fmla="*/ 337 w 168"/>
                <a:gd name="T23" fmla="*/ 13 h 112"/>
                <a:gd name="T24" fmla="*/ 307 w 168"/>
                <a:gd name="T25" fmla="*/ 11 h 112"/>
                <a:gd name="T26" fmla="*/ 240 w 168"/>
                <a:gd name="T27" fmla="*/ 9 h 112"/>
                <a:gd name="T28" fmla="*/ 194 w 168"/>
                <a:gd name="T29" fmla="*/ 13 h 112"/>
                <a:gd name="T30" fmla="*/ 160 w 168"/>
                <a:gd name="T31" fmla="*/ 11 h 112"/>
                <a:gd name="T32" fmla="*/ 112 w 168"/>
                <a:gd name="T33" fmla="*/ 9 h 112"/>
                <a:gd name="T34" fmla="*/ 128 w 168"/>
                <a:gd name="T35" fmla="*/ 7 h 112"/>
                <a:gd name="T36" fmla="*/ 97 w 168"/>
                <a:gd name="T37" fmla="*/ 6 h 112"/>
                <a:gd name="T38" fmla="*/ 62 w 168"/>
                <a:gd name="T39" fmla="*/ 6 h 112"/>
                <a:gd name="T40" fmla="*/ 36 w 168"/>
                <a:gd name="T41" fmla="*/ 0 h 112"/>
                <a:gd name="T42" fmla="*/ 0 w 168"/>
                <a:gd name="T43" fmla="*/ 0 h 1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8"/>
                <a:gd name="T67" fmla="*/ 0 h 112"/>
                <a:gd name="T68" fmla="*/ 168 w 168"/>
                <a:gd name="T69" fmla="*/ 112 h 1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8" h="112">
                  <a:moveTo>
                    <a:pt x="0" y="0"/>
                  </a:moveTo>
                  <a:lnTo>
                    <a:pt x="0" y="8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40" y="40"/>
                  </a:lnTo>
                  <a:lnTo>
                    <a:pt x="40" y="96"/>
                  </a:lnTo>
                  <a:lnTo>
                    <a:pt x="96" y="112"/>
                  </a:lnTo>
                  <a:lnTo>
                    <a:pt x="120" y="112"/>
                  </a:lnTo>
                  <a:lnTo>
                    <a:pt x="128" y="96"/>
                  </a:lnTo>
                  <a:lnTo>
                    <a:pt x="144" y="104"/>
                  </a:lnTo>
                  <a:lnTo>
                    <a:pt x="160" y="96"/>
                  </a:lnTo>
                  <a:lnTo>
                    <a:pt x="168" y="64"/>
                  </a:lnTo>
                  <a:lnTo>
                    <a:pt x="152" y="56"/>
                  </a:lnTo>
                  <a:lnTo>
                    <a:pt x="120" y="48"/>
                  </a:lnTo>
                  <a:lnTo>
                    <a:pt x="96" y="64"/>
                  </a:lnTo>
                  <a:lnTo>
                    <a:pt x="80" y="56"/>
                  </a:lnTo>
                  <a:lnTo>
                    <a:pt x="56" y="48"/>
                  </a:lnTo>
                  <a:lnTo>
                    <a:pt x="64" y="40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31" name="Freeform 296"/>
            <p:cNvSpPr>
              <a:spLocks/>
            </p:cNvSpPr>
            <p:nvPr/>
          </p:nvSpPr>
          <p:spPr bwMode="auto">
            <a:xfrm>
              <a:off x="2454" y="1397"/>
              <a:ext cx="174" cy="103"/>
            </a:xfrm>
            <a:custGeom>
              <a:avLst/>
              <a:gdLst>
                <a:gd name="T0" fmla="*/ 0 w 168"/>
                <a:gd name="T1" fmla="*/ 0 h 112"/>
                <a:gd name="T2" fmla="*/ 0 w 168"/>
                <a:gd name="T3" fmla="*/ 6 h 112"/>
                <a:gd name="T4" fmla="*/ 8 w 168"/>
                <a:gd name="T5" fmla="*/ 6 h 112"/>
                <a:gd name="T6" fmla="*/ 46 w 168"/>
                <a:gd name="T7" fmla="*/ 6 h 112"/>
                <a:gd name="T8" fmla="*/ 82 w 168"/>
                <a:gd name="T9" fmla="*/ 7 h 112"/>
                <a:gd name="T10" fmla="*/ 82 w 168"/>
                <a:gd name="T11" fmla="*/ 17 h 112"/>
                <a:gd name="T12" fmla="*/ 194 w 168"/>
                <a:gd name="T13" fmla="*/ 21 h 112"/>
                <a:gd name="T14" fmla="*/ 240 w 168"/>
                <a:gd name="T15" fmla="*/ 21 h 112"/>
                <a:gd name="T16" fmla="*/ 258 w 168"/>
                <a:gd name="T17" fmla="*/ 17 h 112"/>
                <a:gd name="T18" fmla="*/ 291 w 168"/>
                <a:gd name="T19" fmla="*/ 19 h 112"/>
                <a:gd name="T20" fmla="*/ 323 w 168"/>
                <a:gd name="T21" fmla="*/ 17 h 112"/>
                <a:gd name="T22" fmla="*/ 337 w 168"/>
                <a:gd name="T23" fmla="*/ 13 h 112"/>
                <a:gd name="T24" fmla="*/ 307 w 168"/>
                <a:gd name="T25" fmla="*/ 11 h 112"/>
                <a:gd name="T26" fmla="*/ 240 w 168"/>
                <a:gd name="T27" fmla="*/ 9 h 112"/>
                <a:gd name="T28" fmla="*/ 194 w 168"/>
                <a:gd name="T29" fmla="*/ 13 h 112"/>
                <a:gd name="T30" fmla="*/ 160 w 168"/>
                <a:gd name="T31" fmla="*/ 11 h 112"/>
                <a:gd name="T32" fmla="*/ 112 w 168"/>
                <a:gd name="T33" fmla="*/ 9 h 112"/>
                <a:gd name="T34" fmla="*/ 128 w 168"/>
                <a:gd name="T35" fmla="*/ 7 h 112"/>
                <a:gd name="T36" fmla="*/ 97 w 168"/>
                <a:gd name="T37" fmla="*/ 6 h 112"/>
                <a:gd name="T38" fmla="*/ 62 w 168"/>
                <a:gd name="T39" fmla="*/ 6 h 112"/>
                <a:gd name="T40" fmla="*/ 36 w 168"/>
                <a:gd name="T41" fmla="*/ 0 h 112"/>
                <a:gd name="T42" fmla="*/ 0 w 168"/>
                <a:gd name="T43" fmla="*/ 0 h 1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8"/>
                <a:gd name="T67" fmla="*/ 0 h 112"/>
                <a:gd name="T68" fmla="*/ 168 w 168"/>
                <a:gd name="T69" fmla="*/ 112 h 1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8" h="112">
                  <a:moveTo>
                    <a:pt x="0" y="0"/>
                  </a:moveTo>
                  <a:lnTo>
                    <a:pt x="0" y="8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40" y="40"/>
                  </a:lnTo>
                  <a:lnTo>
                    <a:pt x="40" y="96"/>
                  </a:lnTo>
                  <a:lnTo>
                    <a:pt x="96" y="112"/>
                  </a:lnTo>
                  <a:lnTo>
                    <a:pt x="120" y="112"/>
                  </a:lnTo>
                  <a:lnTo>
                    <a:pt x="128" y="96"/>
                  </a:lnTo>
                  <a:lnTo>
                    <a:pt x="144" y="104"/>
                  </a:lnTo>
                  <a:lnTo>
                    <a:pt x="160" y="96"/>
                  </a:lnTo>
                  <a:lnTo>
                    <a:pt x="168" y="64"/>
                  </a:lnTo>
                  <a:lnTo>
                    <a:pt x="152" y="56"/>
                  </a:lnTo>
                  <a:lnTo>
                    <a:pt x="120" y="48"/>
                  </a:lnTo>
                  <a:lnTo>
                    <a:pt x="96" y="64"/>
                  </a:lnTo>
                  <a:lnTo>
                    <a:pt x="80" y="56"/>
                  </a:lnTo>
                  <a:lnTo>
                    <a:pt x="56" y="48"/>
                  </a:lnTo>
                  <a:lnTo>
                    <a:pt x="64" y="40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32" name="Freeform 297"/>
            <p:cNvSpPr>
              <a:spLocks/>
            </p:cNvSpPr>
            <p:nvPr/>
          </p:nvSpPr>
          <p:spPr bwMode="auto">
            <a:xfrm>
              <a:off x="2462" y="1165"/>
              <a:ext cx="99" cy="179"/>
            </a:xfrm>
            <a:custGeom>
              <a:avLst/>
              <a:gdLst>
                <a:gd name="T0" fmla="*/ 0 w 96"/>
                <a:gd name="T1" fmla="*/ 20 h 192"/>
                <a:gd name="T2" fmla="*/ 44 w 96"/>
                <a:gd name="T3" fmla="*/ 30 h 192"/>
                <a:gd name="T4" fmla="*/ 36 w 96"/>
                <a:gd name="T5" fmla="*/ 35 h 192"/>
                <a:gd name="T6" fmla="*/ 36 w 96"/>
                <a:gd name="T7" fmla="*/ 42 h 192"/>
                <a:gd name="T8" fmla="*/ 56 w 96"/>
                <a:gd name="T9" fmla="*/ 47 h 192"/>
                <a:gd name="T10" fmla="*/ 117 w 96"/>
                <a:gd name="T11" fmla="*/ 47 h 192"/>
                <a:gd name="T12" fmla="*/ 150 w 96"/>
                <a:gd name="T13" fmla="*/ 35 h 192"/>
                <a:gd name="T14" fmla="*/ 176 w 96"/>
                <a:gd name="T15" fmla="*/ 32 h 192"/>
                <a:gd name="T16" fmla="*/ 176 w 96"/>
                <a:gd name="T17" fmla="*/ 28 h 192"/>
                <a:gd name="T18" fmla="*/ 133 w 96"/>
                <a:gd name="T19" fmla="*/ 26 h 192"/>
                <a:gd name="T20" fmla="*/ 150 w 96"/>
                <a:gd name="T21" fmla="*/ 18 h 192"/>
                <a:gd name="T22" fmla="*/ 133 w 96"/>
                <a:gd name="T23" fmla="*/ 15 h 192"/>
                <a:gd name="T24" fmla="*/ 92 w 96"/>
                <a:gd name="T25" fmla="*/ 15 h 192"/>
                <a:gd name="T26" fmla="*/ 56 w 96"/>
                <a:gd name="T27" fmla="*/ 7 h 192"/>
                <a:gd name="T28" fmla="*/ 56 w 96"/>
                <a:gd name="T29" fmla="*/ 0 h 192"/>
                <a:gd name="T30" fmla="*/ 36 w 96"/>
                <a:gd name="T31" fmla="*/ 0 h 192"/>
                <a:gd name="T32" fmla="*/ 36 w 96"/>
                <a:gd name="T33" fmla="*/ 7 h 192"/>
                <a:gd name="T34" fmla="*/ 0 w 96"/>
                <a:gd name="T35" fmla="*/ 15 h 192"/>
                <a:gd name="T36" fmla="*/ 0 w 96"/>
                <a:gd name="T37" fmla="*/ 20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"/>
                <a:gd name="T58" fmla="*/ 0 h 192"/>
                <a:gd name="T59" fmla="*/ 96 w 9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" h="192">
                  <a:moveTo>
                    <a:pt x="0" y="80"/>
                  </a:moveTo>
                  <a:lnTo>
                    <a:pt x="24" y="120"/>
                  </a:lnTo>
                  <a:lnTo>
                    <a:pt x="16" y="144"/>
                  </a:lnTo>
                  <a:lnTo>
                    <a:pt x="16" y="168"/>
                  </a:lnTo>
                  <a:lnTo>
                    <a:pt x="32" y="192"/>
                  </a:lnTo>
                  <a:lnTo>
                    <a:pt x="64" y="192"/>
                  </a:lnTo>
                  <a:lnTo>
                    <a:pt x="80" y="144"/>
                  </a:lnTo>
                  <a:lnTo>
                    <a:pt x="96" y="128"/>
                  </a:lnTo>
                  <a:lnTo>
                    <a:pt x="96" y="112"/>
                  </a:lnTo>
                  <a:lnTo>
                    <a:pt x="72" y="104"/>
                  </a:lnTo>
                  <a:lnTo>
                    <a:pt x="80" y="72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32" y="32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16" y="32"/>
                  </a:lnTo>
                  <a:lnTo>
                    <a:pt x="0" y="56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33" name="Freeform 298"/>
            <p:cNvSpPr>
              <a:spLocks/>
            </p:cNvSpPr>
            <p:nvPr/>
          </p:nvSpPr>
          <p:spPr bwMode="auto">
            <a:xfrm>
              <a:off x="2462" y="1165"/>
              <a:ext cx="99" cy="179"/>
            </a:xfrm>
            <a:custGeom>
              <a:avLst/>
              <a:gdLst>
                <a:gd name="T0" fmla="*/ 0 w 96"/>
                <a:gd name="T1" fmla="*/ 20 h 192"/>
                <a:gd name="T2" fmla="*/ 44 w 96"/>
                <a:gd name="T3" fmla="*/ 30 h 192"/>
                <a:gd name="T4" fmla="*/ 36 w 96"/>
                <a:gd name="T5" fmla="*/ 35 h 192"/>
                <a:gd name="T6" fmla="*/ 36 w 96"/>
                <a:gd name="T7" fmla="*/ 42 h 192"/>
                <a:gd name="T8" fmla="*/ 56 w 96"/>
                <a:gd name="T9" fmla="*/ 47 h 192"/>
                <a:gd name="T10" fmla="*/ 117 w 96"/>
                <a:gd name="T11" fmla="*/ 47 h 192"/>
                <a:gd name="T12" fmla="*/ 150 w 96"/>
                <a:gd name="T13" fmla="*/ 35 h 192"/>
                <a:gd name="T14" fmla="*/ 176 w 96"/>
                <a:gd name="T15" fmla="*/ 32 h 192"/>
                <a:gd name="T16" fmla="*/ 176 w 96"/>
                <a:gd name="T17" fmla="*/ 28 h 192"/>
                <a:gd name="T18" fmla="*/ 133 w 96"/>
                <a:gd name="T19" fmla="*/ 26 h 192"/>
                <a:gd name="T20" fmla="*/ 150 w 96"/>
                <a:gd name="T21" fmla="*/ 18 h 192"/>
                <a:gd name="T22" fmla="*/ 133 w 96"/>
                <a:gd name="T23" fmla="*/ 15 h 192"/>
                <a:gd name="T24" fmla="*/ 92 w 96"/>
                <a:gd name="T25" fmla="*/ 15 h 192"/>
                <a:gd name="T26" fmla="*/ 56 w 96"/>
                <a:gd name="T27" fmla="*/ 7 h 192"/>
                <a:gd name="T28" fmla="*/ 56 w 96"/>
                <a:gd name="T29" fmla="*/ 0 h 192"/>
                <a:gd name="T30" fmla="*/ 36 w 96"/>
                <a:gd name="T31" fmla="*/ 0 h 192"/>
                <a:gd name="T32" fmla="*/ 36 w 96"/>
                <a:gd name="T33" fmla="*/ 7 h 192"/>
                <a:gd name="T34" fmla="*/ 0 w 96"/>
                <a:gd name="T35" fmla="*/ 15 h 192"/>
                <a:gd name="T36" fmla="*/ 0 w 96"/>
                <a:gd name="T37" fmla="*/ 20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"/>
                <a:gd name="T58" fmla="*/ 0 h 192"/>
                <a:gd name="T59" fmla="*/ 96 w 9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" h="192">
                  <a:moveTo>
                    <a:pt x="0" y="80"/>
                  </a:moveTo>
                  <a:lnTo>
                    <a:pt x="24" y="120"/>
                  </a:lnTo>
                  <a:lnTo>
                    <a:pt x="16" y="144"/>
                  </a:lnTo>
                  <a:lnTo>
                    <a:pt x="16" y="168"/>
                  </a:lnTo>
                  <a:lnTo>
                    <a:pt x="32" y="192"/>
                  </a:lnTo>
                  <a:lnTo>
                    <a:pt x="64" y="192"/>
                  </a:lnTo>
                  <a:lnTo>
                    <a:pt x="80" y="144"/>
                  </a:lnTo>
                  <a:lnTo>
                    <a:pt x="96" y="128"/>
                  </a:lnTo>
                  <a:lnTo>
                    <a:pt x="96" y="112"/>
                  </a:lnTo>
                  <a:lnTo>
                    <a:pt x="72" y="104"/>
                  </a:lnTo>
                  <a:lnTo>
                    <a:pt x="80" y="72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32" y="32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16" y="32"/>
                  </a:lnTo>
                  <a:lnTo>
                    <a:pt x="0" y="56"/>
                  </a:lnTo>
                  <a:lnTo>
                    <a:pt x="0" y="8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34" name="Freeform 299"/>
            <p:cNvSpPr>
              <a:spLocks/>
            </p:cNvSpPr>
            <p:nvPr/>
          </p:nvSpPr>
          <p:spPr bwMode="auto">
            <a:xfrm>
              <a:off x="2337" y="1277"/>
              <a:ext cx="117" cy="83"/>
            </a:xfrm>
            <a:custGeom>
              <a:avLst/>
              <a:gdLst>
                <a:gd name="T0" fmla="*/ 0 w 112"/>
                <a:gd name="T1" fmla="*/ 8 h 88"/>
                <a:gd name="T2" fmla="*/ 0 w 112"/>
                <a:gd name="T3" fmla="*/ 8 h 88"/>
                <a:gd name="T4" fmla="*/ 54 w 112"/>
                <a:gd name="T5" fmla="*/ 9 h 88"/>
                <a:gd name="T6" fmla="*/ 38 w 112"/>
                <a:gd name="T7" fmla="*/ 16 h 88"/>
                <a:gd name="T8" fmla="*/ 54 w 112"/>
                <a:gd name="T9" fmla="*/ 21 h 88"/>
                <a:gd name="T10" fmla="*/ 134 w 112"/>
                <a:gd name="T11" fmla="*/ 23 h 88"/>
                <a:gd name="T12" fmla="*/ 171 w 112"/>
                <a:gd name="T13" fmla="*/ 27 h 88"/>
                <a:gd name="T14" fmla="*/ 193 w 112"/>
                <a:gd name="T15" fmla="*/ 25 h 88"/>
                <a:gd name="T16" fmla="*/ 266 w 112"/>
                <a:gd name="T17" fmla="*/ 25 h 88"/>
                <a:gd name="T18" fmla="*/ 266 w 112"/>
                <a:gd name="T19" fmla="*/ 21 h 88"/>
                <a:gd name="T20" fmla="*/ 266 w 112"/>
                <a:gd name="T21" fmla="*/ 16 h 88"/>
                <a:gd name="T22" fmla="*/ 211 w 112"/>
                <a:gd name="T23" fmla="*/ 9 h 88"/>
                <a:gd name="T24" fmla="*/ 193 w 112"/>
                <a:gd name="T25" fmla="*/ 23 h 88"/>
                <a:gd name="T26" fmla="*/ 171 w 112"/>
                <a:gd name="T27" fmla="*/ 23 h 88"/>
                <a:gd name="T28" fmla="*/ 171 w 112"/>
                <a:gd name="T29" fmla="*/ 9 h 88"/>
                <a:gd name="T30" fmla="*/ 134 w 112"/>
                <a:gd name="T31" fmla="*/ 8 h 88"/>
                <a:gd name="T32" fmla="*/ 8 w 112"/>
                <a:gd name="T33" fmla="*/ 0 h 88"/>
                <a:gd name="T34" fmla="*/ 0 w 112"/>
                <a:gd name="T35" fmla="*/ 8 h 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88"/>
                <a:gd name="T56" fmla="*/ 112 w 112"/>
                <a:gd name="T57" fmla="*/ 88 h 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88">
                  <a:moveTo>
                    <a:pt x="0" y="8"/>
                  </a:moveTo>
                  <a:lnTo>
                    <a:pt x="0" y="24"/>
                  </a:lnTo>
                  <a:lnTo>
                    <a:pt x="24" y="32"/>
                  </a:lnTo>
                  <a:lnTo>
                    <a:pt x="16" y="48"/>
                  </a:lnTo>
                  <a:lnTo>
                    <a:pt x="24" y="64"/>
                  </a:lnTo>
                  <a:lnTo>
                    <a:pt x="56" y="72"/>
                  </a:lnTo>
                  <a:lnTo>
                    <a:pt x="72" y="88"/>
                  </a:lnTo>
                  <a:lnTo>
                    <a:pt x="80" y="80"/>
                  </a:lnTo>
                  <a:lnTo>
                    <a:pt x="112" y="80"/>
                  </a:lnTo>
                  <a:lnTo>
                    <a:pt x="112" y="64"/>
                  </a:lnTo>
                  <a:lnTo>
                    <a:pt x="112" y="48"/>
                  </a:lnTo>
                  <a:lnTo>
                    <a:pt x="88" y="32"/>
                  </a:lnTo>
                  <a:lnTo>
                    <a:pt x="80" y="72"/>
                  </a:lnTo>
                  <a:lnTo>
                    <a:pt x="72" y="72"/>
                  </a:lnTo>
                  <a:lnTo>
                    <a:pt x="72" y="32"/>
                  </a:lnTo>
                  <a:lnTo>
                    <a:pt x="56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35" name="Freeform 300"/>
            <p:cNvSpPr>
              <a:spLocks/>
            </p:cNvSpPr>
            <p:nvPr/>
          </p:nvSpPr>
          <p:spPr bwMode="auto">
            <a:xfrm>
              <a:off x="2337" y="1277"/>
              <a:ext cx="117" cy="83"/>
            </a:xfrm>
            <a:custGeom>
              <a:avLst/>
              <a:gdLst>
                <a:gd name="T0" fmla="*/ 0 w 112"/>
                <a:gd name="T1" fmla="*/ 8 h 88"/>
                <a:gd name="T2" fmla="*/ 0 w 112"/>
                <a:gd name="T3" fmla="*/ 8 h 88"/>
                <a:gd name="T4" fmla="*/ 54 w 112"/>
                <a:gd name="T5" fmla="*/ 9 h 88"/>
                <a:gd name="T6" fmla="*/ 38 w 112"/>
                <a:gd name="T7" fmla="*/ 16 h 88"/>
                <a:gd name="T8" fmla="*/ 54 w 112"/>
                <a:gd name="T9" fmla="*/ 21 h 88"/>
                <a:gd name="T10" fmla="*/ 134 w 112"/>
                <a:gd name="T11" fmla="*/ 23 h 88"/>
                <a:gd name="T12" fmla="*/ 171 w 112"/>
                <a:gd name="T13" fmla="*/ 27 h 88"/>
                <a:gd name="T14" fmla="*/ 193 w 112"/>
                <a:gd name="T15" fmla="*/ 25 h 88"/>
                <a:gd name="T16" fmla="*/ 266 w 112"/>
                <a:gd name="T17" fmla="*/ 25 h 88"/>
                <a:gd name="T18" fmla="*/ 266 w 112"/>
                <a:gd name="T19" fmla="*/ 21 h 88"/>
                <a:gd name="T20" fmla="*/ 266 w 112"/>
                <a:gd name="T21" fmla="*/ 16 h 88"/>
                <a:gd name="T22" fmla="*/ 211 w 112"/>
                <a:gd name="T23" fmla="*/ 9 h 88"/>
                <a:gd name="T24" fmla="*/ 193 w 112"/>
                <a:gd name="T25" fmla="*/ 23 h 88"/>
                <a:gd name="T26" fmla="*/ 171 w 112"/>
                <a:gd name="T27" fmla="*/ 23 h 88"/>
                <a:gd name="T28" fmla="*/ 171 w 112"/>
                <a:gd name="T29" fmla="*/ 9 h 88"/>
                <a:gd name="T30" fmla="*/ 134 w 112"/>
                <a:gd name="T31" fmla="*/ 8 h 88"/>
                <a:gd name="T32" fmla="*/ 8 w 112"/>
                <a:gd name="T33" fmla="*/ 0 h 88"/>
                <a:gd name="T34" fmla="*/ 0 w 112"/>
                <a:gd name="T35" fmla="*/ 8 h 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88"/>
                <a:gd name="T56" fmla="*/ 112 w 112"/>
                <a:gd name="T57" fmla="*/ 88 h 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88">
                  <a:moveTo>
                    <a:pt x="0" y="8"/>
                  </a:moveTo>
                  <a:lnTo>
                    <a:pt x="0" y="24"/>
                  </a:lnTo>
                  <a:lnTo>
                    <a:pt x="24" y="32"/>
                  </a:lnTo>
                  <a:lnTo>
                    <a:pt x="16" y="48"/>
                  </a:lnTo>
                  <a:lnTo>
                    <a:pt x="24" y="64"/>
                  </a:lnTo>
                  <a:lnTo>
                    <a:pt x="56" y="72"/>
                  </a:lnTo>
                  <a:lnTo>
                    <a:pt x="72" y="88"/>
                  </a:lnTo>
                  <a:lnTo>
                    <a:pt x="80" y="80"/>
                  </a:lnTo>
                  <a:lnTo>
                    <a:pt x="112" y="80"/>
                  </a:lnTo>
                  <a:lnTo>
                    <a:pt x="112" y="64"/>
                  </a:lnTo>
                  <a:lnTo>
                    <a:pt x="112" y="48"/>
                  </a:lnTo>
                  <a:lnTo>
                    <a:pt x="88" y="32"/>
                  </a:lnTo>
                  <a:lnTo>
                    <a:pt x="80" y="72"/>
                  </a:lnTo>
                  <a:lnTo>
                    <a:pt x="72" y="72"/>
                  </a:lnTo>
                  <a:lnTo>
                    <a:pt x="72" y="32"/>
                  </a:lnTo>
                  <a:lnTo>
                    <a:pt x="56" y="8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36" name="Freeform 301"/>
            <p:cNvSpPr>
              <a:spLocks/>
            </p:cNvSpPr>
            <p:nvPr/>
          </p:nvSpPr>
          <p:spPr bwMode="auto">
            <a:xfrm>
              <a:off x="2446" y="1360"/>
              <a:ext cx="49" cy="22"/>
            </a:xfrm>
            <a:custGeom>
              <a:avLst/>
              <a:gdLst>
                <a:gd name="T0" fmla="*/ 0 w 48"/>
                <a:gd name="T1" fmla="*/ 0 h 24"/>
                <a:gd name="T2" fmla="*/ 60 w 48"/>
                <a:gd name="T3" fmla="*/ 6 h 24"/>
                <a:gd name="T4" fmla="*/ 68 w 48"/>
                <a:gd name="T5" fmla="*/ 6 h 24"/>
                <a:gd name="T6" fmla="*/ 68 w 48"/>
                <a:gd name="T7" fmla="*/ 0 h 24"/>
                <a:gd name="T8" fmla="*/ 16 w 48"/>
                <a:gd name="T9" fmla="*/ 0 h 24"/>
                <a:gd name="T10" fmla="*/ 0 w 4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24"/>
                <a:gd name="T20" fmla="*/ 48 w 48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24">
                  <a:moveTo>
                    <a:pt x="0" y="0"/>
                  </a:moveTo>
                  <a:lnTo>
                    <a:pt x="40" y="24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37" name="Freeform 302"/>
            <p:cNvSpPr>
              <a:spLocks/>
            </p:cNvSpPr>
            <p:nvPr/>
          </p:nvSpPr>
          <p:spPr bwMode="auto">
            <a:xfrm>
              <a:off x="2446" y="1360"/>
              <a:ext cx="49" cy="22"/>
            </a:xfrm>
            <a:custGeom>
              <a:avLst/>
              <a:gdLst>
                <a:gd name="T0" fmla="*/ 0 w 48"/>
                <a:gd name="T1" fmla="*/ 0 h 24"/>
                <a:gd name="T2" fmla="*/ 60 w 48"/>
                <a:gd name="T3" fmla="*/ 6 h 24"/>
                <a:gd name="T4" fmla="*/ 68 w 48"/>
                <a:gd name="T5" fmla="*/ 6 h 24"/>
                <a:gd name="T6" fmla="*/ 68 w 48"/>
                <a:gd name="T7" fmla="*/ 0 h 24"/>
                <a:gd name="T8" fmla="*/ 16 w 48"/>
                <a:gd name="T9" fmla="*/ 0 h 24"/>
                <a:gd name="T10" fmla="*/ 0 w 4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24"/>
                <a:gd name="T20" fmla="*/ 48 w 48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24">
                  <a:moveTo>
                    <a:pt x="0" y="0"/>
                  </a:moveTo>
                  <a:lnTo>
                    <a:pt x="40" y="24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38" name="Freeform 303"/>
            <p:cNvSpPr>
              <a:spLocks/>
            </p:cNvSpPr>
            <p:nvPr/>
          </p:nvSpPr>
          <p:spPr bwMode="auto">
            <a:xfrm>
              <a:off x="2346" y="1360"/>
              <a:ext cx="25" cy="37"/>
            </a:xfrm>
            <a:custGeom>
              <a:avLst/>
              <a:gdLst>
                <a:gd name="T0" fmla="*/ 0 w 24"/>
                <a:gd name="T1" fmla="*/ 0 h 40"/>
                <a:gd name="T2" fmla="*/ 0 w 24"/>
                <a:gd name="T3" fmla="*/ 6 h 40"/>
                <a:gd name="T4" fmla="*/ 52 w 24"/>
                <a:gd name="T5" fmla="*/ 8 h 40"/>
                <a:gd name="T6" fmla="*/ 8 w 24"/>
                <a:gd name="T7" fmla="*/ 0 h 40"/>
                <a:gd name="T8" fmla="*/ 0 w 24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0"/>
                <a:gd name="T17" fmla="*/ 24 w 24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0">
                  <a:moveTo>
                    <a:pt x="0" y="0"/>
                  </a:moveTo>
                  <a:lnTo>
                    <a:pt x="0" y="32"/>
                  </a:lnTo>
                  <a:lnTo>
                    <a:pt x="24" y="4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39" name="Freeform 304"/>
            <p:cNvSpPr>
              <a:spLocks/>
            </p:cNvSpPr>
            <p:nvPr/>
          </p:nvSpPr>
          <p:spPr bwMode="auto">
            <a:xfrm>
              <a:off x="2346" y="1360"/>
              <a:ext cx="25" cy="37"/>
            </a:xfrm>
            <a:custGeom>
              <a:avLst/>
              <a:gdLst>
                <a:gd name="T0" fmla="*/ 0 w 24"/>
                <a:gd name="T1" fmla="*/ 0 h 40"/>
                <a:gd name="T2" fmla="*/ 0 w 24"/>
                <a:gd name="T3" fmla="*/ 6 h 40"/>
                <a:gd name="T4" fmla="*/ 52 w 24"/>
                <a:gd name="T5" fmla="*/ 8 h 40"/>
                <a:gd name="T6" fmla="*/ 8 w 24"/>
                <a:gd name="T7" fmla="*/ 0 h 40"/>
                <a:gd name="T8" fmla="*/ 0 w 24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0"/>
                <a:gd name="T17" fmla="*/ 24 w 24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0">
                  <a:moveTo>
                    <a:pt x="0" y="0"/>
                  </a:moveTo>
                  <a:lnTo>
                    <a:pt x="0" y="32"/>
                  </a:lnTo>
                  <a:lnTo>
                    <a:pt x="24" y="4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40" name="Freeform 305"/>
            <p:cNvSpPr>
              <a:spLocks/>
            </p:cNvSpPr>
            <p:nvPr/>
          </p:nvSpPr>
          <p:spPr bwMode="auto">
            <a:xfrm>
              <a:off x="2355" y="1404"/>
              <a:ext cx="74" cy="74"/>
            </a:xfrm>
            <a:custGeom>
              <a:avLst/>
              <a:gdLst>
                <a:gd name="T0" fmla="*/ 0 w 72"/>
                <a:gd name="T1" fmla="*/ 6 h 80"/>
                <a:gd name="T2" fmla="*/ 16 w 72"/>
                <a:gd name="T3" fmla="*/ 14 h 80"/>
                <a:gd name="T4" fmla="*/ 52 w 72"/>
                <a:gd name="T5" fmla="*/ 11 h 80"/>
                <a:gd name="T6" fmla="*/ 81 w 72"/>
                <a:gd name="T7" fmla="*/ 17 h 80"/>
                <a:gd name="T8" fmla="*/ 110 w 72"/>
                <a:gd name="T9" fmla="*/ 17 h 80"/>
                <a:gd name="T10" fmla="*/ 122 w 72"/>
                <a:gd name="T11" fmla="*/ 13 h 80"/>
                <a:gd name="T12" fmla="*/ 122 w 72"/>
                <a:gd name="T13" fmla="*/ 6 h 80"/>
                <a:gd name="T14" fmla="*/ 98 w 72"/>
                <a:gd name="T15" fmla="*/ 0 h 80"/>
                <a:gd name="T16" fmla="*/ 65 w 72"/>
                <a:gd name="T17" fmla="*/ 0 h 80"/>
                <a:gd name="T18" fmla="*/ 52 w 72"/>
                <a:gd name="T19" fmla="*/ 8 h 80"/>
                <a:gd name="T20" fmla="*/ 16 w 72"/>
                <a:gd name="T21" fmla="*/ 6 h 80"/>
                <a:gd name="T22" fmla="*/ 0 w 72"/>
                <a:gd name="T23" fmla="*/ 6 h 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2"/>
                <a:gd name="T37" fmla="*/ 0 h 80"/>
                <a:gd name="T38" fmla="*/ 72 w 72"/>
                <a:gd name="T39" fmla="*/ 80 h 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2" h="80">
                  <a:moveTo>
                    <a:pt x="0" y="8"/>
                  </a:moveTo>
                  <a:lnTo>
                    <a:pt x="16" y="64"/>
                  </a:lnTo>
                  <a:lnTo>
                    <a:pt x="32" y="48"/>
                  </a:lnTo>
                  <a:lnTo>
                    <a:pt x="48" y="80"/>
                  </a:lnTo>
                  <a:lnTo>
                    <a:pt x="64" y="80"/>
                  </a:lnTo>
                  <a:lnTo>
                    <a:pt x="72" y="56"/>
                  </a:lnTo>
                  <a:lnTo>
                    <a:pt x="72" y="16"/>
                  </a:lnTo>
                  <a:lnTo>
                    <a:pt x="56" y="0"/>
                  </a:lnTo>
                  <a:lnTo>
                    <a:pt x="40" y="0"/>
                  </a:lnTo>
                  <a:lnTo>
                    <a:pt x="32" y="40"/>
                  </a:lnTo>
                  <a:lnTo>
                    <a:pt x="16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41" name="Freeform 306"/>
            <p:cNvSpPr>
              <a:spLocks/>
            </p:cNvSpPr>
            <p:nvPr/>
          </p:nvSpPr>
          <p:spPr bwMode="auto">
            <a:xfrm>
              <a:off x="2355" y="1404"/>
              <a:ext cx="74" cy="74"/>
            </a:xfrm>
            <a:custGeom>
              <a:avLst/>
              <a:gdLst>
                <a:gd name="T0" fmla="*/ 0 w 72"/>
                <a:gd name="T1" fmla="*/ 6 h 80"/>
                <a:gd name="T2" fmla="*/ 16 w 72"/>
                <a:gd name="T3" fmla="*/ 14 h 80"/>
                <a:gd name="T4" fmla="*/ 52 w 72"/>
                <a:gd name="T5" fmla="*/ 11 h 80"/>
                <a:gd name="T6" fmla="*/ 81 w 72"/>
                <a:gd name="T7" fmla="*/ 17 h 80"/>
                <a:gd name="T8" fmla="*/ 110 w 72"/>
                <a:gd name="T9" fmla="*/ 17 h 80"/>
                <a:gd name="T10" fmla="*/ 122 w 72"/>
                <a:gd name="T11" fmla="*/ 13 h 80"/>
                <a:gd name="T12" fmla="*/ 122 w 72"/>
                <a:gd name="T13" fmla="*/ 6 h 80"/>
                <a:gd name="T14" fmla="*/ 98 w 72"/>
                <a:gd name="T15" fmla="*/ 0 h 80"/>
                <a:gd name="T16" fmla="*/ 65 w 72"/>
                <a:gd name="T17" fmla="*/ 0 h 80"/>
                <a:gd name="T18" fmla="*/ 52 w 72"/>
                <a:gd name="T19" fmla="*/ 8 h 80"/>
                <a:gd name="T20" fmla="*/ 16 w 72"/>
                <a:gd name="T21" fmla="*/ 6 h 80"/>
                <a:gd name="T22" fmla="*/ 0 w 72"/>
                <a:gd name="T23" fmla="*/ 6 h 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2"/>
                <a:gd name="T37" fmla="*/ 0 h 80"/>
                <a:gd name="T38" fmla="*/ 72 w 72"/>
                <a:gd name="T39" fmla="*/ 80 h 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2" h="80">
                  <a:moveTo>
                    <a:pt x="0" y="8"/>
                  </a:moveTo>
                  <a:lnTo>
                    <a:pt x="16" y="64"/>
                  </a:lnTo>
                  <a:lnTo>
                    <a:pt x="32" y="48"/>
                  </a:lnTo>
                  <a:lnTo>
                    <a:pt x="48" y="80"/>
                  </a:lnTo>
                  <a:lnTo>
                    <a:pt x="64" y="80"/>
                  </a:lnTo>
                  <a:lnTo>
                    <a:pt x="72" y="56"/>
                  </a:lnTo>
                  <a:lnTo>
                    <a:pt x="72" y="16"/>
                  </a:lnTo>
                  <a:lnTo>
                    <a:pt x="56" y="0"/>
                  </a:lnTo>
                  <a:lnTo>
                    <a:pt x="40" y="0"/>
                  </a:lnTo>
                  <a:lnTo>
                    <a:pt x="32" y="40"/>
                  </a:lnTo>
                  <a:lnTo>
                    <a:pt x="16" y="8"/>
                  </a:lnTo>
                  <a:lnTo>
                    <a:pt x="0" y="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42" name="Freeform 307"/>
            <p:cNvSpPr>
              <a:spLocks/>
            </p:cNvSpPr>
            <p:nvPr/>
          </p:nvSpPr>
          <p:spPr bwMode="auto">
            <a:xfrm>
              <a:off x="2257" y="1314"/>
              <a:ext cx="55" cy="22"/>
            </a:xfrm>
            <a:custGeom>
              <a:avLst/>
              <a:gdLst>
                <a:gd name="T0" fmla="*/ 0 w 56"/>
                <a:gd name="T1" fmla="*/ 6 h 24"/>
                <a:gd name="T2" fmla="*/ 28 w 56"/>
                <a:gd name="T3" fmla="*/ 6 h 24"/>
                <a:gd name="T4" fmla="*/ 36 w 56"/>
                <a:gd name="T5" fmla="*/ 6 h 24"/>
                <a:gd name="T6" fmla="*/ 28 w 56"/>
                <a:gd name="T7" fmla="*/ 0 h 24"/>
                <a:gd name="T8" fmla="*/ 8 w 56"/>
                <a:gd name="T9" fmla="*/ 6 h 24"/>
                <a:gd name="T10" fmla="*/ 0 w 56"/>
                <a:gd name="T11" fmla="*/ 6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"/>
                <a:gd name="T19" fmla="*/ 0 h 24"/>
                <a:gd name="T20" fmla="*/ 56 w 56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" h="24">
                  <a:moveTo>
                    <a:pt x="0" y="24"/>
                  </a:moveTo>
                  <a:lnTo>
                    <a:pt x="48" y="24"/>
                  </a:lnTo>
                  <a:lnTo>
                    <a:pt x="56" y="16"/>
                  </a:lnTo>
                  <a:lnTo>
                    <a:pt x="32" y="0"/>
                  </a:lnTo>
                  <a:lnTo>
                    <a:pt x="8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43" name="Freeform 308"/>
            <p:cNvSpPr>
              <a:spLocks/>
            </p:cNvSpPr>
            <p:nvPr/>
          </p:nvSpPr>
          <p:spPr bwMode="auto">
            <a:xfrm>
              <a:off x="2257" y="1314"/>
              <a:ext cx="55" cy="22"/>
            </a:xfrm>
            <a:custGeom>
              <a:avLst/>
              <a:gdLst>
                <a:gd name="T0" fmla="*/ 0 w 56"/>
                <a:gd name="T1" fmla="*/ 6 h 24"/>
                <a:gd name="T2" fmla="*/ 28 w 56"/>
                <a:gd name="T3" fmla="*/ 6 h 24"/>
                <a:gd name="T4" fmla="*/ 36 w 56"/>
                <a:gd name="T5" fmla="*/ 6 h 24"/>
                <a:gd name="T6" fmla="*/ 28 w 56"/>
                <a:gd name="T7" fmla="*/ 0 h 24"/>
                <a:gd name="T8" fmla="*/ 8 w 56"/>
                <a:gd name="T9" fmla="*/ 6 h 24"/>
                <a:gd name="T10" fmla="*/ 0 w 56"/>
                <a:gd name="T11" fmla="*/ 6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"/>
                <a:gd name="T19" fmla="*/ 0 h 24"/>
                <a:gd name="T20" fmla="*/ 56 w 56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" h="24">
                  <a:moveTo>
                    <a:pt x="0" y="24"/>
                  </a:moveTo>
                  <a:lnTo>
                    <a:pt x="48" y="24"/>
                  </a:lnTo>
                  <a:lnTo>
                    <a:pt x="56" y="16"/>
                  </a:lnTo>
                  <a:lnTo>
                    <a:pt x="32" y="0"/>
                  </a:lnTo>
                  <a:lnTo>
                    <a:pt x="8" y="8"/>
                  </a:lnTo>
                  <a:lnTo>
                    <a:pt x="0" y="24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44" name="Freeform 309"/>
            <p:cNvSpPr>
              <a:spLocks/>
            </p:cNvSpPr>
            <p:nvPr/>
          </p:nvSpPr>
          <p:spPr bwMode="auto">
            <a:xfrm>
              <a:off x="2239" y="1344"/>
              <a:ext cx="18" cy="16"/>
            </a:xfrm>
            <a:custGeom>
              <a:avLst/>
              <a:gdLst>
                <a:gd name="T0" fmla="*/ 0 w 16"/>
                <a:gd name="T1" fmla="*/ 8 h 16"/>
                <a:gd name="T2" fmla="*/ 78 w 16"/>
                <a:gd name="T3" fmla="*/ 16 h 16"/>
                <a:gd name="T4" fmla="*/ 160 w 16"/>
                <a:gd name="T5" fmla="*/ 16 h 16"/>
                <a:gd name="T6" fmla="*/ 160 w 16"/>
                <a:gd name="T7" fmla="*/ 0 h 16"/>
                <a:gd name="T8" fmla="*/ 0 w 16"/>
                <a:gd name="T9" fmla="*/ 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0" y="8"/>
                  </a:moveTo>
                  <a:lnTo>
                    <a:pt x="8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45" name="Freeform 310"/>
            <p:cNvSpPr>
              <a:spLocks/>
            </p:cNvSpPr>
            <p:nvPr/>
          </p:nvSpPr>
          <p:spPr bwMode="auto">
            <a:xfrm>
              <a:off x="2239" y="1344"/>
              <a:ext cx="18" cy="16"/>
            </a:xfrm>
            <a:custGeom>
              <a:avLst/>
              <a:gdLst>
                <a:gd name="T0" fmla="*/ 0 w 16"/>
                <a:gd name="T1" fmla="*/ 8 h 16"/>
                <a:gd name="T2" fmla="*/ 78 w 16"/>
                <a:gd name="T3" fmla="*/ 16 h 16"/>
                <a:gd name="T4" fmla="*/ 160 w 16"/>
                <a:gd name="T5" fmla="*/ 16 h 16"/>
                <a:gd name="T6" fmla="*/ 160 w 16"/>
                <a:gd name="T7" fmla="*/ 0 h 16"/>
                <a:gd name="T8" fmla="*/ 0 w 16"/>
                <a:gd name="T9" fmla="*/ 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0" y="8"/>
                  </a:moveTo>
                  <a:lnTo>
                    <a:pt x="8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8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46" name="Freeform 311"/>
            <p:cNvSpPr>
              <a:spLocks/>
            </p:cNvSpPr>
            <p:nvPr/>
          </p:nvSpPr>
          <p:spPr bwMode="auto">
            <a:xfrm>
              <a:off x="2257" y="1351"/>
              <a:ext cx="40" cy="31"/>
            </a:xfrm>
            <a:custGeom>
              <a:avLst/>
              <a:gdLst>
                <a:gd name="T0" fmla="*/ 0 w 40"/>
                <a:gd name="T1" fmla="*/ 8 h 32"/>
                <a:gd name="T2" fmla="*/ 8 w 40"/>
                <a:gd name="T3" fmla="*/ 16 h 32"/>
                <a:gd name="T4" fmla="*/ 24 w 40"/>
                <a:gd name="T5" fmla="*/ 16 h 32"/>
                <a:gd name="T6" fmla="*/ 40 w 40"/>
                <a:gd name="T7" fmla="*/ 16 h 32"/>
                <a:gd name="T8" fmla="*/ 40 w 40"/>
                <a:gd name="T9" fmla="*/ 0 h 32"/>
                <a:gd name="T10" fmla="*/ 0 w 40"/>
                <a:gd name="T11" fmla="*/ 8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32"/>
                <a:gd name="T20" fmla="*/ 40 w 40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32">
                  <a:moveTo>
                    <a:pt x="0" y="8"/>
                  </a:moveTo>
                  <a:lnTo>
                    <a:pt x="8" y="24"/>
                  </a:lnTo>
                  <a:lnTo>
                    <a:pt x="24" y="32"/>
                  </a:lnTo>
                  <a:lnTo>
                    <a:pt x="40" y="16"/>
                  </a:lnTo>
                  <a:lnTo>
                    <a:pt x="4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47" name="Freeform 312"/>
            <p:cNvSpPr>
              <a:spLocks/>
            </p:cNvSpPr>
            <p:nvPr/>
          </p:nvSpPr>
          <p:spPr bwMode="auto">
            <a:xfrm>
              <a:off x="2257" y="1351"/>
              <a:ext cx="40" cy="31"/>
            </a:xfrm>
            <a:custGeom>
              <a:avLst/>
              <a:gdLst>
                <a:gd name="T0" fmla="*/ 0 w 40"/>
                <a:gd name="T1" fmla="*/ 8 h 32"/>
                <a:gd name="T2" fmla="*/ 8 w 40"/>
                <a:gd name="T3" fmla="*/ 16 h 32"/>
                <a:gd name="T4" fmla="*/ 24 w 40"/>
                <a:gd name="T5" fmla="*/ 16 h 32"/>
                <a:gd name="T6" fmla="*/ 40 w 40"/>
                <a:gd name="T7" fmla="*/ 16 h 32"/>
                <a:gd name="T8" fmla="*/ 40 w 40"/>
                <a:gd name="T9" fmla="*/ 0 h 32"/>
                <a:gd name="T10" fmla="*/ 0 w 40"/>
                <a:gd name="T11" fmla="*/ 8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32"/>
                <a:gd name="T20" fmla="*/ 40 w 40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32">
                  <a:moveTo>
                    <a:pt x="0" y="8"/>
                  </a:moveTo>
                  <a:lnTo>
                    <a:pt x="8" y="24"/>
                  </a:lnTo>
                  <a:lnTo>
                    <a:pt x="24" y="32"/>
                  </a:lnTo>
                  <a:lnTo>
                    <a:pt x="40" y="16"/>
                  </a:lnTo>
                  <a:lnTo>
                    <a:pt x="40" y="0"/>
                  </a:lnTo>
                  <a:lnTo>
                    <a:pt x="0" y="8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48" name="Freeform 313"/>
            <p:cNvSpPr>
              <a:spLocks/>
            </p:cNvSpPr>
            <p:nvPr/>
          </p:nvSpPr>
          <p:spPr bwMode="auto">
            <a:xfrm>
              <a:off x="2148" y="1367"/>
              <a:ext cx="91" cy="73"/>
            </a:xfrm>
            <a:custGeom>
              <a:avLst/>
              <a:gdLst>
                <a:gd name="T0" fmla="*/ 0 w 87"/>
                <a:gd name="T1" fmla="*/ 11 h 80"/>
                <a:gd name="T2" fmla="*/ 8 w 87"/>
                <a:gd name="T3" fmla="*/ 14 h 80"/>
                <a:gd name="T4" fmla="*/ 79 w 87"/>
                <a:gd name="T5" fmla="*/ 14 h 80"/>
                <a:gd name="T6" fmla="*/ 136 w 87"/>
                <a:gd name="T7" fmla="*/ 10 h 80"/>
                <a:gd name="T8" fmla="*/ 154 w 87"/>
                <a:gd name="T9" fmla="*/ 11 h 80"/>
                <a:gd name="T10" fmla="*/ 195 w 87"/>
                <a:gd name="T11" fmla="*/ 6 h 80"/>
                <a:gd name="T12" fmla="*/ 195 w 87"/>
                <a:gd name="T13" fmla="*/ 5 h 80"/>
                <a:gd name="T14" fmla="*/ 213 w 87"/>
                <a:gd name="T15" fmla="*/ 5 h 80"/>
                <a:gd name="T16" fmla="*/ 174 w 87"/>
                <a:gd name="T17" fmla="*/ 0 h 80"/>
                <a:gd name="T18" fmla="*/ 154 w 87"/>
                <a:gd name="T19" fmla="*/ 5 h 80"/>
                <a:gd name="T20" fmla="*/ 114 w 87"/>
                <a:gd name="T21" fmla="*/ 5 h 80"/>
                <a:gd name="T22" fmla="*/ 0 w 87"/>
                <a:gd name="T23" fmla="*/ 11 h 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7"/>
                <a:gd name="T37" fmla="*/ 0 h 80"/>
                <a:gd name="T38" fmla="*/ 87 w 87"/>
                <a:gd name="T39" fmla="*/ 80 h 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7" h="80">
                  <a:moveTo>
                    <a:pt x="0" y="64"/>
                  </a:moveTo>
                  <a:lnTo>
                    <a:pt x="8" y="80"/>
                  </a:lnTo>
                  <a:lnTo>
                    <a:pt x="32" y="80"/>
                  </a:lnTo>
                  <a:lnTo>
                    <a:pt x="55" y="56"/>
                  </a:lnTo>
                  <a:lnTo>
                    <a:pt x="63" y="64"/>
                  </a:lnTo>
                  <a:lnTo>
                    <a:pt x="79" y="40"/>
                  </a:lnTo>
                  <a:lnTo>
                    <a:pt x="79" y="32"/>
                  </a:lnTo>
                  <a:lnTo>
                    <a:pt x="87" y="16"/>
                  </a:lnTo>
                  <a:lnTo>
                    <a:pt x="71" y="0"/>
                  </a:lnTo>
                  <a:lnTo>
                    <a:pt x="63" y="16"/>
                  </a:lnTo>
                  <a:lnTo>
                    <a:pt x="47" y="16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49" name="Freeform 314"/>
            <p:cNvSpPr>
              <a:spLocks/>
            </p:cNvSpPr>
            <p:nvPr/>
          </p:nvSpPr>
          <p:spPr bwMode="auto">
            <a:xfrm>
              <a:off x="2148" y="1367"/>
              <a:ext cx="91" cy="73"/>
            </a:xfrm>
            <a:custGeom>
              <a:avLst/>
              <a:gdLst>
                <a:gd name="T0" fmla="*/ 0 w 87"/>
                <a:gd name="T1" fmla="*/ 11 h 80"/>
                <a:gd name="T2" fmla="*/ 8 w 87"/>
                <a:gd name="T3" fmla="*/ 14 h 80"/>
                <a:gd name="T4" fmla="*/ 79 w 87"/>
                <a:gd name="T5" fmla="*/ 14 h 80"/>
                <a:gd name="T6" fmla="*/ 136 w 87"/>
                <a:gd name="T7" fmla="*/ 10 h 80"/>
                <a:gd name="T8" fmla="*/ 154 w 87"/>
                <a:gd name="T9" fmla="*/ 11 h 80"/>
                <a:gd name="T10" fmla="*/ 195 w 87"/>
                <a:gd name="T11" fmla="*/ 6 h 80"/>
                <a:gd name="T12" fmla="*/ 195 w 87"/>
                <a:gd name="T13" fmla="*/ 5 h 80"/>
                <a:gd name="T14" fmla="*/ 213 w 87"/>
                <a:gd name="T15" fmla="*/ 5 h 80"/>
                <a:gd name="T16" fmla="*/ 174 w 87"/>
                <a:gd name="T17" fmla="*/ 0 h 80"/>
                <a:gd name="T18" fmla="*/ 154 w 87"/>
                <a:gd name="T19" fmla="*/ 5 h 80"/>
                <a:gd name="T20" fmla="*/ 114 w 87"/>
                <a:gd name="T21" fmla="*/ 5 h 80"/>
                <a:gd name="T22" fmla="*/ 0 w 87"/>
                <a:gd name="T23" fmla="*/ 11 h 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7"/>
                <a:gd name="T37" fmla="*/ 0 h 80"/>
                <a:gd name="T38" fmla="*/ 87 w 87"/>
                <a:gd name="T39" fmla="*/ 80 h 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7" h="80">
                  <a:moveTo>
                    <a:pt x="0" y="64"/>
                  </a:moveTo>
                  <a:lnTo>
                    <a:pt x="8" y="80"/>
                  </a:lnTo>
                  <a:lnTo>
                    <a:pt x="32" y="80"/>
                  </a:lnTo>
                  <a:lnTo>
                    <a:pt x="55" y="56"/>
                  </a:lnTo>
                  <a:lnTo>
                    <a:pt x="63" y="64"/>
                  </a:lnTo>
                  <a:lnTo>
                    <a:pt x="79" y="40"/>
                  </a:lnTo>
                  <a:lnTo>
                    <a:pt x="79" y="32"/>
                  </a:lnTo>
                  <a:lnTo>
                    <a:pt x="87" y="16"/>
                  </a:lnTo>
                  <a:lnTo>
                    <a:pt x="71" y="0"/>
                  </a:lnTo>
                  <a:lnTo>
                    <a:pt x="63" y="16"/>
                  </a:lnTo>
                  <a:lnTo>
                    <a:pt x="47" y="16"/>
                  </a:lnTo>
                  <a:lnTo>
                    <a:pt x="0" y="6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50" name="Freeform 315"/>
            <p:cNvSpPr>
              <a:spLocks/>
            </p:cNvSpPr>
            <p:nvPr/>
          </p:nvSpPr>
          <p:spPr bwMode="auto">
            <a:xfrm>
              <a:off x="2213" y="1404"/>
              <a:ext cx="133" cy="96"/>
            </a:xfrm>
            <a:custGeom>
              <a:avLst/>
              <a:gdLst>
                <a:gd name="T0" fmla="*/ 0 w 128"/>
                <a:gd name="T1" fmla="*/ 15 h 104"/>
                <a:gd name="T2" fmla="*/ 65 w 128"/>
                <a:gd name="T3" fmla="*/ 16 h 104"/>
                <a:gd name="T4" fmla="*/ 88 w 128"/>
                <a:gd name="T5" fmla="*/ 15 h 104"/>
                <a:gd name="T6" fmla="*/ 103 w 128"/>
                <a:gd name="T7" fmla="*/ 17 h 104"/>
                <a:gd name="T8" fmla="*/ 88 w 128"/>
                <a:gd name="T9" fmla="*/ 17 h 104"/>
                <a:gd name="T10" fmla="*/ 88 w 128"/>
                <a:gd name="T11" fmla="*/ 19 h 104"/>
                <a:gd name="T12" fmla="*/ 119 w 128"/>
                <a:gd name="T13" fmla="*/ 21 h 104"/>
                <a:gd name="T14" fmla="*/ 189 w 128"/>
                <a:gd name="T15" fmla="*/ 16 h 104"/>
                <a:gd name="T16" fmla="*/ 258 w 128"/>
                <a:gd name="T17" fmla="*/ 16 h 104"/>
                <a:gd name="T18" fmla="*/ 276 w 128"/>
                <a:gd name="T19" fmla="*/ 8 h 104"/>
                <a:gd name="T20" fmla="*/ 208 w 128"/>
                <a:gd name="T21" fmla="*/ 6 h 104"/>
                <a:gd name="T22" fmla="*/ 189 w 128"/>
                <a:gd name="T23" fmla="*/ 0 h 104"/>
                <a:gd name="T24" fmla="*/ 155 w 128"/>
                <a:gd name="T25" fmla="*/ 6 h 104"/>
                <a:gd name="T26" fmla="*/ 171 w 128"/>
                <a:gd name="T27" fmla="*/ 6 h 104"/>
                <a:gd name="T28" fmla="*/ 171 w 128"/>
                <a:gd name="T29" fmla="*/ 8 h 104"/>
                <a:gd name="T30" fmla="*/ 189 w 128"/>
                <a:gd name="T31" fmla="*/ 12 h 104"/>
                <a:gd name="T32" fmla="*/ 155 w 128"/>
                <a:gd name="T33" fmla="*/ 12 h 104"/>
                <a:gd name="T34" fmla="*/ 119 w 128"/>
                <a:gd name="T35" fmla="*/ 6 h 104"/>
                <a:gd name="T36" fmla="*/ 49 w 128"/>
                <a:gd name="T37" fmla="*/ 6 h 104"/>
                <a:gd name="T38" fmla="*/ 0 w 128"/>
                <a:gd name="T39" fmla="*/ 15 h 1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8"/>
                <a:gd name="T61" fmla="*/ 0 h 104"/>
                <a:gd name="T62" fmla="*/ 128 w 128"/>
                <a:gd name="T63" fmla="*/ 104 h 1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8" h="104">
                  <a:moveTo>
                    <a:pt x="0" y="72"/>
                  </a:moveTo>
                  <a:lnTo>
                    <a:pt x="32" y="80"/>
                  </a:lnTo>
                  <a:lnTo>
                    <a:pt x="40" y="72"/>
                  </a:lnTo>
                  <a:lnTo>
                    <a:pt x="48" y="88"/>
                  </a:lnTo>
                  <a:lnTo>
                    <a:pt x="40" y="88"/>
                  </a:lnTo>
                  <a:lnTo>
                    <a:pt x="40" y="96"/>
                  </a:lnTo>
                  <a:lnTo>
                    <a:pt x="56" y="104"/>
                  </a:lnTo>
                  <a:lnTo>
                    <a:pt x="88" y="80"/>
                  </a:lnTo>
                  <a:lnTo>
                    <a:pt x="120" y="80"/>
                  </a:lnTo>
                  <a:lnTo>
                    <a:pt x="128" y="40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24"/>
                  </a:lnTo>
                  <a:lnTo>
                    <a:pt x="80" y="32"/>
                  </a:lnTo>
                  <a:lnTo>
                    <a:pt x="80" y="40"/>
                  </a:lnTo>
                  <a:lnTo>
                    <a:pt x="88" y="56"/>
                  </a:lnTo>
                  <a:lnTo>
                    <a:pt x="72" y="56"/>
                  </a:lnTo>
                  <a:lnTo>
                    <a:pt x="56" y="32"/>
                  </a:lnTo>
                  <a:lnTo>
                    <a:pt x="24" y="16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51" name="Freeform 316"/>
            <p:cNvSpPr>
              <a:spLocks/>
            </p:cNvSpPr>
            <p:nvPr/>
          </p:nvSpPr>
          <p:spPr bwMode="auto">
            <a:xfrm>
              <a:off x="2213" y="1404"/>
              <a:ext cx="133" cy="96"/>
            </a:xfrm>
            <a:custGeom>
              <a:avLst/>
              <a:gdLst>
                <a:gd name="T0" fmla="*/ 0 w 128"/>
                <a:gd name="T1" fmla="*/ 15 h 104"/>
                <a:gd name="T2" fmla="*/ 65 w 128"/>
                <a:gd name="T3" fmla="*/ 16 h 104"/>
                <a:gd name="T4" fmla="*/ 88 w 128"/>
                <a:gd name="T5" fmla="*/ 15 h 104"/>
                <a:gd name="T6" fmla="*/ 103 w 128"/>
                <a:gd name="T7" fmla="*/ 17 h 104"/>
                <a:gd name="T8" fmla="*/ 88 w 128"/>
                <a:gd name="T9" fmla="*/ 17 h 104"/>
                <a:gd name="T10" fmla="*/ 88 w 128"/>
                <a:gd name="T11" fmla="*/ 19 h 104"/>
                <a:gd name="T12" fmla="*/ 119 w 128"/>
                <a:gd name="T13" fmla="*/ 21 h 104"/>
                <a:gd name="T14" fmla="*/ 189 w 128"/>
                <a:gd name="T15" fmla="*/ 16 h 104"/>
                <a:gd name="T16" fmla="*/ 258 w 128"/>
                <a:gd name="T17" fmla="*/ 16 h 104"/>
                <a:gd name="T18" fmla="*/ 276 w 128"/>
                <a:gd name="T19" fmla="*/ 8 h 104"/>
                <a:gd name="T20" fmla="*/ 208 w 128"/>
                <a:gd name="T21" fmla="*/ 6 h 104"/>
                <a:gd name="T22" fmla="*/ 189 w 128"/>
                <a:gd name="T23" fmla="*/ 0 h 104"/>
                <a:gd name="T24" fmla="*/ 155 w 128"/>
                <a:gd name="T25" fmla="*/ 6 h 104"/>
                <a:gd name="T26" fmla="*/ 171 w 128"/>
                <a:gd name="T27" fmla="*/ 6 h 104"/>
                <a:gd name="T28" fmla="*/ 171 w 128"/>
                <a:gd name="T29" fmla="*/ 8 h 104"/>
                <a:gd name="T30" fmla="*/ 189 w 128"/>
                <a:gd name="T31" fmla="*/ 12 h 104"/>
                <a:gd name="T32" fmla="*/ 155 w 128"/>
                <a:gd name="T33" fmla="*/ 12 h 104"/>
                <a:gd name="T34" fmla="*/ 119 w 128"/>
                <a:gd name="T35" fmla="*/ 6 h 104"/>
                <a:gd name="T36" fmla="*/ 49 w 128"/>
                <a:gd name="T37" fmla="*/ 6 h 104"/>
                <a:gd name="T38" fmla="*/ 0 w 128"/>
                <a:gd name="T39" fmla="*/ 15 h 1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8"/>
                <a:gd name="T61" fmla="*/ 0 h 104"/>
                <a:gd name="T62" fmla="*/ 128 w 128"/>
                <a:gd name="T63" fmla="*/ 104 h 1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8" h="104">
                  <a:moveTo>
                    <a:pt x="0" y="72"/>
                  </a:moveTo>
                  <a:lnTo>
                    <a:pt x="32" y="80"/>
                  </a:lnTo>
                  <a:lnTo>
                    <a:pt x="40" y="72"/>
                  </a:lnTo>
                  <a:lnTo>
                    <a:pt x="48" y="88"/>
                  </a:lnTo>
                  <a:lnTo>
                    <a:pt x="40" y="88"/>
                  </a:lnTo>
                  <a:lnTo>
                    <a:pt x="40" y="96"/>
                  </a:lnTo>
                  <a:lnTo>
                    <a:pt x="56" y="104"/>
                  </a:lnTo>
                  <a:lnTo>
                    <a:pt x="88" y="80"/>
                  </a:lnTo>
                  <a:lnTo>
                    <a:pt x="120" y="80"/>
                  </a:lnTo>
                  <a:lnTo>
                    <a:pt x="128" y="40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24"/>
                  </a:lnTo>
                  <a:lnTo>
                    <a:pt x="80" y="32"/>
                  </a:lnTo>
                  <a:lnTo>
                    <a:pt x="80" y="40"/>
                  </a:lnTo>
                  <a:lnTo>
                    <a:pt x="88" y="56"/>
                  </a:lnTo>
                  <a:lnTo>
                    <a:pt x="72" y="56"/>
                  </a:lnTo>
                  <a:lnTo>
                    <a:pt x="56" y="32"/>
                  </a:lnTo>
                  <a:lnTo>
                    <a:pt x="24" y="16"/>
                  </a:lnTo>
                  <a:lnTo>
                    <a:pt x="0" y="7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52" name="Freeform 317"/>
            <p:cNvSpPr>
              <a:spLocks/>
            </p:cNvSpPr>
            <p:nvPr/>
          </p:nvSpPr>
          <p:spPr bwMode="auto">
            <a:xfrm>
              <a:off x="2371" y="1507"/>
              <a:ext cx="83" cy="96"/>
            </a:xfrm>
            <a:custGeom>
              <a:avLst/>
              <a:gdLst>
                <a:gd name="T0" fmla="*/ 0 w 80"/>
                <a:gd name="T1" fmla="*/ 12 h 103"/>
                <a:gd name="T2" fmla="*/ 36 w 80"/>
                <a:gd name="T3" fmla="*/ 18 h 103"/>
                <a:gd name="T4" fmla="*/ 48 w 80"/>
                <a:gd name="T5" fmla="*/ 18 h 103"/>
                <a:gd name="T6" fmla="*/ 86 w 80"/>
                <a:gd name="T7" fmla="*/ 25 h 103"/>
                <a:gd name="T8" fmla="*/ 115 w 80"/>
                <a:gd name="T9" fmla="*/ 23 h 103"/>
                <a:gd name="T10" fmla="*/ 149 w 80"/>
                <a:gd name="T11" fmla="*/ 21 h 103"/>
                <a:gd name="T12" fmla="*/ 166 w 80"/>
                <a:gd name="T13" fmla="*/ 18 h 103"/>
                <a:gd name="T14" fmla="*/ 149 w 80"/>
                <a:gd name="T15" fmla="*/ 12 h 103"/>
                <a:gd name="T16" fmla="*/ 115 w 80"/>
                <a:gd name="T17" fmla="*/ 10 h 103"/>
                <a:gd name="T18" fmla="*/ 133 w 80"/>
                <a:gd name="T19" fmla="*/ 7 h 103"/>
                <a:gd name="T20" fmla="*/ 115 w 80"/>
                <a:gd name="T21" fmla="*/ 0 h 103"/>
                <a:gd name="T22" fmla="*/ 99 w 80"/>
                <a:gd name="T23" fmla="*/ 7 h 103"/>
                <a:gd name="T24" fmla="*/ 64 w 80"/>
                <a:gd name="T25" fmla="*/ 7 h 103"/>
                <a:gd name="T26" fmla="*/ 48 w 80"/>
                <a:gd name="T27" fmla="*/ 7 h 103"/>
                <a:gd name="T28" fmla="*/ 36 w 80"/>
                <a:gd name="T29" fmla="*/ 7 h 103"/>
                <a:gd name="T30" fmla="*/ 64 w 80"/>
                <a:gd name="T31" fmla="*/ 10 h 103"/>
                <a:gd name="T32" fmla="*/ 36 w 80"/>
                <a:gd name="T33" fmla="*/ 10 h 103"/>
                <a:gd name="T34" fmla="*/ 0 w 80"/>
                <a:gd name="T35" fmla="*/ 12 h 1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103"/>
                <a:gd name="T56" fmla="*/ 80 w 80"/>
                <a:gd name="T57" fmla="*/ 103 h 1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103">
                  <a:moveTo>
                    <a:pt x="0" y="47"/>
                  </a:moveTo>
                  <a:lnTo>
                    <a:pt x="16" y="71"/>
                  </a:lnTo>
                  <a:lnTo>
                    <a:pt x="24" y="71"/>
                  </a:lnTo>
                  <a:lnTo>
                    <a:pt x="40" y="103"/>
                  </a:lnTo>
                  <a:lnTo>
                    <a:pt x="56" y="95"/>
                  </a:lnTo>
                  <a:lnTo>
                    <a:pt x="72" y="87"/>
                  </a:lnTo>
                  <a:lnTo>
                    <a:pt x="80" y="71"/>
                  </a:lnTo>
                  <a:lnTo>
                    <a:pt x="72" y="47"/>
                  </a:lnTo>
                  <a:lnTo>
                    <a:pt x="56" y="39"/>
                  </a:lnTo>
                  <a:lnTo>
                    <a:pt x="64" y="24"/>
                  </a:lnTo>
                  <a:lnTo>
                    <a:pt x="56" y="0"/>
                  </a:lnTo>
                  <a:lnTo>
                    <a:pt x="48" y="16"/>
                  </a:lnTo>
                  <a:lnTo>
                    <a:pt x="32" y="8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32" y="39"/>
                  </a:lnTo>
                  <a:lnTo>
                    <a:pt x="16" y="39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53" name="Freeform 318"/>
            <p:cNvSpPr>
              <a:spLocks/>
            </p:cNvSpPr>
            <p:nvPr/>
          </p:nvSpPr>
          <p:spPr bwMode="auto">
            <a:xfrm>
              <a:off x="2371" y="1507"/>
              <a:ext cx="83" cy="96"/>
            </a:xfrm>
            <a:custGeom>
              <a:avLst/>
              <a:gdLst>
                <a:gd name="T0" fmla="*/ 0 w 80"/>
                <a:gd name="T1" fmla="*/ 12 h 103"/>
                <a:gd name="T2" fmla="*/ 36 w 80"/>
                <a:gd name="T3" fmla="*/ 18 h 103"/>
                <a:gd name="T4" fmla="*/ 48 w 80"/>
                <a:gd name="T5" fmla="*/ 18 h 103"/>
                <a:gd name="T6" fmla="*/ 86 w 80"/>
                <a:gd name="T7" fmla="*/ 25 h 103"/>
                <a:gd name="T8" fmla="*/ 115 w 80"/>
                <a:gd name="T9" fmla="*/ 23 h 103"/>
                <a:gd name="T10" fmla="*/ 149 w 80"/>
                <a:gd name="T11" fmla="*/ 21 h 103"/>
                <a:gd name="T12" fmla="*/ 166 w 80"/>
                <a:gd name="T13" fmla="*/ 18 h 103"/>
                <a:gd name="T14" fmla="*/ 149 w 80"/>
                <a:gd name="T15" fmla="*/ 12 h 103"/>
                <a:gd name="T16" fmla="*/ 115 w 80"/>
                <a:gd name="T17" fmla="*/ 10 h 103"/>
                <a:gd name="T18" fmla="*/ 133 w 80"/>
                <a:gd name="T19" fmla="*/ 7 h 103"/>
                <a:gd name="T20" fmla="*/ 115 w 80"/>
                <a:gd name="T21" fmla="*/ 0 h 103"/>
                <a:gd name="T22" fmla="*/ 99 w 80"/>
                <a:gd name="T23" fmla="*/ 7 h 103"/>
                <a:gd name="T24" fmla="*/ 64 w 80"/>
                <a:gd name="T25" fmla="*/ 7 h 103"/>
                <a:gd name="T26" fmla="*/ 48 w 80"/>
                <a:gd name="T27" fmla="*/ 7 h 103"/>
                <a:gd name="T28" fmla="*/ 36 w 80"/>
                <a:gd name="T29" fmla="*/ 7 h 103"/>
                <a:gd name="T30" fmla="*/ 64 w 80"/>
                <a:gd name="T31" fmla="*/ 10 h 103"/>
                <a:gd name="T32" fmla="*/ 36 w 80"/>
                <a:gd name="T33" fmla="*/ 10 h 103"/>
                <a:gd name="T34" fmla="*/ 0 w 80"/>
                <a:gd name="T35" fmla="*/ 12 h 1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103"/>
                <a:gd name="T56" fmla="*/ 80 w 80"/>
                <a:gd name="T57" fmla="*/ 103 h 1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103">
                  <a:moveTo>
                    <a:pt x="0" y="47"/>
                  </a:moveTo>
                  <a:lnTo>
                    <a:pt x="16" y="71"/>
                  </a:lnTo>
                  <a:lnTo>
                    <a:pt x="24" y="71"/>
                  </a:lnTo>
                  <a:lnTo>
                    <a:pt x="40" y="103"/>
                  </a:lnTo>
                  <a:lnTo>
                    <a:pt x="56" y="95"/>
                  </a:lnTo>
                  <a:lnTo>
                    <a:pt x="72" y="87"/>
                  </a:lnTo>
                  <a:lnTo>
                    <a:pt x="80" y="71"/>
                  </a:lnTo>
                  <a:lnTo>
                    <a:pt x="72" y="47"/>
                  </a:lnTo>
                  <a:lnTo>
                    <a:pt x="56" y="39"/>
                  </a:lnTo>
                  <a:lnTo>
                    <a:pt x="64" y="24"/>
                  </a:lnTo>
                  <a:lnTo>
                    <a:pt x="56" y="0"/>
                  </a:lnTo>
                  <a:lnTo>
                    <a:pt x="48" y="16"/>
                  </a:lnTo>
                  <a:lnTo>
                    <a:pt x="32" y="8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32" y="39"/>
                  </a:lnTo>
                  <a:lnTo>
                    <a:pt x="16" y="39"/>
                  </a:lnTo>
                  <a:lnTo>
                    <a:pt x="0" y="4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54" name="Freeform 319"/>
            <p:cNvSpPr>
              <a:spLocks/>
            </p:cNvSpPr>
            <p:nvPr/>
          </p:nvSpPr>
          <p:spPr bwMode="auto">
            <a:xfrm>
              <a:off x="2206" y="1530"/>
              <a:ext cx="198" cy="156"/>
            </a:xfrm>
            <a:custGeom>
              <a:avLst/>
              <a:gdLst>
                <a:gd name="T0" fmla="*/ 0 w 192"/>
                <a:gd name="T1" fmla="*/ 18 h 167"/>
                <a:gd name="T2" fmla="*/ 8 w 192"/>
                <a:gd name="T3" fmla="*/ 20 h 167"/>
                <a:gd name="T4" fmla="*/ 8 w 192"/>
                <a:gd name="T5" fmla="*/ 21 h 167"/>
                <a:gd name="T6" fmla="*/ 36 w 192"/>
                <a:gd name="T7" fmla="*/ 25 h 167"/>
                <a:gd name="T8" fmla="*/ 92 w 192"/>
                <a:gd name="T9" fmla="*/ 25 h 167"/>
                <a:gd name="T10" fmla="*/ 117 w 192"/>
                <a:gd name="T11" fmla="*/ 29 h 167"/>
                <a:gd name="T12" fmla="*/ 92 w 192"/>
                <a:gd name="T13" fmla="*/ 31 h 167"/>
                <a:gd name="T14" fmla="*/ 36 w 192"/>
                <a:gd name="T15" fmla="*/ 31 h 167"/>
                <a:gd name="T16" fmla="*/ 44 w 192"/>
                <a:gd name="T17" fmla="*/ 35 h 167"/>
                <a:gd name="T18" fmla="*/ 72 w 192"/>
                <a:gd name="T19" fmla="*/ 37 h 167"/>
                <a:gd name="T20" fmla="*/ 92 w 192"/>
                <a:gd name="T21" fmla="*/ 37 h 167"/>
                <a:gd name="T22" fmla="*/ 104 w 192"/>
                <a:gd name="T23" fmla="*/ 43 h 167"/>
                <a:gd name="T24" fmla="*/ 162 w 192"/>
                <a:gd name="T25" fmla="*/ 41 h 167"/>
                <a:gd name="T26" fmla="*/ 223 w 192"/>
                <a:gd name="T27" fmla="*/ 37 h 167"/>
                <a:gd name="T28" fmla="*/ 237 w 192"/>
                <a:gd name="T29" fmla="*/ 35 h 167"/>
                <a:gd name="T30" fmla="*/ 295 w 192"/>
                <a:gd name="T31" fmla="*/ 41 h 167"/>
                <a:gd name="T32" fmla="*/ 310 w 192"/>
                <a:gd name="T33" fmla="*/ 38 h 167"/>
                <a:gd name="T34" fmla="*/ 326 w 192"/>
                <a:gd name="T35" fmla="*/ 37 h 167"/>
                <a:gd name="T36" fmla="*/ 326 w 192"/>
                <a:gd name="T37" fmla="*/ 35 h 167"/>
                <a:gd name="T38" fmla="*/ 340 w 192"/>
                <a:gd name="T39" fmla="*/ 35 h 167"/>
                <a:gd name="T40" fmla="*/ 355 w 192"/>
                <a:gd name="T41" fmla="*/ 31 h 167"/>
                <a:gd name="T42" fmla="*/ 295 w 192"/>
                <a:gd name="T43" fmla="*/ 25 h 167"/>
                <a:gd name="T44" fmla="*/ 268 w 192"/>
                <a:gd name="T45" fmla="*/ 21 h 167"/>
                <a:gd name="T46" fmla="*/ 268 w 192"/>
                <a:gd name="T47" fmla="*/ 18 h 167"/>
                <a:gd name="T48" fmla="*/ 252 w 192"/>
                <a:gd name="T49" fmla="*/ 10 h 167"/>
                <a:gd name="T50" fmla="*/ 282 w 192"/>
                <a:gd name="T51" fmla="*/ 0 h 167"/>
                <a:gd name="T52" fmla="*/ 268 w 192"/>
                <a:gd name="T53" fmla="*/ 0 h 167"/>
                <a:gd name="T54" fmla="*/ 223 w 192"/>
                <a:gd name="T55" fmla="*/ 0 h 167"/>
                <a:gd name="T56" fmla="*/ 207 w 192"/>
                <a:gd name="T57" fmla="*/ 7 h 167"/>
                <a:gd name="T58" fmla="*/ 176 w 192"/>
                <a:gd name="T59" fmla="*/ 7 h 167"/>
                <a:gd name="T60" fmla="*/ 150 w 192"/>
                <a:gd name="T61" fmla="*/ 7 h 167"/>
                <a:gd name="T62" fmla="*/ 133 w 192"/>
                <a:gd name="T63" fmla="*/ 7 h 167"/>
                <a:gd name="T64" fmla="*/ 104 w 192"/>
                <a:gd name="T65" fmla="*/ 7 h 167"/>
                <a:gd name="T66" fmla="*/ 92 w 192"/>
                <a:gd name="T67" fmla="*/ 7 h 167"/>
                <a:gd name="T68" fmla="*/ 72 w 192"/>
                <a:gd name="T69" fmla="*/ 7 h 167"/>
                <a:gd name="T70" fmla="*/ 8 w 192"/>
                <a:gd name="T71" fmla="*/ 10 h 167"/>
                <a:gd name="T72" fmla="*/ 8 w 192"/>
                <a:gd name="T73" fmla="*/ 12 h 167"/>
                <a:gd name="T74" fmla="*/ 0 w 192"/>
                <a:gd name="T75" fmla="*/ 15 h 167"/>
                <a:gd name="T76" fmla="*/ 0 w 192"/>
                <a:gd name="T77" fmla="*/ 18 h 16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2"/>
                <a:gd name="T118" fmla="*/ 0 h 167"/>
                <a:gd name="T119" fmla="*/ 192 w 192"/>
                <a:gd name="T120" fmla="*/ 167 h 16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2" h="167">
                  <a:moveTo>
                    <a:pt x="0" y="71"/>
                  </a:moveTo>
                  <a:lnTo>
                    <a:pt x="8" y="79"/>
                  </a:lnTo>
                  <a:lnTo>
                    <a:pt x="8" y="87"/>
                  </a:lnTo>
                  <a:lnTo>
                    <a:pt x="16" y="95"/>
                  </a:lnTo>
                  <a:lnTo>
                    <a:pt x="48" y="95"/>
                  </a:lnTo>
                  <a:lnTo>
                    <a:pt x="64" y="111"/>
                  </a:lnTo>
                  <a:lnTo>
                    <a:pt x="48" y="119"/>
                  </a:lnTo>
                  <a:lnTo>
                    <a:pt x="16" y="119"/>
                  </a:lnTo>
                  <a:lnTo>
                    <a:pt x="24" y="135"/>
                  </a:lnTo>
                  <a:lnTo>
                    <a:pt x="40" y="143"/>
                  </a:lnTo>
                  <a:lnTo>
                    <a:pt x="48" y="143"/>
                  </a:lnTo>
                  <a:lnTo>
                    <a:pt x="56" y="167"/>
                  </a:lnTo>
                  <a:lnTo>
                    <a:pt x="88" y="159"/>
                  </a:lnTo>
                  <a:lnTo>
                    <a:pt x="120" y="143"/>
                  </a:lnTo>
                  <a:lnTo>
                    <a:pt x="128" y="135"/>
                  </a:lnTo>
                  <a:lnTo>
                    <a:pt x="160" y="159"/>
                  </a:lnTo>
                  <a:lnTo>
                    <a:pt x="168" y="151"/>
                  </a:lnTo>
                  <a:lnTo>
                    <a:pt x="176" y="143"/>
                  </a:lnTo>
                  <a:lnTo>
                    <a:pt x="176" y="135"/>
                  </a:lnTo>
                  <a:lnTo>
                    <a:pt x="184" y="135"/>
                  </a:lnTo>
                  <a:lnTo>
                    <a:pt x="192" y="119"/>
                  </a:lnTo>
                  <a:lnTo>
                    <a:pt x="160" y="95"/>
                  </a:lnTo>
                  <a:lnTo>
                    <a:pt x="144" y="87"/>
                  </a:lnTo>
                  <a:lnTo>
                    <a:pt x="144" y="71"/>
                  </a:lnTo>
                  <a:lnTo>
                    <a:pt x="136" y="39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20" y="0"/>
                  </a:lnTo>
                  <a:lnTo>
                    <a:pt x="112" y="31"/>
                  </a:lnTo>
                  <a:lnTo>
                    <a:pt x="96" y="23"/>
                  </a:lnTo>
                  <a:lnTo>
                    <a:pt x="80" y="23"/>
                  </a:lnTo>
                  <a:lnTo>
                    <a:pt x="72" y="15"/>
                  </a:lnTo>
                  <a:lnTo>
                    <a:pt x="56" y="31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8" y="39"/>
                  </a:lnTo>
                  <a:lnTo>
                    <a:pt x="8" y="47"/>
                  </a:lnTo>
                  <a:lnTo>
                    <a:pt x="0" y="55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55" name="Freeform 320"/>
            <p:cNvSpPr>
              <a:spLocks/>
            </p:cNvSpPr>
            <p:nvPr/>
          </p:nvSpPr>
          <p:spPr bwMode="auto">
            <a:xfrm>
              <a:off x="2206" y="1530"/>
              <a:ext cx="198" cy="156"/>
            </a:xfrm>
            <a:custGeom>
              <a:avLst/>
              <a:gdLst>
                <a:gd name="T0" fmla="*/ 0 w 192"/>
                <a:gd name="T1" fmla="*/ 18 h 167"/>
                <a:gd name="T2" fmla="*/ 8 w 192"/>
                <a:gd name="T3" fmla="*/ 20 h 167"/>
                <a:gd name="T4" fmla="*/ 8 w 192"/>
                <a:gd name="T5" fmla="*/ 21 h 167"/>
                <a:gd name="T6" fmla="*/ 36 w 192"/>
                <a:gd name="T7" fmla="*/ 25 h 167"/>
                <a:gd name="T8" fmla="*/ 92 w 192"/>
                <a:gd name="T9" fmla="*/ 25 h 167"/>
                <a:gd name="T10" fmla="*/ 117 w 192"/>
                <a:gd name="T11" fmla="*/ 29 h 167"/>
                <a:gd name="T12" fmla="*/ 92 w 192"/>
                <a:gd name="T13" fmla="*/ 31 h 167"/>
                <a:gd name="T14" fmla="*/ 36 w 192"/>
                <a:gd name="T15" fmla="*/ 31 h 167"/>
                <a:gd name="T16" fmla="*/ 44 w 192"/>
                <a:gd name="T17" fmla="*/ 35 h 167"/>
                <a:gd name="T18" fmla="*/ 72 w 192"/>
                <a:gd name="T19" fmla="*/ 37 h 167"/>
                <a:gd name="T20" fmla="*/ 92 w 192"/>
                <a:gd name="T21" fmla="*/ 37 h 167"/>
                <a:gd name="T22" fmla="*/ 104 w 192"/>
                <a:gd name="T23" fmla="*/ 43 h 167"/>
                <a:gd name="T24" fmla="*/ 162 w 192"/>
                <a:gd name="T25" fmla="*/ 41 h 167"/>
                <a:gd name="T26" fmla="*/ 223 w 192"/>
                <a:gd name="T27" fmla="*/ 37 h 167"/>
                <a:gd name="T28" fmla="*/ 237 w 192"/>
                <a:gd name="T29" fmla="*/ 35 h 167"/>
                <a:gd name="T30" fmla="*/ 295 w 192"/>
                <a:gd name="T31" fmla="*/ 41 h 167"/>
                <a:gd name="T32" fmla="*/ 310 w 192"/>
                <a:gd name="T33" fmla="*/ 38 h 167"/>
                <a:gd name="T34" fmla="*/ 326 w 192"/>
                <a:gd name="T35" fmla="*/ 37 h 167"/>
                <a:gd name="T36" fmla="*/ 326 w 192"/>
                <a:gd name="T37" fmla="*/ 35 h 167"/>
                <a:gd name="T38" fmla="*/ 340 w 192"/>
                <a:gd name="T39" fmla="*/ 35 h 167"/>
                <a:gd name="T40" fmla="*/ 355 w 192"/>
                <a:gd name="T41" fmla="*/ 31 h 167"/>
                <a:gd name="T42" fmla="*/ 295 w 192"/>
                <a:gd name="T43" fmla="*/ 25 h 167"/>
                <a:gd name="T44" fmla="*/ 268 w 192"/>
                <a:gd name="T45" fmla="*/ 21 h 167"/>
                <a:gd name="T46" fmla="*/ 268 w 192"/>
                <a:gd name="T47" fmla="*/ 18 h 167"/>
                <a:gd name="T48" fmla="*/ 252 w 192"/>
                <a:gd name="T49" fmla="*/ 10 h 167"/>
                <a:gd name="T50" fmla="*/ 282 w 192"/>
                <a:gd name="T51" fmla="*/ 0 h 167"/>
                <a:gd name="T52" fmla="*/ 268 w 192"/>
                <a:gd name="T53" fmla="*/ 0 h 167"/>
                <a:gd name="T54" fmla="*/ 223 w 192"/>
                <a:gd name="T55" fmla="*/ 0 h 167"/>
                <a:gd name="T56" fmla="*/ 207 w 192"/>
                <a:gd name="T57" fmla="*/ 7 h 167"/>
                <a:gd name="T58" fmla="*/ 176 w 192"/>
                <a:gd name="T59" fmla="*/ 7 h 167"/>
                <a:gd name="T60" fmla="*/ 150 w 192"/>
                <a:gd name="T61" fmla="*/ 7 h 167"/>
                <a:gd name="T62" fmla="*/ 133 w 192"/>
                <a:gd name="T63" fmla="*/ 7 h 167"/>
                <a:gd name="T64" fmla="*/ 104 w 192"/>
                <a:gd name="T65" fmla="*/ 7 h 167"/>
                <a:gd name="T66" fmla="*/ 92 w 192"/>
                <a:gd name="T67" fmla="*/ 7 h 167"/>
                <a:gd name="T68" fmla="*/ 72 w 192"/>
                <a:gd name="T69" fmla="*/ 7 h 167"/>
                <a:gd name="T70" fmla="*/ 8 w 192"/>
                <a:gd name="T71" fmla="*/ 10 h 167"/>
                <a:gd name="T72" fmla="*/ 8 w 192"/>
                <a:gd name="T73" fmla="*/ 12 h 167"/>
                <a:gd name="T74" fmla="*/ 0 w 192"/>
                <a:gd name="T75" fmla="*/ 15 h 167"/>
                <a:gd name="T76" fmla="*/ 0 w 192"/>
                <a:gd name="T77" fmla="*/ 18 h 16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2"/>
                <a:gd name="T118" fmla="*/ 0 h 167"/>
                <a:gd name="T119" fmla="*/ 192 w 192"/>
                <a:gd name="T120" fmla="*/ 167 h 16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2" h="167">
                  <a:moveTo>
                    <a:pt x="0" y="71"/>
                  </a:moveTo>
                  <a:lnTo>
                    <a:pt x="8" y="79"/>
                  </a:lnTo>
                  <a:lnTo>
                    <a:pt x="8" y="87"/>
                  </a:lnTo>
                  <a:lnTo>
                    <a:pt x="16" y="95"/>
                  </a:lnTo>
                  <a:lnTo>
                    <a:pt x="48" y="95"/>
                  </a:lnTo>
                  <a:lnTo>
                    <a:pt x="64" y="111"/>
                  </a:lnTo>
                  <a:lnTo>
                    <a:pt x="48" y="119"/>
                  </a:lnTo>
                  <a:lnTo>
                    <a:pt x="16" y="119"/>
                  </a:lnTo>
                  <a:lnTo>
                    <a:pt x="24" y="135"/>
                  </a:lnTo>
                  <a:lnTo>
                    <a:pt x="40" y="143"/>
                  </a:lnTo>
                  <a:lnTo>
                    <a:pt x="48" y="143"/>
                  </a:lnTo>
                  <a:lnTo>
                    <a:pt x="56" y="167"/>
                  </a:lnTo>
                  <a:lnTo>
                    <a:pt x="88" y="159"/>
                  </a:lnTo>
                  <a:lnTo>
                    <a:pt x="120" y="143"/>
                  </a:lnTo>
                  <a:lnTo>
                    <a:pt x="128" y="135"/>
                  </a:lnTo>
                  <a:lnTo>
                    <a:pt x="160" y="159"/>
                  </a:lnTo>
                  <a:lnTo>
                    <a:pt x="168" y="151"/>
                  </a:lnTo>
                  <a:lnTo>
                    <a:pt x="176" y="143"/>
                  </a:lnTo>
                  <a:lnTo>
                    <a:pt x="176" y="135"/>
                  </a:lnTo>
                  <a:lnTo>
                    <a:pt x="184" y="135"/>
                  </a:lnTo>
                  <a:lnTo>
                    <a:pt x="192" y="119"/>
                  </a:lnTo>
                  <a:lnTo>
                    <a:pt x="160" y="95"/>
                  </a:lnTo>
                  <a:lnTo>
                    <a:pt x="144" y="87"/>
                  </a:lnTo>
                  <a:lnTo>
                    <a:pt x="144" y="71"/>
                  </a:lnTo>
                  <a:lnTo>
                    <a:pt x="136" y="39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20" y="0"/>
                  </a:lnTo>
                  <a:lnTo>
                    <a:pt x="112" y="31"/>
                  </a:lnTo>
                  <a:lnTo>
                    <a:pt x="96" y="23"/>
                  </a:lnTo>
                  <a:lnTo>
                    <a:pt x="80" y="23"/>
                  </a:lnTo>
                  <a:lnTo>
                    <a:pt x="72" y="15"/>
                  </a:lnTo>
                  <a:lnTo>
                    <a:pt x="56" y="31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8" y="39"/>
                  </a:lnTo>
                  <a:lnTo>
                    <a:pt x="8" y="47"/>
                  </a:lnTo>
                  <a:lnTo>
                    <a:pt x="0" y="55"/>
                  </a:lnTo>
                  <a:lnTo>
                    <a:pt x="0" y="71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56" name="Freeform 321"/>
            <p:cNvSpPr>
              <a:spLocks/>
            </p:cNvSpPr>
            <p:nvPr/>
          </p:nvSpPr>
          <p:spPr bwMode="auto">
            <a:xfrm>
              <a:off x="2132" y="1493"/>
              <a:ext cx="115" cy="119"/>
            </a:xfrm>
            <a:custGeom>
              <a:avLst/>
              <a:gdLst>
                <a:gd name="T0" fmla="*/ 0 w 111"/>
                <a:gd name="T1" fmla="*/ 23 h 127"/>
                <a:gd name="T2" fmla="*/ 36 w 111"/>
                <a:gd name="T3" fmla="*/ 31 h 127"/>
                <a:gd name="T4" fmla="*/ 46 w 111"/>
                <a:gd name="T5" fmla="*/ 35 h 127"/>
                <a:gd name="T6" fmla="*/ 97 w 111"/>
                <a:gd name="T7" fmla="*/ 33 h 127"/>
                <a:gd name="T8" fmla="*/ 126 w 111"/>
                <a:gd name="T9" fmla="*/ 25 h 127"/>
                <a:gd name="T10" fmla="*/ 126 w 111"/>
                <a:gd name="T11" fmla="*/ 21 h 127"/>
                <a:gd name="T12" fmla="*/ 225 w 111"/>
                <a:gd name="T13" fmla="*/ 11 h 127"/>
                <a:gd name="T14" fmla="*/ 193 w 111"/>
                <a:gd name="T15" fmla="*/ 7 h 127"/>
                <a:gd name="T16" fmla="*/ 159 w 111"/>
                <a:gd name="T17" fmla="*/ 7 h 127"/>
                <a:gd name="T18" fmla="*/ 126 w 111"/>
                <a:gd name="T19" fmla="*/ 7 h 127"/>
                <a:gd name="T20" fmla="*/ 82 w 111"/>
                <a:gd name="T21" fmla="*/ 0 h 127"/>
                <a:gd name="T22" fmla="*/ 8 w 111"/>
                <a:gd name="T23" fmla="*/ 7 h 127"/>
                <a:gd name="T24" fmla="*/ 36 w 111"/>
                <a:gd name="T25" fmla="*/ 11 h 127"/>
                <a:gd name="T26" fmla="*/ 36 w 111"/>
                <a:gd name="T27" fmla="*/ 18 h 127"/>
                <a:gd name="T28" fmla="*/ 0 w 111"/>
                <a:gd name="T29" fmla="*/ 23 h 1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1"/>
                <a:gd name="T46" fmla="*/ 0 h 127"/>
                <a:gd name="T47" fmla="*/ 111 w 111"/>
                <a:gd name="T48" fmla="*/ 127 h 1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1" h="127">
                  <a:moveTo>
                    <a:pt x="0" y="87"/>
                  </a:moveTo>
                  <a:lnTo>
                    <a:pt x="16" y="111"/>
                  </a:lnTo>
                  <a:lnTo>
                    <a:pt x="24" y="127"/>
                  </a:lnTo>
                  <a:lnTo>
                    <a:pt x="48" y="119"/>
                  </a:lnTo>
                  <a:lnTo>
                    <a:pt x="63" y="95"/>
                  </a:lnTo>
                  <a:lnTo>
                    <a:pt x="63" y="79"/>
                  </a:lnTo>
                  <a:lnTo>
                    <a:pt x="111" y="40"/>
                  </a:lnTo>
                  <a:lnTo>
                    <a:pt x="95" y="32"/>
                  </a:lnTo>
                  <a:lnTo>
                    <a:pt x="79" y="16"/>
                  </a:lnTo>
                  <a:lnTo>
                    <a:pt x="63" y="16"/>
                  </a:lnTo>
                  <a:lnTo>
                    <a:pt x="40" y="0"/>
                  </a:lnTo>
                  <a:lnTo>
                    <a:pt x="8" y="24"/>
                  </a:lnTo>
                  <a:lnTo>
                    <a:pt x="16" y="40"/>
                  </a:lnTo>
                  <a:lnTo>
                    <a:pt x="16" y="63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57" name="Freeform 322"/>
            <p:cNvSpPr>
              <a:spLocks/>
            </p:cNvSpPr>
            <p:nvPr/>
          </p:nvSpPr>
          <p:spPr bwMode="auto">
            <a:xfrm>
              <a:off x="2132" y="1493"/>
              <a:ext cx="115" cy="119"/>
            </a:xfrm>
            <a:custGeom>
              <a:avLst/>
              <a:gdLst>
                <a:gd name="T0" fmla="*/ 0 w 111"/>
                <a:gd name="T1" fmla="*/ 23 h 127"/>
                <a:gd name="T2" fmla="*/ 36 w 111"/>
                <a:gd name="T3" fmla="*/ 31 h 127"/>
                <a:gd name="T4" fmla="*/ 46 w 111"/>
                <a:gd name="T5" fmla="*/ 35 h 127"/>
                <a:gd name="T6" fmla="*/ 97 w 111"/>
                <a:gd name="T7" fmla="*/ 33 h 127"/>
                <a:gd name="T8" fmla="*/ 126 w 111"/>
                <a:gd name="T9" fmla="*/ 25 h 127"/>
                <a:gd name="T10" fmla="*/ 126 w 111"/>
                <a:gd name="T11" fmla="*/ 21 h 127"/>
                <a:gd name="T12" fmla="*/ 225 w 111"/>
                <a:gd name="T13" fmla="*/ 11 h 127"/>
                <a:gd name="T14" fmla="*/ 193 w 111"/>
                <a:gd name="T15" fmla="*/ 7 h 127"/>
                <a:gd name="T16" fmla="*/ 159 w 111"/>
                <a:gd name="T17" fmla="*/ 7 h 127"/>
                <a:gd name="T18" fmla="*/ 126 w 111"/>
                <a:gd name="T19" fmla="*/ 7 h 127"/>
                <a:gd name="T20" fmla="*/ 82 w 111"/>
                <a:gd name="T21" fmla="*/ 0 h 127"/>
                <a:gd name="T22" fmla="*/ 8 w 111"/>
                <a:gd name="T23" fmla="*/ 7 h 127"/>
                <a:gd name="T24" fmla="*/ 36 w 111"/>
                <a:gd name="T25" fmla="*/ 11 h 127"/>
                <a:gd name="T26" fmla="*/ 36 w 111"/>
                <a:gd name="T27" fmla="*/ 18 h 127"/>
                <a:gd name="T28" fmla="*/ 0 w 111"/>
                <a:gd name="T29" fmla="*/ 23 h 1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1"/>
                <a:gd name="T46" fmla="*/ 0 h 127"/>
                <a:gd name="T47" fmla="*/ 111 w 111"/>
                <a:gd name="T48" fmla="*/ 127 h 1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1" h="127">
                  <a:moveTo>
                    <a:pt x="0" y="87"/>
                  </a:moveTo>
                  <a:lnTo>
                    <a:pt x="16" y="111"/>
                  </a:lnTo>
                  <a:lnTo>
                    <a:pt x="24" y="127"/>
                  </a:lnTo>
                  <a:lnTo>
                    <a:pt x="48" y="119"/>
                  </a:lnTo>
                  <a:lnTo>
                    <a:pt x="63" y="95"/>
                  </a:lnTo>
                  <a:lnTo>
                    <a:pt x="63" y="79"/>
                  </a:lnTo>
                  <a:lnTo>
                    <a:pt x="111" y="40"/>
                  </a:lnTo>
                  <a:lnTo>
                    <a:pt x="95" y="32"/>
                  </a:lnTo>
                  <a:lnTo>
                    <a:pt x="79" y="16"/>
                  </a:lnTo>
                  <a:lnTo>
                    <a:pt x="63" y="16"/>
                  </a:lnTo>
                  <a:lnTo>
                    <a:pt x="40" y="0"/>
                  </a:lnTo>
                  <a:lnTo>
                    <a:pt x="8" y="24"/>
                  </a:lnTo>
                  <a:lnTo>
                    <a:pt x="16" y="40"/>
                  </a:lnTo>
                  <a:lnTo>
                    <a:pt x="16" y="63"/>
                  </a:lnTo>
                  <a:lnTo>
                    <a:pt x="0" y="8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58" name="Freeform 323"/>
            <p:cNvSpPr>
              <a:spLocks/>
            </p:cNvSpPr>
            <p:nvPr/>
          </p:nvSpPr>
          <p:spPr bwMode="auto">
            <a:xfrm>
              <a:off x="2100" y="2041"/>
              <a:ext cx="57" cy="44"/>
            </a:xfrm>
            <a:custGeom>
              <a:avLst/>
              <a:gdLst>
                <a:gd name="T0" fmla="*/ 0 w 56"/>
                <a:gd name="T1" fmla="*/ 0 h 47"/>
                <a:gd name="T2" fmla="*/ 8 w 56"/>
                <a:gd name="T3" fmla="*/ 7 h 47"/>
                <a:gd name="T4" fmla="*/ 24 w 56"/>
                <a:gd name="T5" fmla="*/ 7 h 47"/>
                <a:gd name="T6" fmla="*/ 52 w 56"/>
                <a:gd name="T7" fmla="*/ 7 h 47"/>
                <a:gd name="T8" fmla="*/ 52 w 56"/>
                <a:gd name="T9" fmla="*/ 11 h 47"/>
                <a:gd name="T10" fmla="*/ 68 w 56"/>
                <a:gd name="T11" fmla="*/ 13 h 47"/>
                <a:gd name="T12" fmla="*/ 76 w 56"/>
                <a:gd name="T13" fmla="*/ 13 h 47"/>
                <a:gd name="T14" fmla="*/ 52 w 56"/>
                <a:gd name="T15" fmla="*/ 7 h 47"/>
                <a:gd name="T16" fmla="*/ 8 w 56"/>
                <a:gd name="T17" fmla="*/ 0 h 47"/>
                <a:gd name="T18" fmla="*/ 0 w 56"/>
                <a:gd name="T19" fmla="*/ 0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47"/>
                <a:gd name="T32" fmla="*/ 56 w 56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47">
                  <a:moveTo>
                    <a:pt x="0" y="0"/>
                  </a:moveTo>
                  <a:lnTo>
                    <a:pt x="8" y="15"/>
                  </a:lnTo>
                  <a:lnTo>
                    <a:pt x="24" y="23"/>
                  </a:lnTo>
                  <a:lnTo>
                    <a:pt x="32" y="31"/>
                  </a:lnTo>
                  <a:lnTo>
                    <a:pt x="32" y="39"/>
                  </a:lnTo>
                  <a:lnTo>
                    <a:pt x="48" y="47"/>
                  </a:lnTo>
                  <a:lnTo>
                    <a:pt x="56" y="47"/>
                  </a:lnTo>
                  <a:lnTo>
                    <a:pt x="32" y="7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59" name="Freeform 324"/>
            <p:cNvSpPr>
              <a:spLocks/>
            </p:cNvSpPr>
            <p:nvPr/>
          </p:nvSpPr>
          <p:spPr bwMode="auto">
            <a:xfrm>
              <a:off x="2100" y="2041"/>
              <a:ext cx="57" cy="44"/>
            </a:xfrm>
            <a:custGeom>
              <a:avLst/>
              <a:gdLst>
                <a:gd name="T0" fmla="*/ 0 w 56"/>
                <a:gd name="T1" fmla="*/ 0 h 47"/>
                <a:gd name="T2" fmla="*/ 8 w 56"/>
                <a:gd name="T3" fmla="*/ 7 h 47"/>
                <a:gd name="T4" fmla="*/ 24 w 56"/>
                <a:gd name="T5" fmla="*/ 7 h 47"/>
                <a:gd name="T6" fmla="*/ 52 w 56"/>
                <a:gd name="T7" fmla="*/ 7 h 47"/>
                <a:gd name="T8" fmla="*/ 52 w 56"/>
                <a:gd name="T9" fmla="*/ 11 h 47"/>
                <a:gd name="T10" fmla="*/ 68 w 56"/>
                <a:gd name="T11" fmla="*/ 13 h 47"/>
                <a:gd name="T12" fmla="*/ 76 w 56"/>
                <a:gd name="T13" fmla="*/ 13 h 47"/>
                <a:gd name="T14" fmla="*/ 52 w 56"/>
                <a:gd name="T15" fmla="*/ 7 h 47"/>
                <a:gd name="T16" fmla="*/ 8 w 56"/>
                <a:gd name="T17" fmla="*/ 0 h 47"/>
                <a:gd name="T18" fmla="*/ 0 w 56"/>
                <a:gd name="T19" fmla="*/ 0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47"/>
                <a:gd name="T32" fmla="*/ 56 w 56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47">
                  <a:moveTo>
                    <a:pt x="0" y="0"/>
                  </a:moveTo>
                  <a:lnTo>
                    <a:pt x="8" y="15"/>
                  </a:lnTo>
                  <a:lnTo>
                    <a:pt x="24" y="23"/>
                  </a:lnTo>
                  <a:lnTo>
                    <a:pt x="32" y="31"/>
                  </a:lnTo>
                  <a:lnTo>
                    <a:pt x="32" y="39"/>
                  </a:lnTo>
                  <a:lnTo>
                    <a:pt x="48" y="47"/>
                  </a:lnTo>
                  <a:lnTo>
                    <a:pt x="56" y="47"/>
                  </a:lnTo>
                  <a:lnTo>
                    <a:pt x="32" y="7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60" name="Freeform 325"/>
            <p:cNvSpPr>
              <a:spLocks/>
            </p:cNvSpPr>
            <p:nvPr/>
          </p:nvSpPr>
          <p:spPr bwMode="auto">
            <a:xfrm>
              <a:off x="3229" y="1737"/>
              <a:ext cx="115" cy="74"/>
            </a:xfrm>
            <a:custGeom>
              <a:avLst/>
              <a:gdLst>
                <a:gd name="T0" fmla="*/ 0 w 112"/>
                <a:gd name="T1" fmla="*/ 6 h 80"/>
                <a:gd name="T2" fmla="*/ 0 w 112"/>
                <a:gd name="T3" fmla="*/ 6 h 80"/>
                <a:gd name="T4" fmla="*/ 16 w 112"/>
                <a:gd name="T5" fmla="*/ 6 h 80"/>
                <a:gd name="T6" fmla="*/ 44 w 112"/>
                <a:gd name="T7" fmla="*/ 6 h 80"/>
                <a:gd name="T8" fmla="*/ 0 w 112"/>
                <a:gd name="T9" fmla="*/ 11 h 80"/>
                <a:gd name="T10" fmla="*/ 16 w 112"/>
                <a:gd name="T11" fmla="*/ 11 h 80"/>
                <a:gd name="T12" fmla="*/ 44 w 112"/>
                <a:gd name="T13" fmla="*/ 13 h 80"/>
                <a:gd name="T14" fmla="*/ 16 w 112"/>
                <a:gd name="T15" fmla="*/ 14 h 80"/>
                <a:gd name="T16" fmla="*/ 52 w 112"/>
                <a:gd name="T17" fmla="*/ 14 h 80"/>
                <a:gd name="T18" fmla="*/ 97 w 112"/>
                <a:gd name="T19" fmla="*/ 17 h 80"/>
                <a:gd name="T20" fmla="*/ 176 w 112"/>
                <a:gd name="T21" fmla="*/ 13 h 80"/>
                <a:gd name="T22" fmla="*/ 189 w 112"/>
                <a:gd name="T23" fmla="*/ 11 h 80"/>
                <a:gd name="T24" fmla="*/ 189 w 112"/>
                <a:gd name="T25" fmla="*/ 6 h 80"/>
                <a:gd name="T26" fmla="*/ 164 w 112"/>
                <a:gd name="T27" fmla="*/ 6 h 80"/>
                <a:gd name="T28" fmla="*/ 164 w 112"/>
                <a:gd name="T29" fmla="*/ 6 h 80"/>
                <a:gd name="T30" fmla="*/ 149 w 112"/>
                <a:gd name="T31" fmla="*/ 6 h 80"/>
                <a:gd name="T32" fmla="*/ 133 w 112"/>
                <a:gd name="T33" fmla="*/ 0 h 80"/>
                <a:gd name="T34" fmla="*/ 121 w 112"/>
                <a:gd name="T35" fmla="*/ 6 h 80"/>
                <a:gd name="T36" fmla="*/ 109 w 112"/>
                <a:gd name="T37" fmla="*/ 6 h 80"/>
                <a:gd name="T38" fmla="*/ 80 w 112"/>
                <a:gd name="T39" fmla="*/ 6 h 80"/>
                <a:gd name="T40" fmla="*/ 64 w 112"/>
                <a:gd name="T41" fmla="*/ 6 h 80"/>
                <a:gd name="T42" fmla="*/ 64 w 112"/>
                <a:gd name="T43" fmla="*/ 6 h 80"/>
                <a:gd name="T44" fmla="*/ 64 w 112"/>
                <a:gd name="T45" fmla="*/ 6 h 80"/>
                <a:gd name="T46" fmla="*/ 52 w 112"/>
                <a:gd name="T47" fmla="*/ 6 h 80"/>
                <a:gd name="T48" fmla="*/ 52 w 112"/>
                <a:gd name="T49" fmla="*/ 6 h 80"/>
                <a:gd name="T50" fmla="*/ 16 w 112"/>
                <a:gd name="T51" fmla="*/ 6 h 80"/>
                <a:gd name="T52" fmla="*/ 8 w 112"/>
                <a:gd name="T53" fmla="*/ 6 h 80"/>
                <a:gd name="T54" fmla="*/ 0 w 112"/>
                <a:gd name="T55" fmla="*/ 6 h 80"/>
                <a:gd name="T56" fmla="*/ 0 w 112"/>
                <a:gd name="T57" fmla="*/ 6 h 80"/>
                <a:gd name="T58" fmla="*/ 0 w 112"/>
                <a:gd name="T59" fmla="*/ 6 h 8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2"/>
                <a:gd name="T91" fmla="*/ 0 h 80"/>
                <a:gd name="T92" fmla="*/ 112 w 112"/>
                <a:gd name="T93" fmla="*/ 80 h 8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2" h="80">
                  <a:moveTo>
                    <a:pt x="0" y="24"/>
                  </a:moveTo>
                  <a:lnTo>
                    <a:pt x="0" y="32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0" y="48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16" y="64"/>
                  </a:lnTo>
                  <a:lnTo>
                    <a:pt x="32" y="64"/>
                  </a:lnTo>
                  <a:lnTo>
                    <a:pt x="56" y="80"/>
                  </a:lnTo>
                  <a:lnTo>
                    <a:pt x="104" y="56"/>
                  </a:lnTo>
                  <a:lnTo>
                    <a:pt x="112" y="48"/>
                  </a:lnTo>
                  <a:lnTo>
                    <a:pt x="112" y="24"/>
                  </a:lnTo>
                  <a:lnTo>
                    <a:pt x="96" y="16"/>
                  </a:lnTo>
                  <a:lnTo>
                    <a:pt x="96" y="8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40" y="8"/>
                  </a:lnTo>
                  <a:lnTo>
                    <a:pt x="40" y="24"/>
                  </a:lnTo>
                  <a:lnTo>
                    <a:pt x="32" y="32"/>
                  </a:lnTo>
                  <a:lnTo>
                    <a:pt x="32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61" name="Freeform 326"/>
            <p:cNvSpPr>
              <a:spLocks/>
            </p:cNvSpPr>
            <p:nvPr/>
          </p:nvSpPr>
          <p:spPr bwMode="auto">
            <a:xfrm>
              <a:off x="3229" y="1737"/>
              <a:ext cx="115" cy="74"/>
            </a:xfrm>
            <a:custGeom>
              <a:avLst/>
              <a:gdLst>
                <a:gd name="T0" fmla="*/ 0 w 112"/>
                <a:gd name="T1" fmla="*/ 6 h 80"/>
                <a:gd name="T2" fmla="*/ 0 w 112"/>
                <a:gd name="T3" fmla="*/ 6 h 80"/>
                <a:gd name="T4" fmla="*/ 16 w 112"/>
                <a:gd name="T5" fmla="*/ 6 h 80"/>
                <a:gd name="T6" fmla="*/ 44 w 112"/>
                <a:gd name="T7" fmla="*/ 6 h 80"/>
                <a:gd name="T8" fmla="*/ 0 w 112"/>
                <a:gd name="T9" fmla="*/ 11 h 80"/>
                <a:gd name="T10" fmla="*/ 16 w 112"/>
                <a:gd name="T11" fmla="*/ 11 h 80"/>
                <a:gd name="T12" fmla="*/ 44 w 112"/>
                <a:gd name="T13" fmla="*/ 13 h 80"/>
                <a:gd name="T14" fmla="*/ 16 w 112"/>
                <a:gd name="T15" fmla="*/ 14 h 80"/>
                <a:gd name="T16" fmla="*/ 52 w 112"/>
                <a:gd name="T17" fmla="*/ 14 h 80"/>
                <a:gd name="T18" fmla="*/ 97 w 112"/>
                <a:gd name="T19" fmla="*/ 17 h 80"/>
                <a:gd name="T20" fmla="*/ 176 w 112"/>
                <a:gd name="T21" fmla="*/ 13 h 80"/>
                <a:gd name="T22" fmla="*/ 189 w 112"/>
                <a:gd name="T23" fmla="*/ 11 h 80"/>
                <a:gd name="T24" fmla="*/ 189 w 112"/>
                <a:gd name="T25" fmla="*/ 6 h 80"/>
                <a:gd name="T26" fmla="*/ 164 w 112"/>
                <a:gd name="T27" fmla="*/ 6 h 80"/>
                <a:gd name="T28" fmla="*/ 164 w 112"/>
                <a:gd name="T29" fmla="*/ 6 h 80"/>
                <a:gd name="T30" fmla="*/ 149 w 112"/>
                <a:gd name="T31" fmla="*/ 6 h 80"/>
                <a:gd name="T32" fmla="*/ 133 w 112"/>
                <a:gd name="T33" fmla="*/ 0 h 80"/>
                <a:gd name="T34" fmla="*/ 121 w 112"/>
                <a:gd name="T35" fmla="*/ 6 h 80"/>
                <a:gd name="T36" fmla="*/ 109 w 112"/>
                <a:gd name="T37" fmla="*/ 6 h 80"/>
                <a:gd name="T38" fmla="*/ 80 w 112"/>
                <a:gd name="T39" fmla="*/ 6 h 80"/>
                <a:gd name="T40" fmla="*/ 64 w 112"/>
                <a:gd name="T41" fmla="*/ 6 h 80"/>
                <a:gd name="T42" fmla="*/ 64 w 112"/>
                <a:gd name="T43" fmla="*/ 6 h 80"/>
                <a:gd name="T44" fmla="*/ 64 w 112"/>
                <a:gd name="T45" fmla="*/ 6 h 80"/>
                <a:gd name="T46" fmla="*/ 52 w 112"/>
                <a:gd name="T47" fmla="*/ 6 h 80"/>
                <a:gd name="T48" fmla="*/ 52 w 112"/>
                <a:gd name="T49" fmla="*/ 6 h 80"/>
                <a:gd name="T50" fmla="*/ 16 w 112"/>
                <a:gd name="T51" fmla="*/ 6 h 80"/>
                <a:gd name="T52" fmla="*/ 8 w 112"/>
                <a:gd name="T53" fmla="*/ 6 h 80"/>
                <a:gd name="T54" fmla="*/ 0 w 112"/>
                <a:gd name="T55" fmla="*/ 6 h 80"/>
                <a:gd name="T56" fmla="*/ 0 w 112"/>
                <a:gd name="T57" fmla="*/ 6 h 80"/>
                <a:gd name="T58" fmla="*/ 0 w 112"/>
                <a:gd name="T59" fmla="*/ 6 h 8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2"/>
                <a:gd name="T91" fmla="*/ 0 h 80"/>
                <a:gd name="T92" fmla="*/ 112 w 112"/>
                <a:gd name="T93" fmla="*/ 80 h 8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2" h="80">
                  <a:moveTo>
                    <a:pt x="0" y="24"/>
                  </a:moveTo>
                  <a:lnTo>
                    <a:pt x="0" y="32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0" y="48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16" y="64"/>
                  </a:lnTo>
                  <a:lnTo>
                    <a:pt x="32" y="64"/>
                  </a:lnTo>
                  <a:lnTo>
                    <a:pt x="56" y="80"/>
                  </a:lnTo>
                  <a:lnTo>
                    <a:pt x="104" y="56"/>
                  </a:lnTo>
                  <a:lnTo>
                    <a:pt x="112" y="48"/>
                  </a:lnTo>
                  <a:lnTo>
                    <a:pt x="112" y="24"/>
                  </a:lnTo>
                  <a:lnTo>
                    <a:pt x="96" y="16"/>
                  </a:lnTo>
                  <a:lnTo>
                    <a:pt x="96" y="8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40" y="8"/>
                  </a:lnTo>
                  <a:lnTo>
                    <a:pt x="40" y="24"/>
                  </a:lnTo>
                  <a:lnTo>
                    <a:pt x="32" y="32"/>
                  </a:lnTo>
                  <a:lnTo>
                    <a:pt x="32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62" name="Freeform 327"/>
            <p:cNvSpPr>
              <a:spLocks/>
            </p:cNvSpPr>
            <p:nvPr/>
          </p:nvSpPr>
          <p:spPr bwMode="auto">
            <a:xfrm>
              <a:off x="3287" y="1463"/>
              <a:ext cx="8" cy="15"/>
            </a:xfrm>
            <a:custGeom>
              <a:avLst/>
              <a:gdLst>
                <a:gd name="T0" fmla="*/ 0 w 8"/>
                <a:gd name="T1" fmla="*/ 0 h 16"/>
                <a:gd name="T2" fmla="*/ 0 w 8"/>
                <a:gd name="T3" fmla="*/ 8 h 16"/>
                <a:gd name="T4" fmla="*/ 8 w 8"/>
                <a:gd name="T5" fmla="*/ 8 h 16"/>
                <a:gd name="T6" fmla="*/ 0 w 8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0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63" name="Freeform 328"/>
            <p:cNvSpPr>
              <a:spLocks/>
            </p:cNvSpPr>
            <p:nvPr/>
          </p:nvSpPr>
          <p:spPr bwMode="auto">
            <a:xfrm>
              <a:off x="3287" y="1463"/>
              <a:ext cx="8" cy="15"/>
            </a:xfrm>
            <a:custGeom>
              <a:avLst/>
              <a:gdLst>
                <a:gd name="T0" fmla="*/ 0 w 8"/>
                <a:gd name="T1" fmla="*/ 0 h 16"/>
                <a:gd name="T2" fmla="*/ 0 w 8"/>
                <a:gd name="T3" fmla="*/ 8 h 16"/>
                <a:gd name="T4" fmla="*/ 8 w 8"/>
                <a:gd name="T5" fmla="*/ 8 h 16"/>
                <a:gd name="T6" fmla="*/ 0 w 8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0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0" y="0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64" name="Freeform 329"/>
            <p:cNvSpPr>
              <a:spLocks/>
            </p:cNvSpPr>
            <p:nvPr/>
          </p:nvSpPr>
          <p:spPr bwMode="auto">
            <a:xfrm>
              <a:off x="3962" y="2753"/>
              <a:ext cx="75" cy="141"/>
            </a:xfrm>
            <a:custGeom>
              <a:avLst/>
              <a:gdLst>
                <a:gd name="T0" fmla="*/ 0 w 72"/>
                <a:gd name="T1" fmla="*/ 25 h 152"/>
                <a:gd name="T2" fmla="*/ 0 w 72"/>
                <a:gd name="T3" fmla="*/ 31 h 152"/>
                <a:gd name="T4" fmla="*/ 8 w 72"/>
                <a:gd name="T5" fmla="*/ 33 h 152"/>
                <a:gd name="T6" fmla="*/ 71 w 72"/>
                <a:gd name="T7" fmla="*/ 33 h 152"/>
                <a:gd name="T8" fmla="*/ 90 w 72"/>
                <a:gd name="T9" fmla="*/ 32 h 152"/>
                <a:gd name="T10" fmla="*/ 125 w 72"/>
                <a:gd name="T11" fmla="*/ 17 h 152"/>
                <a:gd name="T12" fmla="*/ 146 w 72"/>
                <a:gd name="T13" fmla="*/ 6 h 152"/>
                <a:gd name="T14" fmla="*/ 160 w 72"/>
                <a:gd name="T15" fmla="*/ 9 h 152"/>
                <a:gd name="T16" fmla="*/ 160 w 72"/>
                <a:gd name="T17" fmla="*/ 6 h 152"/>
                <a:gd name="T18" fmla="*/ 146 w 72"/>
                <a:gd name="T19" fmla="*/ 6 h 152"/>
                <a:gd name="T20" fmla="*/ 125 w 72"/>
                <a:gd name="T21" fmla="*/ 0 h 152"/>
                <a:gd name="T22" fmla="*/ 106 w 72"/>
                <a:gd name="T23" fmla="*/ 6 h 152"/>
                <a:gd name="T24" fmla="*/ 90 w 72"/>
                <a:gd name="T25" fmla="*/ 6 h 152"/>
                <a:gd name="T26" fmla="*/ 90 w 72"/>
                <a:gd name="T27" fmla="*/ 6 h 152"/>
                <a:gd name="T28" fmla="*/ 8 w 72"/>
                <a:gd name="T29" fmla="*/ 11 h 152"/>
                <a:gd name="T30" fmla="*/ 0 w 72"/>
                <a:gd name="T31" fmla="*/ 15 h 152"/>
                <a:gd name="T32" fmla="*/ 8 w 72"/>
                <a:gd name="T33" fmla="*/ 19 h 152"/>
                <a:gd name="T34" fmla="*/ 0 w 72"/>
                <a:gd name="T35" fmla="*/ 25 h 15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152"/>
                <a:gd name="T56" fmla="*/ 72 w 72"/>
                <a:gd name="T57" fmla="*/ 152 h 15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152">
                  <a:moveTo>
                    <a:pt x="0" y="112"/>
                  </a:moveTo>
                  <a:lnTo>
                    <a:pt x="0" y="136"/>
                  </a:lnTo>
                  <a:lnTo>
                    <a:pt x="8" y="152"/>
                  </a:lnTo>
                  <a:lnTo>
                    <a:pt x="32" y="152"/>
                  </a:lnTo>
                  <a:lnTo>
                    <a:pt x="40" y="144"/>
                  </a:lnTo>
                  <a:lnTo>
                    <a:pt x="56" y="72"/>
                  </a:lnTo>
                  <a:lnTo>
                    <a:pt x="64" y="32"/>
                  </a:lnTo>
                  <a:lnTo>
                    <a:pt x="72" y="40"/>
                  </a:lnTo>
                  <a:lnTo>
                    <a:pt x="72" y="32"/>
                  </a:lnTo>
                  <a:lnTo>
                    <a:pt x="64" y="8"/>
                  </a:lnTo>
                  <a:lnTo>
                    <a:pt x="56" y="0"/>
                  </a:lnTo>
                  <a:lnTo>
                    <a:pt x="48" y="16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8" y="88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65" name="Freeform 330"/>
            <p:cNvSpPr>
              <a:spLocks/>
            </p:cNvSpPr>
            <p:nvPr/>
          </p:nvSpPr>
          <p:spPr bwMode="auto">
            <a:xfrm>
              <a:off x="3962" y="2753"/>
              <a:ext cx="75" cy="141"/>
            </a:xfrm>
            <a:custGeom>
              <a:avLst/>
              <a:gdLst>
                <a:gd name="T0" fmla="*/ 0 w 72"/>
                <a:gd name="T1" fmla="*/ 25 h 152"/>
                <a:gd name="T2" fmla="*/ 0 w 72"/>
                <a:gd name="T3" fmla="*/ 31 h 152"/>
                <a:gd name="T4" fmla="*/ 8 w 72"/>
                <a:gd name="T5" fmla="*/ 33 h 152"/>
                <a:gd name="T6" fmla="*/ 71 w 72"/>
                <a:gd name="T7" fmla="*/ 33 h 152"/>
                <a:gd name="T8" fmla="*/ 90 w 72"/>
                <a:gd name="T9" fmla="*/ 32 h 152"/>
                <a:gd name="T10" fmla="*/ 125 w 72"/>
                <a:gd name="T11" fmla="*/ 17 h 152"/>
                <a:gd name="T12" fmla="*/ 146 w 72"/>
                <a:gd name="T13" fmla="*/ 6 h 152"/>
                <a:gd name="T14" fmla="*/ 160 w 72"/>
                <a:gd name="T15" fmla="*/ 9 h 152"/>
                <a:gd name="T16" fmla="*/ 160 w 72"/>
                <a:gd name="T17" fmla="*/ 6 h 152"/>
                <a:gd name="T18" fmla="*/ 146 w 72"/>
                <a:gd name="T19" fmla="*/ 6 h 152"/>
                <a:gd name="T20" fmla="*/ 125 w 72"/>
                <a:gd name="T21" fmla="*/ 0 h 152"/>
                <a:gd name="T22" fmla="*/ 106 w 72"/>
                <a:gd name="T23" fmla="*/ 6 h 152"/>
                <a:gd name="T24" fmla="*/ 90 w 72"/>
                <a:gd name="T25" fmla="*/ 6 h 152"/>
                <a:gd name="T26" fmla="*/ 90 w 72"/>
                <a:gd name="T27" fmla="*/ 6 h 152"/>
                <a:gd name="T28" fmla="*/ 8 w 72"/>
                <a:gd name="T29" fmla="*/ 11 h 152"/>
                <a:gd name="T30" fmla="*/ 0 w 72"/>
                <a:gd name="T31" fmla="*/ 15 h 152"/>
                <a:gd name="T32" fmla="*/ 8 w 72"/>
                <a:gd name="T33" fmla="*/ 19 h 152"/>
                <a:gd name="T34" fmla="*/ 0 w 72"/>
                <a:gd name="T35" fmla="*/ 25 h 15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152"/>
                <a:gd name="T56" fmla="*/ 72 w 72"/>
                <a:gd name="T57" fmla="*/ 152 h 15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152">
                  <a:moveTo>
                    <a:pt x="0" y="112"/>
                  </a:moveTo>
                  <a:lnTo>
                    <a:pt x="0" y="136"/>
                  </a:lnTo>
                  <a:lnTo>
                    <a:pt x="8" y="152"/>
                  </a:lnTo>
                  <a:lnTo>
                    <a:pt x="32" y="152"/>
                  </a:lnTo>
                  <a:lnTo>
                    <a:pt x="40" y="144"/>
                  </a:lnTo>
                  <a:lnTo>
                    <a:pt x="56" y="72"/>
                  </a:lnTo>
                  <a:lnTo>
                    <a:pt x="64" y="32"/>
                  </a:lnTo>
                  <a:lnTo>
                    <a:pt x="72" y="40"/>
                  </a:lnTo>
                  <a:lnTo>
                    <a:pt x="72" y="32"/>
                  </a:lnTo>
                  <a:lnTo>
                    <a:pt x="64" y="8"/>
                  </a:lnTo>
                  <a:lnTo>
                    <a:pt x="56" y="0"/>
                  </a:lnTo>
                  <a:lnTo>
                    <a:pt x="48" y="16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8" y="88"/>
                  </a:lnTo>
                  <a:lnTo>
                    <a:pt x="0" y="112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66" name="Freeform 331"/>
            <p:cNvSpPr>
              <a:spLocks/>
            </p:cNvSpPr>
            <p:nvPr/>
          </p:nvSpPr>
          <p:spPr bwMode="auto">
            <a:xfrm>
              <a:off x="4541" y="2611"/>
              <a:ext cx="8" cy="15"/>
            </a:xfrm>
            <a:custGeom>
              <a:avLst/>
              <a:gdLst>
                <a:gd name="T0" fmla="*/ 0 w 8"/>
                <a:gd name="T1" fmla="*/ 8 h 16"/>
                <a:gd name="T2" fmla="*/ 8 w 8"/>
                <a:gd name="T3" fmla="*/ 8 h 16"/>
                <a:gd name="T4" fmla="*/ 0 w 8"/>
                <a:gd name="T5" fmla="*/ 0 h 16"/>
                <a:gd name="T6" fmla="*/ 0 w 8"/>
                <a:gd name="T7" fmla="*/ 8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8"/>
                  </a:moveTo>
                  <a:lnTo>
                    <a:pt x="8" y="16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67" name="Freeform 332"/>
            <p:cNvSpPr>
              <a:spLocks/>
            </p:cNvSpPr>
            <p:nvPr/>
          </p:nvSpPr>
          <p:spPr bwMode="auto">
            <a:xfrm>
              <a:off x="4541" y="2611"/>
              <a:ext cx="8" cy="15"/>
            </a:xfrm>
            <a:custGeom>
              <a:avLst/>
              <a:gdLst>
                <a:gd name="T0" fmla="*/ 0 w 8"/>
                <a:gd name="T1" fmla="*/ 8 h 16"/>
                <a:gd name="T2" fmla="*/ 8 w 8"/>
                <a:gd name="T3" fmla="*/ 8 h 16"/>
                <a:gd name="T4" fmla="*/ 0 w 8"/>
                <a:gd name="T5" fmla="*/ 0 h 16"/>
                <a:gd name="T6" fmla="*/ 0 w 8"/>
                <a:gd name="T7" fmla="*/ 8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8"/>
                  </a:moveTo>
                  <a:lnTo>
                    <a:pt x="8" y="16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68" name="Freeform 333"/>
            <p:cNvSpPr>
              <a:spLocks/>
            </p:cNvSpPr>
            <p:nvPr/>
          </p:nvSpPr>
          <p:spPr bwMode="auto">
            <a:xfrm>
              <a:off x="4558" y="2641"/>
              <a:ext cx="7" cy="8"/>
            </a:xfrm>
            <a:custGeom>
              <a:avLst/>
              <a:gdLst>
                <a:gd name="T0" fmla="*/ 0 w 8"/>
                <a:gd name="T1" fmla="*/ 0 h 8"/>
                <a:gd name="T2" fmla="*/ 4 w 8"/>
                <a:gd name="T3" fmla="*/ 8 h 8"/>
                <a:gd name="T4" fmla="*/ 4 w 8"/>
                <a:gd name="T5" fmla="*/ 0 h 8"/>
                <a:gd name="T6" fmla="*/ 0 w 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69" name="Freeform 334"/>
            <p:cNvSpPr>
              <a:spLocks/>
            </p:cNvSpPr>
            <p:nvPr/>
          </p:nvSpPr>
          <p:spPr bwMode="auto">
            <a:xfrm>
              <a:off x="4558" y="2641"/>
              <a:ext cx="7" cy="8"/>
            </a:xfrm>
            <a:custGeom>
              <a:avLst/>
              <a:gdLst>
                <a:gd name="T0" fmla="*/ 0 w 8"/>
                <a:gd name="T1" fmla="*/ 0 h 8"/>
                <a:gd name="T2" fmla="*/ 4 w 8"/>
                <a:gd name="T3" fmla="*/ 8 h 8"/>
                <a:gd name="T4" fmla="*/ 4 w 8"/>
                <a:gd name="T5" fmla="*/ 0 h 8"/>
                <a:gd name="T6" fmla="*/ 0 w 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70" name="Freeform 335"/>
            <p:cNvSpPr>
              <a:spLocks/>
            </p:cNvSpPr>
            <p:nvPr/>
          </p:nvSpPr>
          <p:spPr bwMode="auto">
            <a:xfrm>
              <a:off x="4351" y="2530"/>
              <a:ext cx="27" cy="38"/>
            </a:xfrm>
            <a:custGeom>
              <a:avLst/>
              <a:gdLst>
                <a:gd name="T0" fmla="*/ 0 w 24"/>
                <a:gd name="T1" fmla="*/ 19 h 39"/>
                <a:gd name="T2" fmla="*/ 84 w 24"/>
                <a:gd name="T3" fmla="*/ 19 h 39"/>
                <a:gd name="T4" fmla="*/ 254 w 24"/>
                <a:gd name="T5" fmla="*/ 19 h 39"/>
                <a:gd name="T6" fmla="*/ 254 w 24"/>
                <a:gd name="T7" fmla="*/ 19 h 39"/>
                <a:gd name="T8" fmla="*/ 171 w 24"/>
                <a:gd name="T9" fmla="*/ 8 h 39"/>
                <a:gd name="T10" fmla="*/ 84 w 24"/>
                <a:gd name="T11" fmla="*/ 0 h 39"/>
                <a:gd name="T12" fmla="*/ 0 w 24"/>
                <a:gd name="T13" fmla="*/ 19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9"/>
                <a:gd name="T23" fmla="*/ 24 w 24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9">
                  <a:moveTo>
                    <a:pt x="0" y="24"/>
                  </a:moveTo>
                  <a:lnTo>
                    <a:pt x="8" y="39"/>
                  </a:lnTo>
                  <a:lnTo>
                    <a:pt x="24" y="39"/>
                  </a:lnTo>
                  <a:lnTo>
                    <a:pt x="24" y="31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71" name="Freeform 336"/>
            <p:cNvSpPr>
              <a:spLocks/>
            </p:cNvSpPr>
            <p:nvPr/>
          </p:nvSpPr>
          <p:spPr bwMode="auto">
            <a:xfrm>
              <a:off x="4351" y="2530"/>
              <a:ext cx="27" cy="38"/>
            </a:xfrm>
            <a:custGeom>
              <a:avLst/>
              <a:gdLst>
                <a:gd name="T0" fmla="*/ 0 w 24"/>
                <a:gd name="T1" fmla="*/ 19 h 39"/>
                <a:gd name="T2" fmla="*/ 84 w 24"/>
                <a:gd name="T3" fmla="*/ 19 h 39"/>
                <a:gd name="T4" fmla="*/ 254 w 24"/>
                <a:gd name="T5" fmla="*/ 19 h 39"/>
                <a:gd name="T6" fmla="*/ 254 w 24"/>
                <a:gd name="T7" fmla="*/ 19 h 39"/>
                <a:gd name="T8" fmla="*/ 171 w 24"/>
                <a:gd name="T9" fmla="*/ 8 h 39"/>
                <a:gd name="T10" fmla="*/ 84 w 24"/>
                <a:gd name="T11" fmla="*/ 0 h 39"/>
                <a:gd name="T12" fmla="*/ 0 w 24"/>
                <a:gd name="T13" fmla="*/ 19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9"/>
                <a:gd name="T23" fmla="*/ 24 w 24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9">
                  <a:moveTo>
                    <a:pt x="0" y="24"/>
                  </a:moveTo>
                  <a:lnTo>
                    <a:pt x="8" y="39"/>
                  </a:lnTo>
                  <a:lnTo>
                    <a:pt x="24" y="39"/>
                  </a:lnTo>
                  <a:lnTo>
                    <a:pt x="24" y="31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24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72" name="Freeform 337"/>
            <p:cNvSpPr>
              <a:spLocks/>
            </p:cNvSpPr>
            <p:nvPr/>
          </p:nvSpPr>
          <p:spPr bwMode="auto">
            <a:xfrm>
              <a:off x="4664" y="2435"/>
              <a:ext cx="34" cy="14"/>
            </a:xfrm>
            <a:custGeom>
              <a:avLst/>
              <a:gdLst>
                <a:gd name="T0" fmla="*/ 0 w 32"/>
                <a:gd name="T1" fmla="*/ 0 h 16"/>
                <a:gd name="T2" fmla="*/ 0 w 32"/>
                <a:gd name="T3" fmla="*/ 4 h 16"/>
                <a:gd name="T4" fmla="*/ 50 w 32"/>
                <a:gd name="T5" fmla="*/ 4 h 16"/>
                <a:gd name="T6" fmla="*/ 80 w 32"/>
                <a:gd name="T7" fmla="*/ 4 h 16"/>
                <a:gd name="T8" fmla="*/ 105 w 32"/>
                <a:gd name="T9" fmla="*/ 0 h 16"/>
                <a:gd name="T10" fmla="*/ 31 w 32"/>
                <a:gd name="T11" fmla="*/ 0 h 16"/>
                <a:gd name="T12" fmla="*/ 0 w 32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6"/>
                <a:gd name="T23" fmla="*/ 32 w 32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6">
                  <a:moveTo>
                    <a:pt x="0" y="0"/>
                  </a:moveTo>
                  <a:lnTo>
                    <a:pt x="0" y="8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73" name="Freeform 338"/>
            <p:cNvSpPr>
              <a:spLocks/>
            </p:cNvSpPr>
            <p:nvPr/>
          </p:nvSpPr>
          <p:spPr bwMode="auto">
            <a:xfrm>
              <a:off x="4664" y="2435"/>
              <a:ext cx="34" cy="14"/>
            </a:xfrm>
            <a:custGeom>
              <a:avLst/>
              <a:gdLst>
                <a:gd name="T0" fmla="*/ 0 w 32"/>
                <a:gd name="T1" fmla="*/ 0 h 16"/>
                <a:gd name="T2" fmla="*/ 0 w 32"/>
                <a:gd name="T3" fmla="*/ 4 h 16"/>
                <a:gd name="T4" fmla="*/ 50 w 32"/>
                <a:gd name="T5" fmla="*/ 4 h 16"/>
                <a:gd name="T6" fmla="*/ 80 w 32"/>
                <a:gd name="T7" fmla="*/ 4 h 16"/>
                <a:gd name="T8" fmla="*/ 105 w 32"/>
                <a:gd name="T9" fmla="*/ 0 h 16"/>
                <a:gd name="T10" fmla="*/ 31 w 32"/>
                <a:gd name="T11" fmla="*/ 0 h 16"/>
                <a:gd name="T12" fmla="*/ 0 w 32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6"/>
                <a:gd name="T23" fmla="*/ 32 w 32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6">
                  <a:moveTo>
                    <a:pt x="0" y="0"/>
                  </a:moveTo>
                  <a:lnTo>
                    <a:pt x="0" y="8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74" name="Freeform 339"/>
            <p:cNvSpPr>
              <a:spLocks/>
            </p:cNvSpPr>
            <p:nvPr/>
          </p:nvSpPr>
          <p:spPr bwMode="auto">
            <a:xfrm>
              <a:off x="4897" y="2272"/>
              <a:ext cx="24" cy="36"/>
            </a:xfrm>
            <a:custGeom>
              <a:avLst/>
              <a:gdLst>
                <a:gd name="T0" fmla="*/ 0 w 24"/>
                <a:gd name="T1" fmla="*/ 5 h 40"/>
                <a:gd name="T2" fmla="*/ 0 w 24"/>
                <a:gd name="T3" fmla="*/ 5 h 40"/>
                <a:gd name="T4" fmla="*/ 8 w 24"/>
                <a:gd name="T5" fmla="*/ 5 h 40"/>
                <a:gd name="T6" fmla="*/ 8 w 24"/>
                <a:gd name="T7" fmla="*/ 5 h 40"/>
                <a:gd name="T8" fmla="*/ 8 w 24"/>
                <a:gd name="T9" fmla="*/ 5 h 40"/>
                <a:gd name="T10" fmla="*/ 16 w 24"/>
                <a:gd name="T11" fmla="*/ 5 h 40"/>
                <a:gd name="T12" fmla="*/ 24 w 24"/>
                <a:gd name="T13" fmla="*/ 5 h 40"/>
                <a:gd name="T14" fmla="*/ 16 w 24"/>
                <a:gd name="T15" fmla="*/ 5 h 40"/>
                <a:gd name="T16" fmla="*/ 8 w 24"/>
                <a:gd name="T17" fmla="*/ 0 h 40"/>
                <a:gd name="T18" fmla="*/ 0 w 24"/>
                <a:gd name="T19" fmla="*/ 5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40"/>
                <a:gd name="T32" fmla="*/ 24 w 24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40">
                  <a:moveTo>
                    <a:pt x="0" y="8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75" name="Freeform 340"/>
            <p:cNvSpPr>
              <a:spLocks/>
            </p:cNvSpPr>
            <p:nvPr/>
          </p:nvSpPr>
          <p:spPr bwMode="auto">
            <a:xfrm>
              <a:off x="4897" y="2272"/>
              <a:ext cx="24" cy="36"/>
            </a:xfrm>
            <a:custGeom>
              <a:avLst/>
              <a:gdLst>
                <a:gd name="T0" fmla="*/ 0 w 24"/>
                <a:gd name="T1" fmla="*/ 5 h 40"/>
                <a:gd name="T2" fmla="*/ 0 w 24"/>
                <a:gd name="T3" fmla="*/ 5 h 40"/>
                <a:gd name="T4" fmla="*/ 8 w 24"/>
                <a:gd name="T5" fmla="*/ 5 h 40"/>
                <a:gd name="T6" fmla="*/ 8 w 24"/>
                <a:gd name="T7" fmla="*/ 5 h 40"/>
                <a:gd name="T8" fmla="*/ 8 w 24"/>
                <a:gd name="T9" fmla="*/ 5 h 40"/>
                <a:gd name="T10" fmla="*/ 16 w 24"/>
                <a:gd name="T11" fmla="*/ 5 h 40"/>
                <a:gd name="T12" fmla="*/ 24 w 24"/>
                <a:gd name="T13" fmla="*/ 5 h 40"/>
                <a:gd name="T14" fmla="*/ 16 w 24"/>
                <a:gd name="T15" fmla="*/ 5 h 40"/>
                <a:gd name="T16" fmla="*/ 8 w 24"/>
                <a:gd name="T17" fmla="*/ 0 h 40"/>
                <a:gd name="T18" fmla="*/ 0 w 24"/>
                <a:gd name="T19" fmla="*/ 5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40"/>
                <a:gd name="T32" fmla="*/ 24 w 24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40">
                  <a:moveTo>
                    <a:pt x="0" y="8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76" name="Freeform 341"/>
            <p:cNvSpPr>
              <a:spLocks/>
            </p:cNvSpPr>
            <p:nvPr/>
          </p:nvSpPr>
          <p:spPr bwMode="auto">
            <a:xfrm>
              <a:off x="4921" y="2272"/>
              <a:ext cx="24" cy="14"/>
            </a:xfrm>
            <a:custGeom>
              <a:avLst/>
              <a:gdLst>
                <a:gd name="T0" fmla="*/ 0 w 24"/>
                <a:gd name="T1" fmla="*/ 4 h 16"/>
                <a:gd name="T2" fmla="*/ 0 w 24"/>
                <a:gd name="T3" fmla="*/ 4 h 16"/>
                <a:gd name="T4" fmla="*/ 8 w 24"/>
                <a:gd name="T5" fmla="*/ 4 h 16"/>
                <a:gd name="T6" fmla="*/ 16 w 24"/>
                <a:gd name="T7" fmla="*/ 4 h 16"/>
                <a:gd name="T8" fmla="*/ 24 w 24"/>
                <a:gd name="T9" fmla="*/ 4 h 16"/>
                <a:gd name="T10" fmla="*/ 24 w 24"/>
                <a:gd name="T11" fmla="*/ 0 h 16"/>
                <a:gd name="T12" fmla="*/ 16 w 24"/>
                <a:gd name="T13" fmla="*/ 0 h 16"/>
                <a:gd name="T14" fmla="*/ 0 w 24"/>
                <a:gd name="T15" fmla="*/ 4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16"/>
                <a:gd name="T26" fmla="*/ 24 w 24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16">
                  <a:moveTo>
                    <a:pt x="0" y="8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77" name="Freeform 342"/>
            <p:cNvSpPr>
              <a:spLocks/>
            </p:cNvSpPr>
            <p:nvPr/>
          </p:nvSpPr>
          <p:spPr bwMode="auto">
            <a:xfrm>
              <a:off x="4921" y="2272"/>
              <a:ext cx="24" cy="14"/>
            </a:xfrm>
            <a:custGeom>
              <a:avLst/>
              <a:gdLst>
                <a:gd name="T0" fmla="*/ 0 w 24"/>
                <a:gd name="T1" fmla="*/ 4 h 16"/>
                <a:gd name="T2" fmla="*/ 0 w 24"/>
                <a:gd name="T3" fmla="*/ 4 h 16"/>
                <a:gd name="T4" fmla="*/ 8 w 24"/>
                <a:gd name="T5" fmla="*/ 4 h 16"/>
                <a:gd name="T6" fmla="*/ 16 w 24"/>
                <a:gd name="T7" fmla="*/ 4 h 16"/>
                <a:gd name="T8" fmla="*/ 24 w 24"/>
                <a:gd name="T9" fmla="*/ 4 h 16"/>
                <a:gd name="T10" fmla="*/ 24 w 24"/>
                <a:gd name="T11" fmla="*/ 0 h 16"/>
                <a:gd name="T12" fmla="*/ 16 w 24"/>
                <a:gd name="T13" fmla="*/ 0 h 16"/>
                <a:gd name="T14" fmla="*/ 0 w 24"/>
                <a:gd name="T15" fmla="*/ 4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16"/>
                <a:gd name="T26" fmla="*/ 24 w 24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16">
                  <a:moveTo>
                    <a:pt x="0" y="8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78" name="Freeform 343"/>
            <p:cNvSpPr>
              <a:spLocks/>
            </p:cNvSpPr>
            <p:nvPr/>
          </p:nvSpPr>
          <p:spPr bwMode="auto">
            <a:xfrm>
              <a:off x="4905" y="2173"/>
              <a:ext cx="124" cy="106"/>
            </a:xfrm>
            <a:custGeom>
              <a:avLst/>
              <a:gdLst>
                <a:gd name="T0" fmla="*/ 0 w 120"/>
                <a:gd name="T1" fmla="*/ 32 h 112"/>
                <a:gd name="T2" fmla="*/ 0 w 120"/>
                <a:gd name="T3" fmla="*/ 35 h 112"/>
                <a:gd name="T4" fmla="*/ 36 w 120"/>
                <a:gd name="T5" fmla="*/ 35 h 112"/>
                <a:gd name="T6" fmla="*/ 75 w 120"/>
                <a:gd name="T7" fmla="*/ 29 h 112"/>
                <a:gd name="T8" fmla="*/ 94 w 120"/>
                <a:gd name="T9" fmla="*/ 32 h 112"/>
                <a:gd name="T10" fmla="*/ 94 w 120"/>
                <a:gd name="T11" fmla="*/ 35 h 112"/>
                <a:gd name="T12" fmla="*/ 106 w 120"/>
                <a:gd name="T13" fmla="*/ 38 h 112"/>
                <a:gd name="T14" fmla="*/ 122 w 120"/>
                <a:gd name="T15" fmla="*/ 32 h 112"/>
                <a:gd name="T16" fmla="*/ 122 w 120"/>
                <a:gd name="T17" fmla="*/ 29 h 112"/>
                <a:gd name="T18" fmla="*/ 138 w 120"/>
                <a:gd name="T19" fmla="*/ 32 h 112"/>
                <a:gd name="T20" fmla="*/ 155 w 120"/>
                <a:gd name="T21" fmla="*/ 32 h 112"/>
                <a:gd name="T22" fmla="*/ 155 w 120"/>
                <a:gd name="T23" fmla="*/ 29 h 112"/>
                <a:gd name="T24" fmla="*/ 168 w 120"/>
                <a:gd name="T25" fmla="*/ 32 h 112"/>
                <a:gd name="T26" fmla="*/ 168 w 120"/>
                <a:gd name="T27" fmla="*/ 29 h 112"/>
                <a:gd name="T28" fmla="*/ 185 w 120"/>
                <a:gd name="T29" fmla="*/ 29 h 112"/>
                <a:gd name="T30" fmla="*/ 202 w 120"/>
                <a:gd name="T31" fmla="*/ 29 h 112"/>
                <a:gd name="T32" fmla="*/ 217 w 120"/>
                <a:gd name="T33" fmla="*/ 29 h 112"/>
                <a:gd name="T34" fmla="*/ 217 w 120"/>
                <a:gd name="T35" fmla="*/ 17 h 112"/>
                <a:gd name="T36" fmla="*/ 231 w 120"/>
                <a:gd name="T37" fmla="*/ 17 h 112"/>
                <a:gd name="T38" fmla="*/ 231 w 120"/>
                <a:gd name="T39" fmla="*/ 8 h 112"/>
                <a:gd name="T40" fmla="*/ 217 w 120"/>
                <a:gd name="T41" fmla="*/ 0 h 112"/>
                <a:gd name="T42" fmla="*/ 217 w 120"/>
                <a:gd name="T43" fmla="*/ 8 h 112"/>
                <a:gd name="T44" fmla="*/ 202 w 120"/>
                <a:gd name="T45" fmla="*/ 8 h 112"/>
                <a:gd name="T46" fmla="*/ 185 w 120"/>
                <a:gd name="T47" fmla="*/ 14 h 112"/>
                <a:gd name="T48" fmla="*/ 155 w 120"/>
                <a:gd name="T49" fmla="*/ 20 h 112"/>
                <a:gd name="T50" fmla="*/ 138 w 120"/>
                <a:gd name="T51" fmla="*/ 25 h 112"/>
                <a:gd name="T52" fmla="*/ 138 w 120"/>
                <a:gd name="T53" fmla="*/ 20 h 112"/>
                <a:gd name="T54" fmla="*/ 122 w 120"/>
                <a:gd name="T55" fmla="*/ 23 h 112"/>
                <a:gd name="T56" fmla="*/ 106 w 120"/>
                <a:gd name="T57" fmla="*/ 29 h 112"/>
                <a:gd name="T58" fmla="*/ 94 w 120"/>
                <a:gd name="T59" fmla="*/ 29 h 112"/>
                <a:gd name="T60" fmla="*/ 44 w 120"/>
                <a:gd name="T61" fmla="*/ 29 h 112"/>
                <a:gd name="T62" fmla="*/ 0 w 120"/>
                <a:gd name="T63" fmla="*/ 32 h 1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0"/>
                <a:gd name="T97" fmla="*/ 0 h 112"/>
                <a:gd name="T98" fmla="*/ 120 w 120"/>
                <a:gd name="T99" fmla="*/ 112 h 1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0" h="112">
                  <a:moveTo>
                    <a:pt x="0" y="96"/>
                  </a:moveTo>
                  <a:lnTo>
                    <a:pt x="0" y="10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48" y="96"/>
                  </a:lnTo>
                  <a:lnTo>
                    <a:pt x="48" y="104"/>
                  </a:lnTo>
                  <a:lnTo>
                    <a:pt x="56" y="112"/>
                  </a:lnTo>
                  <a:lnTo>
                    <a:pt x="64" y="96"/>
                  </a:lnTo>
                  <a:lnTo>
                    <a:pt x="64" y="88"/>
                  </a:lnTo>
                  <a:lnTo>
                    <a:pt x="72" y="96"/>
                  </a:lnTo>
                  <a:lnTo>
                    <a:pt x="80" y="96"/>
                  </a:lnTo>
                  <a:lnTo>
                    <a:pt x="80" y="88"/>
                  </a:lnTo>
                  <a:lnTo>
                    <a:pt x="88" y="96"/>
                  </a:lnTo>
                  <a:lnTo>
                    <a:pt x="88" y="88"/>
                  </a:lnTo>
                  <a:lnTo>
                    <a:pt x="96" y="88"/>
                  </a:lnTo>
                  <a:lnTo>
                    <a:pt x="104" y="88"/>
                  </a:lnTo>
                  <a:lnTo>
                    <a:pt x="112" y="88"/>
                  </a:lnTo>
                  <a:lnTo>
                    <a:pt x="112" y="48"/>
                  </a:lnTo>
                  <a:lnTo>
                    <a:pt x="120" y="48"/>
                  </a:lnTo>
                  <a:lnTo>
                    <a:pt x="120" y="8"/>
                  </a:lnTo>
                  <a:lnTo>
                    <a:pt x="112" y="0"/>
                  </a:lnTo>
                  <a:lnTo>
                    <a:pt x="112" y="8"/>
                  </a:lnTo>
                  <a:lnTo>
                    <a:pt x="104" y="8"/>
                  </a:lnTo>
                  <a:lnTo>
                    <a:pt x="96" y="40"/>
                  </a:lnTo>
                  <a:lnTo>
                    <a:pt x="80" y="56"/>
                  </a:lnTo>
                  <a:lnTo>
                    <a:pt x="72" y="72"/>
                  </a:lnTo>
                  <a:lnTo>
                    <a:pt x="72" y="56"/>
                  </a:lnTo>
                  <a:lnTo>
                    <a:pt x="64" y="64"/>
                  </a:lnTo>
                  <a:lnTo>
                    <a:pt x="56" y="88"/>
                  </a:lnTo>
                  <a:lnTo>
                    <a:pt x="48" y="88"/>
                  </a:lnTo>
                  <a:lnTo>
                    <a:pt x="24" y="88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79" name="Freeform 344"/>
            <p:cNvSpPr>
              <a:spLocks/>
            </p:cNvSpPr>
            <p:nvPr/>
          </p:nvSpPr>
          <p:spPr bwMode="auto">
            <a:xfrm>
              <a:off x="4905" y="2173"/>
              <a:ext cx="124" cy="106"/>
            </a:xfrm>
            <a:custGeom>
              <a:avLst/>
              <a:gdLst>
                <a:gd name="T0" fmla="*/ 0 w 120"/>
                <a:gd name="T1" fmla="*/ 32 h 112"/>
                <a:gd name="T2" fmla="*/ 0 w 120"/>
                <a:gd name="T3" fmla="*/ 35 h 112"/>
                <a:gd name="T4" fmla="*/ 36 w 120"/>
                <a:gd name="T5" fmla="*/ 35 h 112"/>
                <a:gd name="T6" fmla="*/ 75 w 120"/>
                <a:gd name="T7" fmla="*/ 29 h 112"/>
                <a:gd name="T8" fmla="*/ 94 w 120"/>
                <a:gd name="T9" fmla="*/ 32 h 112"/>
                <a:gd name="T10" fmla="*/ 94 w 120"/>
                <a:gd name="T11" fmla="*/ 35 h 112"/>
                <a:gd name="T12" fmla="*/ 106 w 120"/>
                <a:gd name="T13" fmla="*/ 38 h 112"/>
                <a:gd name="T14" fmla="*/ 122 w 120"/>
                <a:gd name="T15" fmla="*/ 32 h 112"/>
                <a:gd name="T16" fmla="*/ 122 w 120"/>
                <a:gd name="T17" fmla="*/ 29 h 112"/>
                <a:gd name="T18" fmla="*/ 138 w 120"/>
                <a:gd name="T19" fmla="*/ 32 h 112"/>
                <a:gd name="T20" fmla="*/ 155 w 120"/>
                <a:gd name="T21" fmla="*/ 32 h 112"/>
                <a:gd name="T22" fmla="*/ 155 w 120"/>
                <a:gd name="T23" fmla="*/ 29 h 112"/>
                <a:gd name="T24" fmla="*/ 168 w 120"/>
                <a:gd name="T25" fmla="*/ 32 h 112"/>
                <a:gd name="T26" fmla="*/ 168 w 120"/>
                <a:gd name="T27" fmla="*/ 29 h 112"/>
                <a:gd name="T28" fmla="*/ 185 w 120"/>
                <a:gd name="T29" fmla="*/ 29 h 112"/>
                <a:gd name="T30" fmla="*/ 202 w 120"/>
                <a:gd name="T31" fmla="*/ 29 h 112"/>
                <a:gd name="T32" fmla="*/ 217 w 120"/>
                <a:gd name="T33" fmla="*/ 29 h 112"/>
                <a:gd name="T34" fmla="*/ 217 w 120"/>
                <a:gd name="T35" fmla="*/ 17 h 112"/>
                <a:gd name="T36" fmla="*/ 231 w 120"/>
                <a:gd name="T37" fmla="*/ 17 h 112"/>
                <a:gd name="T38" fmla="*/ 231 w 120"/>
                <a:gd name="T39" fmla="*/ 8 h 112"/>
                <a:gd name="T40" fmla="*/ 217 w 120"/>
                <a:gd name="T41" fmla="*/ 0 h 112"/>
                <a:gd name="T42" fmla="*/ 217 w 120"/>
                <a:gd name="T43" fmla="*/ 8 h 112"/>
                <a:gd name="T44" fmla="*/ 202 w 120"/>
                <a:gd name="T45" fmla="*/ 8 h 112"/>
                <a:gd name="T46" fmla="*/ 185 w 120"/>
                <a:gd name="T47" fmla="*/ 14 h 112"/>
                <a:gd name="T48" fmla="*/ 155 w 120"/>
                <a:gd name="T49" fmla="*/ 20 h 112"/>
                <a:gd name="T50" fmla="*/ 138 w 120"/>
                <a:gd name="T51" fmla="*/ 25 h 112"/>
                <a:gd name="T52" fmla="*/ 138 w 120"/>
                <a:gd name="T53" fmla="*/ 20 h 112"/>
                <a:gd name="T54" fmla="*/ 122 w 120"/>
                <a:gd name="T55" fmla="*/ 23 h 112"/>
                <a:gd name="T56" fmla="*/ 106 w 120"/>
                <a:gd name="T57" fmla="*/ 29 h 112"/>
                <a:gd name="T58" fmla="*/ 94 w 120"/>
                <a:gd name="T59" fmla="*/ 29 h 112"/>
                <a:gd name="T60" fmla="*/ 44 w 120"/>
                <a:gd name="T61" fmla="*/ 29 h 112"/>
                <a:gd name="T62" fmla="*/ 0 w 120"/>
                <a:gd name="T63" fmla="*/ 32 h 1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0"/>
                <a:gd name="T97" fmla="*/ 0 h 112"/>
                <a:gd name="T98" fmla="*/ 120 w 120"/>
                <a:gd name="T99" fmla="*/ 112 h 1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0" h="112">
                  <a:moveTo>
                    <a:pt x="0" y="96"/>
                  </a:moveTo>
                  <a:lnTo>
                    <a:pt x="0" y="10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48" y="96"/>
                  </a:lnTo>
                  <a:lnTo>
                    <a:pt x="48" y="104"/>
                  </a:lnTo>
                  <a:lnTo>
                    <a:pt x="56" y="112"/>
                  </a:lnTo>
                  <a:lnTo>
                    <a:pt x="64" y="96"/>
                  </a:lnTo>
                  <a:lnTo>
                    <a:pt x="64" y="88"/>
                  </a:lnTo>
                  <a:lnTo>
                    <a:pt x="72" y="96"/>
                  </a:lnTo>
                  <a:lnTo>
                    <a:pt x="80" y="96"/>
                  </a:lnTo>
                  <a:lnTo>
                    <a:pt x="80" y="88"/>
                  </a:lnTo>
                  <a:lnTo>
                    <a:pt x="88" y="96"/>
                  </a:lnTo>
                  <a:lnTo>
                    <a:pt x="88" y="88"/>
                  </a:lnTo>
                  <a:lnTo>
                    <a:pt x="96" y="88"/>
                  </a:lnTo>
                  <a:lnTo>
                    <a:pt x="104" y="88"/>
                  </a:lnTo>
                  <a:lnTo>
                    <a:pt x="112" y="88"/>
                  </a:lnTo>
                  <a:lnTo>
                    <a:pt x="112" y="48"/>
                  </a:lnTo>
                  <a:lnTo>
                    <a:pt x="120" y="48"/>
                  </a:lnTo>
                  <a:lnTo>
                    <a:pt x="120" y="8"/>
                  </a:lnTo>
                  <a:lnTo>
                    <a:pt x="112" y="0"/>
                  </a:lnTo>
                  <a:lnTo>
                    <a:pt x="112" y="8"/>
                  </a:lnTo>
                  <a:lnTo>
                    <a:pt x="104" y="8"/>
                  </a:lnTo>
                  <a:lnTo>
                    <a:pt x="96" y="40"/>
                  </a:lnTo>
                  <a:lnTo>
                    <a:pt x="80" y="56"/>
                  </a:lnTo>
                  <a:lnTo>
                    <a:pt x="72" y="72"/>
                  </a:lnTo>
                  <a:lnTo>
                    <a:pt x="72" y="56"/>
                  </a:lnTo>
                  <a:lnTo>
                    <a:pt x="64" y="64"/>
                  </a:lnTo>
                  <a:lnTo>
                    <a:pt x="56" y="88"/>
                  </a:lnTo>
                  <a:lnTo>
                    <a:pt x="48" y="88"/>
                  </a:lnTo>
                  <a:lnTo>
                    <a:pt x="24" y="88"/>
                  </a:lnTo>
                  <a:lnTo>
                    <a:pt x="0" y="96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80" name="Freeform 345"/>
            <p:cNvSpPr>
              <a:spLocks/>
            </p:cNvSpPr>
            <p:nvPr/>
          </p:nvSpPr>
          <p:spPr bwMode="auto">
            <a:xfrm>
              <a:off x="5004" y="2122"/>
              <a:ext cx="66" cy="51"/>
            </a:xfrm>
            <a:custGeom>
              <a:avLst/>
              <a:gdLst>
                <a:gd name="T0" fmla="*/ 0 w 64"/>
                <a:gd name="T1" fmla="*/ 7 h 56"/>
                <a:gd name="T2" fmla="*/ 0 w 64"/>
                <a:gd name="T3" fmla="*/ 9 h 56"/>
                <a:gd name="T4" fmla="*/ 36 w 64"/>
                <a:gd name="T5" fmla="*/ 9 h 56"/>
                <a:gd name="T6" fmla="*/ 8 w 64"/>
                <a:gd name="T7" fmla="*/ 9 h 56"/>
                <a:gd name="T8" fmla="*/ 8 w 64"/>
                <a:gd name="T9" fmla="*/ 7 h 56"/>
                <a:gd name="T10" fmla="*/ 44 w 64"/>
                <a:gd name="T11" fmla="*/ 7 h 56"/>
                <a:gd name="T12" fmla="*/ 71 w 64"/>
                <a:gd name="T13" fmla="*/ 9 h 56"/>
                <a:gd name="T14" fmla="*/ 90 w 64"/>
                <a:gd name="T15" fmla="*/ 5 h 56"/>
                <a:gd name="T16" fmla="*/ 103 w 64"/>
                <a:gd name="T17" fmla="*/ 5 h 56"/>
                <a:gd name="T18" fmla="*/ 116 w 64"/>
                <a:gd name="T19" fmla="*/ 5 h 56"/>
                <a:gd name="T20" fmla="*/ 103 w 64"/>
                <a:gd name="T21" fmla="*/ 5 h 56"/>
                <a:gd name="T22" fmla="*/ 116 w 64"/>
                <a:gd name="T23" fmla="*/ 5 h 56"/>
                <a:gd name="T24" fmla="*/ 103 w 64"/>
                <a:gd name="T25" fmla="*/ 5 h 56"/>
                <a:gd name="T26" fmla="*/ 71 w 64"/>
                <a:gd name="T27" fmla="*/ 5 h 56"/>
                <a:gd name="T28" fmla="*/ 44 w 64"/>
                <a:gd name="T29" fmla="*/ 0 h 56"/>
                <a:gd name="T30" fmla="*/ 44 w 64"/>
                <a:gd name="T31" fmla="*/ 5 h 56"/>
                <a:gd name="T32" fmla="*/ 36 w 64"/>
                <a:gd name="T33" fmla="*/ 5 h 56"/>
                <a:gd name="T34" fmla="*/ 8 w 64"/>
                <a:gd name="T35" fmla="*/ 5 h 56"/>
                <a:gd name="T36" fmla="*/ 8 w 64"/>
                <a:gd name="T37" fmla="*/ 5 h 56"/>
                <a:gd name="T38" fmla="*/ 0 w 64"/>
                <a:gd name="T39" fmla="*/ 7 h 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4"/>
                <a:gd name="T61" fmla="*/ 0 h 56"/>
                <a:gd name="T62" fmla="*/ 64 w 64"/>
                <a:gd name="T63" fmla="*/ 56 h 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4" h="56">
                  <a:moveTo>
                    <a:pt x="0" y="48"/>
                  </a:moveTo>
                  <a:lnTo>
                    <a:pt x="0" y="56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24" y="48"/>
                  </a:lnTo>
                  <a:lnTo>
                    <a:pt x="40" y="56"/>
                  </a:lnTo>
                  <a:lnTo>
                    <a:pt x="48" y="40"/>
                  </a:lnTo>
                  <a:lnTo>
                    <a:pt x="56" y="40"/>
                  </a:lnTo>
                  <a:lnTo>
                    <a:pt x="64" y="32"/>
                  </a:lnTo>
                  <a:lnTo>
                    <a:pt x="56" y="24"/>
                  </a:lnTo>
                  <a:lnTo>
                    <a:pt x="64" y="16"/>
                  </a:lnTo>
                  <a:lnTo>
                    <a:pt x="56" y="24"/>
                  </a:lnTo>
                  <a:lnTo>
                    <a:pt x="40" y="16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16" y="40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81" name="Freeform 346"/>
            <p:cNvSpPr>
              <a:spLocks/>
            </p:cNvSpPr>
            <p:nvPr/>
          </p:nvSpPr>
          <p:spPr bwMode="auto">
            <a:xfrm>
              <a:off x="5004" y="2122"/>
              <a:ext cx="66" cy="51"/>
            </a:xfrm>
            <a:custGeom>
              <a:avLst/>
              <a:gdLst>
                <a:gd name="T0" fmla="*/ 0 w 64"/>
                <a:gd name="T1" fmla="*/ 7 h 56"/>
                <a:gd name="T2" fmla="*/ 0 w 64"/>
                <a:gd name="T3" fmla="*/ 9 h 56"/>
                <a:gd name="T4" fmla="*/ 36 w 64"/>
                <a:gd name="T5" fmla="*/ 9 h 56"/>
                <a:gd name="T6" fmla="*/ 8 w 64"/>
                <a:gd name="T7" fmla="*/ 9 h 56"/>
                <a:gd name="T8" fmla="*/ 8 w 64"/>
                <a:gd name="T9" fmla="*/ 7 h 56"/>
                <a:gd name="T10" fmla="*/ 44 w 64"/>
                <a:gd name="T11" fmla="*/ 7 h 56"/>
                <a:gd name="T12" fmla="*/ 71 w 64"/>
                <a:gd name="T13" fmla="*/ 9 h 56"/>
                <a:gd name="T14" fmla="*/ 90 w 64"/>
                <a:gd name="T15" fmla="*/ 5 h 56"/>
                <a:gd name="T16" fmla="*/ 103 w 64"/>
                <a:gd name="T17" fmla="*/ 5 h 56"/>
                <a:gd name="T18" fmla="*/ 116 w 64"/>
                <a:gd name="T19" fmla="*/ 5 h 56"/>
                <a:gd name="T20" fmla="*/ 103 w 64"/>
                <a:gd name="T21" fmla="*/ 5 h 56"/>
                <a:gd name="T22" fmla="*/ 116 w 64"/>
                <a:gd name="T23" fmla="*/ 5 h 56"/>
                <a:gd name="T24" fmla="*/ 103 w 64"/>
                <a:gd name="T25" fmla="*/ 5 h 56"/>
                <a:gd name="T26" fmla="*/ 71 w 64"/>
                <a:gd name="T27" fmla="*/ 5 h 56"/>
                <a:gd name="T28" fmla="*/ 44 w 64"/>
                <a:gd name="T29" fmla="*/ 0 h 56"/>
                <a:gd name="T30" fmla="*/ 44 w 64"/>
                <a:gd name="T31" fmla="*/ 5 h 56"/>
                <a:gd name="T32" fmla="*/ 36 w 64"/>
                <a:gd name="T33" fmla="*/ 5 h 56"/>
                <a:gd name="T34" fmla="*/ 8 w 64"/>
                <a:gd name="T35" fmla="*/ 5 h 56"/>
                <a:gd name="T36" fmla="*/ 8 w 64"/>
                <a:gd name="T37" fmla="*/ 5 h 56"/>
                <a:gd name="T38" fmla="*/ 0 w 64"/>
                <a:gd name="T39" fmla="*/ 7 h 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4"/>
                <a:gd name="T61" fmla="*/ 0 h 56"/>
                <a:gd name="T62" fmla="*/ 64 w 64"/>
                <a:gd name="T63" fmla="*/ 56 h 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4" h="56">
                  <a:moveTo>
                    <a:pt x="0" y="48"/>
                  </a:moveTo>
                  <a:lnTo>
                    <a:pt x="0" y="56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24" y="48"/>
                  </a:lnTo>
                  <a:lnTo>
                    <a:pt x="40" y="56"/>
                  </a:lnTo>
                  <a:lnTo>
                    <a:pt x="48" y="40"/>
                  </a:lnTo>
                  <a:lnTo>
                    <a:pt x="56" y="40"/>
                  </a:lnTo>
                  <a:lnTo>
                    <a:pt x="64" y="32"/>
                  </a:lnTo>
                  <a:lnTo>
                    <a:pt x="56" y="24"/>
                  </a:lnTo>
                  <a:lnTo>
                    <a:pt x="64" y="16"/>
                  </a:lnTo>
                  <a:lnTo>
                    <a:pt x="56" y="24"/>
                  </a:lnTo>
                  <a:lnTo>
                    <a:pt x="40" y="16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16" y="40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0" y="48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82" name="Freeform 347"/>
            <p:cNvSpPr>
              <a:spLocks/>
            </p:cNvSpPr>
            <p:nvPr/>
          </p:nvSpPr>
          <p:spPr bwMode="auto">
            <a:xfrm>
              <a:off x="5029" y="1990"/>
              <a:ext cx="24" cy="132"/>
            </a:xfrm>
            <a:custGeom>
              <a:avLst/>
              <a:gdLst>
                <a:gd name="T0" fmla="*/ 0 w 24"/>
                <a:gd name="T1" fmla="*/ 6 h 143"/>
                <a:gd name="T2" fmla="*/ 0 w 24"/>
                <a:gd name="T3" fmla="*/ 10 h 143"/>
                <a:gd name="T4" fmla="*/ 0 w 24"/>
                <a:gd name="T5" fmla="*/ 12 h 143"/>
                <a:gd name="T6" fmla="*/ 0 w 24"/>
                <a:gd name="T7" fmla="*/ 18 h 143"/>
                <a:gd name="T8" fmla="*/ 0 w 24"/>
                <a:gd name="T9" fmla="*/ 20 h 143"/>
                <a:gd name="T10" fmla="*/ 0 w 24"/>
                <a:gd name="T11" fmla="*/ 26 h 143"/>
                <a:gd name="T12" fmla="*/ 0 w 24"/>
                <a:gd name="T13" fmla="*/ 29 h 143"/>
                <a:gd name="T14" fmla="*/ 0 w 24"/>
                <a:gd name="T15" fmla="*/ 26 h 143"/>
                <a:gd name="T16" fmla="*/ 16 w 24"/>
                <a:gd name="T17" fmla="*/ 28 h 143"/>
                <a:gd name="T18" fmla="*/ 16 w 24"/>
                <a:gd name="T19" fmla="*/ 26 h 143"/>
                <a:gd name="T20" fmla="*/ 0 w 24"/>
                <a:gd name="T21" fmla="*/ 20 h 143"/>
                <a:gd name="T22" fmla="*/ 8 w 24"/>
                <a:gd name="T23" fmla="*/ 17 h 143"/>
                <a:gd name="T24" fmla="*/ 16 w 24"/>
                <a:gd name="T25" fmla="*/ 17 h 143"/>
                <a:gd name="T26" fmla="*/ 24 w 24"/>
                <a:gd name="T27" fmla="*/ 17 h 143"/>
                <a:gd name="T28" fmla="*/ 8 w 24"/>
                <a:gd name="T29" fmla="*/ 8 h 143"/>
                <a:gd name="T30" fmla="*/ 8 w 24"/>
                <a:gd name="T31" fmla="*/ 6 h 143"/>
                <a:gd name="T32" fmla="*/ 8 w 24"/>
                <a:gd name="T33" fmla="*/ 0 h 143"/>
                <a:gd name="T34" fmla="*/ 0 w 24"/>
                <a:gd name="T35" fmla="*/ 0 h 143"/>
                <a:gd name="T36" fmla="*/ 0 w 24"/>
                <a:gd name="T37" fmla="*/ 6 h 143"/>
                <a:gd name="T38" fmla="*/ 0 w 24"/>
                <a:gd name="T39" fmla="*/ 6 h 1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"/>
                <a:gd name="T61" fmla="*/ 0 h 143"/>
                <a:gd name="T62" fmla="*/ 24 w 24"/>
                <a:gd name="T63" fmla="*/ 143 h 1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" h="143">
                  <a:moveTo>
                    <a:pt x="0" y="16"/>
                  </a:moveTo>
                  <a:lnTo>
                    <a:pt x="0" y="48"/>
                  </a:lnTo>
                  <a:lnTo>
                    <a:pt x="0" y="56"/>
                  </a:lnTo>
                  <a:lnTo>
                    <a:pt x="0" y="95"/>
                  </a:lnTo>
                  <a:lnTo>
                    <a:pt x="0" y="103"/>
                  </a:lnTo>
                  <a:lnTo>
                    <a:pt x="0" y="127"/>
                  </a:lnTo>
                  <a:lnTo>
                    <a:pt x="0" y="143"/>
                  </a:lnTo>
                  <a:lnTo>
                    <a:pt x="0" y="127"/>
                  </a:lnTo>
                  <a:lnTo>
                    <a:pt x="16" y="135"/>
                  </a:lnTo>
                  <a:lnTo>
                    <a:pt x="16" y="127"/>
                  </a:lnTo>
                  <a:lnTo>
                    <a:pt x="0" y="103"/>
                  </a:lnTo>
                  <a:lnTo>
                    <a:pt x="8" y="87"/>
                  </a:lnTo>
                  <a:lnTo>
                    <a:pt x="16" y="87"/>
                  </a:lnTo>
                  <a:lnTo>
                    <a:pt x="24" y="87"/>
                  </a:lnTo>
                  <a:lnTo>
                    <a:pt x="8" y="40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83" name="Freeform 348"/>
            <p:cNvSpPr>
              <a:spLocks/>
            </p:cNvSpPr>
            <p:nvPr/>
          </p:nvSpPr>
          <p:spPr bwMode="auto">
            <a:xfrm>
              <a:off x="5029" y="1990"/>
              <a:ext cx="24" cy="132"/>
            </a:xfrm>
            <a:custGeom>
              <a:avLst/>
              <a:gdLst>
                <a:gd name="T0" fmla="*/ 0 w 24"/>
                <a:gd name="T1" fmla="*/ 6 h 143"/>
                <a:gd name="T2" fmla="*/ 0 w 24"/>
                <a:gd name="T3" fmla="*/ 10 h 143"/>
                <a:gd name="T4" fmla="*/ 0 w 24"/>
                <a:gd name="T5" fmla="*/ 12 h 143"/>
                <a:gd name="T6" fmla="*/ 0 w 24"/>
                <a:gd name="T7" fmla="*/ 18 h 143"/>
                <a:gd name="T8" fmla="*/ 0 w 24"/>
                <a:gd name="T9" fmla="*/ 20 h 143"/>
                <a:gd name="T10" fmla="*/ 0 w 24"/>
                <a:gd name="T11" fmla="*/ 26 h 143"/>
                <a:gd name="T12" fmla="*/ 0 w 24"/>
                <a:gd name="T13" fmla="*/ 29 h 143"/>
                <a:gd name="T14" fmla="*/ 0 w 24"/>
                <a:gd name="T15" fmla="*/ 26 h 143"/>
                <a:gd name="T16" fmla="*/ 16 w 24"/>
                <a:gd name="T17" fmla="*/ 28 h 143"/>
                <a:gd name="T18" fmla="*/ 16 w 24"/>
                <a:gd name="T19" fmla="*/ 26 h 143"/>
                <a:gd name="T20" fmla="*/ 0 w 24"/>
                <a:gd name="T21" fmla="*/ 20 h 143"/>
                <a:gd name="T22" fmla="*/ 8 w 24"/>
                <a:gd name="T23" fmla="*/ 17 h 143"/>
                <a:gd name="T24" fmla="*/ 16 w 24"/>
                <a:gd name="T25" fmla="*/ 17 h 143"/>
                <a:gd name="T26" fmla="*/ 24 w 24"/>
                <a:gd name="T27" fmla="*/ 17 h 143"/>
                <a:gd name="T28" fmla="*/ 8 w 24"/>
                <a:gd name="T29" fmla="*/ 8 h 143"/>
                <a:gd name="T30" fmla="*/ 8 w 24"/>
                <a:gd name="T31" fmla="*/ 6 h 143"/>
                <a:gd name="T32" fmla="*/ 8 w 24"/>
                <a:gd name="T33" fmla="*/ 0 h 143"/>
                <a:gd name="T34" fmla="*/ 0 w 24"/>
                <a:gd name="T35" fmla="*/ 0 h 143"/>
                <a:gd name="T36" fmla="*/ 0 w 24"/>
                <a:gd name="T37" fmla="*/ 6 h 143"/>
                <a:gd name="T38" fmla="*/ 0 w 24"/>
                <a:gd name="T39" fmla="*/ 6 h 1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"/>
                <a:gd name="T61" fmla="*/ 0 h 143"/>
                <a:gd name="T62" fmla="*/ 24 w 24"/>
                <a:gd name="T63" fmla="*/ 143 h 1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" h="143">
                  <a:moveTo>
                    <a:pt x="0" y="16"/>
                  </a:moveTo>
                  <a:lnTo>
                    <a:pt x="0" y="48"/>
                  </a:lnTo>
                  <a:lnTo>
                    <a:pt x="0" y="56"/>
                  </a:lnTo>
                  <a:lnTo>
                    <a:pt x="0" y="95"/>
                  </a:lnTo>
                  <a:lnTo>
                    <a:pt x="0" y="103"/>
                  </a:lnTo>
                  <a:lnTo>
                    <a:pt x="0" y="127"/>
                  </a:lnTo>
                  <a:lnTo>
                    <a:pt x="0" y="143"/>
                  </a:lnTo>
                  <a:lnTo>
                    <a:pt x="0" y="127"/>
                  </a:lnTo>
                  <a:lnTo>
                    <a:pt x="16" y="135"/>
                  </a:lnTo>
                  <a:lnTo>
                    <a:pt x="16" y="127"/>
                  </a:lnTo>
                  <a:lnTo>
                    <a:pt x="0" y="103"/>
                  </a:lnTo>
                  <a:lnTo>
                    <a:pt x="8" y="87"/>
                  </a:lnTo>
                  <a:lnTo>
                    <a:pt x="16" y="87"/>
                  </a:lnTo>
                  <a:lnTo>
                    <a:pt x="24" y="87"/>
                  </a:lnTo>
                  <a:lnTo>
                    <a:pt x="8" y="40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84" name="Freeform 349"/>
            <p:cNvSpPr>
              <a:spLocks/>
            </p:cNvSpPr>
            <p:nvPr/>
          </p:nvSpPr>
          <p:spPr bwMode="auto">
            <a:xfrm>
              <a:off x="4046" y="1397"/>
              <a:ext cx="190" cy="229"/>
            </a:xfrm>
            <a:custGeom>
              <a:avLst/>
              <a:gdLst>
                <a:gd name="T0" fmla="*/ 0 w 184"/>
                <a:gd name="T1" fmla="*/ 47 h 247"/>
                <a:gd name="T2" fmla="*/ 44 w 184"/>
                <a:gd name="T3" fmla="*/ 53 h 247"/>
                <a:gd name="T4" fmla="*/ 105 w 184"/>
                <a:gd name="T5" fmla="*/ 55 h 247"/>
                <a:gd name="T6" fmla="*/ 120 w 184"/>
                <a:gd name="T7" fmla="*/ 53 h 247"/>
                <a:gd name="T8" fmla="*/ 93 w 184"/>
                <a:gd name="T9" fmla="*/ 51 h 247"/>
                <a:gd name="T10" fmla="*/ 74 w 184"/>
                <a:gd name="T11" fmla="*/ 47 h 247"/>
                <a:gd name="T12" fmla="*/ 74 w 184"/>
                <a:gd name="T13" fmla="*/ 41 h 247"/>
                <a:gd name="T14" fmla="*/ 93 w 184"/>
                <a:gd name="T15" fmla="*/ 37 h 247"/>
                <a:gd name="T16" fmla="*/ 182 w 184"/>
                <a:gd name="T17" fmla="*/ 19 h 247"/>
                <a:gd name="T18" fmla="*/ 243 w 184"/>
                <a:gd name="T19" fmla="*/ 13 h 247"/>
                <a:gd name="T20" fmla="*/ 349 w 184"/>
                <a:gd name="T21" fmla="*/ 6 h 247"/>
                <a:gd name="T22" fmla="*/ 349 w 184"/>
                <a:gd name="T23" fmla="*/ 0 h 247"/>
                <a:gd name="T24" fmla="*/ 319 w 184"/>
                <a:gd name="T25" fmla="*/ 0 h 247"/>
                <a:gd name="T26" fmla="*/ 304 w 184"/>
                <a:gd name="T27" fmla="*/ 6 h 247"/>
                <a:gd name="T28" fmla="*/ 274 w 184"/>
                <a:gd name="T29" fmla="*/ 6 h 247"/>
                <a:gd name="T30" fmla="*/ 228 w 184"/>
                <a:gd name="T31" fmla="*/ 6 h 247"/>
                <a:gd name="T32" fmla="*/ 197 w 184"/>
                <a:gd name="T33" fmla="*/ 6 h 247"/>
                <a:gd name="T34" fmla="*/ 153 w 184"/>
                <a:gd name="T35" fmla="*/ 11 h 247"/>
                <a:gd name="T36" fmla="*/ 120 w 184"/>
                <a:gd name="T37" fmla="*/ 16 h 247"/>
                <a:gd name="T38" fmla="*/ 74 w 184"/>
                <a:gd name="T39" fmla="*/ 19 h 247"/>
                <a:gd name="T40" fmla="*/ 74 w 184"/>
                <a:gd name="T41" fmla="*/ 21 h 247"/>
                <a:gd name="T42" fmla="*/ 74 w 184"/>
                <a:gd name="T43" fmla="*/ 27 h 247"/>
                <a:gd name="T44" fmla="*/ 44 w 184"/>
                <a:gd name="T45" fmla="*/ 30 h 247"/>
                <a:gd name="T46" fmla="*/ 58 w 184"/>
                <a:gd name="T47" fmla="*/ 32 h 247"/>
                <a:gd name="T48" fmla="*/ 44 w 184"/>
                <a:gd name="T49" fmla="*/ 35 h 247"/>
                <a:gd name="T50" fmla="*/ 8 w 184"/>
                <a:gd name="T51" fmla="*/ 39 h 247"/>
                <a:gd name="T52" fmla="*/ 36 w 184"/>
                <a:gd name="T53" fmla="*/ 42 h 247"/>
                <a:gd name="T54" fmla="*/ 0 w 184"/>
                <a:gd name="T55" fmla="*/ 42 h 247"/>
                <a:gd name="T56" fmla="*/ 0 w 184"/>
                <a:gd name="T57" fmla="*/ 47 h 24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4"/>
                <a:gd name="T88" fmla="*/ 0 h 247"/>
                <a:gd name="T89" fmla="*/ 184 w 184"/>
                <a:gd name="T90" fmla="*/ 247 h 24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4" h="247">
                  <a:moveTo>
                    <a:pt x="0" y="215"/>
                  </a:moveTo>
                  <a:lnTo>
                    <a:pt x="24" y="239"/>
                  </a:lnTo>
                  <a:lnTo>
                    <a:pt x="56" y="247"/>
                  </a:lnTo>
                  <a:lnTo>
                    <a:pt x="64" y="239"/>
                  </a:lnTo>
                  <a:lnTo>
                    <a:pt x="48" y="231"/>
                  </a:lnTo>
                  <a:lnTo>
                    <a:pt x="40" y="215"/>
                  </a:lnTo>
                  <a:lnTo>
                    <a:pt x="40" y="183"/>
                  </a:lnTo>
                  <a:lnTo>
                    <a:pt x="48" y="167"/>
                  </a:lnTo>
                  <a:lnTo>
                    <a:pt x="96" y="88"/>
                  </a:lnTo>
                  <a:lnTo>
                    <a:pt x="128" y="56"/>
                  </a:lnTo>
                  <a:lnTo>
                    <a:pt x="184" y="32"/>
                  </a:lnTo>
                  <a:lnTo>
                    <a:pt x="184" y="0"/>
                  </a:lnTo>
                  <a:lnTo>
                    <a:pt x="168" y="0"/>
                  </a:lnTo>
                  <a:lnTo>
                    <a:pt x="160" y="8"/>
                  </a:lnTo>
                  <a:lnTo>
                    <a:pt x="144" y="24"/>
                  </a:lnTo>
                  <a:lnTo>
                    <a:pt x="120" y="32"/>
                  </a:lnTo>
                  <a:lnTo>
                    <a:pt x="104" y="32"/>
                  </a:lnTo>
                  <a:lnTo>
                    <a:pt x="80" y="48"/>
                  </a:lnTo>
                  <a:lnTo>
                    <a:pt x="64" y="72"/>
                  </a:lnTo>
                  <a:lnTo>
                    <a:pt x="40" y="88"/>
                  </a:lnTo>
                  <a:lnTo>
                    <a:pt x="40" y="96"/>
                  </a:lnTo>
                  <a:lnTo>
                    <a:pt x="40" y="120"/>
                  </a:lnTo>
                  <a:lnTo>
                    <a:pt x="24" y="136"/>
                  </a:lnTo>
                  <a:lnTo>
                    <a:pt x="32" y="144"/>
                  </a:lnTo>
                  <a:lnTo>
                    <a:pt x="24" y="159"/>
                  </a:lnTo>
                  <a:lnTo>
                    <a:pt x="8" y="175"/>
                  </a:lnTo>
                  <a:lnTo>
                    <a:pt x="16" y="191"/>
                  </a:lnTo>
                  <a:lnTo>
                    <a:pt x="0" y="191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85" name="Freeform 350"/>
            <p:cNvSpPr>
              <a:spLocks/>
            </p:cNvSpPr>
            <p:nvPr/>
          </p:nvSpPr>
          <p:spPr bwMode="auto">
            <a:xfrm>
              <a:off x="4046" y="1397"/>
              <a:ext cx="190" cy="229"/>
            </a:xfrm>
            <a:custGeom>
              <a:avLst/>
              <a:gdLst>
                <a:gd name="T0" fmla="*/ 0 w 184"/>
                <a:gd name="T1" fmla="*/ 47 h 247"/>
                <a:gd name="T2" fmla="*/ 44 w 184"/>
                <a:gd name="T3" fmla="*/ 53 h 247"/>
                <a:gd name="T4" fmla="*/ 105 w 184"/>
                <a:gd name="T5" fmla="*/ 55 h 247"/>
                <a:gd name="T6" fmla="*/ 120 w 184"/>
                <a:gd name="T7" fmla="*/ 53 h 247"/>
                <a:gd name="T8" fmla="*/ 93 w 184"/>
                <a:gd name="T9" fmla="*/ 51 h 247"/>
                <a:gd name="T10" fmla="*/ 74 w 184"/>
                <a:gd name="T11" fmla="*/ 47 h 247"/>
                <a:gd name="T12" fmla="*/ 74 w 184"/>
                <a:gd name="T13" fmla="*/ 41 h 247"/>
                <a:gd name="T14" fmla="*/ 93 w 184"/>
                <a:gd name="T15" fmla="*/ 37 h 247"/>
                <a:gd name="T16" fmla="*/ 182 w 184"/>
                <a:gd name="T17" fmla="*/ 19 h 247"/>
                <a:gd name="T18" fmla="*/ 243 w 184"/>
                <a:gd name="T19" fmla="*/ 13 h 247"/>
                <a:gd name="T20" fmla="*/ 349 w 184"/>
                <a:gd name="T21" fmla="*/ 6 h 247"/>
                <a:gd name="T22" fmla="*/ 349 w 184"/>
                <a:gd name="T23" fmla="*/ 0 h 247"/>
                <a:gd name="T24" fmla="*/ 319 w 184"/>
                <a:gd name="T25" fmla="*/ 0 h 247"/>
                <a:gd name="T26" fmla="*/ 304 w 184"/>
                <a:gd name="T27" fmla="*/ 6 h 247"/>
                <a:gd name="T28" fmla="*/ 274 w 184"/>
                <a:gd name="T29" fmla="*/ 6 h 247"/>
                <a:gd name="T30" fmla="*/ 228 w 184"/>
                <a:gd name="T31" fmla="*/ 6 h 247"/>
                <a:gd name="T32" fmla="*/ 197 w 184"/>
                <a:gd name="T33" fmla="*/ 6 h 247"/>
                <a:gd name="T34" fmla="*/ 153 w 184"/>
                <a:gd name="T35" fmla="*/ 11 h 247"/>
                <a:gd name="T36" fmla="*/ 120 w 184"/>
                <a:gd name="T37" fmla="*/ 16 h 247"/>
                <a:gd name="T38" fmla="*/ 74 w 184"/>
                <a:gd name="T39" fmla="*/ 19 h 247"/>
                <a:gd name="T40" fmla="*/ 74 w 184"/>
                <a:gd name="T41" fmla="*/ 21 h 247"/>
                <a:gd name="T42" fmla="*/ 74 w 184"/>
                <a:gd name="T43" fmla="*/ 27 h 247"/>
                <a:gd name="T44" fmla="*/ 44 w 184"/>
                <a:gd name="T45" fmla="*/ 30 h 247"/>
                <a:gd name="T46" fmla="*/ 58 w 184"/>
                <a:gd name="T47" fmla="*/ 32 h 247"/>
                <a:gd name="T48" fmla="*/ 44 w 184"/>
                <a:gd name="T49" fmla="*/ 35 h 247"/>
                <a:gd name="T50" fmla="*/ 8 w 184"/>
                <a:gd name="T51" fmla="*/ 39 h 247"/>
                <a:gd name="T52" fmla="*/ 36 w 184"/>
                <a:gd name="T53" fmla="*/ 42 h 247"/>
                <a:gd name="T54" fmla="*/ 0 w 184"/>
                <a:gd name="T55" fmla="*/ 42 h 247"/>
                <a:gd name="T56" fmla="*/ 0 w 184"/>
                <a:gd name="T57" fmla="*/ 47 h 24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4"/>
                <a:gd name="T88" fmla="*/ 0 h 247"/>
                <a:gd name="T89" fmla="*/ 184 w 184"/>
                <a:gd name="T90" fmla="*/ 247 h 24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4" h="247">
                  <a:moveTo>
                    <a:pt x="0" y="215"/>
                  </a:moveTo>
                  <a:lnTo>
                    <a:pt x="24" y="239"/>
                  </a:lnTo>
                  <a:lnTo>
                    <a:pt x="56" y="247"/>
                  </a:lnTo>
                  <a:lnTo>
                    <a:pt x="64" y="239"/>
                  </a:lnTo>
                  <a:lnTo>
                    <a:pt x="48" y="231"/>
                  </a:lnTo>
                  <a:lnTo>
                    <a:pt x="40" y="215"/>
                  </a:lnTo>
                  <a:lnTo>
                    <a:pt x="40" y="183"/>
                  </a:lnTo>
                  <a:lnTo>
                    <a:pt x="48" y="167"/>
                  </a:lnTo>
                  <a:lnTo>
                    <a:pt x="96" y="88"/>
                  </a:lnTo>
                  <a:lnTo>
                    <a:pt x="128" y="56"/>
                  </a:lnTo>
                  <a:lnTo>
                    <a:pt x="184" y="32"/>
                  </a:lnTo>
                  <a:lnTo>
                    <a:pt x="184" y="0"/>
                  </a:lnTo>
                  <a:lnTo>
                    <a:pt x="168" y="0"/>
                  </a:lnTo>
                  <a:lnTo>
                    <a:pt x="160" y="8"/>
                  </a:lnTo>
                  <a:lnTo>
                    <a:pt x="144" y="24"/>
                  </a:lnTo>
                  <a:lnTo>
                    <a:pt x="120" y="32"/>
                  </a:lnTo>
                  <a:lnTo>
                    <a:pt x="104" y="32"/>
                  </a:lnTo>
                  <a:lnTo>
                    <a:pt x="80" y="48"/>
                  </a:lnTo>
                  <a:lnTo>
                    <a:pt x="64" y="72"/>
                  </a:lnTo>
                  <a:lnTo>
                    <a:pt x="40" y="88"/>
                  </a:lnTo>
                  <a:lnTo>
                    <a:pt x="40" y="96"/>
                  </a:lnTo>
                  <a:lnTo>
                    <a:pt x="40" y="120"/>
                  </a:lnTo>
                  <a:lnTo>
                    <a:pt x="24" y="136"/>
                  </a:lnTo>
                  <a:lnTo>
                    <a:pt x="32" y="144"/>
                  </a:lnTo>
                  <a:lnTo>
                    <a:pt x="24" y="159"/>
                  </a:lnTo>
                  <a:lnTo>
                    <a:pt x="8" y="175"/>
                  </a:lnTo>
                  <a:lnTo>
                    <a:pt x="16" y="191"/>
                  </a:lnTo>
                  <a:lnTo>
                    <a:pt x="0" y="191"/>
                  </a:lnTo>
                  <a:lnTo>
                    <a:pt x="0" y="215"/>
                  </a:ln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86" name="Freeform 351"/>
            <p:cNvSpPr>
              <a:spLocks/>
            </p:cNvSpPr>
            <p:nvPr/>
          </p:nvSpPr>
          <p:spPr bwMode="auto">
            <a:xfrm>
              <a:off x="3601" y="1959"/>
              <a:ext cx="0" cy="16"/>
            </a:xfrm>
            <a:custGeom>
              <a:avLst/>
              <a:gdLst>
                <a:gd name="T0" fmla="*/ 8 h 16"/>
                <a:gd name="T1" fmla="*/ 16 h 16"/>
                <a:gd name="T2" fmla="*/ 8 h 16"/>
                <a:gd name="T3" fmla="*/ 0 h 16"/>
                <a:gd name="T4" fmla="*/ 8 h 16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16"/>
                <a:gd name="T11" fmla="*/ 16 h 1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16">
                  <a:moveTo>
                    <a:pt x="0" y="8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87" name="Freeform 352"/>
            <p:cNvSpPr>
              <a:spLocks/>
            </p:cNvSpPr>
            <p:nvPr/>
          </p:nvSpPr>
          <p:spPr bwMode="auto">
            <a:xfrm>
              <a:off x="3601" y="1959"/>
              <a:ext cx="0" cy="16"/>
            </a:xfrm>
            <a:custGeom>
              <a:avLst/>
              <a:gdLst>
                <a:gd name="T0" fmla="*/ 8 h 16"/>
                <a:gd name="T1" fmla="*/ 16 h 16"/>
                <a:gd name="T2" fmla="*/ 8 h 16"/>
                <a:gd name="T3" fmla="*/ 0 h 16"/>
                <a:gd name="T4" fmla="*/ 8 h 16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16"/>
                <a:gd name="T11" fmla="*/ 16 h 1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16">
                  <a:moveTo>
                    <a:pt x="0" y="8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88" name="Freeform 353"/>
            <p:cNvSpPr>
              <a:spLocks/>
            </p:cNvSpPr>
            <p:nvPr/>
          </p:nvSpPr>
          <p:spPr bwMode="auto">
            <a:xfrm>
              <a:off x="3420" y="1914"/>
              <a:ext cx="90" cy="141"/>
            </a:xfrm>
            <a:custGeom>
              <a:avLst/>
              <a:gdLst>
                <a:gd name="T0" fmla="*/ 16 w 88"/>
                <a:gd name="T1" fmla="*/ 38 h 151"/>
                <a:gd name="T2" fmla="*/ 16 w 88"/>
                <a:gd name="T3" fmla="*/ 36 h 151"/>
                <a:gd name="T4" fmla="*/ 52 w 88"/>
                <a:gd name="T5" fmla="*/ 38 h 151"/>
                <a:gd name="T6" fmla="*/ 52 w 88"/>
                <a:gd name="T7" fmla="*/ 36 h 151"/>
                <a:gd name="T8" fmla="*/ 60 w 88"/>
                <a:gd name="T9" fmla="*/ 35 h 151"/>
                <a:gd name="T10" fmla="*/ 70 w 88"/>
                <a:gd name="T11" fmla="*/ 36 h 151"/>
                <a:gd name="T12" fmla="*/ 86 w 88"/>
                <a:gd name="T13" fmla="*/ 35 h 151"/>
                <a:gd name="T14" fmla="*/ 124 w 88"/>
                <a:gd name="T15" fmla="*/ 35 h 151"/>
                <a:gd name="T16" fmla="*/ 136 w 88"/>
                <a:gd name="T17" fmla="*/ 35 h 151"/>
                <a:gd name="T18" fmla="*/ 113 w 88"/>
                <a:gd name="T19" fmla="*/ 35 h 151"/>
                <a:gd name="T20" fmla="*/ 136 w 88"/>
                <a:gd name="T21" fmla="*/ 29 h 151"/>
                <a:gd name="T22" fmla="*/ 124 w 88"/>
                <a:gd name="T23" fmla="*/ 27 h 151"/>
                <a:gd name="T24" fmla="*/ 113 w 88"/>
                <a:gd name="T25" fmla="*/ 27 h 151"/>
                <a:gd name="T26" fmla="*/ 102 w 88"/>
                <a:gd name="T27" fmla="*/ 27 h 151"/>
                <a:gd name="T28" fmla="*/ 113 w 88"/>
                <a:gd name="T29" fmla="*/ 24 h 151"/>
                <a:gd name="T30" fmla="*/ 102 w 88"/>
                <a:gd name="T31" fmla="*/ 20 h 151"/>
                <a:gd name="T32" fmla="*/ 86 w 88"/>
                <a:gd name="T33" fmla="*/ 19 h 151"/>
                <a:gd name="T34" fmla="*/ 70 w 88"/>
                <a:gd name="T35" fmla="*/ 13 h 151"/>
                <a:gd name="T36" fmla="*/ 52 w 88"/>
                <a:gd name="T37" fmla="*/ 13 h 151"/>
                <a:gd name="T38" fmla="*/ 86 w 88"/>
                <a:gd name="T39" fmla="*/ 7 h 151"/>
                <a:gd name="T40" fmla="*/ 70 w 88"/>
                <a:gd name="T41" fmla="*/ 7 h 151"/>
                <a:gd name="T42" fmla="*/ 44 w 88"/>
                <a:gd name="T43" fmla="*/ 7 h 151"/>
                <a:gd name="T44" fmla="*/ 44 w 88"/>
                <a:gd name="T45" fmla="*/ 0 h 151"/>
                <a:gd name="T46" fmla="*/ 60 w 88"/>
                <a:gd name="T47" fmla="*/ 0 h 151"/>
                <a:gd name="T48" fmla="*/ 52 w 88"/>
                <a:gd name="T49" fmla="*/ 0 h 151"/>
                <a:gd name="T50" fmla="*/ 16 w 88"/>
                <a:gd name="T51" fmla="*/ 0 h 151"/>
                <a:gd name="T52" fmla="*/ 8 w 88"/>
                <a:gd name="T53" fmla="*/ 7 h 151"/>
                <a:gd name="T54" fmla="*/ 0 w 88"/>
                <a:gd name="T55" fmla="*/ 7 h 151"/>
                <a:gd name="T56" fmla="*/ 8 w 88"/>
                <a:gd name="T57" fmla="*/ 7 h 151"/>
                <a:gd name="T58" fmla="*/ 16 w 88"/>
                <a:gd name="T59" fmla="*/ 7 h 151"/>
                <a:gd name="T60" fmla="*/ 8 w 88"/>
                <a:gd name="T61" fmla="*/ 10 h 151"/>
                <a:gd name="T62" fmla="*/ 16 w 88"/>
                <a:gd name="T63" fmla="*/ 10 h 151"/>
                <a:gd name="T64" fmla="*/ 16 w 88"/>
                <a:gd name="T65" fmla="*/ 13 h 151"/>
                <a:gd name="T66" fmla="*/ 8 w 88"/>
                <a:gd name="T67" fmla="*/ 13 h 151"/>
                <a:gd name="T68" fmla="*/ 16 w 88"/>
                <a:gd name="T69" fmla="*/ 13 h 151"/>
                <a:gd name="T70" fmla="*/ 16 w 88"/>
                <a:gd name="T71" fmla="*/ 15 h 151"/>
                <a:gd name="T72" fmla="*/ 16 w 88"/>
                <a:gd name="T73" fmla="*/ 17 h 151"/>
                <a:gd name="T74" fmla="*/ 16 w 88"/>
                <a:gd name="T75" fmla="*/ 19 h 151"/>
                <a:gd name="T76" fmla="*/ 52 w 88"/>
                <a:gd name="T77" fmla="*/ 17 h 151"/>
                <a:gd name="T78" fmla="*/ 52 w 88"/>
                <a:gd name="T79" fmla="*/ 19 h 151"/>
                <a:gd name="T80" fmla="*/ 52 w 88"/>
                <a:gd name="T81" fmla="*/ 20 h 151"/>
                <a:gd name="T82" fmla="*/ 60 w 88"/>
                <a:gd name="T83" fmla="*/ 20 h 151"/>
                <a:gd name="T84" fmla="*/ 60 w 88"/>
                <a:gd name="T85" fmla="*/ 24 h 151"/>
                <a:gd name="T86" fmla="*/ 16 w 88"/>
                <a:gd name="T87" fmla="*/ 24 h 151"/>
                <a:gd name="T88" fmla="*/ 44 w 88"/>
                <a:gd name="T89" fmla="*/ 24 h 151"/>
                <a:gd name="T90" fmla="*/ 16 w 88"/>
                <a:gd name="T91" fmla="*/ 27 h 151"/>
                <a:gd name="T92" fmla="*/ 44 w 88"/>
                <a:gd name="T93" fmla="*/ 27 h 151"/>
                <a:gd name="T94" fmla="*/ 44 w 88"/>
                <a:gd name="T95" fmla="*/ 29 h 151"/>
                <a:gd name="T96" fmla="*/ 16 w 88"/>
                <a:gd name="T97" fmla="*/ 31 h 151"/>
                <a:gd name="T98" fmla="*/ 16 w 88"/>
                <a:gd name="T99" fmla="*/ 33 h 151"/>
                <a:gd name="T100" fmla="*/ 44 w 88"/>
                <a:gd name="T101" fmla="*/ 33 h 151"/>
                <a:gd name="T102" fmla="*/ 52 w 88"/>
                <a:gd name="T103" fmla="*/ 35 h 151"/>
                <a:gd name="T104" fmla="*/ 60 w 88"/>
                <a:gd name="T105" fmla="*/ 33 h 151"/>
                <a:gd name="T106" fmla="*/ 60 w 88"/>
                <a:gd name="T107" fmla="*/ 35 h 151"/>
                <a:gd name="T108" fmla="*/ 44 w 88"/>
                <a:gd name="T109" fmla="*/ 35 h 151"/>
                <a:gd name="T110" fmla="*/ 16 w 88"/>
                <a:gd name="T111" fmla="*/ 38 h 1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151"/>
                <a:gd name="T170" fmla="*/ 88 w 88"/>
                <a:gd name="T171" fmla="*/ 151 h 15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151">
                  <a:moveTo>
                    <a:pt x="16" y="151"/>
                  </a:moveTo>
                  <a:lnTo>
                    <a:pt x="16" y="143"/>
                  </a:lnTo>
                  <a:lnTo>
                    <a:pt x="32" y="151"/>
                  </a:lnTo>
                  <a:lnTo>
                    <a:pt x="32" y="143"/>
                  </a:lnTo>
                  <a:lnTo>
                    <a:pt x="40" y="136"/>
                  </a:lnTo>
                  <a:lnTo>
                    <a:pt x="48" y="143"/>
                  </a:lnTo>
                  <a:lnTo>
                    <a:pt x="56" y="136"/>
                  </a:lnTo>
                  <a:lnTo>
                    <a:pt x="80" y="136"/>
                  </a:lnTo>
                  <a:lnTo>
                    <a:pt x="88" y="136"/>
                  </a:lnTo>
                  <a:lnTo>
                    <a:pt x="72" y="136"/>
                  </a:lnTo>
                  <a:lnTo>
                    <a:pt x="88" y="112"/>
                  </a:lnTo>
                  <a:lnTo>
                    <a:pt x="80" y="104"/>
                  </a:lnTo>
                  <a:lnTo>
                    <a:pt x="72" y="104"/>
                  </a:lnTo>
                  <a:lnTo>
                    <a:pt x="64" y="104"/>
                  </a:lnTo>
                  <a:lnTo>
                    <a:pt x="72" y="96"/>
                  </a:lnTo>
                  <a:lnTo>
                    <a:pt x="64" y="80"/>
                  </a:lnTo>
                  <a:lnTo>
                    <a:pt x="56" y="72"/>
                  </a:lnTo>
                  <a:lnTo>
                    <a:pt x="48" y="48"/>
                  </a:lnTo>
                  <a:lnTo>
                    <a:pt x="32" y="48"/>
                  </a:lnTo>
                  <a:lnTo>
                    <a:pt x="56" y="16"/>
                  </a:lnTo>
                  <a:lnTo>
                    <a:pt x="48" y="8"/>
                  </a:lnTo>
                  <a:lnTo>
                    <a:pt x="24" y="16"/>
                  </a:lnTo>
                  <a:lnTo>
                    <a:pt x="24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16" y="48"/>
                  </a:lnTo>
                  <a:lnTo>
                    <a:pt x="8" y="48"/>
                  </a:lnTo>
                  <a:lnTo>
                    <a:pt x="16" y="48"/>
                  </a:lnTo>
                  <a:lnTo>
                    <a:pt x="16" y="56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32" y="64"/>
                  </a:lnTo>
                  <a:lnTo>
                    <a:pt x="32" y="72"/>
                  </a:lnTo>
                  <a:lnTo>
                    <a:pt x="32" y="80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16" y="96"/>
                  </a:lnTo>
                  <a:lnTo>
                    <a:pt x="24" y="96"/>
                  </a:lnTo>
                  <a:lnTo>
                    <a:pt x="16" y="104"/>
                  </a:lnTo>
                  <a:lnTo>
                    <a:pt x="24" y="104"/>
                  </a:lnTo>
                  <a:lnTo>
                    <a:pt x="24" y="112"/>
                  </a:lnTo>
                  <a:lnTo>
                    <a:pt x="16" y="120"/>
                  </a:lnTo>
                  <a:lnTo>
                    <a:pt x="16" y="128"/>
                  </a:lnTo>
                  <a:lnTo>
                    <a:pt x="24" y="128"/>
                  </a:lnTo>
                  <a:lnTo>
                    <a:pt x="32" y="136"/>
                  </a:lnTo>
                  <a:lnTo>
                    <a:pt x="40" y="128"/>
                  </a:lnTo>
                  <a:lnTo>
                    <a:pt x="40" y="136"/>
                  </a:lnTo>
                  <a:lnTo>
                    <a:pt x="24" y="136"/>
                  </a:lnTo>
                  <a:lnTo>
                    <a:pt x="16" y="151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89" name="Freeform 354"/>
            <p:cNvSpPr>
              <a:spLocks/>
            </p:cNvSpPr>
            <p:nvPr/>
          </p:nvSpPr>
          <p:spPr bwMode="auto">
            <a:xfrm>
              <a:off x="3420" y="1914"/>
              <a:ext cx="90" cy="141"/>
            </a:xfrm>
            <a:custGeom>
              <a:avLst/>
              <a:gdLst>
                <a:gd name="T0" fmla="*/ 16 w 88"/>
                <a:gd name="T1" fmla="*/ 38 h 151"/>
                <a:gd name="T2" fmla="*/ 16 w 88"/>
                <a:gd name="T3" fmla="*/ 36 h 151"/>
                <a:gd name="T4" fmla="*/ 52 w 88"/>
                <a:gd name="T5" fmla="*/ 38 h 151"/>
                <a:gd name="T6" fmla="*/ 52 w 88"/>
                <a:gd name="T7" fmla="*/ 36 h 151"/>
                <a:gd name="T8" fmla="*/ 60 w 88"/>
                <a:gd name="T9" fmla="*/ 35 h 151"/>
                <a:gd name="T10" fmla="*/ 70 w 88"/>
                <a:gd name="T11" fmla="*/ 36 h 151"/>
                <a:gd name="T12" fmla="*/ 86 w 88"/>
                <a:gd name="T13" fmla="*/ 35 h 151"/>
                <a:gd name="T14" fmla="*/ 124 w 88"/>
                <a:gd name="T15" fmla="*/ 35 h 151"/>
                <a:gd name="T16" fmla="*/ 136 w 88"/>
                <a:gd name="T17" fmla="*/ 35 h 151"/>
                <a:gd name="T18" fmla="*/ 113 w 88"/>
                <a:gd name="T19" fmla="*/ 35 h 151"/>
                <a:gd name="T20" fmla="*/ 136 w 88"/>
                <a:gd name="T21" fmla="*/ 29 h 151"/>
                <a:gd name="T22" fmla="*/ 124 w 88"/>
                <a:gd name="T23" fmla="*/ 27 h 151"/>
                <a:gd name="T24" fmla="*/ 113 w 88"/>
                <a:gd name="T25" fmla="*/ 27 h 151"/>
                <a:gd name="T26" fmla="*/ 102 w 88"/>
                <a:gd name="T27" fmla="*/ 27 h 151"/>
                <a:gd name="T28" fmla="*/ 113 w 88"/>
                <a:gd name="T29" fmla="*/ 24 h 151"/>
                <a:gd name="T30" fmla="*/ 102 w 88"/>
                <a:gd name="T31" fmla="*/ 20 h 151"/>
                <a:gd name="T32" fmla="*/ 86 w 88"/>
                <a:gd name="T33" fmla="*/ 19 h 151"/>
                <a:gd name="T34" fmla="*/ 70 w 88"/>
                <a:gd name="T35" fmla="*/ 13 h 151"/>
                <a:gd name="T36" fmla="*/ 52 w 88"/>
                <a:gd name="T37" fmla="*/ 13 h 151"/>
                <a:gd name="T38" fmla="*/ 86 w 88"/>
                <a:gd name="T39" fmla="*/ 7 h 151"/>
                <a:gd name="T40" fmla="*/ 70 w 88"/>
                <a:gd name="T41" fmla="*/ 7 h 151"/>
                <a:gd name="T42" fmla="*/ 44 w 88"/>
                <a:gd name="T43" fmla="*/ 7 h 151"/>
                <a:gd name="T44" fmla="*/ 44 w 88"/>
                <a:gd name="T45" fmla="*/ 0 h 151"/>
                <a:gd name="T46" fmla="*/ 60 w 88"/>
                <a:gd name="T47" fmla="*/ 0 h 151"/>
                <a:gd name="T48" fmla="*/ 52 w 88"/>
                <a:gd name="T49" fmla="*/ 0 h 151"/>
                <a:gd name="T50" fmla="*/ 16 w 88"/>
                <a:gd name="T51" fmla="*/ 0 h 151"/>
                <a:gd name="T52" fmla="*/ 8 w 88"/>
                <a:gd name="T53" fmla="*/ 7 h 151"/>
                <a:gd name="T54" fmla="*/ 0 w 88"/>
                <a:gd name="T55" fmla="*/ 7 h 151"/>
                <a:gd name="T56" fmla="*/ 8 w 88"/>
                <a:gd name="T57" fmla="*/ 7 h 151"/>
                <a:gd name="T58" fmla="*/ 16 w 88"/>
                <a:gd name="T59" fmla="*/ 7 h 151"/>
                <a:gd name="T60" fmla="*/ 8 w 88"/>
                <a:gd name="T61" fmla="*/ 10 h 151"/>
                <a:gd name="T62" fmla="*/ 16 w 88"/>
                <a:gd name="T63" fmla="*/ 10 h 151"/>
                <a:gd name="T64" fmla="*/ 16 w 88"/>
                <a:gd name="T65" fmla="*/ 13 h 151"/>
                <a:gd name="T66" fmla="*/ 8 w 88"/>
                <a:gd name="T67" fmla="*/ 13 h 151"/>
                <a:gd name="T68" fmla="*/ 16 w 88"/>
                <a:gd name="T69" fmla="*/ 13 h 151"/>
                <a:gd name="T70" fmla="*/ 16 w 88"/>
                <a:gd name="T71" fmla="*/ 15 h 151"/>
                <a:gd name="T72" fmla="*/ 16 w 88"/>
                <a:gd name="T73" fmla="*/ 17 h 151"/>
                <a:gd name="T74" fmla="*/ 16 w 88"/>
                <a:gd name="T75" fmla="*/ 19 h 151"/>
                <a:gd name="T76" fmla="*/ 52 w 88"/>
                <a:gd name="T77" fmla="*/ 17 h 151"/>
                <a:gd name="T78" fmla="*/ 52 w 88"/>
                <a:gd name="T79" fmla="*/ 19 h 151"/>
                <a:gd name="T80" fmla="*/ 52 w 88"/>
                <a:gd name="T81" fmla="*/ 20 h 151"/>
                <a:gd name="T82" fmla="*/ 60 w 88"/>
                <a:gd name="T83" fmla="*/ 20 h 151"/>
                <a:gd name="T84" fmla="*/ 60 w 88"/>
                <a:gd name="T85" fmla="*/ 24 h 151"/>
                <a:gd name="T86" fmla="*/ 16 w 88"/>
                <a:gd name="T87" fmla="*/ 24 h 151"/>
                <a:gd name="T88" fmla="*/ 44 w 88"/>
                <a:gd name="T89" fmla="*/ 24 h 151"/>
                <a:gd name="T90" fmla="*/ 16 w 88"/>
                <a:gd name="T91" fmla="*/ 27 h 151"/>
                <a:gd name="T92" fmla="*/ 44 w 88"/>
                <a:gd name="T93" fmla="*/ 27 h 151"/>
                <a:gd name="T94" fmla="*/ 44 w 88"/>
                <a:gd name="T95" fmla="*/ 29 h 151"/>
                <a:gd name="T96" fmla="*/ 16 w 88"/>
                <a:gd name="T97" fmla="*/ 31 h 151"/>
                <a:gd name="T98" fmla="*/ 16 w 88"/>
                <a:gd name="T99" fmla="*/ 33 h 151"/>
                <a:gd name="T100" fmla="*/ 44 w 88"/>
                <a:gd name="T101" fmla="*/ 33 h 151"/>
                <a:gd name="T102" fmla="*/ 52 w 88"/>
                <a:gd name="T103" fmla="*/ 35 h 151"/>
                <a:gd name="T104" fmla="*/ 60 w 88"/>
                <a:gd name="T105" fmla="*/ 33 h 151"/>
                <a:gd name="T106" fmla="*/ 60 w 88"/>
                <a:gd name="T107" fmla="*/ 35 h 151"/>
                <a:gd name="T108" fmla="*/ 44 w 88"/>
                <a:gd name="T109" fmla="*/ 35 h 151"/>
                <a:gd name="T110" fmla="*/ 16 w 88"/>
                <a:gd name="T111" fmla="*/ 38 h 1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151"/>
                <a:gd name="T170" fmla="*/ 88 w 88"/>
                <a:gd name="T171" fmla="*/ 151 h 15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151">
                  <a:moveTo>
                    <a:pt x="16" y="151"/>
                  </a:moveTo>
                  <a:lnTo>
                    <a:pt x="16" y="143"/>
                  </a:lnTo>
                  <a:lnTo>
                    <a:pt x="32" y="151"/>
                  </a:lnTo>
                  <a:lnTo>
                    <a:pt x="32" y="143"/>
                  </a:lnTo>
                  <a:lnTo>
                    <a:pt x="40" y="136"/>
                  </a:lnTo>
                  <a:lnTo>
                    <a:pt x="48" y="143"/>
                  </a:lnTo>
                  <a:lnTo>
                    <a:pt x="56" y="136"/>
                  </a:lnTo>
                  <a:lnTo>
                    <a:pt x="80" y="136"/>
                  </a:lnTo>
                  <a:lnTo>
                    <a:pt x="88" y="136"/>
                  </a:lnTo>
                  <a:lnTo>
                    <a:pt x="72" y="136"/>
                  </a:lnTo>
                  <a:lnTo>
                    <a:pt x="88" y="112"/>
                  </a:lnTo>
                  <a:lnTo>
                    <a:pt x="80" y="104"/>
                  </a:lnTo>
                  <a:lnTo>
                    <a:pt x="72" y="104"/>
                  </a:lnTo>
                  <a:lnTo>
                    <a:pt x="64" y="104"/>
                  </a:lnTo>
                  <a:lnTo>
                    <a:pt x="72" y="96"/>
                  </a:lnTo>
                  <a:lnTo>
                    <a:pt x="64" y="80"/>
                  </a:lnTo>
                  <a:lnTo>
                    <a:pt x="56" y="72"/>
                  </a:lnTo>
                  <a:lnTo>
                    <a:pt x="48" y="48"/>
                  </a:lnTo>
                  <a:lnTo>
                    <a:pt x="32" y="48"/>
                  </a:lnTo>
                  <a:lnTo>
                    <a:pt x="56" y="16"/>
                  </a:lnTo>
                  <a:lnTo>
                    <a:pt x="48" y="8"/>
                  </a:lnTo>
                  <a:lnTo>
                    <a:pt x="24" y="16"/>
                  </a:lnTo>
                  <a:lnTo>
                    <a:pt x="24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16" y="48"/>
                  </a:lnTo>
                  <a:lnTo>
                    <a:pt x="8" y="48"/>
                  </a:lnTo>
                  <a:lnTo>
                    <a:pt x="16" y="48"/>
                  </a:lnTo>
                  <a:lnTo>
                    <a:pt x="16" y="56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32" y="64"/>
                  </a:lnTo>
                  <a:lnTo>
                    <a:pt x="32" y="72"/>
                  </a:lnTo>
                  <a:lnTo>
                    <a:pt x="32" y="80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16" y="96"/>
                  </a:lnTo>
                  <a:lnTo>
                    <a:pt x="24" y="96"/>
                  </a:lnTo>
                  <a:lnTo>
                    <a:pt x="16" y="104"/>
                  </a:lnTo>
                  <a:lnTo>
                    <a:pt x="24" y="104"/>
                  </a:lnTo>
                  <a:lnTo>
                    <a:pt x="24" y="112"/>
                  </a:lnTo>
                  <a:lnTo>
                    <a:pt x="16" y="120"/>
                  </a:lnTo>
                  <a:lnTo>
                    <a:pt x="16" y="128"/>
                  </a:lnTo>
                  <a:lnTo>
                    <a:pt x="24" y="128"/>
                  </a:lnTo>
                  <a:lnTo>
                    <a:pt x="32" y="136"/>
                  </a:lnTo>
                  <a:lnTo>
                    <a:pt x="40" y="128"/>
                  </a:lnTo>
                  <a:lnTo>
                    <a:pt x="40" y="136"/>
                  </a:lnTo>
                  <a:lnTo>
                    <a:pt x="24" y="136"/>
                  </a:lnTo>
                  <a:lnTo>
                    <a:pt x="16" y="151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90" name="Freeform 355"/>
            <p:cNvSpPr>
              <a:spLocks/>
            </p:cNvSpPr>
            <p:nvPr/>
          </p:nvSpPr>
          <p:spPr bwMode="auto">
            <a:xfrm>
              <a:off x="3585" y="2598"/>
              <a:ext cx="8" cy="7"/>
            </a:xfrm>
            <a:custGeom>
              <a:avLst/>
              <a:gdLst>
                <a:gd name="T0" fmla="*/ 0 w 8"/>
                <a:gd name="T1" fmla="*/ 4 h 8"/>
                <a:gd name="T2" fmla="*/ 8 w 8"/>
                <a:gd name="T3" fmla="*/ 0 h 8"/>
                <a:gd name="T4" fmla="*/ 0 w 8"/>
                <a:gd name="T5" fmla="*/ 0 h 8"/>
                <a:gd name="T6" fmla="*/ 0 w 8"/>
                <a:gd name="T7" fmla="*/ 4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91" name="Freeform 356"/>
            <p:cNvSpPr>
              <a:spLocks/>
            </p:cNvSpPr>
            <p:nvPr/>
          </p:nvSpPr>
          <p:spPr bwMode="auto">
            <a:xfrm>
              <a:off x="3585" y="2598"/>
              <a:ext cx="8" cy="7"/>
            </a:xfrm>
            <a:custGeom>
              <a:avLst/>
              <a:gdLst>
                <a:gd name="T0" fmla="*/ 0 w 8"/>
                <a:gd name="T1" fmla="*/ 4 h 8"/>
                <a:gd name="T2" fmla="*/ 8 w 8"/>
                <a:gd name="T3" fmla="*/ 0 h 8"/>
                <a:gd name="T4" fmla="*/ 0 w 8"/>
                <a:gd name="T5" fmla="*/ 0 h 8"/>
                <a:gd name="T6" fmla="*/ 0 w 8"/>
                <a:gd name="T7" fmla="*/ 4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92" name="Freeform 357"/>
            <p:cNvSpPr>
              <a:spLocks/>
            </p:cNvSpPr>
            <p:nvPr/>
          </p:nvSpPr>
          <p:spPr bwMode="auto">
            <a:xfrm>
              <a:off x="4715" y="2738"/>
              <a:ext cx="438" cy="320"/>
            </a:xfrm>
            <a:custGeom>
              <a:avLst/>
              <a:gdLst>
                <a:gd name="T0" fmla="*/ 74 w 424"/>
                <a:gd name="T1" fmla="*/ 68 h 344"/>
                <a:gd name="T2" fmla="*/ 138 w 424"/>
                <a:gd name="T3" fmla="*/ 64 h 344"/>
                <a:gd name="T4" fmla="*/ 214 w 424"/>
                <a:gd name="T5" fmla="*/ 62 h 344"/>
                <a:gd name="T6" fmla="*/ 367 w 424"/>
                <a:gd name="T7" fmla="*/ 56 h 344"/>
                <a:gd name="T8" fmla="*/ 429 w 424"/>
                <a:gd name="T9" fmla="*/ 62 h 344"/>
                <a:gd name="T10" fmla="*/ 506 w 424"/>
                <a:gd name="T11" fmla="*/ 60 h 344"/>
                <a:gd name="T12" fmla="*/ 490 w 424"/>
                <a:gd name="T13" fmla="*/ 68 h 344"/>
                <a:gd name="T14" fmla="*/ 506 w 424"/>
                <a:gd name="T15" fmla="*/ 64 h 344"/>
                <a:gd name="T16" fmla="*/ 506 w 424"/>
                <a:gd name="T17" fmla="*/ 70 h 344"/>
                <a:gd name="T18" fmla="*/ 538 w 424"/>
                <a:gd name="T19" fmla="*/ 73 h 344"/>
                <a:gd name="T20" fmla="*/ 555 w 424"/>
                <a:gd name="T21" fmla="*/ 75 h 344"/>
                <a:gd name="T22" fmla="*/ 597 w 424"/>
                <a:gd name="T23" fmla="*/ 77 h 344"/>
                <a:gd name="T24" fmla="*/ 642 w 424"/>
                <a:gd name="T25" fmla="*/ 75 h 344"/>
                <a:gd name="T26" fmla="*/ 658 w 424"/>
                <a:gd name="T27" fmla="*/ 77 h 344"/>
                <a:gd name="T28" fmla="*/ 676 w 424"/>
                <a:gd name="T29" fmla="*/ 81 h 344"/>
                <a:gd name="T30" fmla="*/ 736 w 424"/>
                <a:gd name="T31" fmla="*/ 75 h 344"/>
                <a:gd name="T32" fmla="*/ 811 w 424"/>
                <a:gd name="T33" fmla="*/ 55 h 344"/>
                <a:gd name="T34" fmla="*/ 811 w 424"/>
                <a:gd name="T35" fmla="*/ 42 h 344"/>
                <a:gd name="T36" fmla="*/ 769 w 424"/>
                <a:gd name="T37" fmla="*/ 33 h 344"/>
                <a:gd name="T38" fmla="*/ 736 w 424"/>
                <a:gd name="T39" fmla="*/ 31 h 344"/>
                <a:gd name="T40" fmla="*/ 721 w 424"/>
                <a:gd name="T41" fmla="*/ 27 h 344"/>
                <a:gd name="T42" fmla="*/ 658 w 424"/>
                <a:gd name="T43" fmla="*/ 18 h 344"/>
                <a:gd name="T44" fmla="*/ 658 w 424"/>
                <a:gd name="T45" fmla="*/ 12 h 344"/>
                <a:gd name="T46" fmla="*/ 614 w 424"/>
                <a:gd name="T47" fmla="*/ 9 h 344"/>
                <a:gd name="T48" fmla="*/ 581 w 424"/>
                <a:gd name="T49" fmla="*/ 0 h 344"/>
                <a:gd name="T50" fmla="*/ 581 w 424"/>
                <a:gd name="T51" fmla="*/ 12 h 344"/>
                <a:gd name="T52" fmla="*/ 538 w 424"/>
                <a:gd name="T53" fmla="*/ 19 h 344"/>
                <a:gd name="T54" fmla="*/ 474 w 424"/>
                <a:gd name="T55" fmla="*/ 14 h 344"/>
                <a:gd name="T56" fmla="*/ 444 w 424"/>
                <a:gd name="T57" fmla="*/ 12 h 344"/>
                <a:gd name="T58" fmla="*/ 474 w 424"/>
                <a:gd name="T59" fmla="*/ 7 h 344"/>
                <a:gd name="T60" fmla="*/ 474 w 424"/>
                <a:gd name="T61" fmla="*/ 7 h 344"/>
                <a:gd name="T62" fmla="*/ 459 w 424"/>
                <a:gd name="T63" fmla="*/ 7 h 344"/>
                <a:gd name="T64" fmla="*/ 383 w 424"/>
                <a:gd name="T65" fmla="*/ 7 h 344"/>
                <a:gd name="T66" fmla="*/ 383 w 424"/>
                <a:gd name="T67" fmla="*/ 7 h 344"/>
                <a:gd name="T68" fmla="*/ 352 w 424"/>
                <a:gd name="T69" fmla="*/ 7 h 344"/>
                <a:gd name="T70" fmla="*/ 337 w 424"/>
                <a:gd name="T71" fmla="*/ 7 h 344"/>
                <a:gd name="T72" fmla="*/ 337 w 424"/>
                <a:gd name="T73" fmla="*/ 12 h 344"/>
                <a:gd name="T74" fmla="*/ 306 w 424"/>
                <a:gd name="T75" fmla="*/ 12 h 344"/>
                <a:gd name="T76" fmla="*/ 291 w 424"/>
                <a:gd name="T77" fmla="*/ 9 h 344"/>
                <a:gd name="T78" fmla="*/ 260 w 424"/>
                <a:gd name="T79" fmla="*/ 9 h 344"/>
                <a:gd name="T80" fmla="*/ 228 w 424"/>
                <a:gd name="T81" fmla="*/ 16 h 344"/>
                <a:gd name="T82" fmla="*/ 199 w 424"/>
                <a:gd name="T83" fmla="*/ 16 h 344"/>
                <a:gd name="T84" fmla="*/ 199 w 424"/>
                <a:gd name="T85" fmla="*/ 19 h 344"/>
                <a:gd name="T86" fmla="*/ 182 w 424"/>
                <a:gd name="T87" fmla="*/ 19 h 344"/>
                <a:gd name="T88" fmla="*/ 154 w 424"/>
                <a:gd name="T89" fmla="*/ 23 h 344"/>
                <a:gd name="T90" fmla="*/ 36 w 424"/>
                <a:gd name="T91" fmla="*/ 32 h 344"/>
                <a:gd name="T92" fmla="*/ 8 w 424"/>
                <a:gd name="T93" fmla="*/ 32 h 344"/>
                <a:gd name="T94" fmla="*/ 0 w 424"/>
                <a:gd name="T95" fmla="*/ 33 h 344"/>
                <a:gd name="T96" fmla="*/ 8 w 424"/>
                <a:gd name="T97" fmla="*/ 39 h 344"/>
                <a:gd name="T98" fmla="*/ 0 w 424"/>
                <a:gd name="T99" fmla="*/ 42 h 344"/>
                <a:gd name="T100" fmla="*/ 44 w 424"/>
                <a:gd name="T101" fmla="*/ 56 h 344"/>
                <a:gd name="T102" fmla="*/ 44 w 424"/>
                <a:gd name="T103" fmla="*/ 64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24"/>
                <a:gd name="T157" fmla="*/ 0 h 344"/>
                <a:gd name="T158" fmla="*/ 424 w 424"/>
                <a:gd name="T159" fmla="*/ 344 h 3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24" h="344">
                  <a:moveTo>
                    <a:pt x="24" y="272"/>
                  </a:moveTo>
                  <a:lnTo>
                    <a:pt x="40" y="288"/>
                  </a:lnTo>
                  <a:lnTo>
                    <a:pt x="56" y="288"/>
                  </a:lnTo>
                  <a:lnTo>
                    <a:pt x="72" y="272"/>
                  </a:lnTo>
                  <a:lnTo>
                    <a:pt x="104" y="272"/>
                  </a:lnTo>
                  <a:lnTo>
                    <a:pt x="112" y="264"/>
                  </a:lnTo>
                  <a:lnTo>
                    <a:pt x="144" y="248"/>
                  </a:lnTo>
                  <a:lnTo>
                    <a:pt x="192" y="240"/>
                  </a:lnTo>
                  <a:lnTo>
                    <a:pt x="224" y="256"/>
                  </a:lnTo>
                  <a:lnTo>
                    <a:pt x="224" y="264"/>
                  </a:lnTo>
                  <a:lnTo>
                    <a:pt x="240" y="288"/>
                  </a:lnTo>
                  <a:lnTo>
                    <a:pt x="264" y="256"/>
                  </a:lnTo>
                  <a:lnTo>
                    <a:pt x="264" y="272"/>
                  </a:lnTo>
                  <a:lnTo>
                    <a:pt x="256" y="288"/>
                  </a:lnTo>
                  <a:lnTo>
                    <a:pt x="264" y="288"/>
                  </a:lnTo>
                  <a:lnTo>
                    <a:pt x="264" y="272"/>
                  </a:lnTo>
                  <a:lnTo>
                    <a:pt x="264" y="288"/>
                  </a:lnTo>
                  <a:lnTo>
                    <a:pt x="264" y="296"/>
                  </a:lnTo>
                  <a:lnTo>
                    <a:pt x="272" y="296"/>
                  </a:lnTo>
                  <a:lnTo>
                    <a:pt x="280" y="312"/>
                  </a:lnTo>
                  <a:lnTo>
                    <a:pt x="280" y="320"/>
                  </a:lnTo>
                  <a:lnTo>
                    <a:pt x="288" y="320"/>
                  </a:lnTo>
                  <a:lnTo>
                    <a:pt x="304" y="328"/>
                  </a:lnTo>
                  <a:lnTo>
                    <a:pt x="312" y="328"/>
                  </a:lnTo>
                  <a:lnTo>
                    <a:pt x="320" y="336"/>
                  </a:lnTo>
                  <a:lnTo>
                    <a:pt x="336" y="320"/>
                  </a:lnTo>
                  <a:lnTo>
                    <a:pt x="336" y="328"/>
                  </a:lnTo>
                  <a:lnTo>
                    <a:pt x="344" y="328"/>
                  </a:lnTo>
                  <a:lnTo>
                    <a:pt x="344" y="336"/>
                  </a:lnTo>
                  <a:lnTo>
                    <a:pt x="352" y="344"/>
                  </a:lnTo>
                  <a:lnTo>
                    <a:pt x="368" y="320"/>
                  </a:lnTo>
                  <a:lnTo>
                    <a:pt x="384" y="320"/>
                  </a:lnTo>
                  <a:lnTo>
                    <a:pt x="392" y="296"/>
                  </a:lnTo>
                  <a:lnTo>
                    <a:pt x="424" y="232"/>
                  </a:lnTo>
                  <a:lnTo>
                    <a:pt x="424" y="208"/>
                  </a:lnTo>
                  <a:lnTo>
                    <a:pt x="424" y="176"/>
                  </a:lnTo>
                  <a:lnTo>
                    <a:pt x="408" y="152"/>
                  </a:lnTo>
                  <a:lnTo>
                    <a:pt x="400" y="144"/>
                  </a:lnTo>
                  <a:lnTo>
                    <a:pt x="392" y="136"/>
                  </a:lnTo>
                  <a:lnTo>
                    <a:pt x="384" y="128"/>
                  </a:lnTo>
                  <a:lnTo>
                    <a:pt x="384" y="136"/>
                  </a:lnTo>
                  <a:lnTo>
                    <a:pt x="376" y="112"/>
                  </a:lnTo>
                  <a:lnTo>
                    <a:pt x="352" y="88"/>
                  </a:lnTo>
                  <a:lnTo>
                    <a:pt x="344" y="72"/>
                  </a:lnTo>
                  <a:lnTo>
                    <a:pt x="344" y="64"/>
                  </a:lnTo>
                  <a:lnTo>
                    <a:pt x="344" y="48"/>
                  </a:lnTo>
                  <a:lnTo>
                    <a:pt x="336" y="40"/>
                  </a:lnTo>
                  <a:lnTo>
                    <a:pt x="320" y="40"/>
                  </a:lnTo>
                  <a:lnTo>
                    <a:pt x="312" y="0"/>
                  </a:lnTo>
                  <a:lnTo>
                    <a:pt x="304" y="0"/>
                  </a:lnTo>
                  <a:lnTo>
                    <a:pt x="304" y="16"/>
                  </a:lnTo>
                  <a:lnTo>
                    <a:pt x="304" y="48"/>
                  </a:lnTo>
                  <a:lnTo>
                    <a:pt x="296" y="80"/>
                  </a:lnTo>
                  <a:lnTo>
                    <a:pt x="280" y="80"/>
                  </a:lnTo>
                  <a:lnTo>
                    <a:pt x="256" y="56"/>
                  </a:lnTo>
                  <a:lnTo>
                    <a:pt x="248" y="56"/>
                  </a:lnTo>
                  <a:lnTo>
                    <a:pt x="248" y="48"/>
                  </a:lnTo>
                  <a:lnTo>
                    <a:pt x="232" y="48"/>
                  </a:lnTo>
                  <a:lnTo>
                    <a:pt x="240" y="32"/>
                  </a:lnTo>
                  <a:lnTo>
                    <a:pt x="248" y="32"/>
                  </a:lnTo>
                  <a:lnTo>
                    <a:pt x="256" y="16"/>
                  </a:lnTo>
                  <a:lnTo>
                    <a:pt x="248" y="16"/>
                  </a:lnTo>
                  <a:lnTo>
                    <a:pt x="240" y="24"/>
                  </a:lnTo>
                  <a:lnTo>
                    <a:pt x="240" y="16"/>
                  </a:lnTo>
                  <a:lnTo>
                    <a:pt x="232" y="16"/>
                  </a:lnTo>
                  <a:lnTo>
                    <a:pt x="200" y="8"/>
                  </a:lnTo>
                  <a:lnTo>
                    <a:pt x="208" y="16"/>
                  </a:lnTo>
                  <a:lnTo>
                    <a:pt x="200" y="16"/>
                  </a:lnTo>
                  <a:lnTo>
                    <a:pt x="184" y="16"/>
                  </a:lnTo>
                  <a:lnTo>
                    <a:pt x="184" y="24"/>
                  </a:lnTo>
                  <a:lnTo>
                    <a:pt x="184" y="32"/>
                  </a:lnTo>
                  <a:lnTo>
                    <a:pt x="176" y="32"/>
                  </a:lnTo>
                  <a:lnTo>
                    <a:pt x="176" y="40"/>
                  </a:lnTo>
                  <a:lnTo>
                    <a:pt x="176" y="48"/>
                  </a:lnTo>
                  <a:lnTo>
                    <a:pt x="160" y="40"/>
                  </a:lnTo>
                  <a:lnTo>
                    <a:pt x="160" y="48"/>
                  </a:lnTo>
                  <a:lnTo>
                    <a:pt x="160" y="40"/>
                  </a:lnTo>
                  <a:lnTo>
                    <a:pt x="152" y="40"/>
                  </a:lnTo>
                  <a:lnTo>
                    <a:pt x="144" y="40"/>
                  </a:lnTo>
                  <a:lnTo>
                    <a:pt x="136" y="40"/>
                  </a:lnTo>
                  <a:lnTo>
                    <a:pt x="128" y="40"/>
                  </a:lnTo>
                  <a:lnTo>
                    <a:pt x="120" y="64"/>
                  </a:lnTo>
                  <a:lnTo>
                    <a:pt x="112" y="64"/>
                  </a:lnTo>
                  <a:lnTo>
                    <a:pt x="104" y="64"/>
                  </a:lnTo>
                  <a:lnTo>
                    <a:pt x="112" y="72"/>
                  </a:lnTo>
                  <a:lnTo>
                    <a:pt x="104" y="80"/>
                  </a:lnTo>
                  <a:lnTo>
                    <a:pt x="104" y="64"/>
                  </a:lnTo>
                  <a:lnTo>
                    <a:pt x="96" y="80"/>
                  </a:lnTo>
                  <a:lnTo>
                    <a:pt x="104" y="88"/>
                  </a:lnTo>
                  <a:lnTo>
                    <a:pt x="80" y="96"/>
                  </a:lnTo>
                  <a:lnTo>
                    <a:pt x="32" y="112"/>
                  </a:lnTo>
                  <a:lnTo>
                    <a:pt x="16" y="136"/>
                  </a:lnTo>
                  <a:lnTo>
                    <a:pt x="8" y="128"/>
                  </a:lnTo>
                  <a:lnTo>
                    <a:pt x="8" y="136"/>
                  </a:lnTo>
                  <a:lnTo>
                    <a:pt x="8" y="144"/>
                  </a:lnTo>
                  <a:lnTo>
                    <a:pt x="0" y="144"/>
                  </a:lnTo>
                  <a:lnTo>
                    <a:pt x="16" y="184"/>
                  </a:lnTo>
                  <a:lnTo>
                    <a:pt x="8" y="168"/>
                  </a:lnTo>
                  <a:lnTo>
                    <a:pt x="8" y="184"/>
                  </a:lnTo>
                  <a:lnTo>
                    <a:pt x="0" y="176"/>
                  </a:lnTo>
                  <a:lnTo>
                    <a:pt x="24" y="216"/>
                  </a:lnTo>
                  <a:lnTo>
                    <a:pt x="24" y="240"/>
                  </a:lnTo>
                  <a:lnTo>
                    <a:pt x="24" y="264"/>
                  </a:lnTo>
                  <a:lnTo>
                    <a:pt x="24" y="27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93" name="Freeform 358"/>
            <p:cNvSpPr>
              <a:spLocks/>
            </p:cNvSpPr>
            <p:nvPr/>
          </p:nvSpPr>
          <p:spPr bwMode="auto">
            <a:xfrm>
              <a:off x="4715" y="2738"/>
              <a:ext cx="438" cy="320"/>
            </a:xfrm>
            <a:custGeom>
              <a:avLst/>
              <a:gdLst>
                <a:gd name="T0" fmla="*/ 74 w 424"/>
                <a:gd name="T1" fmla="*/ 68 h 344"/>
                <a:gd name="T2" fmla="*/ 138 w 424"/>
                <a:gd name="T3" fmla="*/ 64 h 344"/>
                <a:gd name="T4" fmla="*/ 214 w 424"/>
                <a:gd name="T5" fmla="*/ 62 h 344"/>
                <a:gd name="T6" fmla="*/ 367 w 424"/>
                <a:gd name="T7" fmla="*/ 56 h 344"/>
                <a:gd name="T8" fmla="*/ 429 w 424"/>
                <a:gd name="T9" fmla="*/ 62 h 344"/>
                <a:gd name="T10" fmla="*/ 506 w 424"/>
                <a:gd name="T11" fmla="*/ 60 h 344"/>
                <a:gd name="T12" fmla="*/ 490 w 424"/>
                <a:gd name="T13" fmla="*/ 68 h 344"/>
                <a:gd name="T14" fmla="*/ 506 w 424"/>
                <a:gd name="T15" fmla="*/ 64 h 344"/>
                <a:gd name="T16" fmla="*/ 506 w 424"/>
                <a:gd name="T17" fmla="*/ 70 h 344"/>
                <a:gd name="T18" fmla="*/ 538 w 424"/>
                <a:gd name="T19" fmla="*/ 73 h 344"/>
                <a:gd name="T20" fmla="*/ 555 w 424"/>
                <a:gd name="T21" fmla="*/ 75 h 344"/>
                <a:gd name="T22" fmla="*/ 597 w 424"/>
                <a:gd name="T23" fmla="*/ 77 h 344"/>
                <a:gd name="T24" fmla="*/ 642 w 424"/>
                <a:gd name="T25" fmla="*/ 75 h 344"/>
                <a:gd name="T26" fmla="*/ 658 w 424"/>
                <a:gd name="T27" fmla="*/ 77 h 344"/>
                <a:gd name="T28" fmla="*/ 676 w 424"/>
                <a:gd name="T29" fmla="*/ 81 h 344"/>
                <a:gd name="T30" fmla="*/ 736 w 424"/>
                <a:gd name="T31" fmla="*/ 75 h 344"/>
                <a:gd name="T32" fmla="*/ 811 w 424"/>
                <a:gd name="T33" fmla="*/ 55 h 344"/>
                <a:gd name="T34" fmla="*/ 811 w 424"/>
                <a:gd name="T35" fmla="*/ 42 h 344"/>
                <a:gd name="T36" fmla="*/ 769 w 424"/>
                <a:gd name="T37" fmla="*/ 33 h 344"/>
                <a:gd name="T38" fmla="*/ 736 w 424"/>
                <a:gd name="T39" fmla="*/ 31 h 344"/>
                <a:gd name="T40" fmla="*/ 721 w 424"/>
                <a:gd name="T41" fmla="*/ 27 h 344"/>
                <a:gd name="T42" fmla="*/ 658 w 424"/>
                <a:gd name="T43" fmla="*/ 18 h 344"/>
                <a:gd name="T44" fmla="*/ 658 w 424"/>
                <a:gd name="T45" fmla="*/ 12 h 344"/>
                <a:gd name="T46" fmla="*/ 614 w 424"/>
                <a:gd name="T47" fmla="*/ 9 h 344"/>
                <a:gd name="T48" fmla="*/ 581 w 424"/>
                <a:gd name="T49" fmla="*/ 0 h 344"/>
                <a:gd name="T50" fmla="*/ 581 w 424"/>
                <a:gd name="T51" fmla="*/ 12 h 344"/>
                <a:gd name="T52" fmla="*/ 538 w 424"/>
                <a:gd name="T53" fmla="*/ 19 h 344"/>
                <a:gd name="T54" fmla="*/ 474 w 424"/>
                <a:gd name="T55" fmla="*/ 14 h 344"/>
                <a:gd name="T56" fmla="*/ 444 w 424"/>
                <a:gd name="T57" fmla="*/ 12 h 344"/>
                <a:gd name="T58" fmla="*/ 474 w 424"/>
                <a:gd name="T59" fmla="*/ 7 h 344"/>
                <a:gd name="T60" fmla="*/ 474 w 424"/>
                <a:gd name="T61" fmla="*/ 7 h 344"/>
                <a:gd name="T62" fmla="*/ 459 w 424"/>
                <a:gd name="T63" fmla="*/ 7 h 344"/>
                <a:gd name="T64" fmla="*/ 383 w 424"/>
                <a:gd name="T65" fmla="*/ 7 h 344"/>
                <a:gd name="T66" fmla="*/ 383 w 424"/>
                <a:gd name="T67" fmla="*/ 7 h 344"/>
                <a:gd name="T68" fmla="*/ 352 w 424"/>
                <a:gd name="T69" fmla="*/ 7 h 344"/>
                <a:gd name="T70" fmla="*/ 337 w 424"/>
                <a:gd name="T71" fmla="*/ 7 h 344"/>
                <a:gd name="T72" fmla="*/ 337 w 424"/>
                <a:gd name="T73" fmla="*/ 12 h 344"/>
                <a:gd name="T74" fmla="*/ 306 w 424"/>
                <a:gd name="T75" fmla="*/ 12 h 344"/>
                <a:gd name="T76" fmla="*/ 291 w 424"/>
                <a:gd name="T77" fmla="*/ 9 h 344"/>
                <a:gd name="T78" fmla="*/ 260 w 424"/>
                <a:gd name="T79" fmla="*/ 9 h 344"/>
                <a:gd name="T80" fmla="*/ 228 w 424"/>
                <a:gd name="T81" fmla="*/ 16 h 344"/>
                <a:gd name="T82" fmla="*/ 199 w 424"/>
                <a:gd name="T83" fmla="*/ 16 h 344"/>
                <a:gd name="T84" fmla="*/ 199 w 424"/>
                <a:gd name="T85" fmla="*/ 19 h 344"/>
                <a:gd name="T86" fmla="*/ 182 w 424"/>
                <a:gd name="T87" fmla="*/ 19 h 344"/>
                <a:gd name="T88" fmla="*/ 154 w 424"/>
                <a:gd name="T89" fmla="*/ 23 h 344"/>
                <a:gd name="T90" fmla="*/ 36 w 424"/>
                <a:gd name="T91" fmla="*/ 32 h 344"/>
                <a:gd name="T92" fmla="*/ 8 w 424"/>
                <a:gd name="T93" fmla="*/ 32 h 344"/>
                <a:gd name="T94" fmla="*/ 0 w 424"/>
                <a:gd name="T95" fmla="*/ 33 h 344"/>
                <a:gd name="T96" fmla="*/ 8 w 424"/>
                <a:gd name="T97" fmla="*/ 39 h 344"/>
                <a:gd name="T98" fmla="*/ 0 w 424"/>
                <a:gd name="T99" fmla="*/ 42 h 344"/>
                <a:gd name="T100" fmla="*/ 44 w 424"/>
                <a:gd name="T101" fmla="*/ 56 h 344"/>
                <a:gd name="T102" fmla="*/ 44 w 424"/>
                <a:gd name="T103" fmla="*/ 64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24"/>
                <a:gd name="T157" fmla="*/ 0 h 344"/>
                <a:gd name="T158" fmla="*/ 424 w 424"/>
                <a:gd name="T159" fmla="*/ 344 h 3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24" h="344">
                  <a:moveTo>
                    <a:pt x="24" y="272"/>
                  </a:moveTo>
                  <a:lnTo>
                    <a:pt x="40" y="288"/>
                  </a:lnTo>
                  <a:lnTo>
                    <a:pt x="56" y="288"/>
                  </a:lnTo>
                  <a:lnTo>
                    <a:pt x="72" y="272"/>
                  </a:lnTo>
                  <a:lnTo>
                    <a:pt x="104" y="272"/>
                  </a:lnTo>
                  <a:lnTo>
                    <a:pt x="112" y="264"/>
                  </a:lnTo>
                  <a:lnTo>
                    <a:pt x="144" y="248"/>
                  </a:lnTo>
                  <a:lnTo>
                    <a:pt x="192" y="240"/>
                  </a:lnTo>
                  <a:lnTo>
                    <a:pt x="224" y="256"/>
                  </a:lnTo>
                  <a:lnTo>
                    <a:pt x="224" y="264"/>
                  </a:lnTo>
                  <a:lnTo>
                    <a:pt x="240" y="288"/>
                  </a:lnTo>
                  <a:lnTo>
                    <a:pt x="264" y="256"/>
                  </a:lnTo>
                  <a:lnTo>
                    <a:pt x="264" y="272"/>
                  </a:lnTo>
                  <a:lnTo>
                    <a:pt x="256" y="288"/>
                  </a:lnTo>
                  <a:lnTo>
                    <a:pt x="264" y="288"/>
                  </a:lnTo>
                  <a:lnTo>
                    <a:pt x="264" y="272"/>
                  </a:lnTo>
                  <a:lnTo>
                    <a:pt x="264" y="288"/>
                  </a:lnTo>
                  <a:lnTo>
                    <a:pt x="264" y="296"/>
                  </a:lnTo>
                  <a:lnTo>
                    <a:pt x="272" y="296"/>
                  </a:lnTo>
                  <a:lnTo>
                    <a:pt x="280" y="312"/>
                  </a:lnTo>
                  <a:lnTo>
                    <a:pt x="280" y="320"/>
                  </a:lnTo>
                  <a:lnTo>
                    <a:pt x="288" y="320"/>
                  </a:lnTo>
                  <a:lnTo>
                    <a:pt x="304" y="328"/>
                  </a:lnTo>
                  <a:lnTo>
                    <a:pt x="312" y="328"/>
                  </a:lnTo>
                  <a:lnTo>
                    <a:pt x="320" y="336"/>
                  </a:lnTo>
                  <a:lnTo>
                    <a:pt x="336" y="320"/>
                  </a:lnTo>
                  <a:lnTo>
                    <a:pt x="336" y="328"/>
                  </a:lnTo>
                  <a:lnTo>
                    <a:pt x="344" y="328"/>
                  </a:lnTo>
                  <a:lnTo>
                    <a:pt x="344" y="336"/>
                  </a:lnTo>
                  <a:lnTo>
                    <a:pt x="352" y="344"/>
                  </a:lnTo>
                  <a:lnTo>
                    <a:pt x="368" y="320"/>
                  </a:lnTo>
                  <a:lnTo>
                    <a:pt x="384" y="320"/>
                  </a:lnTo>
                  <a:lnTo>
                    <a:pt x="392" y="296"/>
                  </a:lnTo>
                  <a:lnTo>
                    <a:pt x="424" y="232"/>
                  </a:lnTo>
                  <a:lnTo>
                    <a:pt x="424" y="208"/>
                  </a:lnTo>
                  <a:lnTo>
                    <a:pt x="424" y="176"/>
                  </a:lnTo>
                  <a:lnTo>
                    <a:pt x="408" y="152"/>
                  </a:lnTo>
                  <a:lnTo>
                    <a:pt x="400" y="144"/>
                  </a:lnTo>
                  <a:lnTo>
                    <a:pt x="392" y="136"/>
                  </a:lnTo>
                  <a:lnTo>
                    <a:pt x="384" y="128"/>
                  </a:lnTo>
                  <a:lnTo>
                    <a:pt x="384" y="136"/>
                  </a:lnTo>
                  <a:lnTo>
                    <a:pt x="376" y="112"/>
                  </a:lnTo>
                  <a:lnTo>
                    <a:pt x="352" y="88"/>
                  </a:lnTo>
                  <a:lnTo>
                    <a:pt x="344" y="72"/>
                  </a:lnTo>
                  <a:lnTo>
                    <a:pt x="344" y="64"/>
                  </a:lnTo>
                  <a:lnTo>
                    <a:pt x="344" y="48"/>
                  </a:lnTo>
                  <a:lnTo>
                    <a:pt x="336" y="40"/>
                  </a:lnTo>
                  <a:lnTo>
                    <a:pt x="320" y="40"/>
                  </a:lnTo>
                  <a:lnTo>
                    <a:pt x="312" y="0"/>
                  </a:lnTo>
                  <a:lnTo>
                    <a:pt x="304" y="0"/>
                  </a:lnTo>
                  <a:lnTo>
                    <a:pt x="304" y="16"/>
                  </a:lnTo>
                  <a:lnTo>
                    <a:pt x="304" y="48"/>
                  </a:lnTo>
                  <a:lnTo>
                    <a:pt x="296" y="80"/>
                  </a:lnTo>
                  <a:lnTo>
                    <a:pt x="280" y="80"/>
                  </a:lnTo>
                  <a:lnTo>
                    <a:pt x="256" y="56"/>
                  </a:lnTo>
                  <a:lnTo>
                    <a:pt x="248" y="56"/>
                  </a:lnTo>
                  <a:lnTo>
                    <a:pt x="248" y="48"/>
                  </a:lnTo>
                  <a:lnTo>
                    <a:pt x="232" y="48"/>
                  </a:lnTo>
                  <a:lnTo>
                    <a:pt x="240" y="32"/>
                  </a:lnTo>
                  <a:lnTo>
                    <a:pt x="248" y="32"/>
                  </a:lnTo>
                  <a:lnTo>
                    <a:pt x="256" y="16"/>
                  </a:lnTo>
                  <a:lnTo>
                    <a:pt x="248" y="16"/>
                  </a:lnTo>
                  <a:lnTo>
                    <a:pt x="240" y="24"/>
                  </a:lnTo>
                  <a:lnTo>
                    <a:pt x="240" y="16"/>
                  </a:lnTo>
                  <a:lnTo>
                    <a:pt x="232" y="16"/>
                  </a:lnTo>
                  <a:lnTo>
                    <a:pt x="200" y="8"/>
                  </a:lnTo>
                  <a:lnTo>
                    <a:pt x="208" y="16"/>
                  </a:lnTo>
                  <a:lnTo>
                    <a:pt x="200" y="16"/>
                  </a:lnTo>
                  <a:lnTo>
                    <a:pt x="184" y="16"/>
                  </a:lnTo>
                  <a:lnTo>
                    <a:pt x="184" y="24"/>
                  </a:lnTo>
                  <a:lnTo>
                    <a:pt x="184" y="32"/>
                  </a:lnTo>
                  <a:lnTo>
                    <a:pt x="176" y="32"/>
                  </a:lnTo>
                  <a:lnTo>
                    <a:pt x="176" y="40"/>
                  </a:lnTo>
                  <a:lnTo>
                    <a:pt x="176" y="48"/>
                  </a:lnTo>
                  <a:lnTo>
                    <a:pt x="160" y="40"/>
                  </a:lnTo>
                  <a:lnTo>
                    <a:pt x="160" y="48"/>
                  </a:lnTo>
                  <a:lnTo>
                    <a:pt x="160" y="40"/>
                  </a:lnTo>
                  <a:lnTo>
                    <a:pt x="152" y="40"/>
                  </a:lnTo>
                  <a:lnTo>
                    <a:pt x="144" y="40"/>
                  </a:lnTo>
                  <a:lnTo>
                    <a:pt x="136" y="40"/>
                  </a:lnTo>
                  <a:lnTo>
                    <a:pt x="128" y="40"/>
                  </a:lnTo>
                  <a:lnTo>
                    <a:pt x="120" y="64"/>
                  </a:lnTo>
                  <a:lnTo>
                    <a:pt x="112" y="64"/>
                  </a:lnTo>
                  <a:lnTo>
                    <a:pt x="104" y="64"/>
                  </a:lnTo>
                  <a:lnTo>
                    <a:pt x="112" y="72"/>
                  </a:lnTo>
                  <a:lnTo>
                    <a:pt x="104" y="80"/>
                  </a:lnTo>
                  <a:lnTo>
                    <a:pt x="104" y="64"/>
                  </a:lnTo>
                  <a:lnTo>
                    <a:pt x="96" y="80"/>
                  </a:lnTo>
                  <a:lnTo>
                    <a:pt x="104" y="88"/>
                  </a:lnTo>
                  <a:lnTo>
                    <a:pt x="80" y="96"/>
                  </a:lnTo>
                  <a:lnTo>
                    <a:pt x="32" y="112"/>
                  </a:lnTo>
                  <a:lnTo>
                    <a:pt x="16" y="136"/>
                  </a:lnTo>
                  <a:lnTo>
                    <a:pt x="8" y="128"/>
                  </a:lnTo>
                  <a:lnTo>
                    <a:pt x="8" y="136"/>
                  </a:lnTo>
                  <a:lnTo>
                    <a:pt x="8" y="144"/>
                  </a:lnTo>
                  <a:lnTo>
                    <a:pt x="0" y="144"/>
                  </a:lnTo>
                  <a:lnTo>
                    <a:pt x="16" y="184"/>
                  </a:lnTo>
                  <a:lnTo>
                    <a:pt x="8" y="168"/>
                  </a:lnTo>
                  <a:lnTo>
                    <a:pt x="8" y="184"/>
                  </a:lnTo>
                  <a:lnTo>
                    <a:pt x="0" y="176"/>
                  </a:lnTo>
                  <a:lnTo>
                    <a:pt x="24" y="216"/>
                  </a:lnTo>
                  <a:lnTo>
                    <a:pt x="24" y="240"/>
                  </a:lnTo>
                  <a:lnTo>
                    <a:pt x="24" y="264"/>
                  </a:lnTo>
                  <a:lnTo>
                    <a:pt x="24" y="272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94" name="Freeform 359"/>
            <p:cNvSpPr>
              <a:spLocks/>
            </p:cNvSpPr>
            <p:nvPr/>
          </p:nvSpPr>
          <p:spPr bwMode="auto">
            <a:xfrm>
              <a:off x="4905" y="2745"/>
              <a:ext cx="8" cy="8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0 h 8"/>
                <a:gd name="T4" fmla="*/ 0 w 8"/>
                <a:gd name="T5" fmla="*/ 0 h 8"/>
                <a:gd name="T6" fmla="*/ 0 w 8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95" name="Freeform 360"/>
            <p:cNvSpPr>
              <a:spLocks/>
            </p:cNvSpPr>
            <p:nvPr/>
          </p:nvSpPr>
          <p:spPr bwMode="auto">
            <a:xfrm>
              <a:off x="4905" y="2745"/>
              <a:ext cx="8" cy="8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0 h 8"/>
                <a:gd name="T4" fmla="*/ 0 w 8"/>
                <a:gd name="T5" fmla="*/ 0 h 8"/>
                <a:gd name="T6" fmla="*/ 0 w 8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96" name="Freeform 361"/>
            <p:cNvSpPr>
              <a:spLocks/>
            </p:cNvSpPr>
            <p:nvPr/>
          </p:nvSpPr>
          <p:spPr bwMode="auto">
            <a:xfrm>
              <a:off x="5336" y="2998"/>
              <a:ext cx="67" cy="87"/>
            </a:xfrm>
            <a:custGeom>
              <a:avLst/>
              <a:gdLst>
                <a:gd name="T0" fmla="*/ 40 w 64"/>
                <a:gd name="T1" fmla="*/ 12 h 95"/>
                <a:gd name="T2" fmla="*/ 83 w 64"/>
                <a:gd name="T3" fmla="*/ 13 h 95"/>
                <a:gd name="T4" fmla="*/ 57 w 64"/>
                <a:gd name="T5" fmla="*/ 15 h 95"/>
                <a:gd name="T6" fmla="*/ 83 w 64"/>
                <a:gd name="T7" fmla="*/ 16 h 95"/>
                <a:gd name="T8" fmla="*/ 83 w 64"/>
                <a:gd name="T9" fmla="*/ 15 h 95"/>
                <a:gd name="T10" fmla="*/ 119 w 64"/>
                <a:gd name="T11" fmla="*/ 12 h 95"/>
                <a:gd name="T12" fmla="*/ 140 w 64"/>
                <a:gd name="T13" fmla="*/ 12 h 95"/>
                <a:gd name="T14" fmla="*/ 158 w 64"/>
                <a:gd name="T15" fmla="*/ 10 h 95"/>
                <a:gd name="T16" fmla="*/ 158 w 64"/>
                <a:gd name="T17" fmla="*/ 6 h 95"/>
                <a:gd name="T18" fmla="*/ 140 w 64"/>
                <a:gd name="T19" fmla="*/ 6 h 95"/>
                <a:gd name="T20" fmla="*/ 119 w 64"/>
                <a:gd name="T21" fmla="*/ 6 h 95"/>
                <a:gd name="T22" fmla="*/ 83 w 64"/>
                <a:gd name="T23" fmla="*/ 6 h 95"/>
                <a:gd name="T24" fmla="*/ 83 w 64"/>
                <a:gd name="T25" fmla="*/ 5 h 95"/>
                <a:gd name="T26" fmla="*/ 83 w 64"/>
                <a:gd name="T27" fmla="*/ 6 h 95"/>
                <a:gd name="T28" fmla="*/ 57 w 64"/>
                <a:gd name="T29" fmla="*/ 5 h 95"/>
                <a:gd name="T30" fmla="*/ 57 w 64"/>
                <a:gd name="T31" fmla="*/ 5 h 95"/>
                <a:gd name="T32" fmla="*/ 0 w 64"/>
                <a:gd name="T33" fmla="*/ 0 h 95"/>
                <a:gd name="T34" fmla="*/ 57 w 64"/>
                <a:gd name="T35" fmla="*/ 5 h 95"/>
                <a:gd name="T36" fmla="*/ 57 w 64"/>
                <a:gd name="T37" fmla="*/ 10 h 95"/>
                <a:gd name="T38" fmla="*/ 40 w 64"/>
                <a:gd name="T39" fmla="*/ 12 h 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4"/>
                <a:gd name="T61" fmla="*/ 0 h 95"/>
                <a:gd name="T62" fmla="*/ 64 w 64"/>
                <a:gd name="T63" fmla="*/ 95 h 9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4" h="95">
                  <a:moveTo>
                    <a:pt x="16" y="64"/>
                  </a:moveTo>
                  <a:lnTo>
                    <a:pt x="32" y="71"/>
                  </a:lnTo>
                  <a:lnTo>
                    <a:pt x="24" y="87"/>
                  </a:lnTo>
                  <a:lnTo>
                    <a:pt x="32" y="95"/>
                  </a:lnTo>
                  <a:lnTo>
                    <a:pt x="32" y="87"/>
                  </a:lnTo>
                  <a:lnTo>
                    <a:pt x="48" y="64"/>
                  </a:lnTo>
                  <a:lnTo>
                    <a:pt x="56" y="64"/>
                  </a:lnTo>
                  <a:lnTo>
                    <a:pt x="64" y="56"/>
                  </a:lnTo>
                  <a:lnTo>
                    <a:pt x="64" y="40"/>
                  </a:lnTo>
                  <a:lnTo>
                    <a:pt x="56" y="40"/>
                  </a:lnTo>
                  <a:lnTo>
                    <a:pt x="48" y="40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24" y="8"/>
                  </a:lnTo>
                  <a:lnTo>
                    <a:pt x="0" y="0"/>
                  </a:lnTo>
                  <a:lnTo>
                    <a:pt x="24" y="32"/>
                  </a:lnTo>
                  <a:lnTo>
                    <a:pt x="24" y="56"/>
                  </a:lnTo>
                  <a:lnTo>
                    <a:pt x="16" y="6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97" name="Freeform 362"/>
            <p:cNvSpPr>
              <a:spLocks/>
            </p:cNvSpPr>
            <p:nvPr/>
          </p:nvSpPr>
          <p:spPr bwMode="auto">
            <a:xfrm>
              <a:off x="5358" y="2998"/>
              <a:ext cx="67" cy="87"/>
            </a:xfrm>
            <a:custGeom>
              <a:avLst/>
              <a:gdLst>
                <a:gd name="T0" fmla="*/ 40 w 64"/>
                <a:gd name="T1" fmla="*/ 12 h 95"/>
                <a:gd name="T2" fmla="*/ 83 w 64"/>
                <a:gd name="T3" fmla="*/ 13 h 95"/>
                <a:gd name="T4" fmla="*/ 57 w 64"/>
                <a:gd name="T5" fmla="*/ 15 h 95"/>
                <a:gd name="T6" fmla="*/ 83 w 64"/>
                <a:gd name="T7" fmla="*/ 16 h 95"/>
                <a:gd name="T8" fmla="*/ 83 w 64"/>
                <a:gd name="T9" fmla="*/ 15 h 95"/>
                <a:gd name="T10" fmla="*/ 119 w 64"/>
                <a:gd name="T11" fmla="*/ 12 h 95"/>
                <a:gd name="T12" fmla="*/ 140 w 64"/>
                <a:gd name="T13" fmla="*/ 12 h 95"/>
                <a:gd name="T14" fmla="*/ 158 w 64"/>
                <a:gd name="T15" fmla="*/ 10 h 95"/>
                <a:gd name="T16" fmla="*/ 158 w 64"/>
                <a:gd name="T17" fmla="*/ 6 h 95"/>
                <a:gd name="T18" fmla="*/ 140 w 64"/>
                <a:gd name="T19" fmla="*/ 6 h 95"/>
                <a:gd name="T20" fmla="*/ 119 w 64"/>
                <a:gd name="T21" fmla="*/ 6 h 95"/>
                <a:gd name="T22" fmla="*/ 83 w 64"/>
                <a:gd name="T23" fmla="*/ 6 h 95"/>
                <a:gd name="T24" fmla="*/ 83 w 64"/>
                <a:gd name="T25" fmla="*/ 5 h 95"/>
                <a:gd name="T26" fmla="*/ 83 w 64"/>
                <a:gd name="T27" fmla="*/ 6 h 95"/>
                <a:gd name="T28" fmla="*/ 57 w 64"/>
                <a:gd name="T29" fmla="*/ 5 h 95"/>
                <a:gd name="T30" fmla="*/ 57 w 64"/>
                <a:gd name="T31" fmla="*/ 5 h 95"/>
                <a:gd name="T32" fmla="*/ 0 w 64"/>
                <a:gd name="T33" fmla="*/ 0 h 95"/>
                <a:gd name="T34" fmla="*/ 57 w 64"/>
                <a:gd name="T35" fmla="*/ 5 h 95"/>
                <a:gd name="T36" fmla="*/ 57 w 64"/>
                <a:gd name="T37" fmla="*/ 10 h 95"/>
                <a:gd name="T38" fmla="*/ 40 w 64"/>
                <a:gd name="T39" fmla="*/ 12 h 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4"/>
                <a:gd name="T61" fmla="*/ 0 h 95"/>
                <a:gd name="T62" fmla="*/ 64 w 64"/>
                <a:gd name="T63" fmla="*/ 95 h 9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4" h="95">
                  <a:moveTo>
                    <a:pt x="16" y="64"/>
                  </a:moveTo>
                  <a:lnTo>
                    <a:pt x="32" y="71"/>
                  </a:lnTo>
                  <a:lnTo>
                    <a:pt x="24" y="87"/>
                  </a:lnTo>
                  <a:lnTo>
                    <a:pt x="32" y="95"/>
                  </a:lnTo>
                  <a:lnTo>
                    <a:pt x="32" y="87"/>
                  </a:lnTo>
                  <a:lnTo>
                    <a:pt x="48" y="64"/>
                  </a:lnTo>
                  <a:lnTo>
                    <a:pt x="56" y="64"/>
                  </a:lnTo>
                  <a:lnTo>
                    <a:pt x="64" y="56"/>
                  </a:lnTo>
                  <a:lnTo>
                    <a:pt x="64" y="40"/>
                  </a:lnTo>
                  <a:lnTo>
                    <a:pt x="56" y="40"/>
                  </a:lnTo>
                  <a:lnTo>
                    <a:pt x="48" y="40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24" y="8"/>
                  </a:lnTo>
                  <a:lnTo>
                    <a:pt x="0" y="0"/>
                  </a:lnTo>
                  <a:lnTo>
                    <a:pt x="24" y="32"/>
                  </a:lnTo>
                  <a:lnTo>
                    <a:pt x="24" y="56"/>
                  </a:lnTo>
                  <a:lnTo>
                    <a:pt x="16" y="64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98" name="Freeform 363"/>
            <p:cNvSpPr>
              <a:spLocks/>
            </p:cNvSpPr>
            <p:nvPr/>
          </p:nvSpPr>
          <p:spPr bwMode="auto">
            <a:xfrm>
              <a:off x="5292" y="3079"/>
              <a:ext cx="91" cy="82"/>
            </a:xfrm>
            <a:custGeom>
              <a:avLst/>
              <a:gdLst>
                <a:gd name="T0" fmla="*/ 0 w 88"/>
                <a:gd name="T1" fmla="*/ 18 h 88"/>
                <a:gd name="T2" fmla="*/ 8 w 88"/>
                <a:gd name="T3" fmla="*/ 20 h 88"/>
                <a:gd name="T4" fmla="*/ 36 w 88"/>
                <a:gd name="T5" fmla="*/ 20 h 88"/>
                <a:gd name="T6" fmla="*/ 44 w 88"/>
                <a:gd name="T7" fmla="*/ 21 h 88"/>
                <a:gd name="T8" fmla="*/ 77 w 88"/>
                <a:gd name="T9" fmla="*/ 20 h 88"/>
                <a:gd name="T10" fmla="*/ 95 w 88"/>
                <a:gd name="T11" fmla="*/ 17 h 88"/>
                <a:gd name="T12" fmla="*/ 108 w 88"/>
                <a:gd name="T13" fmla="*/ 13 h 88"/>
                <a:gd name="T14" fmla="*/ 124 w 88"/>
                <a:gd name="T15" fmla="*/ 10 h 88"/>
                <a:gd name="T16" fmla="*/ 142 w 88"/>
                <a:gd name="T17" fmla="*/ 10 h 88"/>
                <a:gd name="T18" fmla="*/ 124 w 88"/>
                <a:gd name="T19" fmla="*/ 7 h 88"/>
                <a:gd name="T20" fmla="*/ 171 w 88"/>
                <a:gd name="T21" fmla="*/ 7 h 88"/>
                <a:gd name="T22" fmla="*/ 171 w 88"/>
                <a:gd name="T23" fmla="*/ 0 h 88"/>
                <a:gd name="T24" fmla="*/ 157 w 88"/>
                <a:gd name="T25" fmla="*/ 0 h 88"/>
                <a:gd name="T26" fmla="*/ 142 w 88"/>
                <a:gd name="T27" fmla="*/ 0 h 88"/>
                <a:gd name="T28" fmla="*/ 124 w 88"/>
                <a:gd name="T29" fmla="*/ 0 h 88"/>
                <a:gd name="T30" fmla="*/ 108 w 88"/>
                <a:gd name="T31" fmla="*/ 0 h 88"/>
                <a:gd name="T32" fmla="*/ 108 w 88"/>
                <a:gd name="T33" fmla="*/ 7 h 88"/>
                <a:gd name="T34" fmla="*/ 95 w 88"/>
                <a:gd name="T35" fmla="*/ 7 h 88"/>
                <a:gd name="T36" fmla="*/ 36 w 88"/>
                <a:gd name="T37" fmla="*/ 13 h 88"/>
                <a:gd name="T38" fmla="*/ 0 w 88"/>
                <a:gd name="T39" fmla="*/ 18 h 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8"/>
                <a:gd name="T61" fmla="*/ 0 h 88"/>
                <a:gd name="T62" fmla="*/ 88 w 88"/>
                <a:gd name="T63" fmla="*/ 88 h 8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8" h="88">
                  <a:moveTo>
                    <a:pt x="0" y="72"/>
                  </a:moveTo>
                  <a:lnTo>
                    <a:pt x="8" y="80"/>
                  </a:lnTo>
                  <a:lnTo>
                    <a:pt x="16" y="80"/>
                  </a:lnTo>
                  <a:lnTo>
                    <a:pt x="24" y="88"/>
                  </a:lnTo>
                  <a:lnTo>
                    <a:pt x="40" y="80"/>
                  </a:lnTo>
                  <a:lnTo>
                    <a:pt x="48" y="64"/>
                  </a:lnTo>
                  <a:lnTo>
                    <a:pt x="56" y="48"/>
                  </a:lnTo>
                  <a:lnTo>
                    <a:pt x="64" y="40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8" y="24"/>
                  </a:lnTo>
                  <a:lnTo>
                    <a:pt x="16" y="48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799" name="Freeform 364"/>
            <p:cNvSpPr>
              <a:spLocks/>
            </p:cNvSpPr>
            <p:nvPr/>
          </p:nvSpPr>
          <p:spPr bwMode="auto">
            <a:xfrm>
              <a:off x="5292" y="3079"/>
              <a:ext cx="91" cy="82"/>
            </a:xfrm>
            <a:custGeom>
              <a:avLst/>
              <a:gdLst>
                <a:gd name="T0" fmla="*/ 0 w 88"/>
                <a:gd name="T1" fmla="*/ 18 h 88"/>
                <a:gd name="T2" fmla="*/ 8 w 88"/>
                <a:gd name="T3" fmla="*/ 20 h 88"/>
                <a:gd name="T4" fmla="*/ 36 w 88"/>
                <a:gd name="T5" fmla="*/ 20 h 88"/>
                <a:gd name="T6" fmla="*/ 44 w 88"/>
                <a:gd name="T7" fmla="*/ 21 h 88"/>
                <a:gd name="T8" fmla="*/ 77 w 88"/>
                <a:gd name="T9" fmla="*/ 20 h 88"/>
                <a:gd name="T10" fmla="*/ 95 w 88"/>
                <a:gd name="T11" fmla="*/ 17 h 88"/>
                <a:gd name="T12" fmla="*/ 108 w 88"/>
                <a:gd name="T13" fmla="*/ 13 h 88"/>
                <a:gd name="T14" fmla="*/ 124 w 88"/>
                <a:gd name="T15" fmla="*/ 10 h 88"/>
                <a:gd name="T16" fmla="*/ 142 w 88"/>
                <a:gd name="T17" fmla="*/ 10 h 88"/>
                <a:gd name="T18" fmla="*/ 124 w 88"/>
                <a:gd name="T19" fmla="*/ 7 h 88"/>
                <a:gd name="T20" fmla="*/ 171 w 88"/>
                <a:gd name="T21" fmla="*/ 7 h 88"/>
                <a:gd name="T22" fmla="*/ 171 w 88"/>
                <a:gd name="T23" fmla="*/ 0 h 88"/>
                <a:gd name="T24" fmla="*/ 157 w 88"/>
                <a:gd name="T25" fmla="*/ 0 h 88"/>
                <a:gd name="T26" fmla="*/ 142 w 88"/>
                <a:gd name="T27" fmla="*/ 0 h 88"/>
                <a:gd name="T28" fmla="*/ 124 w 88"/>
                <a:gd name="T29" fmla="*/ 0 h 88"/>
                <a:gd name="T30" fmla="*/ 108 w 88"/>
                <a:gd name="T31" fmla="*/ 0 h 88"/>
                <a:gd name="T32" fmla="*/ 108 w 88"/>
                <a:gd name="T33" fmla="*/ 7 h 88"/>
                <a:gd name="T34" fmla="*/ 95 w 88"/>
                <a:gd name="T35" fmla="*/ 7 h 88"/>
                <a:gd name="T36" fmla="*/ 36 w 88"/>
                <a:gd name="T37" fmla="*/ 13 h 88"/>
                <a:gd name="T38" fmla="*/ 0 w 88"/>
                <a:gd name="T39" fmla="*/ 18 h 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8"/>
                <a:gd name="T61" fmla="*/ 0 h 88"/>
                <a:gd name="T62" fmla="*/ 88 w 88"/>
                <a:gd name="T63" fmla="*/ 88 h 8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8" h="88">
                  <a:moveTo>
                    <a:pt x="0" y="72"/>
                  </a:moveTo>
                  <a:lnTo>
                    <a:pt x="8" y="80"/>
                  </a:lnTo>
                  <a:lnTo>
                    <a:pt x="16" y="80"/>
                  </a:lnTo>
                  <a:lnTo>
                    <a:pt x="24" y="88"/>
                  </a:lnTo>
                  <a:lnTo>
                    <a:pt x="40" y="80"/>
                  </a:lnTo>
                  <a:lnTo>
                    <a:pt x="48" y="64"/>
                  </a:lnTo>
                  <a:lnTo>
                    <a:pt x="56" y="48"/>
                  </a:lnTo>
                  <a:lnTo>
                    <a:pt x="64" y="40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8" y="24"/>
                  </a:lnTo>
                  <a:lnTo>
                    <a:pt x="16" y="48"/>
                  </a:lnTo>
                  <a:lnTo>
                    <a:pt x="0" y="72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00" name="Freeform 365"/>
            <p:cNvSpPr>
              <a:spLocks/>
            </p:cNvSpPr>
            <p:nvPr/>
          </p:nvSpPr>
          <p:spPr bwMode="auto">
            <a:xfrm>
              <a:off x="4524" y="2575"/>
              <a:ext cx="115" cy="111"/>
            </a:xfrm>
            <a:custGeom>
              <a:avLst/>
              <a:gdLst>
                <a:gd name="T0" fmla="*/ 0 w 112"/>
                <a:gd name="T1" fmla="*/ 0 h 120"/>
                <a:gd name="T2" fmla="*/ 0 w 112"/>
                <a:gd name="T3" fmla="*/ 6 h 120"/>
                <a:gd name="T4" fmla="*/ 8 w 112"/>
                <a:gd name="T5" fmla="*/ 6 h 120"/>
                <a:gd name="T6" fmla="*/ 44 w 112"/>
                <a:gd name="T7" fmla="*/ 6 h 120"/>
                <a:gd name="T8" fmla="*/ 52 w 112"/>
                <a:gd name="T9" fmla="*/ 8 h 120"/>
                <a:gd name="T10" fmla="*/ 64 w 112"/>
                <a:gd name="T11" fmla="*/ 13 h 120"/>
                <a:gd name="T12" fmla="*/ 80 w 112"/>
                <a:gd name="T13" fmla="*/ 16 h 120"/>
                <a:gd name="T14" fmla="*/ 109 w 112"/>
                <a:gd name="T15" fmla="*/ 20 h 120"/>
                <a:gd name="T16" fmla="*/ 149 w 112"/>
                <a:gd name="T17" fmla="*/ 25 h 120"/>
                <a:gd name="T18" fmla="*/ 176 w 112"/>
                <a:gd name="T19" fmla="*/ 25 h 120"/>
                <a:gd name="T20" fmla="*/ 189 w 112"/>
                <a:gd name="T21" fmla="*/ 20 h 120"/>
                <a:gd name="T22" fmla="*/ 176 w 112"/>
                <a:gd name="T23" fmla="*/ 17 h 120"/>
                <a:gd name="T24" fmla="*/ 164 w 112"/>
                <a:gd name="T25" fmla="*/ 17 h 120"/>
                <a:gd name="T26" fmla="*/ 149 w 112"/>
                <a:gd name="T27" fmla="*/ 16 h 120"/>
                <a:gd name="T28" fmla="*/ 149 w 112"/>
                <a:gd name="T29" fmla="*/ 14 h 120"/>
                <a:gd name="T30" fmla="*/ 133 w 112"/>
                <a:gd name="T31" fmla="*/ 13 h 120"/>
                <a:gd name="T32" fmla="*/ 133 w 112"/>
                <a:gd name="T33" fmla="*/ 11 h 120"/>
                <a:gd name="T34" fmla="*/ 97 w 112"/>
                <a:gd name="T35" fmla="*/ 6 h 120"/>
                <a:gd name="T36" fmla="*/ 80 w 112"/>
                <a:gd name="T37" fmla="*/ 6 h 120"/>
                <a:gd name="T38" fmla="*/ 16 w 112"/>
                <a:gd name="T39" fmla="*/ 6 h 120"/>
                <a:gd name="T40" fmla="*/ 0 w 112"/>
                <a:gd name="T41" fmla="*/ 0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0"/>
                <a:gd name="T65" fmla="*/ 112 w 112"/>
                <a:gd name="T66" fmla="*/ 120 h 1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0">
                  <a:moveTo>
                    <a:pt x="0" y="0"/>
                  </a:moveTo>
                  <a:lnTo>
                    <a:pt x="0" y="8"/>
                  </a:lnTo>
                  <a:lnTo>
                    <a:pt x="8" y="24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40" y="56"/>
                  </a:lnTo>
                  <a:lnTo>
                    <a:pt x="48" y="72"/>
                  </a:lnTo>
                  <a:lnTo>
                    <a:pt x="64" y="96"/>
                  </a:lnTo>
                  <a:lnTo>
                    <a:pt x="88" y="120"/>
                  </a:lnTo>
                  <a:lnTo>
                    <a:pt x="104" y="120"/>
                  </a:lnTo>
                  <a:lnTo>
                    <a:pt x="112" y="96"/>
                  </a:lnTo>
                  <a:lnTo>
                    <a:pt x="104" y="80"/>
                  </a:lnTo>
                  <a:lnTo>
                    <a:pt x="96" y="80"/>
                  </a:lnTo>
                  <a:lnTo>
                    <a:pt x="88" y="72"/>
                  </a:lnTo>
                  <a:lnTo>
                    <a:pt x="88" y="64"/>
                  </a:lnTo>
                  <a:lnTo>
                    <a:pt x="80" y="56"/>
                  </a:lnTo>
                  <a:lnTo>
                    <a:pt x="80" y="48"/>
                  </a:lnTo>
                  <a:lnTo>
                    <a:pt x="56" y="32"/>
                  </a:lnTo>
                  <a:lnTo>
                    <a:pt x="48" y="32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01" name="Freeform 366"/>
            <p:cNvSpPr>
              <a:spLocks/>
            </p:cNvSpPr>
            <p:nvPr/>
          </p:nvSpPr>
          <p:spPr bwMode="auto">
            <a:xfrm>
              <a:off x="4524" y="2575"/>
              <a:ext cx="115" cy="111"/>
            </a:xfrm>
            <a:custGeom>
              <a:avLst/>
              <a:gdLst>
                <a:gd name="T0" fmla="*/ 0 w 112"/>
                <a:gd name="T1" fmla="*/ 0 h 120"/>
                <a:gd name="T2" fmla="*/ 0 w 112"/>
                <a:gd name="T3" fmla="*/ 6 h 120"/>
                <a:gd name="T4" fmla="*/ 8 w 112"/>
                <a:gd name="T5" fmla="*/ 6 h 120"/>
                <a:gd name="T6" fmla="*/ 44 w 112"/>
                <a:gd name="T7" fmla="*/ 6 h 120"/>
                <a:gd name="T8" fmla="*/ 52 w 112"/>
                <a:gd name="T9" fmla="*/ 8 h 120"/>
                <a:gd name="T10" fmla="*/ 64 w 112"/>
                <a:gd name="T11" fmla="*/ 13 h 120"/>
                <a:gd name="T12" fmla="*/ 80 w 112"/>
                <a:gd name="T13" fmla="*/ 16 h 120"/>
                <a:gd name="T14" fmla="*/ 109 w 112"/>
                <a:gd name="T15" fmla="*/ 20 h 120"/>
                <a:gd name="T16" fmla="*/ 149 w 112"/>
                <a:gd name="T17" fmla="*/ 25 h 120"/>
                <a:gd name="T18" fmla="*/ 176 w 112"/>
                <a:gd name="T19" fmla="*/ 25 h 120"/>
                <a:gd name="T20" fmla="*/ 189 w 112"/>
                <a:gd name="T21" fmla="*/ 20 h 120"/>
                <a:gd name="T22" fmla="*/ 176 w 112"/>
                <a:gd name="T23" fmla="*/ 17 h 120"/>
                <a:gd name="T24" fmla="*/ 164 w 112"/>
                <a:gd name="T25" fmla="*/ 17 h 120"/>
                <a:gd name="T26" fmla="*/ 149 w 112"/>
                <a:gd name="T27" fmla="*/ 16 h 120"/>
                <a:gd name="T28" fmla="*/ 149 w 112"/>
                <a:gd name="T29" fmla="*/ 14 h 120"/>
                <a:gd name="T30" fmla="*/ 133 w 112"/>
                <a:gd name="T31" fmla="*/ 13 h 120"/>
                <a:gd name="T32" fmla="*/ 133 w 112"/>
                <a:gd name="T33" fmla="*/ 11 h 120"/>
                <a:gd name="T34" fmla="*/ 97 w 112"/>
                <a:gd name="T35" fmla="*/ 6 h 120"/>
                <a:gd name="T36" fmla="*/ 80 w 112"/>
                <a:gd name="T37" fmla="*/ 6 h 120"/>
                <a:gd name="T38" fmla="*/ 16 w 112"/>
                <a:gd name="T39" fmla="*/ 6 h 120"/>
                <a:gd name="T40" fmla="*/ 0 w 112"/>
                <a:gd name="T41" fmla="*/ 0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0"/>
                <a:gd name="T65" fmla="*/ 112 w 112"/>
                <a:gd name="T66" fmla="*/ 120 h 1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0">
                  <a:moveTo>
                    <a:pt x="0" y="0"/>
                  </a:moveTo>
                  <a:lnTo>
                    <a:pt x="0" y="8"/>
                  </a:lnTo>
                  <a:lnTo>
                    <a:pt x="8" y="24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40" y="56"/>
                  </a:lnTo>
                  <a:lnTo>
                    <a:pt x="48" y="72"/>
                  </a:lnTo>
                  <a:lnTo>
                    <a:pt x="64" y="96"/>
                  </a:lnTo>
                  <a:lnTo>
                    <a:pt x="88" y="120"/>
                  </a:lnTo>
                  <a:lnTo>
                    <a:pt x="104" y="120"/>
                  </a:lnTo>
                  <a:lnTo>
                    <a:pt x="112" y="96"/>
                  </a:lnTo>
                  <a:lnTo>
                    <a:pt x="104" y="80"/>
                  </a:lnTo>
                  <a:lnTo>
                    <a:pt x="96" y="80"/>
                  </a:lnTo>
                  <a:lnTo>
                    <a:pt x="88" y="72"/>
                  </a:lnTo>
                  <a:lnTo>
                    <a:pt x="88" y="64"/>
                  </a:lnTo>
                  <a:lnTo>
                    <a:pt x="80" y="56"/>
                  </a:lnTo>
                  <a:lnTo>
                    <a:pt x="80" y="48"/>
                  </a:lnTo>
                  <a:lnTo>
                    <a:pt x="56" y="32"/>
                  </a:lnTo>
                  <a:lnTo>
                    <a:pt x="48" y="32"/>
                  </a:lnTo>
                  <a:lnTo>
                    <a:pt x="16" y="8"/>
                  </a:lnTo>
                  <a:lnTo>
                    <a:pt x="0" y="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02" name="Freeform 367"/>
            <p:cNvSpPr>
              <a:spLocks/>
            </p:cNvSpPr>
            <p:nvPr/>
          </p:nvSpPr>
          <p:spPr bwMode="auto">
            <a:xfrm>
              <a:off x="4632" y="2686"/>
              <a:ext cx="98" cy="30"/>
            </a:xfrm>
            <a:custGeom>
              <a:avLst/>
              <a:gdLst>
                <a:gd name="T0" fmla="*/ 0 w 96"/>
                <a:gd name="T1" fmla="*/ 8 h 32"/>
                <a:gd name="T2" fmla="*/ 26 w 96"/>
                <a:gd name="T3" fmla="*/ 8 h 32"/>
                <a:gd name="T4" fmla="*/ 143 w 96"/>
                <a:gd name="T5" fmla="*/ 8 h 32"/>
                <a:gd name="T6" fmla="*/ 143 w 96"/>
                <a:gd name="T7" fmla="*/ 8 h 32"/>
                <a:gd name="T8" fmla="*/ 120 w 96"/>
                <a:gd name="T9" fmla="*/ 8 h 32"/>
                <a:gd name="T10" fmla="*/ 112 w 96"/>
                <a:gd name="T11" fmla="*/ 8 h 32"/>
                <a:gd name="T12" fmla="*/ 80 w 96"/>
                <a:gd name="T13" fmla="*/ 8 h 32"/>
                <a:gd name="T14" fmla="*/ 80 w 96"/>
                <a:gd name="T15" fmla="*/ 8 h 32"/>
                <a:gd name="T16" fmla="*/ 60 w 96"/>
                <a:gd name="T17" fmla="*/ 8 h 32"/>
                <a:gd name="T18" fmla="*/ 26 w 96"/>
                <a:gd name="T19" fmla="*/ 0 h 32"/>
                <a:gd name="T20" fmla="*/ 8 w 96"/>
                <a:gd name="T21" fmla="*/ 0 h 32"/>
                <a:gd name="T22" fmla="*/ 0 w 96"/>
                <a:gd name="T23" fmla="*/ 8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6"/>
                <a:gd name="T37" fmla="*/ 0 h 32"/>
                <a:gd name="T38" fmla="*/ 96 w 96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6" h="32">
                  <a:moveTo>
                    <a:pt x="0" y="8"/>
                  </a:moveTo>
                  <a:lnTo>
                    <a:pt x="24" y="24"/>
                  </a:lnTo>
                  <a:lnTo>
                    <a:pt x="96" y="32"/>
                  </a:lnTo>
                  <a:lnTo>
                    <a:pt x="96" y="24"/>
                  </a:lnTo>
                  <a:lnTo>
                    <a:pt x="80" y="24"/>
                  </a:lnTo>
                  <a:lnTo>
                    <a:pt x="72" y="16"/>
                  </a:lnTo>
                  <a:lnTo>
                    <a:pt x="56" y="8"/>
                  </a:lnTo>
                  <a:lnTo>
                    <a:pt x="56" y="16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03" name="Freeform 368"/>
            <p:cNvSpPr>
              <a:spLocks/>
            </p:cNvSpPr>
            <p:nvPr/>
          </p:nvSpPr>
          <p:spPr bwMode="auto">
            <a:xfrm>
              <a:off x="4632" y="2686"/>
              <a:ext cx="98" cy="30"/>
            </a:xfrm>
            <a:custGeom>
              <a:avLst/>
              <a:gdLst>
                <a:gd name="T0" fmla="*/ 0 w 96"/>
                <a:gd name="T1" fmla="*/ 8 h 32"/>
                <a:gd name="T2" fmla="*/ 26 w 96"/>
                <a:gd name="T3" fmla="*/ 8 h 32"/>
                <a:gd name="T4" fmla="*/ 143 w 96"/>
                <a:gd name="T5" fmla="*/ 8 h 32"/>
                <a:gd name="T6" fmla="*/ 143 w 96"/>
                <a:gd name="T7" fmla="*/ 8 h 32"/>
                <a:gd name="T8" fmla="*/ 120 w 96"/>
                <a:gd name="T9" fmla="*/ 8 h 32"/>
                <a:gd name="T10" fmla="*/ 112 w 96"/>
                <a:gd name="T11" fmla="*/ 8 h 32"/>
                <a:gd name="T12" fmla="*/ 80 w 96"/>
                <a:gd name="T13" fmla="*/ 8 h 32"/>
                <a:gd name="T14" fmla="*/ 80 w 96"/>
                <a:gd name="T15" fmla="*/ 8 h 32"/>
                <a:gd name="T16" fmla="*/ 60 w 96"/>
                <a:gd name="T17" fmla="*/ 8 h 32"/>
                <a:gd name="T18" fmla="*/ 26 w 96"/>
                <a:gd name="T19" fmla="*/ 0 h 32"/>
                <a:gd name="T20" fmla="*/ 8 w 96"/>
                <a:gd name="T21" fmla="*/ 0 h 32"/>
                <a:gd name="T22" fmla="*/ 0 w 96"/>
                <a:gd name="T23" fmla="*/ 8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6"/>
                <a:gd name="T37" fmla="*/ 0 h 32"/>
                <a:gd name="T38" fmla="*/ 96 w 96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6" h="32">
                  <a:moveTo>
                    <a:pt x="0" y="8"/>
                  </a:moveTo>
                  <a:lnTo>
                    <a:pt x="24" y="24"/>
                  </a:lnTo>
                  <a:lnTo>
                    <a:pt x="96" y="32"/>
                  </a:lnTo>
                  <a:lnTo>
                    <a:pt x="96" y="24"/>
                  </a:lnTo>
                  <a:lnTo>
                    <a:pt x="80" y="24"/>
                  </a:lnTo>
                  <a:lnTo>
                    <a:pt x="72" y="16"/>
                  </a:lnTo>
                  <a:lnTo>
                    <a:pt x="56" y="8"/>
                  </a:lnTo>
                  <a:lnTo>
                    <a:pt x="56" y="16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04" name="Freeform 369"/>
            <p:cNvSpPr>
              <a:spLocks/>
            </p:cNvSpPr>
            <p:nvPr/>
          </p:nvSpPr>
          <p:spPr bwMode="auto">
            <a:xfrm>
              <a:off x="4730" y="2716"/>
              <a:ext cx="9" cy="0"/>
            </a:xfrm>
            <a:custGeom>
              <a:avLst/>
              <a:gdLst>
                <a:gd name="T0" fmla="*/ 0 w 8"/>
                <a:gd name="T1" fmla="*/ 78 w 8"/>
                <a:gd name="T2" fmla="*/ 0 w 8"/>
                <a:gd name="T3" fmla="*/ 0 60000 65536"/>
                <a:gd name="T4" fmla="*/ 0 60000 65536"/>
                <a:gd name="T5" fmla="*/ 0 60000 65536"/>
                <a:gd name="T6" fmla="*/ 0 w 8"/>
                <a:gd name="T7" fmla="*/ 8 w 8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8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05" name="Freeform 370"/>
            <p:cNvSpPr>
              <a:spLocks/>
            </p:cNvSpPr>
            <p:nvPr/>
          </p:nvSpPr>
          <p:spPr bwMode="auto">
            <a:xfrm>
              <a:off x="4730" y="2716"/>
              <a:ext cx="9" cy="0"/>
            </a:xfrm>
            <a:custGeom>
              <a:avLst/>
              <a:gdLst>
                <a:gd name="T0" fmla="*/ 0 w 8"/>
                <a:gd name="T1" fmla="*/ 78 w 8"/>
                <a:gd name="T2" fmla="*/ 0 w 8"/>
                <a:gd name="T3" fmla="*/ 0 60000 65536"/>
                <a:gd name="T4" fmla="*/ 0 60000 65536"/>
                <a:gd name="T5" fmla="*/ 0 60000 65536"/>
                <a:gd name="T6" fmla="*/ 0 w 8"/>
                <a:gd name="T7" fmla="*/ 8 w 8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8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06" name="Freeform 371"/>
            <p:cNvSpPr>
              <a:spLocks/>
            </p:cNvSpPr>
            <p:nvPr/>
          </p:nvSpPr>
          <p:spPr bwMode="auto">
            <a:xfrm>
              <a:off x="4945" y="2686"/>
              <a:ext cx="1" cy="14"/>
            </a:xfrm>
            <a:custGeom>
              <a:avLst/>
              <a:gdLst>
                <a:gd name="T0" fmla="*/ 0 w 1"/>
                <a:gd name="T1" fmla="*/ 4 h 16"/>
                <a:gd name="T2" fmla="*/ 0 w 1"/>
                <a:gd name="T3" fmla="*/ 0 h 16"/>
                <a:gd name="T4" fmla="*/ 0 w 1"/>
                <a:gd name="T5" fmla="*/ 4 h 16"/>
                <a:gd name="T6" fmla="*/ 0 60000 65536"/>
                <a:gd name="T7" fmla="*/ 0 60000 65536"/>
                <a:gd name="T8" fmla="*/ 0 60000 65536"/>
                <a:gd name="T9" fmla="*/ 0 w 1"/>
                <a:gd name="T10" fmla="*/ 0 h 16"/>
                <a:gd name="T11" fmla="*/ 1 w 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6">
                  <a:moveTo>
                    <a:pt x="0" y="16"/>
                  </a:move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07" name="Freeform 372"/>
            <p:cNvSpPr>
              <a:spLocks/>
            </p:cNvSpPr>
            <p:nvPr/>
          </p:nvSpPr>
          <p:spPr bwMode="auto">
            <a:xfrm>
              <a:off x="4945" y="2686"/>
              <a:ext cx="1" cy="14"/>
            </a:xfrm>
            <a:custGeom>
              <a:avLst/>
              <a:gdLst>
                <a:gd name="T0" fmla="*/ 0 w 1"/>
                <a:gd name="T1" fmla="*/ 4 h 16"/>
                <a:gd name="T2" fmla="*/ 0 w 1"/>
                <a:gd name="T3" fmla="*/ 0 h 16"/>
                <a:gd name="T4" fmla="*/ 0 w 1"/>
                <a:gd name="T5" fmla="*/ 4 h 16"/>
                <a:gd name="T6" fmla="*/ 0 60000 65536"/>
                <a:gd name="T7" fmla="*/ 0 60000 65536"/>
                <a:gd name="T8" fmla="*/ 0 60000 65536"/>
                <a:gd name="T9" fmla="*/ 0 w 1"/>
                <a:gd name="T10" fmla="*/ 0 h 16"/>
                <a:gd name="T11" fmla="*/ 1 w 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6">
                  <a:moveTo>
                    <a:pt x="0" y="16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08" name="Freeform 373"/>
            <p:cNvSpPr>
              <a:spLocks/>
            </p:cNvSpPr>
            <p:nvPr/>
          </p:nvSpPr>
          <p:spPr bwMode="auto">
            <a:xfrm>
              <a:off x="4632" y="2649"/>
              <a:ext cx="16" cy="14"/>
            </a:xfrm>
            <a:custGeom>
              <a:avLst/>
              <a:gdLst>
                <a:gd name="T0" fmla="*/ 0 w 16"/>
                <a:gd name="T1" fmla="*/ 0 h 16"/>
                <a:gd name="T2" fmla="*/ 8 w 16"/>
                <a:gd name="T3" fmla="*/ 4 h 16"/>
                <a:gd name="T4" fmla="*/ 16 w 16"/>
                <a:gd name="T5" fmla="*/ 4 h 16"/>
                <a:gd name="T6" fmla="*/ 16 w 16"/>
                <a:gd name="T7" fmla="*/ 4 h 16"/>
                <a:gd name="T8" fmla="*/ 8 w 16"/>
                <a:gd name="T9" fmla="*/ 0 h 16"/>
                <a:gd name="T10" fmla="*/ 0 w 16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6"/>
                <a:gd name="T20" fmla="*/ 16 w 1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6">
                  <a:moveTo>
                    <a:pt x="0" y="0"/>
                  </a:moveTo>
                  <a:lnTo>
                    <a:pt x="8" y="8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09" name="Freeform 374"/>
            <p:cNvSpPr>
              <a:spLocks/>
            </p:cNvSpPr>
            <p:nvPr/>
          </p:nvSpPr>
          <p:spPr bwMode="auto">
            <a:xfrm>
              <a:off x="4632" y="2649"/>
              <a:ext cx="16" cy="14"/>
            </a:xfrm>
            <a:custGeom>
              <a:avLst/>
              <a:gdLst>
                <a:gd name="T0" fmla="*/ 0 w 16"/>
                <a:gd name="T1" fmla="*/ 0 h 16"/>
                <a:gd name="T2" fmla="*/ 8 w 16"/>
                <a:gd name="T3" fmla="*/ 4 h 16"/>
                <a:gd name="T4" fmla="*/ 16 w 16"/>
                <a:gd name="T5" fmla="*/ 4 h 16"/>
                <a:gd name="T6" fmla="*/ 16 w 16"/>
                <a:gd name="T7" fmla="*/ 4 h 16"/>
                <a:gd name="T8" fmla="*/ 8 w 16"/>
                <a:gd name="T9" fmla="*/ 0 h 16"/>
                <a:gd name="T10" fmla="*/ 0 w 16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6"/>
                <a:gd name="T20" fmla="*/ 16 w 1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6">
                  <a:moveTo>
                    <a:pt x="0" y="0"/>
                  </a:moveTo>
                  <a:lnTo>
                    <a:pt x="8" y="8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10" name="Freeform 375"/>
            <p:cNvSpPr>
              <a:spLocks/>
            </p:cNvSpPr>
            <p:nvPr/>
          </p:nvSpPr>
          <p:spPr bwMode="auto">
            <a:xfrm>
              <a:off x="4656" y="2657"/>
              <a:ext cx="2" cy="6"/>
            </a:xfrm>
            <a:custGeom>
              <a:avLst/>
              <a:gdLst>
                <a:gd name="T0" fmla="*/ 0 w 2"/>
                <a:gd name="T1" fmla="*/ 2 h 8"/>
                <a:gd name="T2" fmla="*/ 0 w 2"/>
                <a:gd name="T3" fmla="*/ 0 h 8"/>
                <a:gd name="T4" fmla="*/ 0 w 2"/>
                <a:gd name="T5" fmla="*/ 2 h 8"/>
                <a:gd name="T6" fmla="*/ 0 60000 65536"/>
                <a:gd name="T7" fmla="*/ 0 60000 65536"/>
                <a:gd name="T8" fmla="*/ 0 60000 65536"/>
                <a:gd name="T9" fmla="*/ 0 w 2"/>
                <a:gd name="T10" fmla="*/ 0 h 8"/>
                <a:gd name="T11" fmla="*/ 2 w 2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11" name="Freeform 376"/>
            <p:cNvSpPr>
              <a:spLocks/>
            </p:cNvSpPr>
            <p:nvPr/>
          </p:nvSpPr>
          <p:spPr bwMode="auto">
            <a:xfrm>
              <a:off x="4656" y="2657"/>
              <a:ext cx="2" cy="6"/>
            </a:xfrm>
            <a:custGeom>
              <a:avLst/>
              <a:gdLst>
                <a:gd name="T0" fmla="*/ 0 w 2"/>
                <a:gd name="T1" fmla="*/ 2 h 8"/>
                <a:gd name="T2" fmla="*/ 0 w 2"/>
                <a:gd name="T3" fmla="*/ 0 h 8"/>
                <a:gd name="T4" fmla="*/ 0 w 2"/>
                <a:gd name="T5" fmla="*/ 2 h 8"/>
                <a:gd name="T6" fmla="*/ 0 60000 65536"/>
                <a:gd name="T7" fmla="*/ 0 60000 65536"/>
                <a:gd name="T8" fmla="*/ 0 60000 65536"/>
                <a:gd name="T9" fmla="*/ 0 w 2"/>
                <a:gd name="T10" fmla="*/ 0 h 8"/>
                <a:gd name="T11" fmla="*/ 2 w 2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12" name="Freeform 377"/>
            <p:cNvSpPr>
              <a:spLocks/>
            </p:cNvSpPr>
            <p:nvPr/>
          </p:nvSpPr>
          <p:spPr bwMode="auto">
            <a:xfrm>
              <a:off x="5095" y="2672"/>
              <a:ext cx="48" cy="22"/>
            </a:xfrm>
            <a:custGeom>
              <a:avLst/>
              <a:gdLst>
                <a:gd name="T0" fmla="*/ 0 w 48"/>
                <a:gd name="T1" fmla="*/ 6 h 24"/>
                <a:gd name="T2" fmla="*/ 16 w 48"/>
                <a:gd name="T3" fmla="*/ 6 h 24"/>
                <a:gd name="T4" fmla="*/ 24 w 48"/>
                <a:gd name="T5" fmla="*/ 6 h 24"/>
                <a:gd name="T6" fmla="*/ 40 w 48"/>
                <a:gd name="T7" fmla="*/ 6 h 24"/>
                <a:gd name="T8" fmla="*/ 48 w 48"/>
                <a:gd name="T9" fmla="*/ 6 h 24"/>
                <a:gd name="T10" fmla="*/ 48 w 48"/>
                <a:gd name="T11" fmla="*/ 0 h 24"/>
                <a:gd name="T12" fmla="*/ 40 w 48"/>
                <a:gd name="T13" fmla="*/ 0 h 24"/>
                <a:gd name="T14" fmla="*/ 40 w 48"/>
                <a:gd name="T15" fmla="*/ 6 h 24"/>
                <a:gd name="T16" fmla="*/ 32 w 48"/>
                <a:gd name="T17" fmla="*/ 6 h 24"/>
                <a:gd name="T18" fmla="*/ 24 w 48"/>
                <a:gd name="T19" fmla="*/ 6 h 24"/>
                <a:gd name="T20" fmla="*/ 0 w 48"/>
                <a:gd name="T21" fmla="*/ 6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"/>
                <a:gd name="T34" fmla="*/ 0 h 24"/>
                <a:gd name="T35" fmla="*/ 48 w 48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" h="24">
                  <a:moveTo>
                    <a:pt x="0" y="16"/>
                  </a:moveTo>
                  <a:lnTo>
                    <a:pt x="16" y="24"/>
                  </a:lnTo>
                  <a:lnTo>
                    <a:pt x="24" y="24"/>
                  </a:lnTo>
                  <a:lnTo>
                    <a:pt x="40" y="16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13" name="Freeform 378"/>
            <p:cNvSpPr>
              <a:spLocks/>
            </p:cNvSpPr>
            <p:nvPr/>
          </p:nvSpPr>
          <p:spPr bwMode="auto">
            <a:xfrm>
              <a:off x="5095" y="2672"/>
              <a:ext cx="48" cy="22"/>
            </a:xfrm>
            <a:custGeom>
              <a:avLst/>
              <a:gdLst>
                <a:gd name="T0" fmla="*/ 0 w 48"/>
                <a:gd name="T1" fmla="*/ 6 h 24"/>
                <a:gd name="T2" fmla="*/ 16 w 48"/>
                <a:gd name="T3" fmla="*/ 6 h 24"/>
                <a:gd name="T4" fmla="*/ 24 w 48"/>
                <a:gd name="T5" fmla="*/ 6 h 24"/>
                <a:gd name="T6" fmla="*/ 40 w 48"/>
                <a:gd name="T7" fmla="*/ 6 h 24"/>
                <a:gd name="T8" fmla="*/ 48 w 48"/>
                <a:gd name="T9" fmla="*/ 6 h 24"/>
                <a:gd name="T10" fmla="*/ 48 w 48"/>
                <a:gd name="T11" fmla="*/ 0 h 24"/>
                <a:gd name="T12" fmla="*/ 40 w 48"/>
                <a:gd name="T13" fmla="*/ 0 h 24"/>
                <a:gd name="T14" fmla="*/ 40 w 48"/>
                <a:gd name="T15" fmla="*/ 6 h 24"/>
                <a:gd name="T16" fmla="*/ 32 w 48"/>
                <a:gd name="T17" fmla="*/ 6 h 24"/>
                <a:gd name="T18" fmla="*/ 24 w 48"/>
                <a:gd name="T19" fmla="*/ 6 h 24"/>
                <a:gd name="T20" fmla="*/ 0 w 48"/>
                <a:gd name="T21" fmla="*/ 6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"/>
                <a:gd name="T34" fmla="*/ 0 h 24"/>
                <a:gd name="T35" fmla="*/ 48 w 48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" h="24">
                  <a:moveTo>
                    <a:pt x="0" y="16"/>
                  </a:moveTo>
                  <a:lnTo>
                    <a:pt x="16" y="24"/>
                  </a:lnTo>
                  <a:lnTo>
                    <a:pt x="24" y="24"/>
                  </a:lnTo>
                  <a:lnTo>
                    <a:pt x="40" y="16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0" y="16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14" name="Freeform 379"/>
            <p:cNvSpPr>
              <a:spLocks/>
            </p:cNvSpPr>
            <p:nvPr/>
          </p:nvSpPr>
          <p:spPr bwMode="auto">
            <a:xfrm>
              <a:off x="3732" y="2137"/>
              <a:ext cx="66" cy="44"/>
            </a:xfrm>
            <a:custGeom>
              <a:avLst/>
              <a:gdLst>
                <a:gd name="T0" fmla="*/ 116 w 64"/>
                <a:gd name="T1" fmla="*/ 6 h 48"/>
                <a:gd name="T2" fmla="*/ 116 w 64"/>
                <a:gd name="T3" fmla="*/ 6 h 48"/>
                <a:gd name="T4" fmla="*/ 103 w 64"/>
                <a:gd name="T5" fmla="*/ 6 h 48"/>
                <a:gd name="T6" fmla="*/ 116 w 64"/>
                <a:gd name="T7" fmla="*/ 7 h 48"/>
                <a:gd name="T8" fmla="*/ 90 w 64"/>
                <a:gd name="T9" fmla="*/ 7 h 48"/>
                <a:gd name="T10" fmla="*/ 71 w 64"/>
                <a:gd name="T11" fmla="*/ 7 h 48"/>
                <a:gd name="T12" fmla="*/ 55 w 64"/>
                <a:gd name="T13" fmla="*/ 9 h 48"/>
                <a:gd name="T14" fmla="*/ 44 w 64"/>
                <a:gd name="T15" fmla="*/ 7 h 48"/>
                <a:gd name="T16" fmla="*/ 8 w 64"/>
                <a:gd name="T17" fmla="*/ 7 h 48"/>
                <a:gd name="T18" fmla="*/ 0 w 64"/>
                <a:gd name="T19" fmla="*/ 6 h 48"/>
                <a:gd name="T20" fmla="*/ 8 w 64"/>
                <a:gd name="T21" fmla="*/ 6 h 48"/>
                <a:gd name="T22" fmla="*/ 0 w 64"/>
                <a:gd name="T23" fmla="*/ 6 h 48"/>
                <a:gd name="T24" fmla="*/ 0 w 64"/>
                <a:gd name="T25" fmla="*/ 0 h 48"/>
                <a:gd name="T26" fmla="*/ 8 w 64"/>
                <a:gd name="T27" fmla="*/ 6 h 48"/>
                <a:gd name="T28" fmla="*/ 36 w 64"/>
                <a:gd name="T29" fmla="*/ 6 h 48"/>
                <a:gd name="T30" fmla="*/ 55 w 64"/>
                <a:gd name="T31" fmla="*/ 6 h 48"/>
                <a:gd name="T32" fmla="*/ 90 w 64"/>
                <a:gd name="T33" fmla="*/ 0 h 48"/>
                <a:gd name="T34" fmla="*/ 116 w 64"/>
                <a:gd name="T35" fmla="*/ 6 h 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4"/>
                <a:gd name="T55" fmla="*/ 0 h 48"/>
                <a:gd name="T56" fmla="*/ 64 w 64"/>
                <a:gd name="T57" fmla="*/ 48 h 4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4" h="48">
                  <a:moveTo>
                    <a:pt x="64" y="8"/>
                  </a:moveTo>
                  <a:lnTo>
                    <a:pt x="64" y="16"/>
                  </a:lnTo>
                  <a:lnTo>
                    <a:pt x="56" y="32"/>
                  </a:lnTo>
                  <a:lnTo>
                    <a:pt x="64" y="40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24" y="40"/>
                  </a:lnTo>
                  <a:lnTo>
                    <a:pt x="8" y="40"/>
                  </a:lnTo>
                  <a:lnTo>
                    <a:pt x="0" y="32"/>
                  </a:lnTo>
                  <a:lnTo>
                    <a:pt x="8" y="24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8"/>
                  </a:lnTo>
                  <a:lnTo>
                    <a:pt x="16" y="8"/>
                  </a:lnTo>
                  <a:lnTo>
                    <a:pt x="32" y="16"/>
                  </a:lnTo>
                  <a:lnTo>
                    <a:pt x="48" y="0"/>
                  </a:lnTo>
                  <a:lnTo>
                    <a:pt x="64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15" name="Freeform 380"/>
            <p:cNvSpPr>
              <a:spLocks/>
            </p:cNvSpPr>
            <p:nvPr/>
          </p:nvSpPr>
          <p:spPr bwMode="auto">
            <a:xfrm>
              <a:off x="3732" y="2137"/>
              <a:ext cx="66" cy="44"/>
            </a:xfrm>
            <a:custGeom>
              <a:avLst/>
              <a:gdLst>
                <a:gd name="T0" fmla="*/ 116 w 64"/>
                <a:gd name="T1" fmla="*/ 6 h 48"/>
                <a:gd name="T2" fmla="*/ 116 w 64"/>
                <a:gd name="T3" fmla="*/ 6 h 48"/>
                <a:gd name="T4" fmla="*/ 103 w 64"/>
                <a:gd name="T5" fmla="*/ 6 h 48"/>
                <a:gd name="T6" fmla="*/ 116 w 64"/>
                <a:gd name="T7" fmla="*/ 7 h 48"/>
                <a:gd name="T8" fmla="*/ 90 w 64"/>
                <a:gd name="T9" fmla="*/ 7 h 48"/>
                <a:gd name="T10" fmla="*/ 71 w 64"/>
                <a:gd name="T11" fmla="*/ 7 h 48"/>
                <a:gd name="T12" fmla="*/ 55 w 64"/>
                <a:gd name="T13" fmla="*/ 9 h 48"/>
                <a:gd name="T14" fmla="*/ 44 w 64"/>
                <a:gd name="T15" fmla="*/ 7 h 48"/>
                <a:gd name="T16" fmla="*/ 8 w 64"/>
                <a:gd name="T17" fmla="*/ 7 h 48"/>
                <a:gd name="T18" fmla="*/ 0 w 64"/>
                <a:gd name="T19" fmla="*/ 6 h 48"/>
                <a:gd name="T20" fmla="*/ 8 w 64"/>
                <a:gd name="T21" fmla="*/ 6 h 48"/>
                <a:gd name="T22" fmla="*/ 0 w 64"/>
                <a:gd name="T23" fmla="*/ 6 h 48"/>
                <a:gd name="T24" fmla="*/ 0 w 64"/>
                <a:gd name="T25" fmla="*/ 0 h 48"/>
                <a:gd name="T26" fmla="*/ 8 w 64"/>
                <a:gd name="T27" fmla="*/ 6 h 48"/>
                <a:gd name="T28" fmla="*/ 36 w 64"/>
                <a:gd name="T29" fmla="*/ 6 h 48"/>
                <a:gd name="T30" fmla="*/ 55 w 64"/>
                <a:gd name="T31" fmla="*/ 6 h 48"/>
                <a:gd name="T32" fmla="*/ 90 w 64"/>
                <a:gd name="T33" fmla="*/ 0 h 48"/>
                <a:gd name="T34" fmla="*/ 116 w 64"/>
                <a:gd name="T35" fmla="*/ 6 h 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4"/>
                <a:gd name="T55" fmla="*/ 0 h 48"/>
                <a:gd name="T56" fmla="*/ 64 w 64"/>
                <a:gd name="T57" fmla="*/ 48 h 4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4" h="48">
                  <a:moveTo>
                    <a:pt x="64" y="8"/>
                  </a:moveTo>
                  <a:lnTo>
                    <a:pt x="64" y="16"/>
                  </a:lnTo>
                  <a:lnTo>
                    <a:pt x="56" y="32"/>
                  </a:lnTo>
                  <a:lnTo>
                    <a:pt x="64" y="40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24" y="40"/>
                  </a:lnTo>
                  <a:lnTo>
                    <a:pt x="8" y="40"/>
                  </a:lnTo>
                  <a:lnTo>
                    <a:pt x="0" y="32"/>
                  </a:lnTo>
                  <a:lnTo>
                    <a:pt x="8" y="24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8"/>
                  </a:lnTo>
                  <a:lnTo>
                    <a:pt x="16" y="8"/>
                  </a:lnTo>
                  <a:lnTo>
                    <a:pt x="32" y="16"/>
                  </a:lnTo>
                  <a:lnTo>
                    <a:pt x="48" y="0"/>
                  </a:lnTo>
                  <a:lnTo>
                    <a:pt x="64" y="8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16" name="Freeform 381"/>
            <p:cNvSpPr>
              <a:spLocks/>
            </p:cNvSpPr>
            <p:nvPr/>
          </p:nvSpPr>
          <p:spPr bwMode="auto">
            <a:xfrm>
              <a:off x="3666" y="2077"/>
              <a:ext cx="66" cy="45"/>
            </a:xfrm>
            <a:custGeom>
              <a:avLst/>
              <a:gdLst>
                <a:gd name="T0" fmla="*/ 57 w 63"/>
                <a:gd name="T1" fmla="*/ 14 h 48"/>
                <a:gd name="T2" fmla="*/ 98 w 63"/>
                <a:gd name="T3" fmla="*/ 12 h 48"/>
                <a:gd name="T4" fmla="*/ 140 w 63"/>
                <a:gd name="T5" fmla="*/ 12 h 48"/>
                <a:gd name="T6" fmla="*/ 140 w 63"/>
                <a:gd name="T7" fmla="*/ 8 h 48"/>
                <a:gd name="T8" fmla="*/ 159 w 63"/>
                <a:gd name="T9" fmla="*/ 8 h 48"/>
                <a:gd name="T10" fmla="*/ 140 w 63"/>
                <a:gd name="T11" fmla="*/ 8 h 48"/>
                <a:gd name="T12" fmla="*/ 118 w 63"/>
                <a:gd name="T13" fmla="*/ 0 h 48"/>
                <a:gd name="T14" fmla="*/ 40 w 63"/>
                <a:gd name="T15" fmla="*/ 8 h 48"/>
                <a:gd name="T16" fmla="*/ 8 w 63"/>
                <a:gd name="T17" fmla="*/ 8 h 48"/>
                <a:gd name="T18" fmla="*/ 0 w 63"/>
                <a:gd name="T19" fmla="*/ 8 h 48"/>
                <a:gd name="T20" fmla="*/ 0 w 63"/>
                <a:gd name="T21" fmla="*/ 8 h 48"/>
                <a:gd name="T22" fmla="*/ 40 w 63"/>
                <a:gd name="T23" fmla="*/ 14 h 48"/>
                <a:gd name="T24" fmla="*/ 57 w 63"/>
                <a:gd name="T25" fmla="*/ 14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"/>
                <a:gd name="T40" fmla="*/ 0 h 48"/>
                <a:gd name="T41" fmla="*/ 63 w 63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" h="48">
                  <a:moveTo>
                    <a:pt x="24" y="48"/>
                  </a:moveTo>
                  <a:lnTo>
                    <a:pt x="39" y="40"/>
                  </a:lnTo>
                  <a:lnTo>
                    <a:pt x="55" y="40"/>
                  </a:lnTo>
                  <a:lnTo>
                    <a:pt x="55" y="8"/>
                  </a:lnTo>
                  <a:lnTo>
                    <a:pt x="63" y="8"/>
                  </a:lnTo>
                  <a:lnTo>
                    <a:pt x="55" y="8"/>
                  </a:lnTo>
                  <a:lnTo>
                    <a:pt x="47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16" y="48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17" name="Freeform 382"/>
            <p:cNvSpPr>
              <a:spLocks/>
            </p:cNvSpPr>
            <p:nvPr/>
          </p:nvSpPr>
          <p:spPr bwMode="auto">
            <a:xfrm>
              <a:off x="3666" y="2077"/>
              <a:ext cx="66" cy="45"/>
            </a:xfrm>
            <a:custGeom>
              <a:avLst/>
              <a:gdLst>
                <a:gd name="T0" fmla="*/ 57 w 63"/>
                <a:gd name="T1" fmla="*/ 14 h 48"/>
                <a:gd name="T2" fmla="*/ 98 w 63"/>
                <a:gd name="T3" fmla="*/ 12 h 48"/>
                <a:gd name="T4" fmla="*/ 140 w 63"/>
                <a:gd name="T5" fmla="*/ 12 h 48"/>
                <a:gd name="T6" fmla="*/ 140 w 63"/>
                <a:gd name="T7" fmla="*/ 8 h 48"/>
                <a:gd name="T8" fmla="*/ 159 w 63"/>
                <a:gd name="T9" fmla="*/ 8 h 48"/>
                <a:gd name="T10" fmla="*/ 140 w 63"/>
                <a:gd name="T11" fmla="*/ 8 h 48"/>
                <a:gd name="T12" fmla="*/ 118 w 63"/>
                <a:gd name="T13" fmla="*/ 0 h 48"/>
                <a:gd name="T14" fmla="*/ 40 w 63"/>
                <a:gd name="T15" fmla="*/ 8 h 48"/>
                <a:gd name="T16" fmla="*/ 8 w 63"/>
                <a:gd name="T17" fmla="*/ 8 h 48"/>
                <a:gd name="T18" fmla="*/ 0 w 63"/>
                <a:gd name="T19" fmla="*/ 8 h 48"/>
                <a:gd name="T20" fmla="*/ 0 w 63"/>
                <a:gd name="T21" fmla="*/ 8 h 48"/>
                <a:gd name="T22" fmla="*/ 40 w 63"/>
                <a:gd name="T23" fmla="*/ 14 h 48"/>
                <a:gd name="T24" fmla="*/ 57 w 63"/>
                <a:gd name="T25" fmla="*/ 14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"/>
                <a:gd name="T40" fmla="*/ 0 h 48"/>
                <a:gd name="T41" fmla="*/ 63 w 63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" h="48">
                  <a:moveTo>
                    <a:pt x="24" y="48"/>
                  </a:moveTo>
                  <a:lnTo>
                    <a:pt x="39" y="40"/>
                  </a:lnTo>
                  <a:lnTo>
                    <a:pt x="55" y="40"/>
                  </a:lnTo>
                  <a:lnTo>
                    <a:pt x="55" y="8"/>
                  </a:lnTo>
                  <a:lnTo>
                    <a:pt x="63" y="8"/>
                  </a:lnTo>
                  <a:lnTo>
                    <a:pt x="55" y="8"/>
                  </a:lnTo>
                  <a:lnTo>
                    <a:pt x="47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16" y="48"/>
                  </a:lnTo>
                  <a:lnTo>
                    <a:pt x="24" y="48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18" name="Freeform 383"/>
            <p:cNvSpPr>
              <a:spLocks/>
            </p:cNvSpPr>
            <p:nvPr/>
          </p:nvSpPr>
          <p:spPr bwMode="auto">
            <a:xfrm>
              <a:off x="3642" y="2100"/>
              <a:ext cx="24" cy="22"/>
            </a:xfrm>
            <a:custGeom>
              <a:avLst/>
              <a:gdLst>
                <a:gd name="T0" fmla="*/ 24 w 24"/>
                <a:gd name="T1" fmla="*/ 6 h 24"/>
                <a:gd name="T2" fmla="*/ 16 w 24"/>
                <a:gd name="T3" fmla="*/ 6 h 24"/>
                <a:gd name="T4" fmla="*/ 8 w 24"/>
                <a:gd name="T5" fmla="*/ 6 h 24"/>
                <a:gd name="T6" fmla="*/ 0 w 24"/>
                <a:gd name="T7" fmla="*/ 6 h 24"/>
                <a:gd name="T8" fmla="*/ 0 w 24"/>
                <a:gd name="T9" fmla="*/ 6 h 24"/>
                <a:gd name="T10" fmla="*/ 0 w 24"/>
                <a:gd name="T11" fmla="*/ 6 h 24"/>
                <a:gd name="T12" fmla="*/ 24 w 24"/>
                <a:gd name="T13" fmla="*/ 0 h 24"/>
                <a:gd name="T14" fmla="*/ 24 w 24"/>
                <a:gd name="T15" fmla="*/ 6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24"/>
                <a:gd name="T26" fmla="*/ 24 w 24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24">
                  <a:moveTo>
                    <a:pt x="24" y="8"/>
                  </a:moveTo>
                  <a:lnTo>
                    <a:pt x="16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19" name="Freeform 384"/>
            <p:cNvSpPr>
              <a:spLocks/>
            </p:cNvSpPr>
            <p:nvPr/>
          </p:nvSpPr>
          <p:spPr bwMode="auto">
            <a:xfrm>
              <a:off x="3700" y="2144"/>
              <a:ext cx="40" cy="31"/>
            </a:xfrm>
            <a:custGeom>
              <a:avLst/>
              <a:gdLst>
                <a:gd name="T0" fmla="*/ 2 w 51"/>
                <a:gd name="T1" fmla="*/ 0 h 41"/>
                <a:gd name="T2" fmla="*/ 2 w 51"/>
                <a:gd name="T3" fmla="*/ 2 h 41"/>
                <a:gd name="T4" fmla="*/ 2 w 51"/>
                <a:gd name="T5" fmla="*/ 2 h 41"/>
                <a:gd name="T6" fmla="*/ 2 w 51"/>
                <a:gd name="T7" fmla="*/ 2 h 41"/>
                <a:gd name="T8" fmla="*/ 2 w 51"/>
                <a:gd name="T9" fmla="*/ 2 h 41"/>
                <a:gd name="T10" fmla="*/ 2 w 51"/>
                <a:gd name="T11" fmla="*/ 2 h 41"/>
                <a:gd name="T12" fmla="*/ 2 w 51"/>
                <a:gd name="T13" fmla="*/ 2 h 41"/>
                <a:gd name="T14" fmla="*/ 0 w 51"/>
                <a:gd name="T15" fmla="*/ 2 h 41"/>
                <a:gd name="T16" fmla="*/ 2 w 51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41"/>
                <a:gd name="T29" fmla="*/ 51 w 51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41">
                  <a:moveTo>
                    <a:pt x="41" y="0"/>
                  </a:moveTo>
                  <a:lnTo>
                    <a:pt x="51" y="21"/>
                  </a:lnTo>
                  <a:lnTo>
                    <a:pt x="41" y="31"/>
                  </a:lnTo>
                  <a:lnTo>
                    <a:pt x="31" y="31"/>
                  </a:lnTo>
                  <a:lnTo>
                    <a:pt x="20" y="41"/>
                  </a:lnTo>
                  <a:lnTo>
                    <a:pt x="10" y="31"/>
                  </a:lnTo>
                  <a:lnTo>
                    <a:pt x="10" y="21"/>
                  </a:lnTo>
                  <a:lnTo>
                    <a:pt x="0" y="1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20" name="Freeform 385"/>
            <p:cNvSpPr>
              <a:spLocks/>
            </p:cNvSpPr>
            <p:nvPr/>
          </p:nvSpPr>
          <p:spPr bwMode="auto">
            <a:xfrm>
              <a:off x="3692" y="2116"/>
              <a:ext cx="40" cy="38"/>
            </a:xfrm>
            <a:custGeom>
              <a:avLst/>
              <a:gdLst>
                <a:gd name="T0" fmla="*/ 2 w 50"/>
                <a:gd name="T1" fmla="*/ 1 h 51"/>
                <a:gd name="T2" fmla="*/ 0 w 50"/>
                <a:gd name="T3" fmla="*/ 1 h 51"/>
                <a:gd name="T4" fmla="*/ 2 w 50"/>
                <a:gd name="T5" fmla="*/ 0 h 51"/>
                <a:gd name="T6" fmla="*/ 2 w 50"/>
                <a:gd name="T7" fmla="*/ 1 h 51"/>
                <a:gd name="T8" fmla="*/ 2 w 50"/>
                <a:gd name="T9" fmla="*/ 1 h 51"/>
                <a:gd name="T10" fmla="*/ 2 w 50"/>
                <a:gd name="T11" fmla="*/ 1 h 51"/>
                <a:gd name="T12" fmla="*/ 2 w 50"/>
                <a:gd name="T13" fmla="*/ 1 h 51"/>
                <a:gd name="T14" fmla="*/ 2 w 50"/>
                <a:gd name="T15" fmla="*/ 1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"/>
                <a:gd name="T25" fmla="*/ 0 h 51"/>
                <a:gd name="T26" fmla="*/ 50 w 50"/>
                <a:gd name="T27" fmla="*/ 51 h 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" h="51">
                  <a:moveTo>
                    <a:pt x="3" y="23"/>
                  </a:moveTo>
                  <a:lnTo>
                    <a:pt x="0" y="10"/>
                  </a:lnTo>
                  <a:lnTo>
                    <a:pt x="19" y="0"/>
                  </a:lnTo>
                  <a:lnTo>
                    <a:pt x="40" y="21"/>
                  </a:lnTo>
                  <a:lnTo>
                    <a:pt x="50" y="21"/>
                  </a:lnTo>
                  <a:lnTo>
                    <a:pt x="50" y="31"/>
                  </a:lnTo>
                  <a:lnTo>
                    <a:pt x="50" y="41"/>
                  </a:lnTo>
                  <a:lnTo>
                    <a:pt x="9" y="51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21" name="Freeform 386"/>
            <p:cNvSpPr>
              <a:spLocks/>
            </p:cNvSpPr>
            <p:nvPr/>
          </p:nvSpPr>
          <p:spPr bwMode="auto">
            <a:xfrm>
              <a:off x="3113" y="1144"/>
              <a:ext cx="58" cy="82"/>
            </a:xfrm>
            <a:custGeom>
              <a:avLst/>
              <a:gdLst>
                <a:gd name="T0" fmla="*/ 8 w 56"/>
                <a:gd name="T1" fmla="*/ 17 h 88"/>
                <a:gd name="T2" fmla="*/ 46 w 56"/>
                <a:gd name="T3" fmla="*/ 17 h 88"/>
                <a:gd name="T4" fmla="*/ 46 w 56"/>
                <a:gd name="T5" fmla="*/ 21 h 88"/>
                <a:gd name="T6" fmla="*/ 62 w 56"/>
                <a:gd name="T7" fmla="*/ 21 h 88"/>
                <a:gd name="T8" fmla="*/ 82 w 56"/>
                <a:gd name="T9" fmla="*/ 15 h 88"/>
                <a:gd name="T10" fmla="*/ 112 w 56"/>
                <a:gd name="T11" fmla="*/ 13 h 88"/>
                <a:gd name="T12" fmla="*/ 112 w 56"/>
                <a:gd name="T13" fmla="*/ 7 h 88"/>
                <a:gd name="T14" fmla="*/ 97 w 56"/>
                <a:gd name="T15" fmla="*/ 10 h 88"/>
                <a:gd name="T16" fmla="*/ 62 w 56"/>
                <a:gd name="T17" fmla="*/ 7 h 88"/>
                <a:gd name="T18" fmla="*/ 62 w 56"/>
                <a:gd name="T19" fmla="*/ 7 h 88"/>
                <a:gd name="T20" fmla="*/ 46 w 56"/>
                <a:gd name="T21" fmla="*/ 7 h 88"/>
                <a:gd name="T22" fmla="*/ 46 w 56"/>
                <a:gd name="T23" fmla="*/ 7 h 88"/>
                <a:gd name="T24" fmla="*/ 36 w 56"/>
                <a:gd name="T25" fmla="*/ 7 h 88"/>
                <a:gd name="T26" fmla="*/ 0 w 56"/>
                <a:gd name="T27" fmla="*/ 0 h 88"/>
                <a:gd name="T28" fmla="*/ 46 w 56"/>
                <a:gd name="T29" fmla="*/ 7 h 88"/>
                <a:gd name="T30" fmla="*/ 36 w 56"/>
                <a:gd name="T31" fmla="*/ 15 h 88"/>
                <a:gd name="T32" fmla="*/ 8 w 56"/>
                <a:gd name="T33" fmla="*/ 17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88"/>
                <a:gd name="T53" fmla="*/ 56 w 56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88">
                  <a:moveTo>
                    <a:pt x="8" y="64"/>
                  </a:moveTo>
                  <a:lnTo>
                    <a:pt x="24" y="64"/>
                  </a:lnTo>
                  <a:lnTo>
                    <a:pt x="24" y="88"/>
                  </a:lnTo>
                  <a:lnTo>
                    <a:pt x="32" y="88"/>
                  </a:lnTo>
                  <a:lnTo>
                    <a:pt x="40" y="56"/>
                  </a:lnTo>
                  <a:lnTo>
                    <a:pt x="56" y="48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16" y="8"/>
                  </a:lnTo>
                  <a:lnTo>
                    <a:pt x="0" y="0"/>
                  </a:lnTo>
                  <a:lnTo>
                    <a:pt x="24" y="32"/>
                  </a:lnTo>
                  <a:lnTo>
                    <a:pt x="16" y="56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22" name="Freeform 387"/>
            <p:cNvSpPr>
              <a:spLocks/>
            </p:cNvSpPr>
            <p:nvPr/>
          </p:nvSpPr>
          <p:spPr bwMode="auto">
            <a:xfrm>
              <a:off x="3113" y="1144"/>
              <a:ext cx="58" cy="82"/>
            </a:xfrm>
            <a:custGeom>
              <a:avLst/>
              <a:gdLst>
                <a:gd name="T0" fmla="*/ 8 w 56"/>
                <a:gd name="T1" fmla="*/ 17 h 88"/>
                <a:gd name="T2" fmla="*/ 46 w 56"/>
                <a:gd name="T3" fmla="*/ 17 h 88"/>
                <a:gd name="T4" fmla="*/ 46 w 56"/>
                <a:gd name="T5" fmla="*/ 21 h 88"/>
                <a:gd name="T6" fmla="*/ 62 w 56"/>
                <a:gd name="T7" fmla="*/ 21 h 88"/>
                <a:gd name="T8" fmla="*/ 82 w 56"/>
                <a:gd name="T9" fmla="*/ 15 h 88"/>
                <a:gd name="T10" fmla="*/ 112 w 56"/>
                <a:gd name="T11" fmla="*/ 13 h 88"/>
                <a:gd name="T12" fmla="*/ 112 w 56"/>
                <a:gd name="T13" fmla="*/ 7 h 88"/>
                <a:gd name="T14" fmla="*/ 97 w 56"/>
                <a:gd name="T15" fmla="*/ 10 h 88"/>
                <a:gd name="T16" fmla="*/ 62 w 56"/>
                <a:gd name="T17" fmla="*/ 7 h 88"/>
                <a:gd name="T18" fmla="*/ 62 w 56"/>
                <a:gd name="T19" fmla="*/ 7 h 88"/>
                <a:gd name="T20" fmla="*/ 46 w 56"/>
                <a:gd name="T21" fmla="*/ 7 h 88"/>
                <a:gd name="T22" fmla="*/ 46 w 56"/>
                <a:gd name="T23" fmla="*/ 7 h 88"/>
                <a:gd name="T24" fmla="*/ 36 w 56"/>
                <a:gd name="T25" fmla="*/ 7 h 88"/>
                <a:gd name="T26" fmla="*/ 0 w 56"/>
                <a:gd name="T27" fmla="*/ 0 h 88"/>
                <a:gd name="T28" fmla="*/ 46 w 56"/>
                <a:gd name="T29" fmla="*/ 7 h 88"/>
                <a:gd name="T30" fmla="*/ 36 w 56"/>
                <a:gd name="T31" fmla="*/ 15 h 88"/>
                <a:gd name="T32" fmla="*/ 8 w 56"/>
                <a:gd name="T33" fmla="*/ 17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88"/>
                <a:gd name="T53" fmla="*/ 56 w 56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88">
                  <a:moveTo>
                    <a:pt x="8" y="64"/>
                  </a:moveTo>
                  <a:lnTo>
                    <a:pt x="24" y="64"/>
                  </a:lnTo>
                  <a:lnTo>
                    <a:pt x="24" y="88"/>
                  </a:lnTo>
                  <a:lnTo>
                    <a:pt x="32" y="88"/>
                  </a:lnTo>
                  <a:lnTo>
                    <a:pt x="40" y="56"/>
                  </a:lnTo>
                  <a:lnTo>
                    <a:pt x="56" y="48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16" y="8"/>
                  </a:lnTo>
                  <a:lnTo>
                    <a:pt x="0" y="0"/>
                  </a:lnTo>
                  <a:lnTo>
                    <a:pt x="24" y="32"/>
                  </a:lnTo>
                  <a:lnTo>
                    <a:pt x="16" y="56"/>
                  </a:lnTo>
                  <a:lnTo>
                    <a:pt x="8" y="64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23" name="Freeform 388"/>
            <p:cNvSpPr>
              <a:spLocks/>
            </p:cNvSpPr>
            <p:nvPr/>
          </p:nvSpPr>
          <p:spPr bwMode="auto">
            <a:xfrm>
              <a:off x="3056" y="1212"/>
              <a:ext cx="73" cy="80"/>
            </a:xfrm>
            <a:custGeom>
              <a:avLst/>
              <a:gdLst>
                <a:gd name="T0" fmla="*/ 0 w 72"/>
                <a:gd name="T1" fmla="*/ 11 h 88"/>
                <a:gd name="T2" fmla="*/ 16 w 72"/>
                <a:gd name="T3" fmla="*/ 13 h 88"/>
                <a:gd name="T4" fmla="*/ 32 w 72"/>
                <a:gd name="T5" fmla="*/ 12 h 88"/>
                <a:gd name="T6" fmla="*/ 60 w 72"/>
                <a:gd name="T7" fmla="*/ 9 h 88"/>
                <a:gd name="T8" fmla="*/ 84 w 72"/>
                <a:gd name="T9" fmla="*/ 7 h 88"/>
                <a:gd name="T10" fmla="*/ 76 w 72"/>
                <a:gd name="T11" fmla="*/ 5 h 88"/>
                <a:gd name="T12" fmla="*/ 92 w 72"/>
                <a:gd name="T13" fmla="*/ 5 h 88"/>
                <a:gd name="T14" fmla="*/ 84 w 72"/>
                <a:gd name="T15" fmla="*/ 5 h 88"/>
                <a:gd name="T16" fmla="*/ 84 w 72"/>
                <a:gd name="T17" fmla="*/ 5 h 88"/>
                <a:gd name="T18" fmla="*/ 76 w 72"/>
                <a:gd name="T19" fmla="*/ 0 h 88"/>
                <a:gd name="T20" fmla="*/ 76 w 72"/>
                <a:gd name="T21" fmla="*/ 5 h 88"/>
                <a:gd name="T22" fmla="*/ 60 w 72"/>
                <a:gd name="T23" fmla="*/ 5 h 88"/>
                <a:gd name="T24" fmla="*/ 8 w 72"/>
                <a:gd name="T25" fmla="*/ 7 h 88"/>
                <a:gd name="T26" fmla="*/ 0 w 72"/>
                <a:gd name="T27" fmla="*/ 11 h 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"/>
                <a:gd name="T43" fmla="*/ 0 h 88"/>
                <a:gd name="T44" fmla="*/ 72 w 72"/>
                <a:gd name="T45" fmla="*/ 88 h 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" h="88">
                  <a:moveTo>
                    <a:pt x="0" y="72"/>
                  </a:moveTo>
                  <a:lnTo>
                    <a:pt x="16" y="88"/>
                  </a:lnTo>
                  <a:lnTo>
                    <a:pt x="32" y="80"/>
                  </a:lnTo>
                  <a:lnTo>
                    <a:pt x="40" y="56"/>
                  </a:lnTo>
                  <a:lnTo>
                    <a:pt x="64" y="48"/>
                  </a:lnTo>
                  <a:lnTo>
                    <a:pt x="56" y="40"/>
                  </a:lnTo>
                  <a:lnTo>
                    <a:pt x="72" y="16"/>
                  </a:lnTo>
                  <a:lnTo>
                    <a:pt x="64" y="8"/>
                  </a:lnTo>
                  <a:lnTo>
                    <a:pt x="64" y="16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32"/>
                  </a:lnTo>
                  <a:lnTo>
                    <a:pt x="8" y="48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24" name="Freeform 389"/>
            <p:cNvSpPr>
              <a:spLocks/>
            </p:cNvSpPr>
            <p:nvPr/>
          </p:nvSpPr>
          <p:spPr bwMode="auto">
            <a:xfrm>
              <a:off x="3056" y="1212"/>
              <a:ext cx="73" cy="80"/>
            </a:xfrm>
            <a:custGeom>
              <a:avLst/>
              <a:gdLst>
                <a:gd name="T0" fmla="*/ 0 w 72"/>
                <a:gd name="T1" fmla="*/ 11 h 88"/>
                <a:gd name="T2" fmla="*/ 16 w 72"/>
                <a:gd name="T3" fmla="*/ 13 h 88"/>
                <a:gd name="T4" fmla="*/ 32 w 72"/>
                <a:gd name="T5" fmla="*/ 12 h 88"/>
                <a:gd name="T6" fmla="*/ 60 w 72"/>
                <a:gd name="T7" fmla="*/ 9 h 88"/>
                <a:gd name="T8" fmla="*/ 84 w 72"/>
                <a:gd name="T9" fmla="*/ 7 h 88"/>
                <a:gd name="T10" fmla="*/ 76 w 72"/>
                <a:gd name="T11" fmla="*/ 5 h 88"/>
                <a:gd name="T12" fmla="*/ 92 w 72"/>
                <a:gd name="T13" fmla="*/ 5 h 88"/>
                <a:gd name="T14" fmla="*/ 84 w 72"/>
                <a:gd name="T15" fmla="*/ 5 h 88"/>
                <a:gd name="T16" fmla="*/ 84 w 72"/>
                <a:gd name="T17" fmla="*/ 5 h 88"/>
                <a:gd name="T18" fmla="*/ 76 w 72"/>
                <a:gd name="T19" fmla="*/ 0 h 88"/>
                <a:gd name="T20" fmla="*/ 76 w 72"/>
                <a:gd name="T21" fmla="*/ 5 h 88"/>
                <a:gd name="T22" fmla="*/ 60 w 72"/>
                <a:gd name="T23" fmla="*/ 5 h 88"/>
                <a:gd name="T24" fmla="*/ 8 w 72"/>
                <a:gd name="T25" fmla="*/ 7 h 88"/>
                <a:gd name="T26" fmla="*/ 0 w 72"/>
                <a:gd name="T27" fmla="*/ 11 h 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"/>
                <a:gd name="T43" fmla="*/ 0 h 88"/>
                <a:gd name="T44" fmla="*/ 72 w 72"/>
                <a:gd name="T45" fmla="*/ 88 h 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" h="88">
                  <a:moveTo>
                    <a:pt x="0" y="72"/>
                  </a:moveTo>
                  <a:lnTo>
                    <a:pt x="16" y="88"/>
                  </a:lnTo>
                  <a:lnTo>
                    <a:pt x="32" y="80"/>
                  </a:lnTo>
                  <a:lnTo>
                    <a:pt x="40" y="56"/>
                  </a:lnTo>
                  <a:lnTo>
                    <a:pt x="64" y="48"/>
                  </a:lnTo>
                  <a:lnTo>
                    <a:pt x="56" y="40"/>
                  </a:lnTo>
                  <a:lnTo>
                    <a:pt x="72" y="16"/>
                  </a:lnTo>
                  <a:lnTo>
                    <a:pt x="64" y="8"/>
                  </a:lnTo>
                  <a:lnTo>
                    <a:pt x="64" y="16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32"/>
                  </a:lnTo>
                  <a:lnTo>
                    <a:pt x="8" y="48"/>
                  </a:lnTo>
                  <a:lnTo>
                    <a:pt x="0" y="72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25" name="Freeform 390"/>
            <p:cNvSpPr>
              <a:spLocks/>
            </p:cNvSpPr>
            <p:nvPr/>
          </p:nvSpPr>
          <p:spPr bwMode="auto">
            <a:xfrm>
              <a:off x="3065" y="1292"/>
              <a:ext cx="1" cy="8"/>
            </a:xfrm>
            <a:custGeom>
              <a:avLst/>
              <a:gdLst>
                <a:gd name="T0" fmla="*/ 0 w 1"/>
                <a:gd name="T1" fmla="*/ 8 h 8"/>
                <a:gd name="T2" fmla="*/ 0 w 1"/>
                <a:gd name="T3" fmla="*/ 0 h 8"/>
                <a:gd name="T4" fmla="*/ 0 w 1"/>
                <a:gd name="T5" fmla="*/ 8 h 8"/>
                <a:gd name="T6" fmla="*/ 0 60000 65536"/>
                <a:gd name="T7" fmla="*/ 0 60000 65536"/>
                <a:gd name="T8" fmla="*/ 0 60000 65536"/>
                <a:gd name="T9" fmla="*/ 0 w 1"/>
                <a:gd name="T10" fmla="*/ 0 h 8"/>
                <a:gd name="T11" fmla="*/ 1 w 1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26" name="Freeform 391"/>
            <p:cNvSpPr>
              <a:spLocks/>
            </p:cNvSpPr>
            <p:nvPr/>
          </p:nvSpPr>
          <p:spPr bwMode="auto">
            <a:xfrm>
              <a:off x="3065" y="1292"/>
              <a:ext cx="1" cy="8"/>
            </a:xfrm>
            <a:custGeom>
              <a:avLst/>
              <a:gdLst>
                <a:gd name="T0" fmla="*/ 0 w 1"/>
                <a:gd name="T1" fmla="*/ 8 h 8"/>
                <a:gd name="T2" fmla="*/ 0 w 1"/>
                <a:gd name="T3" fmla="*/ 0 h 8"/>
                <a:gd name="T4" fmla="*/ 0 w 1"/>
                <a:gd name="T5" fmla="*/ 8 h 8"/>
                <a:gd name="T6" fmla="*/ 0 60000 65536"/>
                <a:gd name="T7" fmla="*/ 0 60000 65536"/>
                <a:gd name="T8" fmla="*/ 0 60000 65536"/>
                <a:gd name="T9" fmla="*/ 0 w 1"/>
                <a:gd name="T10" fmla="*/ 0 h 8"/>
                <a:gd name="T11" fmla="*/ 1 w 1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27" name="Freeform 392"/>
            <p:cNvSpPr>
              <a:spLocks/>
            </p:cNvSpPr>
            <p:nvPr/>
          </p:nvSpPr>
          <p:spPr bwMode="auto">
            <a:xfrm>
              <a:off x="3679" y="2064"/>
              <a:ext cx="56" cy="22"/>
            </a:xfrm>
            <a:custGeom>
              <a:avLst/>
              <a:gdLst>
                <a:gd name="T0" fmla="*/ 2 w 70"/>
                <a:gd name="T1" fmla="*/ 1 h 32"/>
                <a:gd name="T2" fmla="*/ 2 w 70"/>
                <a:gd name="T3" fmla="*/ 0 h 32"/>
                <a:gd name="T4" fmla="*/ 2 w 70"/>
                <a:gd name="T5" fmla="*/ 1 h 32"/>
                <a:gd name="T6" fmla="*/ 2 w 70"/>
                <a:gd name="T7" fmla="*/ 1 h 32"/>
                <a:gd name="T8" fmla="*/ 2 w 70"/>
                <a:gd name="T9" fmla="*/ 1 h 32"/>
                <a:gd name="T10" fmla="*/ 0 w 70"/>
                <a:gd name="T11" fmla="*/ 1 h 32"/>
                <a:gd name="T12" fmla="*/ 0 w 70"/>
                <a:gd name="T13" fmla="*/ 1 h 32"/>
                <a:gd name="T14" fmla="*/ 2 w 70"/>
                <a:gd name="T15" fmla="*/ 1 h 32"/>
                <a:gd name="T16" fmla="*/ 2 w 70"/>
                <a:gd name="T17" fmla="*/ 1 h 32"/>
                <a:gd name="T18" fmla="*/ 2 w 70"/>
                <a:gd name="T19" fmla="*/ 1 h 32"/>
                <a:gd name="T20" fmla="*/ 2 w 70"/>
                <a:gd name="T21" fmla="*/ 1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32"/>
                <a:gd name="T35" fmla="*/ 70 w 70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32">
                  <a:moveTo>
                    <a:pt x="69" y="10"/>
                  </a:moveTo>
                  <a:lnTo>
                    <a:pt x="57" y="0"/>
                  </a:lnTo>
                  <a:lnTo>
                    <a:pt x="40" y="10"/>
                  </a:lnTo>
                  <a:lnTo>
                    <a:pt x="29" y="1"/>
                  </a:lnTo>
                  <a:lnTo>
                    <a:pt x="20" y="1"/>
                  </a:lnTo>
                  <a:lnTo>
                    <a:pt x="0" y="22"/>
                  </a:lnTo>
                  <a:lnTo>
                    <a:pt x="0" y="32"/>
                  </a:lnTo>
                  <a:lnTo>
                    <a:pt x="12" y="31"/>
                  </a:lnTo>
                  <a:lnTo>
                    <a:pt x="50" y="22"/>
                  </a:lnTo>
                  <a:lnTo>
                    <a:pt x="60" y="32"/>
                  </a:lnTo>
                  <a:lnTo>
                    <a:pt x="70" y="12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28" name="Freeform 393"/>
            <p:cNvSpPr>
              <a:spLocks/>
            </p:cNvSpPr>
            <p:nvPr/>
          </p:nvSpPr>
          <p:spPr bwMode="auto">
            <a:xfrm>
              <a:off x="4813" y="2332"/>
              <a:ext cx="25" cy="43"/>
            </a:xfrm>
            <a:custGeom>
              <a:avLst/>
              <a:gdLst>
                <a:gd name="T0" fmla="*/ 0 w 30"/>
                <a:gd name="T1" fmla="*/ 1 h 58"/>
                <a:gd name="T2" fmla="*/ 3 w 30"/>
                <a:gd name="T3" fmla="*/ 1 h 58"/>
                <a:gd name="T4" fmla="*/ 3 w 30"/>
                <a:gd name="T5" fmla="*/ 1 h 58"/>
                <a:gd name="T6" fmla="*/ 3 w 30"/>
                <a:gd name="T7" fmla="*/ 1 h 58"/>
                <a:gd name="T8" fmla="*/ 3 w 30"/>
                <a:gd name="T9" fmla="*/ 0 h 58"/>
                <a:gd name="T10" fmla="*/ 1 w 30"/>
                <a:gd name="T11" fmla="*/ 1 h 58"/>
                <a:gd name="T12" fmla="*/ 3 w 30"/>
                <a:gd name="T13" fmla="*/ 1 h 58"/>
                <a:gd name="T14" fmla="*/ 0 w 30"/>
                <a:gd name="T15" fmla="*/ 1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58"/>
                <a:gd name="T26" fmla="*/ 30 w 30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58">
                  <a:moveTo>
                    <a:pt x="0" y="41"/>
                  </a:moveTo>
                  <a:lnTo>
                    <a:pt x="25" y="58"/>
                  </a:lnTo>
                  <a:cubicBezTo>
                    <a:pt x="30" y="56"/>
                    <a:pt x="29" y="39"/>
                    <a:pt x="28" y="31"/>
                  </a:cubicBezTo>
                  <a:cubicBezTo>
                    <a:pt x="28" y="23"/>
                    <a:pt x="24" y="15"/>
                    <a:pt x="21" y="10"/>
                  </a:cubicBezTo>
                  <a:lnTo>
                    <a:pt x="9" y="0"/>
                  </a:lnTo>
                  <a:lnTo>
                    <a:pt x="1" y="16"/>
                  </a:lnTo>
                  <a:lnTo>
                    <a:pt x="4" y="32"/>
                  </a:lnTo>
                  <a:lnTo>
                    <a:pt x="0" y="41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29" name="Freeform 394"/>
            <p:cNvSpPr>
              <a:spLocks/>
            </p:cNvSpPr>
            <p:nvPr/>
          </p:nvSpPr>
          <p:spPr bwMode="auto">
            <a:xfrm>
              <a:off x="3645" y="2103"/>
              <a:ext cx="53" cy="52"/>
            </a:xfrm>
            <a:custGeom>
              <a:avLst/>
              <a:gdLst>
                <a:gd name="T0" fmla="*/ 0 w 66"/>
                <a:gd name="T1" fmla="*/ 1 h 72"/>
                <a:gd name="T2" fmla="*/ 2 w 66"/>
                <a:gd name="T3" fmla="*/ 1 h 72"/>
                <a:gd name="T4" fmla="*/ 2 w 66"/>
                <a:gd name="T5" fmla="*/ 1 h 72"/>
                <a:gd name="T6" fmla="*/ 2 w 66"/>
                <a:gd name="T7" fmla="*/ 1 h 72"/>
                <a:gd name="T8" fmla="*/ 2 w 66"/>
                <a:gd name="T9" fmla="*/ 1 h 72"/>
                <a:gd name="T10" fmla="*/ 2 w 66"/>
                <a:gd name="T11" fmla="*/ 1 h 72"/>
                <a:gd name="T12" fmla="*/ 2 w 66"/>
                <a:gd name="T13" fmla="*/ 1 h 72"/>
                <a:gd name="T14" fmla="*/ 2 w 66"/>
                <a:gd name="T15" fmla="*/ 1 h 72"/>
                <a:gd name="T16" fmla="*/ 2 w 66"/>
                <a:gd name="T17" fmla="*/ 1 h 72"/>
                <a:gd name="T18" fmla="*/ 2 w 66"/>
                <a:gd name="T19" fmla="*/ 0 h 72"/>
                <a:gd name="T20" fmla="*/ 0 w 66"/>
                <a:gd name="T21" fmla="*/ 1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"/>
                <a:gd name="T34" fmla="*/ 0 h 72"/>
                <a:gd name="T35" fmla="*/ 66 w 66"/>
                <a:gd name="T36" fmla="*/ 72 h 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" h="72">
                  <a:moveTo>
                    <a:pt x="0" y="6"/>
                  </a:moveTo>
                  <a:lnTo>
                    <a:pt x="4" y="24"/>
                  </a:lnTo>
                  <a:lnTo>
                    <a:pt x="26" y="30"/>
                  </a:lnTo>
                  <a:lnTo>
                    <a:pt x="38" y="48"/>
                  </a:lnTo>
                  <a:lnTo>
                    <a:pt x="36" y="66"/>
                  </a:lnTo>
                  <a:lnTo>
                    <a:pt x="54" y="72"/>
                  </a:lnTo>
                  <a:lnTo>
                    <a:pt x="66" y="64"/>
                  </a:lnTo>
                  <a:lnTo>
                    <a:pt x="64" y="54"/>
                  </a:lnTo>
                  <a:lnTo>
                    <a:pt x="62" y="36"/>
                  </a:lnTo>
                  <a:lnTo>
                    <a:pt x="2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30" name="Freeform 395"/>
            <p:cNvSpPr>
              <a:spLocks/>
            </p:cNvSpPr>
            <p:nvPr/>
          </p:nvSpPr>
          <p:spPr bwMode="auto">
            <a:xfrm>
              <a:off x="3720" y="2163"/>
              <a:ext cx="54" cy="34"/>
            </a:xfrm>
            <a:custGeom>
              <a:avLst/>
              <a:gdLst>
                <a:gd name="T0" fmla="*/ 2 w 67"/>
                <a:gd name="T1" fmla="*/ 1 h 47"/>
                <a:gd name="T2" fmla="*/ 2 w 67"/>
                <a:gd name="T3" fmla="*/ 0 h 47"/>
                <a:gd name="T4" fmla="*/ 2 w 67"/>
                <a:gd name="T5" fmla="*/ 1 h 47"/>
                <a:gd name="T6" fmla="*/ 2 w 67"/>
                <a:gd name="T7" fmla="*/ 1 h 47"/>
                <a:gd name="T8" fmla="*/ 2 w 67"/>
                <a:gd name="T9" fmla="*/ 1 h 47"/>
                <a:gd name="T10" fmla="*/ 2 w 67"/>
                <a:gd name="T11" fmla="*/ 1 h 47"/>
                <a:gd name="T12" fmla="*/ 2 w 67"/>
                <a:gd name="T13" fmla="*/ 1 h 47"/>
                <a:gd name="T14" fmla="*/ 2 w 67"/>
                <a:gd name="T15" fmla="*/ 1 h 47"/>
                <a:gd name="T16" fmla="*/ 2 w 67"/>
                <a:gd name="T17" fmla="*/ 1 h 47"/>
                <a:gd name="T18" fmla="*/ 2 w 67"/>
                <a:gd name="T19" fmla="*/ 1 h 47"/>
                <a:gd name="T20" fmla="*/ 2 w 67"/>
                <a:gd name="T21" fmla="*/ 1 h 47"/>
                <a:gd name="T22" fmla="*/ 2 w 67"/>
                <a:gd name="T23" fmla="*/ 1 h 47"/>
                <a:gd name="T24" fmla="*/ 2 w 67"/>
                <a:gd name="T25" fmla="*/ 1 h 47"/>
                <a:gd name="T26" fmla="*/ 0 w 67"/>
                <a:gd name="T27" fmla="*/ 1 h 47"/>
                <a:gd name="T28" fmla="*/ 2 w 67"/>
                <a:gd name="T29" fmla="*/ 1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"/>
                <a:gd name="T46" fmla="*/ 0 h 47"/>
                <a:gd name="T47" fmla="*/ 67 w 67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" h="47">
                  <a:moveTo>
                    <a:pt x="6" y="6"/>
                  </a:moveTo>
                  <a:lnTo>
                    <a:pt x="28" y="0"/>
                  </a:lnTo>
                  <a:lnTo>
                    <a:pt x="31" y="3"/>
                  </a:lnTo>
                  <a:lnTo>
                    <a:pt x="57" y="27"/>
                  </a:lnTo>
                  <a:lnTo>
                    <a:pt x="67" y="17"/>
                  </a:lnTo>
                  <a:lnTo>
                    <a:pt x="57" y="37"/>
                  </a:lnTo>
                  <a:lnTo>
                    <a:pt x="47" y="27"/>
                  </a:lnTo>
                  <a:lnTo>
                    <a:pt x="36" y="37"/>
                  </a:lnTo>
                  <a:lnTo>
                    <a:pt x="29" y="38"/>
                  </a:lnTo>
                  <a:lnTo>
                    <a:pt x="26" y="47"/>
                  </a:lnTo>
                  <a:lnTo>
                    <a:pt x="16" y="37"/>
                  </a:lnTo>
                  <a:lnTo>
                    <a:pt x="16" y="47"/>
                  </a:lnTo>
                  <a:lnTo>
                    <a:pt x="6" y="37"/>
                  </a:lnTo>
                  <a:lnTo>
                    <a:pt x="0" y="14"/>
                  </a:lnTo>
                  <a:lnTo>
                    <a:pt x="6" y="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31" name="Freeform 396"/>
            <p:cNvSpPr>
              <a:spLocks/>
            </p:cNvSpPr>
            <p:nvPr/>
          </p:nvSpPr>
          <p:spPr bwMode="auto">
            <a:xfrm>
              <a:off x="4844" y="2549"/>
              <a:ext cx="18" cy="38"/>
            </a:xfrm>
            <a:custGeom>
              <a:avLst/>
              <a:gdLst>
                <a:gd name="T0" fmla="*/ 0 w 30"/>
                <a:gd name="T1" fmla="*/ 1 h 58"/>
                <a:gd name="T2" fmla="*/ 1 w 30"/>
                <a:gd name="T3" fmla="*/ 1 h 58"/>
                <a:gd name="T4" fmla="*/ 1 w 30"/>
                <a:gd name="T5" fmla="*/ 1 h 58"/>
                <a:gd name="T6" fmla="*/ 1 w 30"/>
                <a:gd name="T7" fmla="*/ 1 h 58"/>
                <a:gd name="T8" fmla="*/ 1 w 30"/>
                <a:gd name="T9" fmla="*/ 0 h 58"/>
                <a:gd name="T10" fmla="*/ 1 w 30"/>
                <a:gd name="T11" fmla="*/ 1 h 58"/>
                <a:gd name="T12" fmla="*/ 1 w 30"/>
                <a:gd name="T13" fmla="*/ 1 h 58"/>
                <a:gd name="T14" fmla="*/ 0 w 30"/>
                <a:gd name="T15" fmla="*/ 1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58"/>
                <a:gd name="T26" fmla="*/ 30 w 30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58">
                  <a:moveTo>
                    <a:pt x="0" y="41"/>
                  </a:moveTo>
                  <a:lnTo>
                    <a:pt x="25" y="58"/>
                  </a:lnTo>
                  <a:cubicBezTo>
                    <a:pt x="30" y="56"/>
                    <a:pt x="29" y="39"/>
                    <a:pt x="28" y="31"/>
                  </a:cubicBezTo>
                  <a:cubicBezTo>
                    <a:pt x="28" y="23"/>
                    <a:pt x="24" y="15"/>
                    <a:pt x="21" y="10"/>
                  </a:cubicBezTo>
                  <a:lnTo>
                    <a:pt x="9" y="0"/>
                  </a:lnTo>
                  <a:lnTo>
                    <a:pt x="1" y="16"/>
                  </a:lnTo>
                  <a:lnTo>
                    <a:pt x="4" y="32"/>
                  </a:lnTo>
                  <a:lnTo>
                    <a:pt x="0" y="41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32" name="Freeform 397"/>
            <p:cNvSpPr>
              <a:spLocks/>
            </p:cNvSpPr>
            <p:nvPr/>
          </p:nvSpPr>
          <p:spPr bwMode="auto">
            <a:xfrm>
              <a:off x="4820" y="2514"/>
              <a:ext cx="20" cy="38"/>
            </a:xfrm>
            <a:custGeom>
              <a:avLst/>
              <a:gdLst>
                <a:gd name="T0" fmla="*/ 0 w 30"/>
                <a:gd name="T1" fmla="*/ 1 h 58"/>
                <a:gd name="T2" fmla="*/ 1 w 30"/>
                <a:gd name="T3" fmla="*/ 1 h 58"/>
                <a:gd name="T4" fmla="*/ 1 w 30"/>
                <a:gd name="T5" fmla="*/ 1 h 58"/>
                <a:gd name="T6" fmla="*/ 1 w 30"/>
                <a:gd name="T7" fmla="*/ 1 h 58"/>
                <a:gd name="T8" fmla="*/ 1 w 30"/>
                <a:gd name="T9" fmla="*/ 0 h 58"/>
                <a:gd name="T10" fmla="*/ 1 w 30"/>
                <a:gd name="T11" fmla="*/ 1 h 58"/>
                <a:gd name="T12" fmla="*/ 1 w 30"/>
                <a:gd name="T13" fmla="*/ 1 h 58"/>
                <a:gd name="T14" fmla="*/ 0 w 30"/>
                <a:gd name="T15" fmla="*/ 1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58"/>
                <a:gd name="T26" fmla="*/ 30 w 30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58">
                  <a:moveTo>
                    <a:pt x="0" y="41"/>
                  </a:moveTo>
                  <a:lnTo>
                    <a:pt x="25" y="58"/>
                  </a:lnTo>
                  <a:cubicBezTo>
                    <a:pt x="30" y="56"/>
                    <a:pt x="29" y="39"/>
                    <a:pt x="28" y="31"/>
                  </a:cubicBezTo>
                  <a:cubicBezTo>
                    <a:pt x="28" y="23"/>
                    <a:pt x="24" y="15"/>
                    <a:pt x="21" y="10"/>
                  </a:cubicBezTo>
                  <a:lnTo>
                    <a:pt x="9" y="0"/>
                  </a:lnTo>
                  <a:lnTo>
                    <a:pt x="1" y="16"/>
                  </a:lnTo>
                  <a:lnTo>
                    <a:pt x="4" y="32"/>
                  </a:lnTo>
                  <a:lnTo>
                    <a:pt x="0" y="41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33" name="Freeform 398"/>
            <p:cNvSpPr>
              <a:spLocks/>
            </p:cNvSpPr>
            <p:nvPr/>
          </p:nvSpPr>
          <p:spPr bwMode="auto">
            <a:xfrm>
              <a:off x="5012" y="2559"/>
              <a:ext cx="26" cy="16"/>
            </a:xfrm>
            <a:custGeom>
              <a:avLst/>
              <a:gdLst>
                <a:gd name="T0" fmla="*/ 0 w 30"/>
                <a:gd name="T1" fmla="*/ 2 h 20"/>
                <a:gd name="T2" fmla="*/ 0 w 30"/>
                <a:gd name="T3" fmla="*/ 0 h 20"/>
                <a:gd name="T4" fmla="*/ 3 w 30"/>
                <a:gd name="T5" fmla="*/ 2 h 20"/>
                <a:gd name="T6" fmla="*/ 3 w 30"/>
                <a:gd name="T7" fmla="*/ 2 h 20"/>
                <a:gd name="T8" fmla="*/ 3 w 30"/>
                <a:gd name="T9" fmla="*/ 2 h 20"/>
                <a:gd name="T10" fmla="*/ 3 w 30"/>
                <a:gd name="T11" fmla="*/ 0 h 20"/>
                <a:gd name="T12" fmla="*/ 0 w 30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20"/>
                <a:gd name="T23" fmla="*/ 30 w 30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20">
                  <a:moveTo>
                    <a:pt x="0" y="1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20" y="20"/>
                  </a:lnTo>
                  <a:lnTo>
                    <a:pt x="30" y="10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34" name="Freeform 399"/>
            <p:cNvSpPr>
              <a:spLocks/>
            </p:cNvSpPr>
            <p:nvPr/>
          </p:nvSpPr>
          <p:spPr bwMode="auto">
            <a:xfrm>
              <a:off x="4573" y="2559"/>
              <a:ext cx="26" cy="16"/>
            </a:xfrm>
            <a:custGeom>
              <a:avLst/>
              <a:gdLst>
                <a:gd name="T0" fmla="*/ 0 w 30"/>
                <a:gd name="T1" fmla="*/ 2 h 20"/>
                <a:gd name="T2" fmla="*/ 0 w 30"/>
                <a:gd name="T3" fmla="*/ 0 h 20"/>
                <a:gd name="T4" fmla="*/ 3 w 30"/>
                <a:gd name="T5" fmla="*/ 2 h 20"/>
                <a:gd name="T6" fmla="*/ 3 w 30"/>
                <a:gd name="T7" fmla="*/ 2 h 20"/>
                <a:gd name="T8" fmla="*/ 3 w 30"/>
                <a:gd name="T9" fmla="*/ 2 h 20"/>
                <a:gd name="T10" fmla="*/ 3 w 30"/>
                <a:gd name="T11" fmla="*/ 0 h 20"/>
                <a:gd name="T12" fmla="*/ 0 w 30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20"/>
                <a:gd name="T23" fmla="*/ 30 w 30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20">
                  <a:moveTo>
                    <a:pt x="0" y="1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20" y="20"/>
                  </a:lnTo>
                  <a:lnTo>
                    <a:pt x="30" y="10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35" name="Freeform 400"/>
            <p:cNvSpPr>
              <a:spLocks/>
            </p:cNvSpPr>
            <p:nvPr/>
          </p:nvSpPr>
          <p:spPr bwMode="auto">
            <a:xfrm>
              <a:off x="3722" y="1955"/>
              <a:ext cx="57" cy="42"/>
            </a:xfrm>
            <a:custGeom>
              <a:avLst/>
              <a:gdLst>
                <a:gd name="T0" fmla="*/ 0 w 71"/>
                <a:gd name="T1" fmla="*/ 1 h 58"/>
                <a:gd name="T2" fmla="*/ 0 w 71"/>
                <a:gd name="T3" fmla="*/ 1 h 58"/>
                <a:gd name="T4" fmla="*/ 2 w 71"/>
                <a:gd name="T5" fmla="*/ 0 h 58"/>
                <a:gd name="T6" fmla="*/ 2 w 71"/>
                <a:gd name="T7" fmla="*/ 1 h 58"/>
                <a:gd name="T8" fmla="*/ 2 w 71"/>
                <a:gd name="T9" fmla="*/ 1 h 58"/>
                <a:gd name="T10" fmla="*/ 2 w 71"/>
                <a:gd name="T11" fmla="*/ 1 h 58"/>
                <a:gd name="T12" fmla="*/ 2 w 71"/>
                <a:gd name="T13" fmla="*/ 1 h 58"/>
                <a:gd name="T14" fmla="*/ 2 w 71"/>
                <a:gd name="T15" fmla="*/ 1 h 58"/>
                <a:gd name="T16" fmla="*/ 2 w 71"/>
                <a:gd name="T17" fmla="*/ 1 h 58"/>
                <a:gd name="T18" fmla="*/ 2 w 71"/>
                <a:gd name="T19" fmla="*/ 1 h 58"/>
                <a:gd name="T20" fmla="*/ 2 w 71"/>
                <a:gd name="T21" fmla="*/ 1 h 58"/>
                <a:gd name="T22" fmla="*/ 0 w 71"/>
                <a:gd name="T23" fmla="*/ 1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1"/>
                <a:gd name="T37" fmla="*/ 0 h 58"/>
                <a:gd name="T38" fmla="*/ 71 w 71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1" h="58">
                  <a:moveTo>
                    <a:pt x="0" y="17"/>
                  </a:moveTo>
                  <a:lnTo>
                    <a:pt x="0" y="6"/>
                  </a:lnTo>
                  <a:lnTo>
                    <a:pt x="37" y="0"/>
                  </a:lnTo>
                  <a:lnTo>
                    <a:pt x="71" y="17"/>
                  </a:lnTo>
                  <a:lnTo>
                    <a:pt x="51" y="27"/>
                  </a:lnTo>
                  <a:lnTo>
                    <a:pt x="51" y="48"/>
                  </a:lnTo>
                  <a:lnTo>
                    <a:pt x="41" y="48"/>
                  </a:lnTo>
                  <a:lnTo>
                    <a:pt x="30" y="58"/>
                  </a:lnTo>
                  <a:lnTo>
                    <a:pt x="20" y="58"/>
                  </a:lnTo>
                  <a:lnTo>
                    <a:pt x="10" y="48"/>
                  </a:lnTo>
                  <a:lnTo>
                    <a:pt x="10" y="17"/>
                  </a:lnTo>
                  <a:lnTo>
                    <a:pt x="0" y="17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36" name="Freeform 401"/>
            <p:cNvSpPr>
              <a:spLocks/>
            </p:cNvSpPr>
            <p:nvPr/>
          </p:nvSpPr>
          <p:spPr bwMode="auto">
            <a:xfrm>
              <a:off x="3728" y="1915"/>
              <a:ext cx="31" cy="30"/>
            </a:xfrm>
            <a:custGeom>
              <a:avLst/>
              <a:gdLst>
                <a:gd name="T0" fmla="*/ 2 w 39"/>
                <a:gd name="T1" fmla="*/ 0 h 41"/>
                <a:gd name="T2" fmla="*/ 2 w 39"/>
                <a:gd name="T3" fmla="*/ 1 h 41"/>
                <a:gd name="T4" fmla="*/ 2 w 39"/>
                <a:gd name="T5" fmla="*/ 1 h 41"/>
                <a:gd name="T6" fmla="*/ 2 w 39"/>
                <a:gd name="T7" fmla="*/ 1 h 41"/>
                <a:gd name="T8" fmla="*/ 0 w 39"/>
                <a:gd name="T9" fmla="*/ 1 h 41"/>
                <a:gd name="T10" fmla="*/ 0 w 39"/>
                <a:gd name="T11" fmla="*/ 1 h 41"/>
                <a:gd name="T12" fmla="*/ 2 w 39"/>
                <a:gd name="T13" fmla="*/ 1 h 41"/>
                <a:gd name="T14" fmla="*/ 2 w 39"/>
                <a:gd name="T15" fmla="*/ 1 h 41"/>
                <a:gd name="T16" fmla="*/ 2 w 39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"/>
                <a:gd name="T28" fmla="*/ 0 h 41"/>
                <a:gd name="T29" fmla="*/ 39 w 39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" h="41">
                  <a:moveTo>
                    <a:pt x="39" y="0"/>
                  </a:moveTo>
                  <a:lnTo>
                    <a:pt x="28" y="3"/>
                  </a:lnTo>
                  <a:lnTo>
                    <a:pt x="22" y="15"/>
                  </a:lnTo>
                  <a:lnTo>
                    <a:pt x="7" y="11"/>
                  </a:lnTo>
                  <a:lnTo>
                    <a:pt x="0" y="20"/>
                  </a:lnTo>
                  <a:lnTo>
                    <a:pt x="0" y="41"/>
                  </a:lnTo>
                  <a:lnTo>
                    <a:pt x="21" y="30"/>
                  </a:lnTo>
                  <a:lnTo>
                    <a:pt x="34" y="36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37" name="Freeform 402"/>
            <p:cNvSpPr>
              <a:spLocks/>
            </p:cNvSpPr>
            <p:nvPr/>
          </p:nvSpPr>
          <p:spPr bwMode="auto">
            <a:xfrm>
              <a:off x="3754" y="1914"/>
              <a:ext cx="44" cy="54"/>
            </a:xfrm>
            <a:custGeom>
              <a:avLst/>
              <a:gdLst>
                <a:gd name="T0" fmla="*/ 2 w 55"/>
                <a:gd name="T1" fmla="*/ 0 h 73"/>
                <a:gd name="T2" fmla="*/ 2 w 55"/>
                <a:gd name="T3" fmla="*/ 1 h 73"/>
                <a:gd name="T4" fmla="*/ 0 w 55"/>
                <a:gd name="T5" fmla="*/ 1 h 73"/>
                <a:gd name="T6" fmla="*/ 2 w 55"/>
                <a:gd name="T7" fmla="*/ 1 h 73"/>
                <a:gd name="T8" fmla="*/ 2 w 55"/>
                <a:gd name="T9" fmla="*/ 1 h 73"/>
                <a:gd name="T10" fmla="*/ 2 w 55"/>
                <a:gd name="T11" fmla="*/ 1 h 73"/>
                <a:gd name="T12" fmla="*/ 2 w 55"/>
                <a:gd name="T13" fmla="*/ 1 h 73"/>
                <a:gd name="T14" fmla="*/ 2 w 55"/>
                <a:gd name="T15" fmla="*/ 1 h 73"/>
                <a:gd name="T16" fmla="*/ 2 w 55"/>
                <a:gd name="T17" fmla="*/ 0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"/>
                <a:gd name="T28" fmla="*/ 0 h 73"/>
                <a:gd name="T29" fmla="*/ 55 w 55"/>
                <a:gd name="T30" fmla="*/ 73 h 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" h="73">
                  <a:moveTo>
                    <a:pt x="4" y="0"/>
                  </a:moveTo>
                  <a:lnTo>
                    <a:pt x="4" y="31"/>
                  </a:lnTo>
                  <a:lnTo>
                    <a:pt x="0" y="54"/>
                  </a:lnTo>
                  <a:lnTo>
                    <a:pt x="33" y="73"/>
                  </a:lnTo>
                  <a:lnTo>
                    <a:pt x="55" y="51"/>
                  </a:lnTo>
                  <a:lnTo>
                    <a:pt x="45" y="31"/>
                  </a:lnTo>
                  <a:lnTo>
                    <a:pt x="45" y="10"/>
                  </a:lnTo>
                  <a:lnTo>
                    <a:pt x="24" y="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38" name="Freeform 403"/>
            <p:cNvSpPr>
              <a:spLocks/>
            </p:cNvSpPr>
            <p:nvPr/>
          </p:nvSpPr>
          <p:spPr bwMode="auto">
            <a:xfrm>
              <a:off x="3733" y="1912"/>
              <a:ext cx="17" cy="14"/>
            </a:xfrm>
            <a:custGeom>
              <a:avLst/>
              <a:gdLst>
                <a:gd name="T0" fmla="*/ 3 w 20"/>
                <a:gd name="T1" fmla="*/ 2 h 18"/>
                <a:gd name="T2" fmla="*/ 3 w 20"/>
                <a:gd name="T3" fmla="*/ 2 h 18"/>
                <a:gd name="T4" fmla="*/ 3 w 20"/>
                <a:gd name="T5" fmla="*/ 0 h 18"/>
                <a:gd name="T6" fmla="*/ 0 w 20"/>
                <a:gd name="T7" fmla="*/ 2 h 18"/>
                <a:gd name="T8" fmla="*/ 3 w 20"/>
                <a:gd name="T9" fmla="*/ 2 h 18"/>
                <a:gd name="T10" fmla="*/ 3 w 20"/>
                <a:gd name="T11" fmla="*/ 2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18"/>
                <a:gd name="T20" fmla="*/ 20 w 20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18">
                  <a:moveTo>
                    <a:pt x="15" y="18"/>
                  </a:moveTo>
                  <a:lnTo>
                    <a:pt x="20" y="6"/>
                  </a:lnTo>
                  <a:lnTo>
                    <a:pt x="9" y="0"/>
                  </a:lnTo>
                  <a:lnTo>
                    <a:pt x="0" y="16"/>
                  </a:lnTo>
                  <a:lnTo>
                    <a:pt x="11" y="16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39" name="Freeform 404"/>
            <p:cNvSpPr>
              <a:spLocks/>
            </p:cNvSpPr>
            <p:nvPr/>
          </p:nvSpPr>
          <p:spPr bwMode="auto">
            <a:xfrm>
              <a:off x="3593" y="2071"/>
              <a:ext cx="83" cy="36"/>
            </a:xfrm>
            <a:custGeom>
              <a:avLst/>
              <a:gdLst>
                <a:gd name="T0" fmla="*/ 0 w 80"/>
                <a:gd name="T1" fmla="*/ 5 h 40"/>
                <a:gd name="T2" fmla="*/ 8 w 80"/>
                <a:gd name="T3" fmla="*/ 5 h 40"/>
                <a:gd name="T4" fmla="*/ 86 w 80"/>
                <a:gd name="T5" fmla="*/ 5 h 40"/>
                <a:gd name="T6" fmla="*/ 99 w 80"/>
                <a:gd name="T7" fmla="*/ 5 h 40"/>
                <a:gd name="T8" fmla="*/ 115 w 80"/>
                <a:gd name="T9" fmla="*/ 5 h 40"/>
                <a:gd name="T10" fmla="*/ 115 w 80"/>
                <a:gd name="T11" fmla="*/ 0 h 40"/>
                <a:gd name="T12" fmla="*/ 166 w 80"/>
                <a:gd name="T13" fmla="*/ 5 h 40"/>
                <a:gd name="T14" fmla="*/ 166 w 80"/>
                <a:gd name="T15" fmla="*/ 5 h 40"/>
                <a:gd name="T16" fmla="*/ 149 w 80"/>
                <a:gd name="T17" fmla="*/ 5 h 40"/>
                <a:gd name="T18" fmla="*/ 99 w 80"/>
                <a:gd name="T19" fmla="*/ 5 h 40"/>
                <a:gd name="T20" fmla="*/ 64 w 80"/>
                <a:gd name="T21" fmla="*/ 5 h 40"/>
                <a:gd name="T22" fmla="*/ 8 w 80"/>
                <a:gd name="T23" fmla="*/ 5 h 40"/>
                <a:gd name="T24" fmla="*/ 0 w 80"/>
                <a:gd name="T25" fmla="*/ 5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"/>
                <a:gd name="T40" fmla="*/ 0 h 40"/>
                <a:gd name="T41" fmla="*/ 80 w 80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" h="40">
                  <a:moveTo>
                    <a:pt x="0" y="24"/>
                  </a:moveTo>
                  <a:lnTo>
                    <a:pt x="8" y="24"/>
                  </a:lnTo>
                  <a:lnTo>
                    <a:pt x="40" y="16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80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48" y="40"/>
                  </a:lnTo>
                  <a:lnTo>
                    <a:pt x="32" y="32"/>
                  </a:lnTo>
                  <a:lnTo>
                    <a:pt x="8" y="32"/>
                  </a:lnTo>
                  <a:lnTo>
                    <a:pt x="0" y="24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40" name="Freeform 405"/>
            <p:cNvSpPr>
              <a:spLocks/>
            </p:cNvSpPr>
            <p:nvPr/>
          </p:nvSpPr>
          <p:spPr bwMode="auto">
            <a:xfrm>
              <a:off x="3434" y="2041"/>
              <a:ext cx="143" cy="127"/>
            </a:xfrm>
            <a:custGeom>
              <a:avLst/>
              <a:gdLst>
                <a:gd name="T0" fmla="*/ 219 w 136"/>
                <a:gd name="T1" fmla="*/ 0 h 135"/>
                <a:gd name="T2" fmla="*/ 198 w 136"/>
                <a:gd name="T3" fmla="*/ 0 h 135"/>
                <a:gd name="T4" fmla="*/ 198 w 136"/>
                <a:gd name="T5" fmla="*/ 8 h 135"/>
                <a:gd name="T6" fmla="*/ 154 w 136"/>
                <a:gd name="T7" fmla="*/ 8 h 135"/>
                <a:gd name="T8" fmla="*/ 132 w 136"/>
                <a:gd name="T9" fmla="*/ 8 h 135"/>
                <a:gd name="T10" fmla="*/ 108 w 136"/>
                <a:gd name="T11" fmla="*/ 8 h 135"/>
                <a:gd name="T12" fmla="*/ 108 w 136"/>
                <a:gd name="T13" fmla="*/ 8 h 135"/>
                <a:gd name="T14" fmla="*/ 88 w 136"/>
                <a:gd name="T15" fmla="*/ 8 h 135"/>
                <a:gd name="T16" fmla="*/ 108 w 136"/>
                <a:gd name="T17" fmla="*/ 12 h 135"/>
                <a:gd name="T18" fmla="*/ 62 w 136"/>
                <a:gd name="T19" fmla="*/ 15 h 135"/>
                <a:gd name="T20" fmla="*/ 62 w 136"/>
                <a:gd name="T21" fmla="*/ 12 h 135"/>
                <a:gd name="T22" fmla="*/ 0 w 136"/>
                <a:gd name="T23" fmla="*/ 15 h 135"/>
                <a:gd name="T24" fmla="*/ 88 w 136"/>
                <a:gd name="T25" fmla="*/ 17 h 135"/>
                <a:gd name="T26" fmla="*/ 108 w 136"/>
                <a:gd name="T27" fmla="*/ 23 h 135"/>
                <a:gd name="T28" fmla="*/ 108 w 136"/>
                <a:gd name="T29" fmla="*/ 25 h 135"/>
                <a:gd name="T30" fmla="*/ 108 w 136"/>
                <a:gd name="T31" fmla="*/ 35 h 135"/>
                <a:gd name="T32" fmla="*/ 132 w 136"/>
                <a:gd name="T33" fmla="*/ 37 h 135"/>
                <a:gd name="T34" fmla="*/ 219 w 136"/>
                <a:gd name="T35" fmla="*/ 39 h 135"/>
                <a:gd name="T36" fmla="*/ 219 w 136"/>
                <a:gd name="T37" fmla="*/ 37 h 135"/>
                <a:gd name="T38" fmla="*/ 261 w 136"/>
                <a:gd name="T39" fmla="*/ 35 h 135"/>
                <a:gd name="T40" fmla="*/ 326 w 136"/>
                <a:gd name="T41" fmla="*/ 37 h 135"/>
                <a:gd name="T42" fmla="*/ 348 w 136"/>
                <a:gd name="T43" fmla="*/ 33 h 135"/>
                <a:gd name="T44" fmla="*/ 326 w 136"/>
                <a:gd name="T45" fmla="*/ 28 h 135"/>
                <a:gd name="T46" fmla="*/ 326 w 136"/>
                <a:gd name="T47" fmla="*/ 25 h 135"/>
                <a:gd name="T48" fmla="*/ 326 w 136"/>
                <a:gd name="T49" fmla="*/ 22 h 135"/>
                <a:gd name="T50" fmla="*/ 326 w 136"/>
                <a:gd name="T51" fmla="*/ 23 h 135"/>
                <a:gd name="T52" fmla="*/ 326 w 136"/>
                <a:gd name="T53" fmla="*/ 22 h 135"/>
                <a:gd name="T54" fmla="*/ 326 w 136"/>
                <a:gd name="T55" fmla="*/ 17 h 135"/>
                <a:gd name="T56" fmla="*/ 348 w 136"/>
                <a:gd name="T57" fmla="*/ 17 h 135"/>
                <a:gd name="T58" fmla="*/ 370 w 136"/>
                <a:gd name="T59" fmla="*/ 12 h 135"/>
                <a:gd name="T60" fmla="*/ 326 w 136"/>
                <a:gd name="T61" fmla="*/ 8 h 135"/>
                <a:gd name="T62" fmla="*/ 307 w 136"/>
                <a:gd name="T63" fmla="*/ 8 h 135"/>
                <a:gd name="T64" fmla="*/ 284 w 136"/>
                <a:gd name="T65" fmla="*/ 8 h 135"/>
                <a:gd name="T66" fmla="*/ 284 w 136"/>
                <a:gd name="T67" fmla="*/ 8 h 135"/>
                <a:gd name="T68" fmla="*/ 261 w 136"/>
                <a:gd name="T69" fmla="*/ 8 h 135"/>
                <a:gd name="T70" fmla="*/ 261 w 136"/>
                <a:gd name="T71" fmla="*/ 7 h 135"/>
                <a:gd name="T72" fmla="*/ 219 w 136"/>
                <a:gd name="T73" fmla="*/ 0 h 1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6"/>
                <a:gd name="T112" fmla="*/ 0 h 135"/>
                <a:gd name="T113" fmla="*/ 136 w 136"/>
                <a:gd name="T114" fmla="*/ 135 h 13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6" h="135">
                  <a:moveTo>
                    <a:pt x="80" y="0"/>
                  </a:moveTo>
                  <a:lnTo>
                    <a:pt x="72" y="0"/>
                  </a:lnTo>
                  <a:lnTo>
                    <a:pt x="72" y="15"/>
                  </a:lnTo>
                  <a:lnTo>
                    <a:pt x="56" y="23"/>
                  </a:lnTo>
                  <a:lnTo>
                    <a:pt x="48" y="31"/>
                  </a:lnTo>
                  <a:lnTo>
                    <a:pt x="40" y="31"/>
                  </a:lnTo>
                  <a:lnTo>
                    <a:pt x="40" y="23"/>
                  </a:lnTo>
                  <a:lnTo>
                    <a:pt x="32" y="23"/>
                  </a:lnTo>
                  <a:lnTo>
                    <a:pt x="40" y="39"/>
                  </a:lnTo>
                  <a:lnTo>
                    <a:pt x="24" y="47"/>
                  </a:lnTo>
                  <a:lnTo>
                    <a:pt x="24" y="39"/>
                  </a:lnTo>
                  <a:lnTo>
                    <a:pt x="0" y="47"/>
                  </a:lnTo>
                  <a:lnTo>
                    <a:pt x="32" y="55"/>
                  </a:lnTo>
                  <a:lnTo>
                    <a:pt x="40" y="79"/>
                  </a:lnTo>
                  <a:lnTo>
                    <a:pt x="40" y="87"/>
                  </a:lnTo>
                  <a:lnTo>
                    <a:pt x="40" y="119"/>
                  </a:lnTo>
                  <a:lnTo>
                    <a:pt x="48" y="127"/>
                  </a:lnTo>
                  <a:lnTo>
                    <a:pt x="80" y="135"/>
                  </a:lnTo>
                  <a:lnTo>
                    <a:pt x="80" y="127"/>
                  </a:lnTo>
                  <a:lnTo>
                    <a:pt x="96" y="119"/>
                  </a:lnTo>
                  <a:lnTo>
                    <a:pt x="120" y="127"/>
                  </a:lnTo>
                  <a:lnTo>
                    <a:pt x="128" y="111"/>
                  </a:lnTo>
                  <a:lnTo>
                    <a:pt x="120" y="95"/>
                  </a:lnTo>
                  <a:lnTo>
                    <a:pt x="120" y="87"/>
                  </a:lnTo>
                  <a:lnTo>
                    <a:pt x="120" y="71"/>
                  </a:lnTo>
                  <a:lnTo>
                    <a:pt x="120" y="79"/>
                  </a:lnTo>
                  <a:lnTo>
                    <a:pt x="120" y="71"/>
                  </a:lnTo>
                  <a:lnTo>
                    <a:pt x="120" y="55"/>
                  </a:lnTo>
                  <a:lnTo>
                    <a:pt x="128" y="55"/>
                  </a:lnTo>
                  <a:lnTo>
                    <a:pt x="136" y="39"/>
                  </a:lnTo>
                  <a:lnTo>
                    <a:pt x="120" y="23"/>
                  </a:lnTo>
                  <a:lnTo>
                    <a:pt x="112" y="23"/>
                  </a:lnTo>
                  <a:lnTo>
                    <a:pt x="104" y="23"/>
                  </a:lnTo>
                  <a:lnTo>
                    <a:pt x="104" y="15"/>
                  </a:lnTo>
                  <a:lnTo>
                    <a:pt x="96" y="15"/>
                  </a:lnTo>
                  <a:lnTo>
                    <a:pt x="96" y="7"/>
                  </a:lnTo>
                  <a:lnTo>
                    <a:pt x="80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41" name="Freeform 406"/>
            <p:cNvSpPr>
              <a:spLocks/>
            </p:cNvSpPr>
            <p:nvPr/>
          </p:nvSpPr>
          <p:spPr bwMode="auto">
            <a:xfrm>
              <a:off x="3394" y="2144"/>
              <a:ext cx="126" cy="106"/>
            </a:xfrm>
            <a:custGeom>
              <a:avLst/>
              <a:gdLst>
                <a:gd name="T0" fmla="*/ 0 w 120"/>
                <a:gd name="T1" fmla="*/ 10 h 112"/>
                <a:gd name="T2" fmla="*/ 87 w 120"/>
                <a:gd name="T3" fmla="*/ 10 h 112"/>
                <a:gd name="T4" fmla="*/ 60 w 120"/>
                <a:gd name="T5" fmla="*/ 14 h 112"/>
                <a:gd name="T6" fmla="*/ 60 w 120"/>
                <a:gd name="T7" fmla="*/ 20 h 112"/>
                <a:gd name="T8" fmla="*/ 41 w 120"/>
                <a:gd name="T9" fmla="*/ 23 h 112"/>
                <a:gd name="T10" fmla="*/ 60 w 120"/>
                <a:gd name="T11" fmla="*/ 27 h 112"/>
                <a:gd name="T12" fmla="*/ 41 w 120"/>
                <a:gd name="T13" fmla="*/ 32 h 112"/>
                <a:gd name="T14" fmla="*/ 106 w 120"/>
                <a:gd name="T15" fmla="*/ 38 h 112"/>
                <a:gd name="T16" fmla="*/ 106 w 120"/>
                <a:gd name="T17" fmla="*/ 35 h 112"/>
                <a:gd name="T18" fmla="*/ 193 w 120"/>
                <a:gd name="T19" fmla="*/ 35 h 112"/>
                <a:gd name="T20" fmla="*/ 256 w 120"/>
                <a:gd name="T21" fmla="*/ 27 h 112"/>
                <a:gd name="T22" fmla="*/ 235 w 120"/>
                <a:gd name="T23" fmla="*/ 23 h 112"/>
                <a:gd name="T24" fmla="*/ 274 w 120"/>
                <a:gd name="T25" fmla="*/ 14 h 112"/>
                <a:gd name="T26" fmla="*/ 317 w 120"/>
                <a:gd name="T27" fmla="*/ 10 h 112"/>
                <a:gd name="T28" fmla="*/ 317 w 120"/>
                <a:gd name="T29" fmla="*/ 9 h 112"/>
                <a:gd name="T30" fmla="*/ 235 w 120"/>
                <a:gd name="T31" fmla="*/ 9 h 112"/>
                <a:gd name="T32" fmla="*/ 213 w 120"/>
                <a:gd name="T33" fmla="*/ 8 h 112"/>
                <a:gd name="T34" fmla="*/ 193 w 120"/>
                <a:gd name="T35" fmla="*/ 8 h 112"/>
                <a:gd name="T36" fmla="*/ 149 w 120"/>
                <a:gd name="T37" fmla="*/ 8 h 112"/>
                <a:gd name="T38" fmla="*/ 129 w 120"/>
                <a:gd name="T39" fmla="*/ 8 h 112"/>
                <a:gd name="T40" fmla="*/ 8 w 120"/>
                <a:gd name="T41" fmla="*/ 0 h 112"/>
                <a:gd name="T42" fmla="*/ 0 w 120"/>
                <a:gd name="T43" fmla="*/ 8 h 112"/>
                <a:gd name="T44" fmla="*/ 0 w 120"/>
                <a:gd name="T45" fmla="*/ 9 h 112"/>
                <a:gd name="T46" fmla="*/ 0 w 120"/>
                <a:gd name="T47" fmla="*/ 10 h 1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0"/>
                <a:gd name="T73" fmla="*/ 0 h 112"/>
                <a:gd name="T74" fmla="*/ 120 w 120"/>
                <a:gd name="T75" fmla="*/ 112 h 11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0" h="112">
                  <a:moveTo>
                    <a:pt x="0" y="32"/>
                  </a:moveTo>
                  <a:lnTo>
                    <a:pt x="32" y="32"/>
                  </a:lnTo>
                  <a:lnTo>
                    <a:pt x="24" y="40"/>
                  </a:lnTo>
                  <a:lnTo>
                    <a:pt x="24" y="56"/>
                  </a:lnTo>
                  <a:lnTo>
                    <a:pt x="16" y="64"/>
                  </a:lnTo>
                  <a:lnTo>
                    <a:pt x="24" y="80"/>
                  </a:lnTo>
                  <a:lnTo>
                    <a:pt x="16" y="96"/>
                  </a:lnTo>
                  <a:lnTo>
                    <a:pt x="40" y="112"/>
                  </a:lnTo>
                  <a:lnTo>
                    <a:pt x="40" y="104"/>
                  </a:lnTo>
                  <a:lnTo>
                    <a:pt x="72" y="104"/>
                  </a:lnTo>
                  <a:lnTo>
                    <a:pt x="96" y="80"/>
                  </a:lnTo>
                  <a:lnTo>
                    <a:pt x="88" y="64"/>
                  </a:lnTo>
                  <a:lnTo>
                    <a:pt x="104" y="40"/>
                  </a:lnTo>
                  <a:lnTo>
                    <a:pt x="120" y="32"/>
                  </a:lnTo>
                  <a:lnTo>
                    <a:pt x="120" y="24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32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42" name="Freeform 407"/>
            <p:cNvSpPr>
              <a:spLocks/>
            </p:cNvSpPr>
            <p:nvPr/>
          </p:nvSpPr>
          <p:spPr bwMode="auto">
            <a:xfrm>
              <a:off x="3560" y="2100"/>
              <a:ext cx="132" cy="119"/>
            </a:xfrm>
            <a:custGeom>
              <a:avLst/>
              <a:gdLst>
                <a:gd name="T0" fmla="*/ 8 w 128"/>
                <a:gd name="T1" fmla="*/ 12 h 128"/>
                <a:gd name="T2" fmla="*/ 44 w 128"/>
                <a:gd name="T3" fmla="*/ 9 h 128"/>
                <a:gd name="T4" fmla="*/ 71 w 128"/>
                <a:gd name="T5" fmla="*/ 12 h 128"/>
                <a:gd name="T6" fmla="*/ 90 w 128"/>
                <a:gd name="T7" fmla="*/ 17 h 128"/>
                <a:gd name="T8" fmla="*/ 103 w 128"/>
                <a:gd name="T9" fmla="*/ 17 h 128"/>
                <a:gd name="T10" fmla="*/ 116 w 128"/>
                <a:gd name="T11" fmla="*/ 19 h 128"/>
                <a:gd name="T12" fmla="*/ 147 w 128"/>
                <a:gd name="T13" fmla="*/ 20 h 128"/>
                <a:gd name="T14" fmla="*/ 162 w 128"/>
                <a:gd name="T15" fmla="*/ 25 h 128"/>
                <a:gd name="T16" fmla="*/ 176 w 128"/>
                <a:gd name="T17" fmla="*/ 25 h 128"/>
                <a:gd name="T18" fmla="*/ 192 w 128"/>
                <a:gd name="T19" fmla="*/ 30 h 128"/>
                <a:gd name="T20" fmla="*/ 176 w 128"/>
                <a:gd name="T21" fmla="*/ 30 h 128"/>
                <a:gd name="T22" fmla="*/ 192 w 128"/>
                <a:gd name="T23" fmla="*/ 30 h 128"/>
                <a:gd name="T24" fmla="*/ 207 w 128"/>
                <a:gd name="T25" fmla="*/ 30 h 128"/>
                <a:gd name="T26" fmla="*/ 207 w 128"/>
                <a:gd name="T27" fmla="*/ 29 h 128"/>
                <a:gd name="T28" fmla="*/ 207 w 128"/>
                <a:gd name="T29" fmla="*/ 27 h 128"/>
                <a:gd name="T30" fmla="*/ 207 w 128"/>
                <a:gd name="T31" fmla="*/ 22 h 128"/>
                <a:gd name="T32" fmla="*/ 222 w 128"/>
                <a:gd name="T33" fmla="*/ 27 h 128"/>
                <a:gd name="T34" fmla="*/ 235 w 128"/>
                <a:gd name="T35" fmla="*/ 25 h 128"/>
                <a:gd name="T36" fmla="*/ 176 w 128"/>
                <a:gd name="T37" fmla="*/ 19 h 128"/>
                <a:gd name="T38" fmla="*/ 192 w 128"/>
                <a:gd name="T39" fmla="*/ 19 h 128"/>
                <a:gd name="T40" fmla="*/ 176 w 128"/>
                <a:gd name="T41" fmla="*/ 19 h 128"/>
                <a:gd name="T42" fmla="*/ 147 w 128"/>
                <a:gd name="T43" fmla="*/ 17 h 128"/>
                <a:gd name="T44" fmla="*/ 147 w 128"/>
                <a:gd name="T45" fmla="*/ 14 h 128"/>
                <a:gd name="T46" fmla="*/ 116 w 128"/>
                <a:gd name="T47" fmla="*/ 9 h 128"/>
                <a:gd name="T48" fmla="*/ 116 w 128"/>
                <a:gd name="T49" fmla="*/ 7 h 128"/>
                <a:gd name="T50" fmla="*/ 147 w 128"/>
                <a:gd name="T51" fmla="*/ 7 h 128"/>
                <a:gd name="T52" fmla="*/ 147 w 128"/>
                <a:gd name="T53" fmla="*/ 7 h 128"/>
                <a:gd name="T54" fmla="*/ 147 w 128"/>
                <a:gd name="T55" fmla="*/ 7 h 128"/>
                <a:gd name="T56" fmla="*/ 116 w 128"/>
                <a:gd name="T57" fmla="*/ 0 h 128"/>
                <a:gd name="T58" fmla="*/ 71 w 128"/>
                <a:gd name="T59" fmla="*/ 0 h 128"/>
                <a:gd name="T60" fmla="*/ 71 w 128"/>
                <a:gd name="T61" fmla="*/ 7 h 128"/>
                <a:gd name="T62" fmla="*/ 55 w 128"/>
                <a:gd name="T63" fmla="*/ 7 h 128"/>
                <a:gd name="T64" fmla="*/ 55 w 128"/>
                <a:gd name="T65" fmla="*/ 7 h 128"/>
                <a:gd name="T66" fmla="*/ 44 w 128"/>
                <a:gd name="T67" fmla="*/ 7 h 128"/>
                <a:gd name="T68" fmla="*/ 8 w 128"/>
                <a:gd name="T69" fmla="*/ 7 h 128"/>
                <a:gd name="T70" fmla="*/ 0 w 128"/>
                <a:gd name="T71" fmla="*/ 7 h 128"/>
                <a:gd name="T72" fmla="*/ 0 w 128"/>
                <a:gd name="T73" fmla="*/ 7 h 128"/>
                <a:gd name="T74" fmla="*/ 8 w 128"/>
                <a:gd name="T75" fmla="*/ 1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8"/>
                <a:gd name="T115" fmla="*/ 0 h 128"/>
                <a:gd name="T116" fmla="*/ 128 w 128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8" h="128">
                  <a:moveTo>
                    <a:pt x="8" y="48"/>
                  </a:moveTo>
                  <a:lnTo>
                    <a:pt x="24" y="40"/>
                  </a:lnTo>
                  <a:lnTo>
                    <a:pt x="40" y="48"/>
                  </a:lnTo>
                  <a:lnTo>
                    <a:pt x="48" y="72"/>
                  </a:lnTo>
                  <a:lnTo>
                    <a:pt x="56" y="72"/>
                  </a:lnTo>
                  <a:lnTo>
                    <a:pt x="64" y="80"/>
                  </a:lnTo>
                  <a:lnTo>
                    <a:pt x="80" y="88"/>
                  </a:lnTo>
                  <a:lnTo>
                    <a:pt x="88" y="104"/>
                  </a:lnTo>
                  <a:lnTo>
                    <a:pt x="96" y="104"/>
                  </a:lnTo>
                  <a:lnTo>
                    <a:pt x="104" y="128"/>
                  </a:lnTo>
                  <a:lnTo>
                    <a:pt x="96" y="128"/>
                  </a:lnTo>
                  <a:lnTo>
                    <a:pt x="104" y="128"/>
                  </a:lnTo>
                  <a:lnTo>
                    <a:pt x="112" y="128"/>
                  </a:lnTo>
                  <a:lnTo>
                    <a:pt x="112" y="120"/>
                  </a:lnTo>
                  <a:lnTo>
                    <a:pt x="112" y="112"/>
                  </a:lnTo>
                  <a:lnTo>
                    <a:pt x="112" y="96"/>
                  </a:lnTo>
                  <a:lnTo>
                    <a:pt x="120" y="112"/>
                  </a:lnTo>
                  <a:lnTo>
                    <a:pt x="128" y="104"/>
                  </a:lnTo>
                  <a:lnTo>
                    <a:pt x="96" y="80"/>
                  </a:lnTo>
                  <a:lnTo>
                    <a:pt x="104" y="80"/>
                  </a:lnTo>
                  <a:lnTo>
                    <a:pt x="96" y="80"/>
                  </a:lnTo>
                  <a:lnTo>
                    <a:pt x="80" y="72"/>
                  </a:lnTo>
                  <a:lnTo>
                    <a:pt x="80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80" y="24"/>
                  </a:lnTo>
                  <a:lnTo>
                    <a:pt x="80" y="16"/>
                  </a:lnTo>
                  <a:lnTo>
                    <a:pt x="80" y="8"/>
                  </a:lnTo>
                  <a:lnTo>
                    <a:pt x="64" y="0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48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43" name="Freeform 408"/>
            <p:cNvSpPr>
              <a:spLocks/>
            </p:cNvSpPr>
            <p:nvPr/>
          </p:nvSpPr>
          <p:spPr bwMode="auto">
            <a:xfrm>
              <a:off x="3707" y="2085"/>
              <a:ext cx="99" cy="69"/>
            </a:xfrm>
            <a:custGeom>
              <a:avLst/>
              <a:gdLst>
                <a:gd name="T0" fmla="*/ 36 w 96"/>
                <a:gd name="T1" fmla="*/ 22 h 72"/>
                <a:gd name="T2" fmla="*/ 44 w 96"/>
                <a:gd name="T3" fmla="*/ 22 h 72"/>
                <a:gd name="T4" fmla="*/ 44 w 96"/>
                <a:gd name="T5" fmla="*/ 26 h 72"/>
                <a:gd name="T6" fmla="*/ 56 w 96"/>
                <a:gd name="T7" fmla="*/ 29 h 72"/>
                <a:gd name="T8" fmla="*/ 72 w 96"/>
                <a:gd name="T9" fmla="*/ 29 h 72"/>
                <a:gd name="T10" fmla="*/ 104 w 96"/>
                <a:gd name="T11" fmla="*/ 31 h 72"/>
                <a:gd name="T12" fmla="*/ 133 w 96"/>
                <a:gd name="T13" fmla="*/ 26 h 72"/>
                <a:gd name="T14" fmla="*/ 162 w 96"/>
                <a:gd name="T15" fmla="*/ 29 h 72"/>
                <a:gd name="T16" fmla="*/ 162 w 96"/>
                <a:gd name="T17" fmla="*/ 26 h 72"/>
                <a:gd name="T18" fmla="*/ 176 w 96"/>
                <a:gd name="T19" fmla="*/ 22 h 72"/>
                <a:gd name="T20" fmla="*/ 162 w 96"/>
                <a:gd name="T21" fmla="*/ 22 h 72"/>
                <a:gd name="T22" fmla="*/ 162 w 96"/>
                <a:gd name="T23" fmla="*/ 18 h 72"/>
                <a:gd name="T24" fmla="*/ 162 w 96"/>
                <a:gd name="T25" fmla="*/ 11 h 72"/>
                <a:gd name="T26" fmla="*/ 133 w 96"/>
                <a:gd name="T27" fmla="*/ 0 h 72"/>
                <a:gd name="T28" fmla="*/ 117 w 96"/>
                <a:gd name="T29" fmla="*/ 0 h 72"/>
                <a:gd name="T30" fmla="*/ 92 w 96"/>
                <a:gd name="T31" fmla="*/ 0 h 72"/>
                <a:gd name="T32" fmla="*/ 44 w 96"/>
                <a:gd name="T33" fmla="*/ 0 h 72"/>
                <a:gd name="T34" fmla="*/ 36 w 96"/>
                <a:gd name="T35" fmla="*/ 0 h 72"/>
                <a:gd name="T36" fmla="*/ 36 w 96"/>
                <a:gd name="T37" fmla="*/ 12 h 72"/>
                <a:gd name="T38" fmla="*/ 0 w 96"/>
                <a:gd name="T39" fmla="*/ 12 h 72"/>
                <a:gd name="T40" fmla="*/ 36 w 96"/>
                <a:gd name="T41" fmla="*/ 22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72"/>
                <a:gd name="T65" fmla="*/ 96 w 96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72">
                  <a:moveTo>
                    <a:pt x="16" y="48"/>
                  </a:moveTo>
                  <a:lnTo>
                    <a:pt x="24" y="48"/>
                  </a:lnTo>
                  <a:lnTo>
                    <a:pt x="24" y="56"/>
                  </a:lnTo>
                  <a:lnTo>
                    <a:pt x="32" y="64"/>
                  </a:lnTo>
                  <a:lnTo>
                    <a:pt x="40" y="64"/>
                  </a:lnTo>
                  <a:lnTo>
                    <a:pt x="56" y="72"/>
                  </a:lnTo>
                  <a:lnTo>
                    <a:pt x="72" y="56"/>
                  </a:lnTo>
                  <a:lnTo>
                    <a:pt x="88" y="64"/>
                  </a:lnTo>
                  <a:lnTo>
                    <a:pt x="88" y="56"/>
                  </a:lnTo>
                  <a:lnTo>
                    <a:pt x="96" y="48"/>
                  </a:lnTo>
                  <a:lnTo>
                    <a:pt x="88" y="48"/>
                  </a:lnTo>
                  <a:lnTo>
                    <a:pt x="88" y="40"/>
                  </a:lnTo>
                  <a:lnTo>
                    <a:pt x="88" y="16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16" y="4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44" name="Freeform 409"/>
            <p:cNvSpPr>
              <a:spLocks/>
            </p:cNvSpPr>
            <p:nvPr/>
          </p:nvSpPr>
          <p:spPr bwMode="auto">
            <a:xfrm>
              <a:off x="3645" y="1974"/>
              <a:ext cx="106" cy="94"/>
            </a:xfrm>
            <a:custGeom>
              <a:avLst/>
              <a:gdLst>
                <a:gd name="T0" fmla="*/ 155 w 103"/>
                <a:gd name="T1" fmla="*/ 16 h 103"/>
                <a:gd name="T2" fmla="*/ 168 w 103"/>
                <a:gd name="T3" fmla="*/ 14 h 103"/>
                <a:gd name="T4" fmla="*/ 182 w 103"/>
                <a:gd name="T5" fmla="*/ 13 h 103"/>
                <a:gd name="T6" fmla="*/ 168 w 103"/>
                <a:gd name="T7" fmla="*/ 8 h 103"/>
                <a:gd name="T8" fmla="*/ 182 w 103"/>
                <a:gd name="T9" fmla="*/ 5 h 103"/>
                <a:gd name="T10" fmla="*/ 168 w 103"/>
                <a:gd name="T11" fmla="*/ 5 h 103"/>
                <a:gd name="T12" fmla="*/ 155 w 103"/>
                <a:gd name="T13" fmla="*/ 5 h 103"/>
                <a:gd name="T14" fmla="*/ 139 w 103"/>
                <a:gd name="T15" fmla="*/ 5 h 103"/>
                <a:gd name="T16" fmla="*/ 99 w 103"/>
                <a:gd name="T17" fmla="*/ 5 h 103"/>
                <a:gd name="T18" fmla="*/ 99 w 103"/>
                <a:gd name="T19" fmla="*/ 5 h 103"/>
                <a:gd name="T20" fmla="*/ 84 w 103"/>
                <a:gd name="T21" fmla="*/ 5 h 103"/>
                <a:gd name="T22" fmla="*/ 68 w 103"/>
                <a:gd name="T23" fmla="*/ 0 h 103"/>
                <a:gd name="T24" fmla="*/ 0 w 103"/>
                <a:gd name="T25" fmla="*/ 5 h 103"/>
                <a:gd name="T26" fmla="*/ 8 w 103"/>
                <a:gd name="T27" fmla="*/ 12 h 103"/>
                <a:gd name="T28" fmla="*/ 16 w 103"/>
                <a:gd name="T29" fmla="*/ 12 h 103"/>
                <a:gd name="T30" fmla="*/ 52 w 103"/>
                <a:gd name="T31" fmla="*/ 13 h 103"/>
                <a:gd name="T32" fmla="*/ 68 w 103"/>
                <a:gd name="T33" fmla="*/ 13 h 103"/>
                <a:gd name="T34" fmla="*/ 84 w 103"/>
                <a:gd name="T35" fmla="*/ 15 h 103"/>
                <a:gd name="T36" fmla="*/ 99 w 103"/>
                <a:gd name="T37" fmla="*/ 15 h 103"/>
                <a:gd name="T38" fmla="*/ 111 w 103"/>
                <a:gd name="T39" fmla="*/ 16 h 103"/>
                <a:gd name="T40" fmla="*/ 139 w 103"/>
                <a:gd name="T41" fmla="*/ 15 h 103"/>
                <a:gd name="T42" fmla="*/ 155 w 103"/>
                <a:gd name="T43" fmla="*/ 16 h 10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3"/>
                <a:gd name="T67" fmla="*/ 0 h 103"/>
                <a:gd name="T68" fmla="*/ 103 w 103"/>
                <a:gd name="T69" fmla="*/ 103 h 10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3" h="103">
                  <a:moveTo>
                    <a:pt x="87" y="103"/>
                  </a:moveTo>
                  <a:lnTo>
                    <a:pt x="95" y="87"/>
                  </a:lnTo>
                  <a:lnTo>
                    <a:pt x="103" y="79"/>
                  </a:lnTo>
                  <a:lnTo>
                    <a:pt x="95" y="48"/>
                  </a:lnTo>
                  <a:lnTo>
                    <a:pt x="103" y="32"/>
                  </a:lnTo>
                  <a:lnTo>
                    <a:pt x="95" y="24"/>
                  </a:lnTo>
                  <a:lnTo>
                    <a:pt x="87" y="16"/>
                  </a:lnTo>
                  <a:lnTo>
                    <a:pt x="79" y="16"/>
                  </a:lnTo>
                  <a:lnTo>
                    <a:pt x="55" y="8"/>
                  </a:lnTo>
                  <a:lnTo>
                    <a:pt x="55" y="16"/>
                  </a:lnTo>
                  <a:lnTo>
                    <a:pt x="48" y="16"/>
                  </a:lnTo>
                  <a:lnTo>
                    <a:pt x="40" y="0"/>
                  </a:lnTo>
                  <a:lnTo>
                    <a:pt x="0" y="24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32" y="79"/>
                  </a:lnTo>
                  <a:lnTo>
                    <a:pt x="40" y="79"/>
                  </a:lnTo>
                  <a:lnTo>
                    <a:pt x="48" y="95"/>
                  </a:lnTo>
                  <a:lnTo>
                    <a:pt x="55" y="95"/>
                  </a:lnTo>
                  <a:lnTo>
                    <a:pt x="63" y="103"/>
                  </a:lnTo>
                  <a:lnTo>
                    <a:pt x="79" y="95"/>
                  </a:lnTo>
                  <a:lnTo>
                    <a:pt x="87" y="103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45" name="Freeform 410"/>
            <p:cNvSpPr>
              <a:spLocks/>
            </p:cNvSpPr>
            <p:nvPr/>
          </p:nvSpPr>
          <p:spPr bwMode="auto">
            <a:xfrm>
              <a:off x="3562" y="1974"/>
              <a:ext cx="90" cy="117"/>
            </a:xfrm>
            <a:custGeom>
              <a:avLst/>
              <a:gdLst>
                <a:gd name="T0" fmla="*/ 70 w 88"/>
                <a:gd name="T1" fmla="*/ 6 h 127"/>
                <a:gd name="T2" fmla="*/ 124 w 88"/>
                <a:gd name="T3" fmla="*/ 6 h 127"/>
                <a:gd name="T4" fmla="*/ 124 w 88"/>
                <a:gd name="T5" fmla="*/ 6 h 127"/>
                <a:gd name="T6" fmla="*/ 113 w 88"/>
                <a:gd name="T7" fmla="*/ 6 h 127"/>
                <a:gd name="T8" fmla="*/ 124 w 88"/>
                <a:gd name="T9" fmla="*/ 6 h 127"/>
                <a:gd name="T10" fmla="*/ 136 w 88"/>
                <a:gd name="T11" fmla="*/ 15 h 127"/>
                <a:gd name="T12" fmla="*/ 124 w 88"/>
                <a:gd name="T13" fmla="*/ 15 h 127"/>
                <a:gd name="T14" fmla="*/ 113 w 88"/>
                <a:gd name="T15" fmla="*/ 15 h 127"/>
                <a:gd name="T16" fmla="*/ 86 w 88"/>
                <a:gd name="T17" fmla="*/ 16 h 127"/>
                <a:gd name="T18" fmla="*/ 102 w 88"/>
                <a:gd name="T19" fmla="*/ 18 h 127"/>
                <a:gd name="T20" fmla="*/ 124 w 88"/>
                <a:gd name="T21" fmla="*/ 21 h 127"/>
                <a:gd name="T22" fmla="*/ 113 w 88"/>
                <a:gd name="T23" fmla="*/ 23 h 127"/>
                <a:gd name="T24" fmla="*/ 60 w 88"/>
                <a:gd name="T25" fmla="*/ 25 h 127"/>
                <a:gd name="T26" fmla="*/ 52 w 88"/>
                <a:gd name="T27" fmla="*/ 25 h 127"/>
                <a:gd name="T28" fmla="*/ 8 w 88"/>
                <a:gd name="T29" fmla="*/ 25 h 127"/>
                <a:gd name="T30" fmla="*/ 16 w 88"/>
                <a:gd name="T31" fmla="*/ 21 h 127"/>
                <a:gd name="T32" fmla="*/ 0 w 88"/>
                <a:gd name="T33" fmla="*/ 18 h 127"/>
                <a:gd name="T34" fmla="*/ 0 w 88"/>
                <a:gd name="T35" fmla="*/ 17 h 127"/>
                <a:gd name="T36" fmla="*/ 0 w 88"/>
                <a:gd name="T37" fmla="*/ 15 h 127"/>
                <a:gd name="T38" fmla="*/ 0 w 88"/>
                <a:gd name="T39" fmla="*/ 12 h 127"/>
                <a:gd name="T40" fmla="*/ 0 w 88"/>
                <a:gd name="T41" fmla="*/ 10 h 127"/>
                <a:gd name="T42" fmla="*/ 8 w 88"/>
                <a:gd name="T43" fmla="*/ 6 h 127"/>
                <a:gd name="T44" fmla="*/ 44 w 88"/>
                <a:gd name="T45" fmla="*/ 6 h 127"/>
                <a:gd name="T46" fmla="*/ 52 w 88"/>
                <a:gd name="T47" fmla="*/ 6 h 127"/>
                <a:gd name="T48" fmla="*/ 44 w 88"/>
                <a:gd name="T49" fmla="*/ 6 h 127"/>
                <a:gd name="T50" fmla="*/ 52 w 88"/>
                <a:gd name="T51" fmla="*/ 6 h 127"/>
                <a:gd name="T52" fmla="*/ 44 w 88"/>
                <a:gd name="T53" fmla="*/ 0 h 127"/>
                <a:gd name="T54" fmla="*/ 52 w 88"/>
                <a:gd name="T55" fmla="*/ 0 h 127"/>
                <a:gd name="T56" fmla="*/ 60 w 88"/>
                <a:gd name="T57" fmla="*/ 0 h 127"/>
                <a:gd name="T58" fmla="*/ 60 w 88"/>
                <a:gd name="T59" fmla="*/ 6 h 127"/>
                <a:gd name="T60" fmla="*/ 70 w 88"/>
                <a:gd name="T61" fmla="*/ 6 h 127"/>
                <a:gd name="T62" fmla="*/ 60 w 88"/>
                <a:gd name="T63" fmla="*/ 6 h 127"/>
                <a:gd name="T64" fmla="*/ 70 w 88"/>
                <a:gd name="T65" fmla="*/ 6 h 1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8"/>
                <a:gd name="T100" fmla="*/ 0 h 127"/>
                <a:gd name="T101" fmla="*/ 88 w 88"/>
                <a:gd name="T102" fmla="*/ 127 h 12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8" h="127">
                  <a:moveTo>
                    <a:pt x="48" y="24"/>
                  </a:moveTo>
                  <a:lnTo>
                    <a:pt x="80" y="8"/>
                  </a:lnTo>
                  <a:lnTo>
                    <a:pt x="80" y="16"/>
                  </a:lnTo>
                  <a:lnTo>
                    <a:pt x="72" y="16"/>
                  </a:lnTo>
                  <a:lnTo>
                    <a:pt x="80" y="24"/>
                  </a:lnTo>
                  <a:lnTo>
                    <a:pt x="88" y="72"/>
                  </a:lnTo>
                  <a:lnTo>
                    <a:pt x="80" y="72"/>
                  </a:lnTo>
                  <a:lnTo>
                    <a:pt x="72" y="72"/>
                  </a:lnTo>
                  <a:lnTo>
                    <a:pt x="56" y="79"/>
                  </a:lnTo>
                  <a:lnTo>
                    <a:pt x="64" y="95"/>
                  </a:lnTo>
                  <a:lnTo>
                    <a:pt x="80" y="111"/>
                  </a:lnTo>
                  <a:lnTo>
                    <a:pt x="72" y="119"/>
                  </a:lnTo>
                  <a:lnTo>
                    <a:pt x="40" y="127"/>
                  </a:lnTo>
                  <a:lnTo>
                    <a:pt x="32" y="127"/>
                  </a:lnTo>
                  <a:lnTo>
                    <a:pt x="8" y="127"/>
                  </a:lnTo>
                  <a:lnTo>
                    <a:pt x="16" y="111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2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48" y="16"/>
                  </a:lnTo>
                  <a:lnTo>
                    <a:pt x="40" y="24"/>
                  </a:lnTo>
                  <a:lnTo>
                    <a:pt x="48" y="24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46" name="Freeform 411"/>
            <p:cNvSpPr>
              <a:spLocks/>
            </p:cNvSpPr>
            <p:nvPr/>
          </p:nvSpPr>
          <p:spPr bwMode="auto">
            <a:xfrm>
              <a:off x="3667" y="2858"/>
              <a:ext cx="173" cy="141"/>
            </a:xfrm>
            <a:custGeom>
              <a:avLst/>
              <a:gdLst>
                <a:gd name="T0" fmla="*/ 322 w 167"/>
                <a:gd name="T1" fmla="*/ 6 h 152"/>
                <a:gd name="T2" fmla="*/ 338 w 167"/>
                <a:gd name="T3" fmla="*/ 11 h 152"/>
                <a:gd name="T4" fmla="*/ 322 w 167"/>
                <a:gd name="T5" fmla="*/ 11 h 152"/>
                <a:gd name="T6" fmla="*/ 306 w 167"/>
                <a:gd name="T7" fmla="*/ 13 h 152"/>
                <a:gd name="T8" fmla="*/ 322 w 167"/>
                <a:gd name="T9" fmla="*/ 13 h 152"/>
                <a:gd name="T10" fmla="*/ 338 w 167"/>
                <a:gd name="T11" fmla="*/ 13 h 152"/>
                <a:gd name="T12" fmla="*/ 338 w 167"/>
                <a:gd name="T13" fmla="*/ 18 h 152"/>
                <a:gd name="T14" fmla="*/ 322 w 167"/>
                <a:gd name="T15" fmla="*/ 19 h 152"/>
                <a:gd name="T16" fmla="*/ 289 w 167"/>
                <a:gd name="T17" fmla="*/ 23 h 152"/>
                <a:gd name="T18" fmla="*/ 259 w 167"/>
                <a:gd name="T19" fmla="*/ 29 h 152"/>
                <a:gd name="T20" fmla="*/ 225 w 167"/>
                <a:gd name="T21" fmla="*/ 32 h 152"/>
                <a:gd name="T22" fmla="*/ 175 w 167"/>
                <a:gd name="T23" fmla="*/ 32 h 152"/>
                <a:gd name="T24" fmla="*/ 158 w 167"/>
                <a:gd name="T25" fmla="*/ 32 h 152"/>
                <a:gd name="T26" fmla="*/ 110 w 167"/>
                <a:gd name="T27" fmla="*/ 32 h 152"/>
                <a:gd name="T28" fmla="*/ 79 w 167"/>
                <a:gd name="T29" fmla="*/ 33 h 152"/>
                <a:gd name="T30" fmla="*/ 60 w 167"/>
                <a:gd name="T31" fmla="*/ 33 h 152"/>
                <a:gd name="T32" fmla="*/ 46 w 167"/>
                <a:gd name="T33" fmla="*/ 32 h 152"/>
                <a:gd name="T34" fmla="*/ 36 w 167"/>
                <a:gd name="T35" fmla="*/ 29 h 152"/>
                <a:gd name="T36" fmla="*/ 36 w 167"/>
                <a:gd name="T37" fmla="*/ 27 h 152"/>
                <a:gd name="T38" fmla="*/ 8 w 167"/>
                <a:gd name="T39" fmla="*/ 18 h 152"/>
                <a:gd name="T40" fmla="*/ 0 w 167"/>
                <a:gd name="T41" fmla="*/ 18 h 152"/>
                <a:gd name="T42" fmla="*/ 8 w 167"/>
                <a:gd name="T43" fmla="*/ 17 h 152"/>
                <a:gd name="T44" fmla="*/ 36 w 167"/>
                <a:gd name="T45" fmla="*/ 18 h 152"/>
                <a:gd name="T46" fmla="*/ 46 w 167"/>
                <a:gd name="T47" fmla="*/ 18 h 152"/>
                <a:gd name="T48" fmla="*/ 79 w 167"/>
                <a:gd name="T49" fmla="*/ 17 h 152"/>
                <a:gd name="T50" fmla="*/ 79 w 167"/>
                <a:gd name="T51" fmla="*/ 6 h 152"/>
                <a:gd name="T52" fmla="*/ 95 w 167"/>
                <a:gd name="T53" fmla="*/ 9 h 152"/>
                <a:gd name="T54" fmla="*/ 95 w 167"/>
                <a:gd name="T55" fmla="*/ 13 h 152"/>
                <a:gd name="T56" fmla="*/ 110 w 167"/>
                <a:gd name="T57" fmla="*/ 13 h 152"/>
                <a:gd name="T58" fmla="*/ 158 w 167"/>
                <a:gd name="T59" fmla="*/ 9 h 152"/>
                <a:gd name="T60" fmla="*/ 175 w 167"/>
                <a:gd name="T61" fmla="*/ 11 h 152"/>
                <a:gd name="T62" fmla="*/ 175 w 167"/>
                <a:gd name="T63" fmla="*/ 9 h 152"/>
                <a:gd name="T64" fmla="*/ 241 w 167"/>
                <a:gd name="T65" fmla="*/ 6 h 152"/>
                <a:gd name="T66" fmla="*/ 273 w 167"/>
                <a:gd name="T67" fmla="*/ 0 h 152"/>
                <a:gd name="T68" fmla="*/ 306 w 167"/>
                <a:gd name="T69" fmla="*/ 6 h 152"/>
                <a:gd name="T70" fmla="*/ 322 w 167"/>
                <a:gd name="T71" fmla="*/ 6 h 1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7"/>
                <a:gd name="T109" fmla="*/ 0 h 152"/>
                <a:gd name="T110" fmla="*/ 167 w 167"/>
                <a:gd name="T111" fmla="*/ 152 h 1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7" h="152">
                  <a:moveTo>
                    <a:pt x="159" y="8"/>
                  </a:moveTo>
                  <a:lnTo>
                    <a:pt x="167" y="48"/>
                  </a:lnTo>
                  <a:lnTo>
                    <a:pt x="159" y="48"/>
                  </a:lnTo>
                  <a:lnTo>
                    <a:pt x="151" y="56"/>
                  </a:lnTo>
                  <a:lnTo>
                    <a:pt x="159" y="56"/>
                  </a:lnTo>
                  <a:lnTo>
                    <a:pt x="167" y="56"/>
                  </a:lnTo>
                  <a:lnTo>
                    <a:pt x="167" y="80"/>
                  </a:lnTo>
                  <a:lnTo>
                    <a:pt x="159" y="88"/>
                  </a:lnTo>
                  <a:lnTo>
                    <a:pt x="143" y="104"/>
                  </a:lnTo>
                  <a:lnTo>
                    <a:pt x="127" y="128"/>
                  </a:lnTo>
                  <a:lnTo>
                    <a:pt x="111" y="144"/>
                  </a:lnTo>
                  <a:lnTo>
                    <a:pt x="87" y="144"/>
                  </a:lnTo>
                  <a:lnTo>
                    <a:pt x="79" y="144"/>
                  </a:lnTo>
                  <a:lnTo>
                    <a:pt x="55" y="144"/>
                  </a:lnTo>
                  <a:lnTo>
                    <a:pt x="39" y="152"/>
                  </a:lnTo>
                  <a:lnTo>
                    <a:pt x="31" y="152"/>
                  </a:lnTo>
                  <a:lnTo>
                    <a:pt x="24" y="144"/>
                  </a:lnTo>
                  <a:lnTo>
                    <a:pt x="16" y="128"/>
                  </a:lnTo>
                  <a:lnTo>
                    <a:pt x="16" y="120"/>
                  </a:lnTo>
                  <a:lnTo>
                    <a:pt x="8" y="80"/>
                  </a:lnTo>
                  <a:lnTo>
                    <a:pt x="0" y="80"/>
                  </a:lnTo>
                  <a:lnTo>
                    <a:pt x="8" y="72"/>
                  </a:lnTo>
                  <a:lnTo>
                    <a:pt x="16" y="80"/>
                  </a:lnTo>
                  <a:lnTo>
                    <a:pt x="24" y="80"/>
                  </a:lnTo>
                  <a:lnTo>
                    <a:pt x="39" y="72"/>
                  </a:lnTo>
                  <a:lnTo>
                    <a:pt x="39" y="32"/>
                  </a:lnTo>
                  <a:lnTo>
                    <a:pt x="47" y="40"/>
                  </a:lnTo>
                  <a:lnTo>
                    <a:pt x="47" y="56"/>
                  </a:lnTo>
                  <a:lnTo>
                    <a:pt x="55" y="56"/>
                  </a:lnTo>
                  <a:lnTo>
                    <a:pt x="79" y="40"/>
                  </a:lnTo>
                  <a:lnTo>
                    <a:pt x="87" y="48"/>
                  </a:lnTo>
                  <a:lnTo>
                    <a:pt x="87" y="40"/>
                  </a:lnTo>
                  <a:lnTo>
                    <a:pt x="119" y="8"/>
                  </a:lnTo>
                  <a:lnTo>
                    <a:pt x="135" y="0"/>
                  </a:lnTo>
                  <a:lnTo>
                    <a:pt x="151" y="8"/>
                  </a:lnTo>
                  <a:lnTo>
                    <a:pt x="159" y="8"/>
                  </a:lnTo>
                </a:path>
              </a:pathLst>
            </a:custGeom>
            <a:solidFill>
              <a:srgbClr val="9933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47" name="Freeform 412"/>
            <p:cNvSpPr>
              <a:spLocks/>
            </p:cNvSpPr>
            <p:nvPr/>
          </p:nvSpPr>
          <p:spPr bwMode="auto">
            <a:xfrm>
              <a:off x="3766" y="2175"/>
              <a:ext cx="205" cy="75"/>
            </a:xfrm>
            <a:custGeom>
              <a:avLst/>
              <a:gdLst>
                <a:gd name="T0" fmla="*/ 327 w 200"/>
                <a:gd name="T1" fmla="*/ 8 h 80"/>
                <a:gd name="T2" fmla="*/ 314 w 200"/>
                <a:gd name="T3" fmla="*/ 8 h 80"/>
                <a:gd name="T4" fmla="*/ 314 w 200"/>
                <a:gd name="T5" fmla="*/ 0 h 80"/>
                <a:gd name="T6" fmla="*/ 275 w 200"/>
                <a:gd name="T7" fmla="*/ 0 h 80"/>
                <a:gd name="T8" fmla="*/ 249 w 200"/>
                <a:gd name="T9" fmla="*/ 8 h 80"/>
                <a:gd name="T10" fmla="*/ 196 w 200"/>
                <a:gd name="T11" fmla="*/ 8 h 80"/>
                <a:gd name="T12" fmla="*/ 172 w 200"/>
                <a:gd name="T13" fmla="*/ 0 h 80"/>
                <a:gd name="T14" fmla="*/ 130 w 200"/>
                <a:gd name="T15" fmla="*/ 0 h 80"/>
                <a:gd name="T16" fmla="*/ 106 w 200"/>
                <a:gd name="T17" fmla="*/ 8 h 80"/>
                <a:gd name="T18" fmla="*/ 75 w 200"/>
                <a:gd name="T19" fmla="*/ 8 h 80"/>
                <a:gd name="T20" fmla="*/ 52 w 200"/>
                <a:gd name="T21" fmla="*/ 8 h 80"/>
                <a:gd name="T22" fmla="*/ 52 w 200"/>
                <a:gd name="T23" fmla="*/ 0 h 80"/>
                <a:gd name="T24" fmla="*/ 16 w 200"/>
                <a:gd name="T25" fmla="*/ 0 h 80"/>
                <a:gd name="T26" fmla="*/ 8 w 200"/>
                <a:gd name="T27" fmla="*/ 0 h 80"/>
                <a:gd name="T28" fmla="*/ 0 w 200"/>
                <a:gd name="T29" fmla="*/ 8 h 80"/>
                <a:gd name="T30" fmla="*/ 8 w 200"/>
                <a:gd name="T31" fmla="*/ 8 h 80"/>
                <a:gd name="T32" fmla="*/ 8 w 200"/>
                <a:gd name="T33" fmla="*/ 8 h 80"/>
                <a:gd name="T34" fmla="*/ 44 w 200"/>
                <a:gd name="T35" fmla="*/ 8 h 80"/>
                <a:gd name="T36" fmla="*/ 52 w 200"/>
                <a:gd name="T37" fmla="*/ 8 h 80"/>
                <a:gd name="T38" fmla="*/ 60 w 200"/>
                <a:gd name="T39" fmla="*/ 8 h 80"/>
                <a:gd name="T40" fmla="*/ 52 w 200"/>
                <a:gd name="T41" fmla="*/ 8 h 80"/>
                <a:gd name="T42" fmla="*/ 52 w 200"/>
                <a:gd name="T43" fmla="*/ 8 h 80"/>
                <a:gd name="T44" fmla="*/ 16 w 200"/>
                <a:gd name="T45" fmla="*/ 8 h 80"/>
                <a:gd name="T46" fmla="*/ 8 w 200"/>
                <a:gd name="T47" fmla="*/ 8 h 80"/>
                <a:gd name="T48" fmla="*/ 8 w 200"/>
                <a:gd name="T49" fmla="*/ 11 h 80"/>
                <a:gd name="T50" fmla="*/ 16 w 200"/>
                <a:gd name="T51" fmla="*/ 8 h 80"/>
                <a:gd name="T52" fmla="*/ 16 w 200"/>
                <a:gd name="T53" fmla="*/ 11 h 80"/>
                <a:gd name="T54" fmla="*/ 8 w 200"/>
                <a:gd name="T55" fmla="*/ 14 h 80"/>
                <a:gd name="T56" fmla="*/ 16 w 200"/>
                <a:gd name="T57" fmla="*/ 16 h 80"/>
                <a:gd name="T58" fmla="*/ 44 w 200"/>
                <a:gd name="T59" fmla="*/ 18 h 80"/>
                <a:gd name="T60" fmla="*/ 52 w 200"/>
                <a:gd name="T61" fmla="*/ 18 h 80"/>
                <a:gd name="T62" fmla="*/ 52 w 200"/>
                <a:gd name="T63" fmla="*/ 20 h 80"/>
                <a:gd name="T64" fmla="*/ 60 w 200"/>
                <a:gd name="T65" fmla="*/ 22 h 80"/>
                <a:gd name="T66" fmla="*/ 91 w 200"/>
                <a:gd name="T67" fmla="*/ 20 h 80"/>
                <a:gd name="T68" fmla="*/ 106 w 200"/>
                <a:gd name="T69" fmla="*/ 20 h 80"/>
                <a:gd name="T70" fmla="*/ 118 w 200"/>
                <a:gd name="T71" fmla="*/ 22 h 80"/>
                <a:gd name="T72" fmla="*/ 130 w 200"/>
                <a:gd name="T73" fmla="*/ 22 h 80"/>
                <a:gd name="T74" fmla="*/ 158 w 200"/>
                <a:gd name="T75" fmla="*/ 20 h 80"/>
                <a:gd name="T76" fmla="*/ 182 w 200"/>
                <a:gd name="T77" fmla="*/ 20 h 80"/>
                <a:gd name="T78" fmla="*/ 182 w 200"/>
                <a:gd name="T79" fmla="*/ 22 h 80"/>
                <a:gd name="T80" fmla="*/ 182 w 200"/>
                <a:gd name="T81" fmla="*/ 20 h 80"/>
                <a:gd name="T82" fmla="*/ 222 w 200"/>
                <a:gd name="T83" fmla="*/ 18 h 80"/>
                <a:gd name="T84" fmla="*/ 237 w 200"/>
                <a:gd name="T85" fmla="*/ 20 h 80"/>
                <a:gd name="T86" fmla="*/ 261 w 200"/>
                <a:gd name="T87" fmla="*/ 18 h 80"/>
                <a:gd name="T88" fmla="*/ 302 w 200"/>
                <a:gd name="T89" fmla="*/ 18 h 80"/>
                <a:gd name="T90" fmla="*/ 302 w 200"/>
                <a:gd name="T91" fmla="*/ 16 h 80"/>
                <a:gd name="T92" fmla="*/ 327 w 200"/>
                <a:gd name="T93" fmla="*/ 18 h 80"/>
                <a:gd name="T94" fmla="*/ 314 w 200"/>
                <a:gd name="T95" fmla="*/ 8 h 80"/>
                <a:gd name="T96" fmla="*/ 327 w 200"/>
                <a:gd name="T97" fmla="*/ 8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0"/>
                <a:gd name="T148" fmla="*/ 0 h 80"/>
                <a:gd name="T149" fmla="*/ 200 w 200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0" h="80">
                  <a:moveTo>
                    <a:pt x="200" y="24"/>
                  </a:moveTo>
                  <a:lnTo>
                    <a:pt x="192" y="24"/>
                  </a:lnTo>
                  <a:lnTo>
                    <a:pt x="192" y="0"/>
                  </a:lnTo>
                  <a:lnTo>
                    <a:pt x="168" y="0"/>
                  </a:lnTo>
                  <a:lnTo>
                    <a:pt x="152" y="8"/>
                  </a:lnTo>
                  <a:lnTo>
                    <a:pt x="120" y="8"/>
                  </a:lnTo>
                  <a:lnTo>
                    <a:pt x="104" y="0"/>
                  </a:lnTo>
                  <a:lnTo>
                    <a:pt x="80" y="0"/>
                  </a:lnTo>
                  <a:lnTo>
                    <a:pt x="64" y="8"/>
                  </a:lnTo>
                  <a:lnTo>
                    <a:pt x="48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32" y="24"/>
                  </a:lnTo>
                  <a:lnTo>
                    <a:pt x="16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8" y="48"/>
                  </a:lnTo>
                  <a:lnTo>
                    <a:pt x="16" y="56"/>
                  </a:lnTo>
                  <a:lnTo>
                    <a:pt x="24" y="64"/>
                  </a:lnTo>
                  <a:lnTo>
                    <a:pt x="32" y="64"/>
                  </a:lnTo>
                  <a:lnTo>
                    <a:pt x="32" y="72"/>
                  </a:lnTo>
                  <a:lnTo>
                    <a:pt x="40" y="80"/>
                  </a:lnTo>
                  <a:lnTo>
                    <a:pt x="56" y="72"/>
                  </a:lnTo>
                  <a:lnTo>
                    <a:pt x="64" y="72"/>
                  </a:lnTo>
                  <a:lnTo>
                    <a:pt x="72" y="80"/>
                  </a:lnTo>
                  <a:lnTo>
                    <a:pt x="80" y="80"/>
                  </a:lnTo>
                  <a:lnTo>
                    <a:pt x="96" y="72"/>
                  </a:lnTo>
                  <a:lnTo>
                    <a:pt x="112" y="72"/>
                  </a:lnTo>
                  <a:lnTo>
                    <a:pt x="112" y="80"/>
                  </a:lnTo>
                  <a:lnTo>
                    <a:pt x="112" y="72"/>
                  </a:lnTo>
                  <a:lnTo>
                    <a:pt x="136" y="64"/>
                  </a:lnTo>
                  <a:lnTo>
                    <a:pt x="144" y="72"/>
                  </a:lnTo>
                  <a:lnTo>
                    <a:pt x="160" y="64"/>
                  </a:lnTo>
                  <a:lnTo>
                    <a:pt x="184" y="64"/>
                  </a:lnTo>
                  <a:lnTo>
                    <a:pt x="184" y="56"/>
                  </a:lnTo>
                  <a:lnTo>
                    <a:pt x="200" y="64"/>
                  </a:lnTo>
                  <a:lnTo>
                    <a:pt x="192" y="32"/>
                  </a:lnTo>
                  <a:lnTo>
                    <a:pt x="200" y="24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48" name="Freeform 413"/>
            <p:cNvSpPr>
              <a:spLocks/>
            </p:cNvSpPr>
            <p:nvPr/>
          </p:nvSpPr>
          <p:spPr bwMode="auto">
            <a:xfrm>
              <a:off x="3782" y="1360"/>
              <a:ext cx="1774" cy="815"/>
            </a:xfrm>
            <a:custGeom>
              <a:avLst/>
              <a:gdLst>
                <a:gd name="T0" fmla="*/ 1609 w 1718"/>
                <a:gd name="T1" fmla="*/ 42 h 878"/>
                <a:gd name="T2" fmla="*/ 1579 w 1718"/>
                <a:gd name="T3" fmla="*/ 15 h 878"/>
                <a:gd name="T4" fmla="*/ 1475 w 1718"/>
                <a:gd name="T5" fmla="*/ 15 h 878"/>
                <a:gd name="T6" fmla="*/ 1066 w 1718"/>
                <a:gd name="T7" fmla="*/ 42 h 878"/>
                <a:gd name="T8" fmla="*/ 1005 w 1718"/>
                <a:gd name="T9" fmla="*/ 53 h 878"/>
                <a:gd name="T10" fmla="*/ 943 w 1718"/>
                <a:gd name="T11" fmla="*/ 66 h 878"/>
                <a:gd name="T12" fmla="*/ 865 w 1718"/>
                <a:gd name="T13" fmla="*/ 92 h 878"/>
                <a:gd name="T14" fmla="*/ 913 w 1718"/>
                <a:gd name="T15" fmla="*/ 49 h 878"/>
                <a:gd name="T16" fmla="*/ 790 w 1718"/>
                <a:gd name="T17" fmla="*/ 71 h 878"/>
                <a:gd name="T18" fmla="*/ 685 w 1718"/>
                <a:gd name="T19" fmla="*/ 76 h 878"/>
                <a:gd name="T20" fmla="*/ 547 w 1718"/>
                <a:gd name="T21" fmla="*/ 76 h 878"/>
                <a:gd name="T22" fmla="*/ 381 w 1718"/>
                <a:gd name="T23" fmla="*/ 79 h 878"/>
                <a:gd name="T24" fmla="*/ 304 w 1718"/>
                <a:gd name="T25" fmla="*/ 94 h 878"/>
                <a:gd name="T26" fmla="*/ 182 w 1718"/>
                <a:gd name="T27" fmla="*/ 106 h 878"/>
                <a:gd name="T28" fmla="*/ 228 w 1718"/>
                <a:gd name="T29" fmla="*/ 94 h 878"/>
                <a:gd name="T30" fmla="*/ 73 w 1718"/>
                <a:gd name="T31" fmla="*/ 71 h 878"/>
                <a:gd name="T32" fmla="*/ 44 w 1718"/>
                <a:gd name="T33" fmla="*/ 101 h 878"/>
                <a:gd name="T34" fmla="*/ 8 w 1718"/>
                <a:gd name="T35" fmla="*/ 125 h 878"/>
                <a:gd name="T36" fmla="*/ 8 w 1718"/>
                <a:gd name="T37" fmla="*/ 136 h 878"/>
                <a:gd name="T38" fmla="*/ 73 w 1718"/>
                <a:gd name="T39" fmla="*/ 150 h 878"/>
                <a:gd name="T40" fmla="*/ 152 w 1718"/>
                <a:gd name="T41" fmla="*/ 162 h 878"/>
                <a:gd name="T42" fmla="*/ 196 w 1718"/>
                <a:gd name="T43" fmla="*/ 166 h 878"/>
                <a:gd name="T44" fmla="*/ 243 w 1718"/>
                <a:gd name="T45" fmla="*/ 177 h 878"/>
                <a:gd name="T46" fmla="*/ 196 w 1718"/>
                <a:gd name="T47" fmla="*/ 188 h 878"/>
                <a:gd name="T48" fmla="*/ 410 w 1718"/>
                <a:gd name="T49" fmla="*/ 198 h 878"/>
                <a:gd name="T50" fmla="*/ 425 w 1718"/>
                <a:gd name="T51" fmla="*/ 186 h 878"/>
                <a:gd name="T52" fmla="*/ 410 w 1718"/>
                <a:gd name="T53" fmla="*/ 175 h 878"/>
                <a:gd name="T54" fmla="*/ 469 w 1718"/>
                <a:gd name="T55" fmla="*/ 162 h 878"/>
                <a:gd name="T56" fmla="*/ 623 w 1718"/>
                <a:gd name="T57" fmla="*/ 166 h 878"/>
                <a:gd name="T58" fmla="*/ 667 w 1718"/>
                <a:gd name="T59" fmla="*/ 159 h 878"/>
                <a:gd name="T60" fmla="*/ 835 w 1718"/>
                <a:gd name="T61" fmla="*/ 149 h 878"/>
                <a:gd name="T62" fmla="*/ 927 w 1718"/>
                <a:gd name="T63" fmla="*/ 157 h 878"/>
                <a:gd name="T64" fmla="*/ 1079 w 1718"/>
                <a:gd name="T65" fmla="*/ 163 h 878"/>
                <a:gd name="T66" fmla="*/ 1218 w 1718"/>
                <a:gd name="T67" fmla="*/ 174 h 878"/>
                <a:gd name="T68" fmla="*/ 1409 w 1718"/>
                <a:gd name="T69" fmla="*/ 163 h 878"/>
                <a:gd name="T70" fmla="*/ 1626 w 1718"/>
                <a:gd name="T71" fmla="*/ 171 h 878"/>
                <a:gd name="T72" fmla="*/ 1839 w 1718"/>
                <a:gd name="T73" fmla="*/ 169 h 878"/>
                <a:gd name="T74" fmla="*/ 1912 w 1718"/>
                <a:gd name="T75" fmla="*/ 157 h 878"/>
                <a:gd name="T76" fmla="*/ 2064 w 1718"/>
                <a:gd name="T77" fmla="*/ 175 h 878"/>
                <a:gd name="T78" fmla="*/ 2064 w 1718"/>
                <a:gd name="T79" fmla="*/ 188 h 878"/>
                <a:gd name="T80" fmla="*/ 2140 w 1718"/>
                <a:gd name="T81" fmla="*/ 194 h 878"/>
                <a:gd name="T82" fmla="*/ 2232 w 1718"/>
                <a:gd name="T83" fmla="*/ 152 h 878"/>
                <a:gd name="T84" fmla="*/ 2155 w 1718"/>
                <a:gd name="T85" fmla="*/ 150 h 878"/>
                <a:gd name="T86" fmla="*/ 2428 w 1718"/>
                <a:gd name="T87" fmla="*/ 131 h 878"/>
                <a:gd name="T88" fmla="*/ 2549 w 1718"/>
                <a:gd name="T89" fmla="*/ 131 h 878"/>
                <a:gd name="T90" fmla="*/ 2715 w 1718"/>
                <a:gd name="T91" fmla="*/ 120 h 878"/>
                <a:gd name="T92" fmla="*/ 2610 w 1718"/>
                <a:gd name="T93" fmla="*/ 136 h 878"/>
                <a:gd name="T94" fmla="*/ 2657 w 1718"/>
                <a:gd name="T95" fmla="*/ 152 h 878"/>
                <a:gd name="T96" fmla="*/ 2715 w 1718"/>
                <a:gd name="T97" fmla="*/ 139 h 878"/>
                <a:gd name="T98" fmla="*/ 2779 w 1718"/>
                <a:gd name="T99" fmla="*/ 128 h 878"/>
                <a:gd name="T100" fmla="*/ 3035 w 1718"/>
                <a:gd name="T101" fmla="*/ 116 h 878"/>
                <a:gd name="T102" fmla="*/ 3035 w 1718"/>
                <a:gd name="T103" fmla="*/ 101 h 878"/>
                <a:gd name="T104" fmla="*/ 3127 w 1718"/>
                <a:gd name="T105" fmla="*/ 101 h 878"/>
                <a:gd name="T106" fmla="*/ 3218 w 1718"/>
                <a:gd name="T107" fmla="*/ 89 h 878"/>
                <a:gd name="T108" fmla="*/ 2838 w 1718"/>
                <a:gd name="T109" fmla="*/ 77 h 878"/>
                <a:gd name="T110" fmla="*/ 2790 w 1718"/>
                <a:gd name="T111" fmla="*/ 71 h 878"/>
                <a:gd name="T112" fmla="*/ 2579 w 1718"/>
                <a:gd name="T113" fmla="*/ 61 h 878"/>
                <a:gd name="T114" fmla="*/ 2370 w 1718"/>
                <a:gd name="T115" fmla="*/ 50 h 878"/>
                <a:gd name="T116" fmla="*/ 2113 w 1718"/>
                <a:gd name="T117" fmla="*/ 54 h 878"/>
                <a:gd name="T118" fmla="*/ 1941 w 1718"/>
                <a:gd name="T119" fmla="*/ 42 h 878"/>
                <a:gd name="T120" fmla="*/ 1759 w 1718"/>
                <a:gd name="T121" fmla="*/ 40 h 8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18"/>
                <a:gd name="T184" fmla="*/ 0 h 878"/>
                <a:gd name="T185" fmla="*/ 1718 w 1718"/>
                <a:gd name="T186" fmla="*/ 878 h 87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18" h="878">
                  <a:moveTo>
                    <a:pt x="871" y="168"/>
                  </a:moveTo>
                  <a:lnTo>
                    <a:pt x="863" y="176"/>
                  </a:lnTo>
                  <a:lnTo>
                    <a:pt x="871" y="184"/>
                  </a:lnTo>
                  <a:lnTo>
                    <a:pt x="847" y="199"/>
                  </a:lnTo>
                  <a:lnTo>
                    <a:pt x="839" y="199"/>
                  </a:lnTo>
                  <a:lnTo>
                    <a:pt x="847" y="184"/>
                  </a:lnTo>
                  <a:lnTo>
                    <a:pt x="911" y="120"/>
                  </a:lnTo>
                  <a:lnTo>
                    <a:pt x="911" y="80"/>
                  </a:lnTo>
                  <a:lnTo>
                    <a:pt x="887" y="48"/>
                  </a:lnTo>
                  <a:lnTo>
                    <a:pt x="847" y="48"/>
                  </a:lnTo>
                  <a:lnTo>
                    <a:pt x="847" y="64"/>
                  </a:lnTo>
                  <a:lnTo>
                    <a:pt x="831" y="64"/>
                  </a:lnTo>
                  <a:lnTo>
                    <a:pt x="847" y="40"/>
                  </a:lnTo>
                  <a:lnTo>
                    <a:pt x="807" y="32"/>
                  </a:lnTo>
                  <a:lnTo>
                    <a:pt x="831" y="16"/>
                  </a:lnTo>
                  <a:lnTo>
                    <a:pt x="807" y="0"/>
                  </a:lnTo>
                  <a:lnTo>
                    <a:pt x="775" y="40"/>
                  </a:lnTo>
                  <a:lnTo>
                    <a:pt x="775" y="64"/>
                  </a:lnTo>
                  <a:lnTo>
                    <a:pt x="759" y="64"/>
                  </a:lnTo>
                  <a:lnTo>
                    <a:pt x="695" y="80"/>
                  </a:lnTo>
                  <a:lnTo>
                    <a:pt x="647" y="112"/>
                  </a:lnTo>
                  <a:lnTo>
                    <a:pt x="624" y="136"/>
                  </a:lnTo>
                  <a:lnTo>
                    <a:pt x="632" y="176"/>
                  </a:lnTo>
                  <a:lnTo>
                    <a:pt x="560" y="184"/>
                  </a:lnTo>
                  <a:lnTo>
                    <a:pt x="568" y="231"/>
                  </a:lnTo>
                  <a:lnTo>
                    <a:pt x="584" y="247"/>
                  </a:lnTo>
                  <a:lnTo>
                    <a:pt x="576" y="255"/>
                  </a:lnTo>
                  <a:lnTo>
                    <a:pt x="552" y="231"/>
                  </a:lnTo>
                  <a:lnTo>
                    <a:pt x="536" y="223"/>
                  </a:lnTo>
                  <a:lnTo>
                    <a:pt x="528" y="231"/>
                  </a:lnTo>
                  <a:lnTo>
                    <a:pt x="512" y="215"/>
                  </a:lnTo>
                  <a:lnTo>
                    <a:pt x="496" y="199"/>
                  </a:lnTo>
                  <a:lnTo>
                    <a:pt x="496" y="207"/>
                  </a:lnTo>
                  <a:lnTo>
                    <a:pt x="504" y="231"/>
                  </a:lnTo>
                  <a:lnTo>
                    <a:pt x="488" y="263"/>
                  </a:lnTo>
                  <a:lnTo>
                    <a:pt x="496" y="287"/>
                  </a:lnTo>
                  <a:lnTo>
                    <a:pt x="496" y="319"/>
                  </a:lnTo>
                  <a:lnTo>
                    <a:pt x="496" y="335"/>
                  </a:lnTo>
                  <a:lnTo>
                    <a:pt x="496" y="343"/>
                  </a:lnTo>
                  <a:lnTo>
                    <a:pt x="504" y="375"/>
                  </a:lnTo>
                  <a:lnTo>
                    <a:pt x="464" y="415"/>
                  </a:lnTo>
                  <a:lnTo>
                    <a:pt x="456" y="407"/>
                  </a:lnTo>
                  <a:lnTo>
                    <a:pt x="488" y="367"/>
                  </a:lnTo>
                  <a:lnTo>
                    <a:pt x="496" y="351"/>
                  </a:lnTo>
                  <a:lnTo>
                    <a:pt x="480" y="335"/>
                  </a:lnTo>
                  <a:lnTo>
                    <a:pt x="480" y="271"/>
                  </a:lnTo>
                  <a:lnTo>
                    <a:pt x="472" y="255"/>
                  </a:lnTo>
                  <a:lnTo>
                    <a:pt x="480" y="215"/>
                  </a:lnTo>
                  <a:lnTo>
                    <a:pt x="464" y="207"/>
                  </a:lnTo>
                  <a:lnTo>
                    <a:pt x="472" y="199"/>
                  </a:lnTo>
                  <a:lnTo>
                    <a:pt x="464" y="184"/>
                  </a:lnTo>
                  <a:lnTo>
                    <a:pt x="456" y="192"/>
                  </a:lnTo>
                  <a:lnTo>
                    <a:pt x="416" y="279"/>
                  </a:lnTo>
                  <a:lnTo>
                    <a:pt x="416" y="319"/>
                  </a:lnTo>
                  <a:lnTo>
                    <a:pt x="440" y="343"/>
                  </a:lnTo>
                  <a:lnTo>
                    <a:pt x="440" y="359"/>
                  </a:lnTo>
                  <a:lnTo>
                    <a:pt x="416" y="343"/>
                  </a:lnTo>
                  <a:lnTo>
                    <a:pt x="336" y="287"/>
                  </a:lnTo>
                  <a:lnTo>
                    <a:pt x="336" y="303"/>
                  </a:lnTo>
                  <a:lnTo>
                    <a:pt x="360" y="335"/>
                  </a:lnTo>
                  <a:lnTo>
                    <a:pt x="344" y="343"/>
                  </a:lnTo>
                  <a:lnTo>
                    <a:pt x="336" y="335"/>
                  </a:lnTo>
                  <a:lnTo>
                    <a:pt x="296" y="351"/>
                  </a:lnTo>
                  <a:lnTo>
                    <a:pt x="296" y="367"/>
                  </a:lnTo>
                  <a:lnTo>
                    <a:pt x="288" y="351"/>
                  </a:lnTo>
                  <a:lnTo>
                    <a:pt x="288" y="335"/>
                  </a:lnTo>
                  <a:lnTo>
                    <a:pt x="216" y="375"/>
                  </a:lnTo>
                  <a:lnTo>
                    <a:pt x="216" y="391"/>
                  </a:lnTo>
                  <a:lnTo>
                    <a:pt x="208" y="399"/>
                  </a:lnTo>
                  <a:lnTo>
                    <a:pt x="184" y="383"/>
                  </a:lnTo>
                  <a:lnTo>
                    <a:pt x="208" y="367"/>
                  </a:lnTo>
                  <a:lnTo>
                    <a:pt x="200" y="351"/>
                  </a:lnTo>
                  <a:lnTo>
                    <a:pt x="176" y="343"/>
                  </a:lnTo>
                  <a:lnTo>
                    <a:pt x="176" y="359"/>
                  </a:lnTo>
                  <a:lnTo>
                    <a:pt x="176" y="391"/>
                  </a:lnTo>
                  <a:lnTo>
                    <a:pt x="184" y="407"/>
                  </a:lnTo>
                  <a:lnTo>
                    <a:pt x="176" y="415"/>
                  </a:lnTo>
                  <a:lnTo>
                    <a:pt x="160" y="415"/>
                  </a:lnTo>
                  <a:lnTo>
                    <a:pt x="136" y="431"/>
                  </a:lnTo>
                  <a:lnTo>
                    <a:pt x="144" y="463"/>
                  </a:lnTo>
                  <a:lnTo>
                    <a:pt x="104" y="447"/>
                  </a:lnTo>
                  <a:lnTo>
                    <a:pt x="96" y="455"/>
                  </a:lnTo>
                  <a:lnTo>
                    <a:pt x="112" y="471"/>
                  </a:lnTo>
                  <a:lnTo>
                    <a:pt x="96" y="471"/>
                  </a:lnTo>
                  <a:lnTo>
                    <a:pt x="80" y="463"/>
                  </a:lnTo>
                  <a:lnTo>
                    <a:pt x="80" y="415"/>
                  </a:lnTo>
                  <a:lnTo>
                    <a:pt x="56" y="407"/>
                  </a:lnTo>
                  <a:lnTo>
                    <a:pt x="56" y="391"/>
                  </a:lnTo>
                  <a:lnTo>
                    <a:pt x="64" y="399"/>
                  </a:lnTo>
                  <a:lnTo>
                    <a:pt x="120" y="415"/>
                  </a:lnTo>
                  <a:lnTo>
                    <a:pt x="152" y="399"/>
                  </a:lnTo>
                  <a:lnTo>
                    <a:pt x="144" y="375"/>
                  </a:lnTo>
                  <a:lnTo>
                    <a:pt x="104" y="335"/>
                  </a:lnTo>
                  <a:lnTo>
                    <a:pt x="64" y="319"/>
                  </a:lnTo>
                  <a:lnTo>
                    <a:pt x="56" y="311"/>
                  </a:lnTo>
                  <a:lnTo>
                    <a:pt x="40" y="319"/>
                  </a:lnTo>
                  <a:lnTo>
                    <a:pt x="16" y="335"/>
                  </a:lnTo>
                  <a:lnTo>
                    <a:pt x="16" y="359"/>
                  </a:lnTo>
                  <a:lnTo>
                    <a:pt x="32" y="367"/>
                  </a:lnTo>
                  <a:lnTo>
                    <a:pt x="24" y="391"/>
                  </a:lnTo>
                  <a:lnTo>
                    <a:pt x="32" y="423"/>
                  </a:lnTo>
                  <a:lnTo>
                    <a:pt x="24" y="447"/>
                  </a:lnTo>
                  <a:lnTo>
                    <a:pt x="40" y="463"/>
                  </a:lnTo>
                  <a:lnTo>
                    <a:pt x="32" y="479"/>
                  </a:lnTo>
                  <a:lnTo>
                    <a:pt x="48" y="495"/>
                  </a:lnTo>
                  <a:lnTo>
                    <a:pt x="48" y="503"/>
                  </a:lnTo>
                  <a:lnTo>
                    <a:pt x="24" y="535"/>
                  </a:lnTo>
                  <a:lnTo>
                    <a:pt x="8" y="551"/>
                  </a:lnTo>
                  <a:lnTo>
                    <a:pt x="16" y="551"/>
                  </a:lnTo>
                  <a:lnTo>
                    <a:pt x="24" y="559"/>
                  </a:lnTo>
                  <a:lnTo>
                    <a:pt x="16" y="575"/>
                  </a:lnTo>
                  <a:lnTo>
                    <a:pt x="8" y="583"/>
                  </a:lnTo>
                  <a:lnTo>
                    <a:pt x="0" y="583"/>
                  </a:lnTo>
                  <a:lnTo>
                    <a:pt x="8" y="599"/>
                  </a:lnTo>
                  <a:lnTo>
                    <a:pt x="8" y="607"/>
                  </a:lnTo>
                  <a:lnTo>
                    <a:pt x="8" y="623"/>
                  </a:lnTo>
                  <a:lnTo>
                    <a:pt x="16" y="639"/>
                  </a:lnTo>
                  <a:lnTo>
                    <a:pt x="32" y="647"/>
                  </a:lnTo>
                  <a:lnTo>
                    <a:pt x="40" y="647"/>
                  </a:lnTo>
                  <a:lnTo>
                    <a:pt x="40" y="663"/>
                  </a:lnTo>
                  <a:lnTo>
                    <a:pt x="56" y="687"/>
                  </a:lnTo>
                  <a:lnTo>
                    <a:pt x="56" y="695"/>
                  </a:lnTo>
                  <a:lnTo>
                    <a:pt x="48" y="695"/>
                  </a:lnTo>
                  <a:lnTo>
                    <a:pt x="56" y="711"/>
                  </a:lnTo>
                  <a:lnTo>
                    <a:pt x="72" y="711"/>
                  </a:lnTo>
                  <a:lnTo>
                    <a:pt x="80" y="719"/>
                  </a:lnTo>
                  <a:lnTo>
                    <a:pt x="72" y="719"/>
                  </a:lnTo>
                  <a:lnTo>
                    <a:pt x="80" y="727"/>
                  </a:lnTo>
                  <a:lnTo>
                    <a:pt x="88" y="727"/>
                  </a:lnTo>
                  <a:lnTo>
                    <a:pt x="96" y="735"/>
                  </a:lnTo>
                  <a:lnTo>
                    <a:pt x="96" y="742"/>
                  </a:lnTo>
                  <a:lnTo>
                    <a:pt x="104" y="735"/>
                  </a:lnTo>
                  <a:lnTo>
                    <a:pt x="136" y="758"/>
                  </a:lnTo>
                  <a:lnTo>
                    <a:pt x="136" y="782"/>
                  </a:lnTo>
                  <a:lnTo>
                    <a:pt x="128" y="782"/>
                  </a:lnTo>
                  <a:lnTo>
                    <a:pt x="120" y="782"/>
                  </a:lnTo>
                  <a:lnTo>
                    <a:pt x="120" y="798"/>
                  </a:lnTo>
                  <a:lnTo>
                    <a:pt x="128" y="790"/>
                  </a:lnTo>
                  <a:lnTo>
                    <a:pt x="136" y="798"/>
                  </a:lnTo>
                  <a:lnTo>
                    <a:pt x="112" y="806"/>
                  </a:lnTo>
                  <a:lnTo>
                    <a:pt x="120" y="814"/>
                  </a:lnTo>
                  <a:lnTo>
                    <a:pt x="104" y="830"/>
                  </a:lnTo>
                  <a:lnTo>
                    <a:pt x="96" y="830"/>
                  </a:lnTo>
                  <a:lnTo>
                    <a:pt x="104" y="830"/>
                  </a:lnTo>
                  <a:lnTo>
                    <a:pt x="136" y="854"/>
                  </a:lnTo>
                  <a:lnTo>
                    <a:pt x="168" y="854"/>
                  </a:lnTo>
                  <a:lnTo>
                    <a:pt x="176" y="862"/>
                  </a:lnTo>
                  <a:lnTo>
                    <a:pt x="192" y="862"/>
                  </a:lnTo>
                  <a:lnTo>
                    <a:pt x="208" y="878"/>
                  </a:lnTo>
                  <a:lnTo>
                    <a:pt x="216" y="878"/>
                  </a:lnTo>
                  <a:lnTo>
                    <a:pt x="224" y="878"/>
                  </a:lnTo>
                  <a:lnTo>
                    <a:pt x="216" y="862"/>
                  </a:lnTo>
                  <a:lnTo>
                    <a:pt x="216" y="846"/>
                  </a:lnTo>
                  <a:lnTo>
                    <a:pt x="208" y="830"/>
                  </a:lnTo>
                  <a:lnTo>
                    <a:pt x="216" y="814"/>
                  </a:lnTo>
                  <a:lnTo>
                    <a:pt x="224" y="822"/>
                  </a:lnTo>
                  <a:lnTo>
                    <a:pt x="232" y="814"/>
                  </a:lnTo>
                  <a:lnTo>
                    <a:pt x="232" y="806"/>
                  </a:lnTo>
                  <a:lnTo>
                    <a:pt x="224" y="806"/>
                  </a:lnTo>
                  <a:lnTo>
                    <a:pt x="232" y="798"/>
                  </a:lnTo>
                  <a:lnTo>
                    <a:pt x="224" y="782"/>
                  </a:lnTo>
                  <a:lnTo>
                    <a:pt x="216" y="782"/>
                  </a:lnTo>
                  <a:lnTo>
                    <a:pt x="208" y="774"/>
                  </a:lnTo>
                  <a:lnTo>
                    <a:pt x="216" y="735"/>
                  </a:lnTo>
                  <a:lnTo>
                    <a:pt x="224" y="750"/>
                  </a:lnTo>
                  <a:lnTo>
                    <a:pt x="232" y="750"/>
                  </a:lnTo>
                  <a:lnTo>
                    <a:pt x="224" y="735"/>
                  </a:lnTo>
                  <a:lnTo>
                    <a:pt x="248" y="719"/>
                  </a:lnTo>
                  <a:lnTo>
                    <a:pt x="256" y="727"/>
                  </a:lnTo>
                  <a:lnTo>
                    <a:pt x="264" y="719"/>
                  </a:lnTo>
                  <a:lnTo>
                    <a:pt x="280" y="727"/>
                  </a:lnTo>
                  <a:lnTo>
                    <a:pt x="296" y="735"/>
                  </a:lnTo>
                  <a:lnTo>
                    <a:pt x="312" y="735"/>
                  </a:lnTo>
                  <a:lnTo>
                    <a:pt x="328" y="735"/>
                  </a:lnTo>
                  <a:lnTo>
                    <a:pt x="336" y="735"/>
                  </a:lnTo>
                  <a:lnTo>
                    <a:pt x="360" y="735"/>
                  </a:lnTo>
                  <a:lnTo>
                    <a:pt x="368" y="727"/>
                  </a:lnTo>
                  <a:lnTo>
                    <a:pt x="344" y="719"/>
                  </a:lnTo>
                  <a:lnTo>
                    <a:pt x="360" y="711"/>
                  </a:lnTo>
                  <a:lnTo>
                    <a:pt x="352" y="703"/>
                  </a:lnTo>
                  <a:lnTo>
                    <a:pt x="360" y="695"/>
                  </a:lnTo>
                  <a:lnTo>
                    <a:pt x="360" y="679"/>
                  </a:lnTo>
                  <a:lnTo>
                    <a:pt x="376" y="687"/>
                  </a:lnTo>
                  <a:lnTo>
                    <a:pt x="432" y="663"/>
                  </a:lnTo>
                  <a:lnTo>
                    <a:pt x="432" y="655"/>
                  </a:lnTo>
                  <a:lnTo>
                    <a:pt x="440" y="655"/>
                  </a:lnTo>
                  <a:lnTo>
                    <a:pt x="456" y="655"/>
                  </a:lnTo>
                  <a:lnTo>
                    <a:pt x="464" y="671"/>
                  </a:lnTo>
                  <a:lnTo>
                    <a:pt x="464" y="679"/>
                  </a:lnTo>
                  <a:lnTo>
                    <a:pt x="472" y="679"/>
                  </a:lnTo>
                  <a:lnTo>
                    <a:pt x="488" y="687"/>
                  </a:lnTo>
                  <a:lnTo>
                    <a:pt x="488" y="695"/>
                  </a:lnTo>
                  <a:lnTo>
                    <a:pt x="496" y="695"/>
                  </a:lnTo>
                  <a:lnTo>
                    <a:pt x="512" y="679"/>
                  </a:lnTo>
                  <a:lnTo>
                    <a:pt x="528" y="671"/>
                  </a:lnTo>
                  <a:lnTo>
                    <a:pt x="536" y="695"/>
                  </a:lnTo>
                  <a:lnTo>
                    <a:pt x="560" y="735"/>
                  </a:lnTo>
                  <a:lnTo>
                    <a:pt x="568" y="727"/>
                  </a:lnTo>
                  <a:lnTo>
                    <a:pt x="576" y="735"/>
                  </a:lnTo>
                  <a:lnTo>
                    <a:pt x="592" y="735"/>
                  </a:lnTo>
                  <a:lnTo>
                    <a:pt x="616" y="750"/>
                  </a:lnTo>
                  <a:lnTo>
                    <a:pt x="624" y="758"/>
                  </a:lnTo>
                  <a:lnTo>
                    <a:pt x="624" y="750"/>
                  </a:lnTo>
                  <a:lnTo>
                    <a:pt x="640" y="766"/>
                  </a:lnTo>
                  <a:lnTo>
                    <a:pt x="647" y="758"/>
                  </a:lnTo>
                  <a:lnTo>
                    <a:pt x="679" y="735"/>
                  </a:lnTo>
                  <a:lnTo>
                    <a:pt x="703" y="742"/>
                  </a:lnTo>
                  <a:lnTo>
                    <a:pt x="719" y="750"/>
                  </a:lnTo>
                  <a:lnTo>
                    <a:pt x="743" y="750"/>
                  </a:lnTo>
                  <a:lnTo>
                    <a:pt x="743" y="727"/>
                  </a:lnTo>
                  <a:lnTo>
                    <a:pt x="759" y="719"/>
                  </a:lnTo>
                  <a:lnTo>
                    <a:pt x="783" y="727"/>
                  </a:lnTo>
                  <a:lnTo>
                    <a:pt x="799" y="742"/>
                  </a:lnTo>
                  <a:lnTo>
                    <a:pt x="807" y="742"/>
                  </a:lnTo>
                  <a:lnTo>
                    <a:pt x="815" y="735"/>
                  </a:lnTo>
                  <a:lnTo>
                    <a:pt x="855" y="758"/>
                  </a:lnTo>
                  <a:lnTo>
                    <a:pt x="879" y="766"/>
                  </a:lnTo>
                  <a:lnTo>
                    <a:pt x="903" y="758"/>
                  </a:lnTo>
                  <a:lnTo>
                    <a:pt x="919" y="742"/>
                  </a:lnTo>
                  <a:lnTo>
                    <a:pt x="935" y="750"/>
                  </a:lnTo>
                  <a:lnTo>
                    <a:pt x="951" y="758"/>
                  </a:lnTo>
                  <a:lnTo>
                    <a:pt x="967" y="750"/>
                  </a:lnTo>
                  <a:lnTo>
                    <a:pt x="975" y="727"/>
                  </a:lnTo>
                  <a:lnTo>
                    <a:pt x="983" y="719"/>
                  </a:lnTo>
                  <a:lnTo>
                    <a:pt x="983" y="711"/>
                  </a:lnTo>
                  <a:lnTo>
                    <a:pt x="975" y="711"/>
                  </a:lnTo>
                  <a:lnTo>
                    <a:pt x="983" y="695"/>
                  </a:lnTo>
                  <a:lnTo>
                    <a:pt x="1007" y="695"/>
                  </a:lnTo>
                  <a:lnTo>
                    <a:pt x="1031" y="695"/>
                  </a:lnTo>
                  <a:lnTo>
                    <a:pt x="1047" y="711"/>
                  </a:lnTo>
                  <a:lnTo>
                    <a:pt x="1055" y="758"/>
                  </a:lnTo>
                  <a:lnTo>
                    <a:pt x="1071" y="758"/>
                  </a:lnTo>
                  <a:lnTo>
                    <a:pt x="1087" y="774"/>
                  </a:lnTo>
                  <a:lnTo>
                    <a:pt x="1087" y="782"/>
                  </a:lnTo>
                  <a:lnTo>
                    <a:pt x="1103" y="782"/>
                  </a:lnTo>
                  <a:lnTo>
                    <a:pt x="1127" y="782"/>
                  </a:lnTo>
                  <a:lnTo>
                    <a:pt x="1127" y="790"/>
                  </a:lnTo>
                  <a:lnTo>
                    <a:pt x="1111" y="830"/>
                  </a:lnTo>
                  <a:lnTo>
                    <a:pt x="1103" y="830"/>
                  </a:lnTo>
                  <a:lnTo>
                    <a:pt x="1087" y="830"/>
                  </a:lnTo>
                  <a:lnTo>
                    <a:pt x="1087" y="870"/>
                  </a:lnTo>
                  <a:lnTo>
                    <a:pt x="1095" y="854"/>
                  </a:lnTo>
                  <a:lnTo>
                    <a:pt x="1103" y="854"/>
                  </a:lnTo>
                  <a:lnTo>
                    <a:pt x="1103" y="862"/>
                  </a:lnTo>
                  <a:lnTo>
                    <a:pt x="1111" y="870"/>
                  </a:lnTo>
                  <a:lnTo>
                    <a:pt x="1127" y="854"/>
                  </a:lnTo>
                  <a:lnTo>
                    <a:pt x="1191" y="782"/>
                  </a:lnTo>
                  <a:lnTo>
                    <a:pt x="1191" y="735"/>
                  </a:lnTo>
                  <a:lnTo>
                    <a:pt x="1199" y="719"/>
                  </a:lnTo>
                  <a:lnTo>
                    <a:pt x="1199" y="695"/>
                  </a:lnTo>
                  <a:lnTo>
                    <a:pt x="1183" y="679"/>
                  </a:lnTo>
                  <a:lnTo>
                    <a:pt x="1175" y="679"/>
                  </a:lnTo>
                  <a:lnTo>
                    <a:pt x="1167" y="695"/>
                  </a:lnTo>
                  <a:lnTo>
                    <a:pt x="1159" y="695"/>
                  </a:lnTo>
                  <a:lnTo>
                    <a:pt x="1167" y="679"/>
                  </a:lnTo>
                  <a:lnTo>
                    <a:pt x="1159" y="679"/>
                  </a:lnTo>
                  <a:lnTo>
                    <a:pt x="1151" y="671"/>
                  </a:lnTo>
                  <a:lnTo>
                    <a:pt x="1135" y="671"/>
                  </a:lnTo>
                  <a:lnTo>
                    <a:pt x="1135" y="663"/>
                  </a:lnTo>
                  <a:lnTo>
                    <a:pt x="1215" y="583"/>
                  </a:lnTo>
                  <a:lnTo>
                    <a:pt x="1247" y="575"/>
                  </a:lnTo>
                  <a:lnTo>
                    <a:pt x="1247" y="583"/>
                  </a:lnTo>
                  <a:lnTo>
                    <a:pt x="1255" y="575"/>
                  </a:lnTo>
                  <a:lnTo>
                    <a:pt x="1279" y="583"/>
                  </a:lnTo>
                  <a:lnTo>
                    <a:pt x="1287" y="567"/>
                  </a:lnTo>
                  <a:lnTo>
                    <a:pt x="1303" y="575"/>
                  </a:lnTo>
                  <a:lnTo>
                    <a:pt x="1311" y="575"/>
                  </a:lnTo>
                  <a:lnTo>
                    <a:pt x="1303" y="583"/>
                  </a:lnTo>
                  <a:lnTo>
                    <a:pt x="1303" y="591"/>
                  </a:lnTo>
                  <a:lnTo>
                    <a:pt x="1343" y="583"/>
                  </a:lnTo>
                  <a:lnTo>
                    <a:pt x="1335" y="575"/>
                  </a:lnTo>
                  <a:lnTo>
                    <a:pt x="1367" y="527"/>
                  </a:lnTo>
                  <a:lnTo>
                    <a:pt x="1398" y="519"/>
                  </a:lnTo>
                  <a:lnTo>
                    <a:pt x="1398" y="535"/>
                  </a:lnTo>
                  <a:lnTo>
                    <a:pt x="1398" y="551"/>
                  </a:lnTo>
                  <a:lnTo>
                    <a:pt x="1430" y="527"/>
                  </a:lnTo>
                  <a:lnTo>
                    <a:pt x="1430" y="503"/>
                  </a:lnTo>
                  <a:lnTo>
                    <a:pt x="1438" y="503"/>
                  </a:lnTo>
                  <a:lnTo>
                    <a:pt x="1438" y="511"/>
                  </a:lnTo>
                  <a:lnTo>
                    <a:pt x="1430" y="551"/>
                  </a:lnTo>
                  <a:lnTo>
                    <a:pt x="1414" y="551"/>
                  </a:lnTo>
                  <a:lnTo>
                    <a:pt x="1374" y="599"/>
                  </a:lnTo>
                  <a:lnTo>
                    <a:pt x="1367" y="607"/>
                  </a:lnTo>
                  <a:lnTo>
                    <a:pt x="1351" y="655"/>
                  </a:lnTo>
                  <a:lnTo>
                    <a:pt x="1367" y="735"/>
                  </a:lnTo>
                  <a:lnTo>
                    <a:pt x="1374" y="727"/>
                  </a:lnTo>
                  <a:lnTo>
                    <a:pt x="1398" y="695"/>
                  </a:lnTo>
                  <a:lnTo>
                    <a:pt x="1398" y="679"/>
                  </a:lnTo>
                  <a:lnTo>
                    <a:pt x="1414" y="671"/>
                  </a:lnTo>
                  <a:lnTo>
                    <a:pt x="1414" y="647"/>
                  </a:lnTo>
                  <a:lnTo>
                    <a:pt x="1422" y="647"/>
                  </a:lnTo>
                  <a:lnTo>
                    <a:pt x="1430" y="647"/>
                  </a:lnTo>
                  <a:lnTo>
                    <a:pt x="1430" y="631"/>
                  </a:lnTo>
                  <a:lnTo>
                    <a:pt x="1430" y="615"/>
                  </a:lnTo>
                  <a:lnTo>
                    <a:pt x="1414" y="599"/>
                  </a:lnTo>
                  <a:lnTo>
                    <a:pt x="1430" y="583"/>
                  </a:lnTo>
                  <a:lnTo>
                    <a:pt x="1430" y="567"/>
                  </a:lnTo>
                  <a:lnTo>
                    <a:pt x="1438" y="567"/>
                  </a:lnTo>
                  <a:lnTo>
                    <a:pt x="1462" y="551"/>
                  </a:lnTo>
                  <a:lnTo>
                    <a:pt x="1462" y="567"/>
                  </a:lnTo>
                  <a:lnTo>
                    <a:pt x="1470" y="559"/>
                  </a:lnTo>
                  <a:lnTo>
                    <a:pt x="1486" y="551"/>
                  </a:lnTo>
                  <a:lnTo>
                    <a:pt x="1502" y="567"/>
                  </a:lnTo>
                  <a:lnTo>
                    <a:pt x="1510" y="551"/>
                  </a:lnTo>
                  <a:lnTo>
                    <a:pt x="1574" y="503"/>
                  </a:lnTo>
                  <a:lnTo>
                    <a:pt x="1598" y="511"/>
                  </a:lnTo>
                  <a:lnTo>
                    <a:pt x="1598" y="503"/>
                  </a:lnTo>
                  <a:lnTo>
                    <a:pt x="1590" y="463"/>
                  </a:lnTo>
                  <a:lnTo>
                    <a:pt x="1582" y="463"/>
                  </a:lnTo>
                  <a:lnTo>
                    <a:pt x="1582" y="455"/>
                  </a:lnTo>
                  <a:lnTo>
                    <a:pt x="1590" y="455"/>
                  </a:lnTo>
                  <a:lnTo>
                    <a:pt x="1598" y="447"/>
                  </a:lnTo>
                  <a:lnTo>
                    <a:pt x="1614" y="431"/>
                  </a:lnTo>
                  <a:lnTo>
                    <a:pt x="1606" y="415"/>
                  </a:lnTo>
                  <a:lnTo>
                    <a:pt x="1614" y="415"/>
                  </a:lnTo>
                  <a:lnTo>
                    <a:pt x="1622" y="431"/>
                  </a:lnTo>
                  <a:lnTo>
                    <a:pt x="1638" y="431"/>
                  </a:lnTo>
                  <a:lnTo>
                    <a:pt x="1646" y="447"/>
                  </a:lnTo>
                  <a:lnTo>
                    <a:pt x="1678" y="463"/>
                  </a:lnTo>
                  <a:lnTo>
                    <a:pt x="1686" y="447"/>
                  </a:lnTo>
                  <a:lnTo>
                    <a:pt x="1686" y="431"/>
                  </a:lnTo>
                  <a:lnTo>
                    <a:pt x="1702" y="431"/>
                  </a:lnTo>
                  <a:lnTo>
                    <a:pt x="1718" y="415"/>
                  </a:lnTo>
                  <a:lnTo>
                    <a:pt x="1694" y="399"/>
                  </a:lnTo>
                  <a:lnTo>
                    <a:pt x="1662" y="391"/>
                  </a:lnTo>
                  <a:lnTo>
                    <a:pt x="1598" y="335"/>
                  </a:lnTo>
                  <a:lnTo>
                    <a:pt x="1558" y="311"/>
                  </a:lnTo>
                  <a:lnTo>
                    <a:pt x="1510" y="303"/>
                  </a:lnTo>
                  <a:lnTo>
                    <a:pt x="1510" y="335"/>
                  </a:lnTo>
                  <a:lnTo>
                    <a:pt x="1494" y="343"/>
                  </a:lnTo>
                  <a:lnTo>
                    <a:pt x="1478" y="327"/>
                  </a:lnTo>
                  <a:lnTo>
                    <a:pt x="1478" y="319"/>
                  </a:lnTo>
                  <a:lnTo>
                    <a:pt x="1486" y="319"/>
                  </a:lnTo>
                  <a:lnTo>
                    <a:pt x="1494" y="311"/>
                  </a:lnTo>
                  <a:lnTo>
                    <a:pt x="1478" y="311"/>
                  </a:lnTo>
                  <a:lnTo>
                    <a:pt x="1470" y="319"/>
                  </a:lnTo>
                  <a:lnTo>
                    <a:pt x="1438" y="319"/>
                  </a:lnTo>
                  <a:lnTo>
                    <a:pt x="1398" y="319"/>
                  </a:lnTo>
                  <a:lnTo>
                    <a:pt x="1390" y="311"/>
                  </a:lnTo>
                  <a:lnTo>
                    <a:pt x="1398" y="295"/>
                  </a:lnTo>
                  <a:lnTo>
                    <a:pt x="1382" y="271"/>
                  </a:lnTo>
                  <a:lnTo>
                    <a:pt x="1359" y="271"/>
                  </a:lnTo>
                  <a:lnTo>
                    <a:pt x="1319" y="279"/>
                  </a:lnTo>
                  <a:lnTo>
                    <a:pt x="1311" y="263"/>
                  </a:lnTo>
                  <a:lnTo>
                    <a:pt x="1295" y="263"/>
                  </a:lnTo>
                  <a:lnTo>
                    <a:pt x="1287" y="255"/>
                  </a:lnTo>
                  <a:lnTo>
                    <a:pt x="1287" y="231"/>
                  </a:lnTo>
                  <a:lnTo>
                    <a:pt x="1247" y="223"/>
                  </a:lnTo>
                  <a:lnTo>
                    <a:pt x="1191" y="207"/>
                  </a:lnTo>
                  <a:lnTo>
                    <a:pt x="1175" y="231"/>
                  </a:lnTo>
                  <a:lnTo>
                    <a:pt x="1191" y="255"/>
                  </a:lnTo>
                  <a:lnTo>
                    <a:pt x="1143" y="255"/>
                  </a:lnTo>
                  <a:lnTo>
                    <a:pt x="1127" y="263"/>
                  </a:lnTo>
                  <a:lnTo>
                    <a:pt x="1111" y="239"/>
                  </a:lnTo>
                  <a:lnTo>
                    <a:pt x="1095" y="279"/>
                  </a:lnTo>
                  <a:lnTo>
                    <a:pt x="1087" y="271"/>
                  </a:lnTo>
                  <a:lnTo>
                    <a:pt x="1071" y="247"/>
                  </a:lnTo>
                  <a:lnTo>
                    <a:pt x="1079" y="215"/>
                  </a:lnTo>
                  <a:lnTo>
                    <a:pt x="1063" y="192"/>
                  </a:lnTo>
                  <a:lnTo>
                    <a:pt x="1023" y="184"/>
                  </a:lnTo>
                  <a:lnTo>
                    <a:pt x="1007" y="184"/>
                  </a:lnTo>
                  <a:lnTo>
                    <a:pt x="1007" y="192"/>
                  </a:lnTo>
                  <a:lnTo>
                    <a:pt x="1007" y="207"/>
                  </a:lnTo>
                  <a:lnTo>
                    <a:pt x="959" y="199"/>
                  </a:lnTo>
                  <a:lnTo>
                    <a:pt x="967" y="184"/>
                  </a:lnTo>
                  <a:lnTo>
                    <a:pt x="927" y="176"/>
                  </a:lnTo>
                  <a:lnTo>
                    <a:pt x="911" y="184"/>
                  </a:lnTo>
                  <a:lnTo>
                    <a:pt x="871" y="168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49" name="Freeform 414"/>
            <p:cNvSpPr>
              <a:spLocks/>
            </p:cNvSpPr>
            <p:nvPr/>
          </p:nvSpPr>
          <p:spPr bwMode="auto">
            <a:xfrm>
              <a:off x="4294" y="2004"/>
              <a:ext cx="651" cy="423"/>
            </a:xfrm>
            <a:custGeom>
              <a:avLst/>
              <a:gdLst>
                <a:gd name="T0" fmla="*/ 297 w 631"/>
                <a:gd name="T1" fmla="*/ 20 h 455"/>
                <a:gd name="T2" fmla="*/ 327 w 631"/>
                <a:gd name="T3" fmla="*/ 31 h 455"/>
                <a:gd name="T4" fmla="*/ 506 w 631"/>
                <a:gd name="T5" fmla="*/ 38 h 455"/>
                <a:gd name="T6" fmla="*/ 654 w 631"/>
                <a:gd name="T7" fmla="*/ 41 h 455"/>
                <a:gd name="T8" fmla="*/ 728 w 631"/>
                <a:gd name="T9" fmla="*/ 33 h 455"/>
                <a:gd name="T10" fmla="*/ 806 w 631"/>
                <a:gd name="T11" fmla="*/ 30 h 455"/>
                <a:gd name="T12" fmla="*/ 878 w 631"/>
                <a:gd name="T13" fmla="*/ 22 h 455"/>
                <a:gd name="T14" fmla="*/ 806 w 631"/>
                <a:gd name="T15" fmla="*/ 22 h 455"/>
                <a:gd name="T16" fmla="*/ 847 w 631"/>
                <a:gd name="T17" fmla="*/ 16 h 455"/>
                <a:gd name="T18" fmla="*/ 907 w 631"/>
                <a:gd name="T19" fmla="*/ 7 h 455"/>
                <a:gd name="T20" fmla="*/ 907 w 631"/>
                <a:gd name="T21" fmla="*/ 0 h 455"/>
                <a:gd name="T22" fmla="*/ 1029 w 631"/>
                <a:gd name="T23" fmla="*/ 7 h 455"/>
                <a:gd name="T24" fmla="*/ 1104 w 631"/>
                <a:gd name="T25" fmla="*/ 19 h 455"/>
                <a:gd name="T26" fmla="*/ 1177 w 631"/>
                <a:gd name="T27" fmla="*/ 20 h 455"/>
                <a:gd name="T28" fmla="*/ 1133 w 631"/>
                <a:gd name="T29" fmla="*/ 31 h 455"/>
                <a:gd name="T30" fmla="*/ 1104 w 631"/>
                <a:gd name="T31" fmla="*/ 41 h 455"/>
                <a:gd name="T32" fmla="*/ 1042 w 631"/>
                <a:gd name="T33" fmla="*/ 43 h 455"/>
                <a:gd name="T34" fmla="*/ 984 w 631"/>
                <a:gd name="T35" fmla="*/ 51 h 455"/>
                <a:gd name="T36" fmla="*/ 925 w 631"/>
                <a:gd name="T37" fmla="*/ 51 h 455"/>
                <a:gd name="T38" fmla="*/ 925 w 631"/>
                <a:gd name="T39" fmla="*/ 44 h 455"/>
                <a:gd name="T40" fmla="*/ 865 w 631"/>
                <a:gd name="T41" fmla="*/ 51 h 455"/>
                <a:gd name="T42" fmla="*/ 907 w 631"/>
                <a:gd name="T43" fmla="*/ 55 h 455"/>
                <a:gd name="T44" fmla="*/ 937 w 631"/>
                <a:gd name="T45" fmla="*/ 59 h 455"/>
                <a:gd name="T46" fmla="*/ 893 w 631"/>
                <a:gd name="T47" fmla="*/ 64 h 455"/>
                <a:gd name="T48" fmla="*/ 925 w 631"/>
                <a:gd name="T49" fmla="*/ 74 h 455"/>
                <a:gd name="T50" fmla="*/ 937 w 631"/>
                <a:gd name="T51" fmla="*/ 78 h 455"/>
                <a:gd name="T52" fmla="*/ 878 w 631"/>
                <a:gd name="T53" fmla="*/ 86 h 455"/>
                <a:gd name="T54" fmla="*/ 865 w 631"/>
                <a:gd name="T55" fmla="*/ 94 h 455"/>
                <a:gd name="T56" fmla="*/ 788 w 631"/>
                <a:gd name="T57" fmla="*/ 98 h 455"/>
                <a:gd name="T58" fmla="*/ 774 w 631"/>
                <a:gd name="T59" fmla="*/ 99 h 455"/>
                <a:gd name="T60" fmla="*/ 699 w 631"/>
                <a:gd name="T61" fmla="*/ 105 h 455"/>
                <a:gd name="T62" fmla="*/ 654 w 631"/>
                <a:gd name="T63" fmla="*/ 102 h 455"/>
                <a:gd name="T64" fmla="*/ 611 w 631"/>
                <a:gd name="T65" fmla="*/ 98 h 455"/>
                <a:gd name="T66" fmla="*/ 550 w 631"/>
                <a:gd name="T67" fmla="*/ 99 h 455"/>
                <a:gd name="T68" fmla="*/ 520 w 631"/>
                <a:gd name="T69" fmla="*/ 104 h 455"/>
                <a:gd name="T70" fmla="*/ 490 w 631"/>
                <a:gd name="T71" fmla="*/ 99 h 455"/>
                <a:gd name="T72" fmla="*/ 475 w 631"/>
                <a:gd name="T73" fmla="*/ 97 h 455"/>
                <a:gd name="T74" fmla="*/ 460 w 631"/>
                <a:gd name="T75" fmla="*/ 86 h 455"/>
                <a:gd name="T76" fmla="*/ 401 w 631"/>
                <a:gd name="T77" fmla="*/ 81 h 455"/>
                <a:gd name="T78" fmla="*/ 282 w 631"/>
                <a:gd name="T79" fmla="*/ 86 h 455"/>
                <a:gd name="T80" fmla="*/ 210 w 631"/>
                <a:gd name="T81" fmla="*/ 84 h 455"/>
                <a:gd name="T82" fmla="*/ 150 w 631"/>
                <a:gd name="T83" fmla="*/ 78 h 455"/>
                <a:gd name="T84" fmla="*/ 72 w 631"/>
                <a:gd name="T85" fmla="*/ 73 h 455"/>
                <a:gd name="T86" fmla="*/ 117 w 631"/>
                <a:gd name="T87" fmla="*/ 64 h 455"/>
                <a:gd name="T88" fmla="*/ 72 w 631"/>
                <a:gd name="T89" fmla="*/ 63 h 455"/>
                <a:gd name="T90" fmla="*/ 0 w 631"/>
                <a:gd name="T91" fmla="*/ 59 h 455"/>
                <a:gd name="T92" fmla="*/ 0 w 631"/>
                <a:gd name="T93" fmla="*/ 55 h 455"/>
                <a:gd name="T94" fmla="*/ 44 w 631"/>
                <a:gd name="T95" fmla="*/ 47 h 455"/>
                <a:gd name="T96" fmla="*/ 117 w 631"/>
                <a:gd name="T97" fmla="*/ 43 h 455"/>
                <a:gd name="T98" fmla="*/ 150 w 631"/>
                <a:gd name="T99" fmla="*/ 31 h 455"/>
                <a:gd name="T100" fmla="*/ 224 w 631"/>
                <a:gd name="T101" fmla="*/ 24 h 4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31"/>
                <a:gd name="T154" fmla="*/ 0 h 455"/>
                <a:gd name="T155" fmla="*/ 631 w 631"/>
                <a:gd name="T156" fmla="*/ 455 h 4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31" h="455">
                  <a:moveTo>
                    <a:pt x="128" y="79"/>
                  </a:moveTo>
                  <a:lnTo>
                    <a:pt x="144" y="71"/>
                  </a:lnTo>
                  <a:lnTo>
                    <a:pt x="159" y="87"/>
                  </a:lnTo>
                  <a:lnTo>
                    <a:pt x="167" y="87"/>
                  </a:lnTo>
                  <a:lnTo>
                    <a:pt x="175" y="103"/>
                  </a:lnTo>
                  <a:lnTo>
                    <a:pt x="175" y="135"/>
                  </a:lnTo>
                  <a:lnTo>
                    <a:pt x="215" y="143"/>
                  </a:lnTo>
                  <a:lnTo>
                    <a:pt x="231" y="167"/>
                  </a:lnTo>
                  <a:lnTo>
                    <a:pt x="271" y="167"/>
                  </a:lnTo>
                  <a:lnTo>
                    <a:pt x="295" y="183"/>
                  </a:lnTo>
                  <a:lnTo>
                    <a:pt x="319" y="183"/>
                  </a:lnTo>
                  <a:lnTo>
                    <a:pt x="351" y="175"/>
                  </a:lnTo>
                  <a:lnTo>
                    <a:pt x="375" y="175"/>
                  </a:lnTo>
                  <a:lnTo>
                    <a:pt x="391" y="151"/>
                  </a:lnTo>
                  <a:lnTo>
                    <a:pt x="391" y="143"/>
                  </a:lnTo>
                  <a:lnTo>
                    <a:pt x="399" y="135"/>
                  </a:lnTo>
                  <a:lnTo>
                    <a:pt x="415" y="135"/>
                  </a:lnTo>
                  <a:lnTo>
                    <a:pt x="431" y="127"/>
                  </a:lnTo>
                  <a:lnTo>
                    <a:pt x="447" y="111"/>
                  </a:lnTo>
                  <a:lnTo>
                    <a:pt x="471" y="111"/>
                  </a:lnTo>
                  <a:lnTo>
                    <a:pt x="471" y="95"/>
                  </a:lnTo>
                  <a:lnTo>
                    <a:pt x="463" y="87"/>
                  </a:lnTo>
                  <a:lnTo>
                    <a:pt x="447" y="95"/>
                  </a:lnTo>
                  <a:lnTo>
                    <a:pt x="431" y="95"/>
                  </a:lnTo>
                  <a:lnTo>
                    <a:pt x="431" y="71"/>
                  </a:lnTo>
                  <a:lnTo>
                    <a:pt x="439" y="55"/>
                  </a:lnTo>
                  <a:lnTo>
                    <a:pt x="455" y="63"/>
                  </a:lnTo>
                  <a:lnTo>
                    <a:pt x="471" y="55"/>
                  </a:lnTo>
                  <a:lnTo>
                    <a:pt x="479" y="32"/>
                  </a:lnTo>
                  <a:lnTo>
                    <a:pt x="487" y="24"/>
                  </a:lnTo>
                  <a:lnTo>
                    <a:pt x="487" y="16"/>
                  </a:lnTo>
                  <a:lnTo>
                    <a:pt x="479" y="16"/>
                  </a:lnTo>
                  <a:lnTo>
                    <a:pt x="487" y="0"/>
                  </a:lnTo>
                  <a:lnTo>
                    <a:pt x="511" y="0"/>
                  </a:lnTo>
                  <a:lnTo>
                    <a:pt x="535" y="0"/>
                  </a:lnTo>
                  <a:lnTo>
                    <a:pt x="551" y="16"/>
                  </a:lnTo>
                  <a:lnTo>
                    <a:pt x="559" y="63"/>
                  </a:lnTo>
                  <a:lnTo>
                    <a:pt x="575" y="63"/>
                  </a:lnTo>
                  <a:lnTo>
                    <a:pt x="591" y="79"/>
                  </a:lnTo>
                  <a:lnTo>
                    <a:pt x="591" y="87"/>
                  </a:lnTo>
                  <a:lnTo>
                    <a:pt x="607" y="87"/>
                  </a:lnTo>
                  <a:lnTo>
                    <a:pt x="631" y="87"/>
                  </a:lnTo>
                  <a:lnTo>
                    <a:pt x="631" y="95"/>
                  </a:lnTo>
                  <a:lnTo>
                    <a:pt x="615" y="135"/>
                  </a:lnTo>
                  <a:lnTo>
                    <a:pt x="607" y="135"/>
                  </a:lnTo>
                  <a:lnTo>
                    <a:pt x="591" y="135"/>
                  </a:lnTo>
                  <a:lnTo>
                    <a:pt x="599" y="159"/>
                  </a:lnTo>
                  <a:lnTo>
                    <a:pt x="591" y="175"/>
                  </a:lnTo>
                  <a:lnTo>
                    <a:pt x="575" y="183"/>
                  </a:lnTo>
                  <a:lnTo>
                    <a:pt x="567" y="183"/>
                  </a:lnTo>
                  <a:lnTo>
                    <a:pt x="559" y="183"/>
                  </a:lnTo>
                  <a:lnTo>
                    <a:pt x="551" y="183"/>
                  </a:lnTo>
                  <a:lnTo>
                    <a:pt x="527" y="207"/>
                  </a:lnTo>
                  <a:lnTo>
                    <a:pt x="527" y="215"/>
                  </a:lnTo>
                  <a:lnTo>
                    <a:pt x="511" y="215"/>
                  </a:lnTo>
                  <a:lnTo>
                    <a:pt x="495" y="231"/>
                  </a:lnTo>
                  <a:lnTo>
                    <a:pt x="495" y="223"/>
                  </a:lnTo>
                  <a:lnTo>
                    <a:pt x="495" y="215"/>
                  </a:lnTo>
                  <a:lnTo>
                    <a:pt x="503" y="199"/>
                  </a:lnTo>
                  <a:lnTo>
                    <a:pt x="495" y="191"/>
                  </a:lnTo>
                  <a:lnTo>
                    <a:pt x="471" y="215"/>
                  </a:lnTo>
                  <a:lnTo>
                    <a:pt x="471" y="223"/>
                  </a:lnTo>
                  <a:lnTo>
                    <a:pt x="463" y="223"/>
                  </a:lnTo>
                  <a:lnTo>
                    <a:pt x="455" y="231"/>
                  </a:lnTo>
                  <a:lnTo>
                    <a:pt x="471" y="247"/>
                  </a:lnTo>
                  <a:lnTo>
                    <a:pt x="487" y="239"/>
                  </a:lnTo>
                  <a:lnTo>
                    <a:pt x="511" y="247"/>
                  </a:lnTo>
                  <a:lnTo>
                    <a:pt x="511" y="255"/>
                  </a:lnTo>
                  <a:lnTo>
                    <a:pt x="503" y="247"/>
                  </a:lnTo>
                  <a:lnTo>
                    <a:pt x="487" y="255"/>
                  </a:lnTo>
                  <a:lnTo>
                    <a:pt x="471" y="271"/>
                  </a:lnTo>
                  <a:lnTo>
                    <a:pt x="479" y="279"/>
                  </a:lnTo>
                  <a:lnTo>
                    <a:pt x="487" y="311"/>
                  </a:lnTo>
                  <a:lnTo>
                    <a:pt x="503" y="319"/>
                  </a:lnTo>
                  <a:lnTo>
                    <a:pt x="495" y="319"/>
                  </a:lnTo>
                  <a:lnTo>
                    <a:pt x="503" y="327"/>
                  </a:lnTo>
                  <a:lnTo>
                    <a:pt x="479" y="335"/>
                  </a:lnTo>
                  <a:lnTo>
                    <a:pt x="503" y="335"/>
                  </a:lnTo>
                  <a:lnTo>
                    <a:pt x="495" y="367"/>
                  </a:lnTo>
                  <a:lnTo>
                    <a:pt x="479" y="375"/>
                  </a:lnTo>
                  <a:lnTo>
                    <a:pt x="471" y="375"/>
                  </a:lnTo>
                  <a:lnTo>
                    <a:pt x="471" y="391"/>
                  </a:lnTo>
                  <a:lnTo>
                    <a:pt x="471" y="407"/>
                  </a:lnTo>
                  <a:lnTo>
                    <a:pt x="463" y="407"/>
                  </a:lnTo>
                  <a:lnTo>
                    <a:pt x="463" y="415"/>
                  </a:lnTo>
                  <a:lnTo>
                    <a:pt x="439" y="423"/>
                  </a:lnTo>
                  <a:lnTo>
                    <a:pt x="423" y="423"/>
                  </a:lnTo>
                  <a:lnTo>
                    <a:pt x="423" y="431"/>
                  </a:lnTo>
                  <a:lnTo>
                    <a:pt x="415" y="423"/>
                  </a:lnTo>
                  <a:lnTo>
                    <a:pt x="415" y="431"/>
                  </a:lnTo>
                  <a:lnTo>
                    <a:pt x="407" y="431"/>
                  </a:lnTo>
                  <a:lnTo>
                    <a:pt x="383" y="447"/>
                  </a:lnTo>
                  <a:lnTo>
                    <a:pt x="375" y="455"/>
                  </a:lnTo>
                  <a:lnTo>
                    <a:pt x="375" y="439"/>
                  </a:lnTo>
                  <a:lnTo>
                    <a:pt x="359" y="439"/>
                  </a:lnTo>
                  <a:lnTo>
                    <a:pt x="351" y="439"/>
                  </a:lnTo>
                  <a:lnTo>
                    <a:pt x="343" y="439"/>
                  </a:lnTo>
                  <a:lnTo>
                    <a:pt x="343" y="423"/>
                  </a:lnTo>
                  <a:lnTo>
                    <a:pt x="327" y="423"/>
                  </a:lnTo>
                  <a:lnTo>
                    <a:pt x="303" y="431"/>
                  </a:lnTo>
                  <a:lnTo>
                    <a:pt x="295" y="423"/>
                  </a:lnTo>
                  <a:lnTo>
                    <a:pt x="295" y="431"/>
                  </a:lnTo>
                  <a:lnTo>
                    <a:pt x="287" y="431"/>
                  </a:lnTo>
                  <a:lnTo>
                    <a:pt x="287" y="447"/>
                  </a:lnTo>
                  <a:lnTo>
                    <a:pt x="279" y="447"/>
                  </a:lnTo>
                  <a:lnTo>
                    <a:pt x="279" y="439"/>
                  </a:lnTo>
                  <a:lnTo>
                    <a:pt x="271" y="439"/>
                  </a:lnTo>
                  <a:lnTo>
                    <a:pt x="263" y="431"/>
                  </a:lnTo>
                  <a:lnTo>
                    <a:pt x="263" y="423"/>
                  </a:lnTo>
                  <a:lnTo>
                    <a:pt x="263" y="415"/>
                  </a:lnTo>
                  <a:lnTo>
                    <a:pt x="255" y="415"/>
                  </a:lnTo>
                  <a:lnTo>
                    <a:pt x="247" y="415"/>
                  </a:lnTo>
                  <a:lnTo>
                    <a:pt x="255" y="375"/>
                  </a:lnTo>
                  <a:lnTo>
                    <a:pt x="247" y="367"/>
                  </a:lnTo>
                  <a:lnTo>
                    <a:pt x="239" y="367"/>
                  </a:lnTo>
                  <a:lnTo>
                    <a:pt x="231" y="351"/>
                  </a:lnTo>
                  <a:lnTo>
                    <a:pt x="215" y="351"/>
                  </a:lnTo>
                  <a:lnTo>
                    <a:pt x="183" y="367"/>
                  </a:lnTo>
                  <a:lnTo>
                    <a:pt x="159" y="367"/>
                  </a:lnTo>
                  <a:lnTo>
                    <a:pt x="151" y="367"/>
                  </a:lnTo>
                  <a:lnTo>
                    <a:pt x="144" y="367"/>
                  </a:lnTo>
                  <a:lnTo>
                    <a:pt x="120" y="367"/>
                  </a:lnTo>
                  <a:lnTo>
                    <a:pt x="112" y="359"/>
                  </a:lnTo>
                  <a:lnTo>
                    <a:pt x="104" y="351"/>
                  </a:lnTo>
                  <a:lnTo>
                    <a:pt x="96" y="351"/>
                  </a:lnTo>
                  <a:lnTo>
                    <a:pt x="80" y="335"/>
                  </a:lnTo>
                  <a:lnTo>
                    <a:pt x="72" y="335"/>
                  </a:lnTo>
                  <a:lnTo>
                    <a:pt x="48" y="327"/>
                  </a:lnTo>
                  <a:lnTo>
                    <a:pt x="40" y="311"/>
                  </a:lnTo>
                  <a:lnTo>
                    <a:pt x="56" y="311"/>
                  </a:lnTo>
                  <a:lnTo>
                    <a:pt x="48" y="295"/>
                  </a:lnTo>
                  <a:lnTo>
                    <a:pt x="64" y="279"/>
                  </a:lnTo>
                  <a:lnTo>
                    <a:pt x="64" y="271"/>
                  </a:lnTo>
                  <a:lnTo>
                    <a:pt x="56" y="263"/>
                  </a:lnTo>
                  <a:lnTo>
                    <a:pt x="40" y="271"/>
                  </a:lnTo>
                  <a:lnTo>
                    <a:pt x="24" y="263"/>
                  </a:lnTo>
                  <a:lnTo>
                    <a:pt x="16" y="255"/>
                  </a:lnTo>
                  <a:lnTo>
                    <a:pt x="0" y="247"/>
                  </a:lnTo>
                  <a:lnTo>
                    <a:pt x="8" y="247"/>
                  </a:lnTo>
                  <a:lnTo>
                    <a:pt x="8" y="231"/>
                  </a:lnTo>
                  <a:lnTo>
                    <a:pt x="0" y="231"/>
                  </a:lnTo>
                  <a:lnTo>
                    <a:pt x="0" y="207"/>
                  </a:lnTo>
                  <a:lnTo>
                    <a:pt x="8" y="199"/>
                  </a:lnTo>
                  <a:lnTo>
                    <a:pt x="24" y="199"/>
                  </a:lnTo>
                  <a:lnTo>
                    <a:pt x="32" y="191"/>
                  </a:lnTo>
                  <a:lnTo>
                    <a:pt x="40" y="191"/>
                  </a:lnTo>
                  <a:lnTo>
                    <a:pt x="64" y="183"/>
                  </a:lnTo>
                  <a:lnTo>
                    <a:pt x="72" y="167"/>
                  </a:lnTo>
                  <a:lnTo>
                    <a:pt x="64" y="135"/>
                  </a:lnTo>
                  <a:lnTo>
                    <a:pt x="80" y="135"/>
                  </a:lnTo>
                  <a:lnTo>
                    <a:pt x="88" y="103"/>
                  </a:lnTo>
                  <a:lnTo>
                    <a:pt x="112" y="103"/>
                  </a:lnTo>
                  <a:lnTo>
                    <a:pt x="120" y="103"/>
                  </a:lnTo>
                  <a:lnTo>
                    <a:pt x="120" y="87"/>
                  </a:lnTo>
                  <a:lnTo>
                    <a:pt x="128" y="79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50" name="Freeform 415"/>
            <p:cNvSpPr>
              <a:spLocks/>
            </p:cNvSpPr>
            <p:nvPr/>
          </p:nvSpPr>
          <p:spPr bwMode="auto">
            <a:xfrm>
              <a:off x="2222" y="2292"/>
              <a:ext cx="321" cy="196"/>
            </a:xfrm>
            <a:custGeom>
              <a:avLst/>
              <a:gdLst>
                <a:gd name="T0" fmla="*/ 353 w 312"/>
                <a:gd name="T1" fmla="*/ 29 h 208"/>
                <a:gd name="T2" fmla="*/ 367 w 312"/>
                <a:gd name="T3" fmla="*/ 39 h 208"/>
                <a:gd name="T4" fmla="*/ 395 w 312"/>
                <a:gd name="T5" fmla="*/ 49 h 208"/>
                <a:gd name="T6" fmla="*/ 467 w 312"/>
                <a:gd name="T7" fmla="*/ 49 h 208"/>
                <a:gd name="T8" fmla="*/ 467 w 312"/>
                <a:gd name="T9" fmla="*/ 49 h 208"/>
                <a:gd name="T10" fmla="*/ 494 w 312"/>
                <a:gd name="T11" fmla="*/ 41 h 208"/>
                <a:gd name="T12" fmla="*/ 537 w 312"/>
                <a:gd name="T13" fmla="*/ 39 h 208"/>
                <a:gd name="T14" fmla="*/ 537 w 312"/>
                <a:gd name="T15" fmla="*/ 49 h 208"/>
                <a:gd name="T16" fmla="*/ 537 w 312"/>
                <a:gd name="T17" fmla="*/ 49 h 208"/>
                <a:gd name="T18" fmla="*/ 480 w 312"/>
                <a:gd name="T19" fmla="*/ 51 h 208"/>
                <a:gd name="T20" fmla="*/ 494 w 312"/>
                <a:gd name="T21" fmla="*/ 58 h 208"/>
                <a:gd name="T22" fmla="*/ 467 w 312"/>
                <a:gd name="T23" fmla="*/ 64 h 208"/>
                <a:gd name="T24" fmla="*/ 395 w 312"/>
                <a:gd name="T25" fmla="*/ 58 h 208"/>
                <a:gd name="T26" fmla="*/ 296 w 312"/>
                <a:gd name="T27" fmla="*/ 54 h 208"/>
                <a:gd name="T28" fmla="*/ 255 w 312"/>
                <a:gd name="T29" fmla="*/ 51 h 208"/>
                <a:gd name="T30" fmla="*/ 212 w 312"/>
                <a:gd name="T31" fmla="*/ 44 h 208"/>
                <a:gd name="T32" fmla="*/ 212 w 312"/>
                <a:gd name="T33" fmla="*/ 37 h 208"/>
                <a:gd name="T34" fmla="*/ 140 w 312"/>
                <a:gd name="T35" fmla="*/ 24 h 208"/>
                <a:gd name="T36" fmla="*/ 112 w 312"/>
                <a:gd name="T37" fmla="*/ 18 h 208"/>
                <a:gd name="T38" fmla="*/ 67 w 312"/>
                <a:gd name="T39" fmla="*/ 8 h 208"/>
                <a:gd name="T40" fmla="*/ 44 w 312"/>
                <a:gd name="T41" fmla="*/ 8 h 208"/>
                <a:gd name="T42" fmla="*/ 112 w 312"/>
                <a:gd name="T43" fmla="*/ 23 h 208"/>
                <a:gd name="T44" fmla="*/ 124 w 312"/>
                <a:gd name="T45" fmla="*/ 32 h 208"/>
                <a:gd name="T46" fmla="*/ 124 w 312"/>
                <a:gd name="T47" fmla="*/ 35 h 208"/>
                <a:gd name="T48" fmla="*/ 83 w 312"/>
                <a:gd name="T49" fmla="*/ 29 h 208"/>
                <a:gd name="T50" fmla="*/ 83 w 312"/>
                <a:gd name="T51" fmla="*/ 23 h 208"/>
                <a:gd name="T52" fmla="*/ 44 w 312"/>
                <a:gd name="T53" fmla="*/ 18 h 208"/>
                <a:gd name="T54" fmla="*/ 52 w 312"/>
                <a:gd name="T55" fmla="*/ 16 h 208"/>
                <a:gd name="T56" fmla="*/ 0 w 312"/>
                <a:gd name="T57" fmla="*/ 0 h 208"/>
                <a:gd name="T58" fmla="*/ 112 w 312"/>
                <a:gd name="T59" fmla="*/ 8 h 208"/>
                <a:gd name="T60" fmla="*/ 227 w 312"/>
                <a:gd name="T61" fmla="*/ 8 h 208"/>
                <a:gd name="T62" fmla="*/ 255 w 312"/>
                <a:gd name="T63" fmla="*/ 13 h 208"/>
                <a:gd name="T64" fmla="*/ 282 w 312"/>
                <a:gd name="T65" fmla="*/ 9 h 208"/>
                <a:gd name="T66" fmla="*/ 367 w 312"/>
                <a:gd name="T67" fmla="*/ 24 h 2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2"/>
                <a:gd name="T103" fmla="*/ 0 h 208"/>
                <a:gd name="T104" fmla="*/ 312 w 312"/>
                <a:gd name="T105" fmla="*/ 208 h 2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2" h="208">
                  <a:moveTo>
                    <a:pt x="208" y="80"/>
                  </a:moveTo>
                  <a:lnTo>
                    <a:pt x="200" y="96"/>
                  </a:lnTo>
                  <a:lnTo>
                    <a:pt x="200" y="120"/>
                  </a:lnTo>
                  <a:lnTo>
                    <a:pt x="208" y="128"/>
                  </a:lnTo>
                  <a:lnTo>
                    <a:pt x="208" y="136"/>
                  </a:lnTo>
                  <a:lnTo>
                    <a:pt x="224" y="160"/>
                  </a:lnTo>
                  <a:lnTo>
                    <a:pt x="240" y="168"/>
                  </a:lnTo>
                  <a:lnTo>
                    <a:pt x="264" y="160"/>
                  </a:lnTo>
                  <a:lnTo>
                    <a:pt x="272" y="160"/>
                  </a:lnTo>
                  <a:lnTo>
                    <a:pt x="264" y="160"/>
                  </a:lnTo>
                  <a:lnTo>
                    <a:pt x="272" y="152"/>
                  </a:lnTo>
                  <a:lnTo>
                    <a:pt x="280" y="136"/>
                  </a:lnTo>
                  <a:lnTo>
                    <a:pt x="288" y="136"/>
                  </a:lnTo>
                  <a:lnTo>
                    <a:pt x="304" y="128"/>
                  </a:lnTo>
                  <a:lnTo>
                    <a:pt x="312" y="136"/>
                  </a:lnTo>
                  <a:lnTo>
                    <a:pt x="304" y="160"/>
                  </a:lnTo>
                  <a:lnTo>
                    <a:pt x="304" y="168"/>
                  </a:lnTo>
                  <a:lnTo>
                    <a:pt x="304" y="160"/>
                  </a:lnTo>
                  <a:lnTo>
                    <a:pt x="296" y="168"/>
                  </a:lnTo>
                  <a:lnTo>
                    <a:pt x="272" y="168"/>
                  </a:lnTo>
                  <a:lnTo>
                    <a:pt x="264" y="176"/>
                  </a:lnTo>
                  <a:lnTo>
                    <a:pt x="280" y="192"/>
                  </a:lnTo>
                  <a:lnTo>
                    <a:pt x="264" y="192"/>
                  </a:lnTo>
                  <a:lnTo>
                    <a:pt x="264" y="208"/>
                  </a:lnTo>
                  <a:lnTo>
                    <a:pt x="240" y="192"/>
                  </a:lnTo>
                  <a:lnTo>
                    <a:pt x="224" y="192"/>
                  </a:lnTo>
                  <a:lnTo>
                    <a:pt x="200" y="192"/>
                  </a:lnTo>
                  <a:lnTo>
                    <a:pt x="168" y="176"/>
                  </a:lnTo>
                  <a:lnTo>
                    <a:pt x="160" y="168"/>
                  </a:lnTo>
                  <a:lnTo>
                    <a:pt x="144" y="168"/>
                  </a:lnTo>
                  <a:lnTo>
                    <a:pt x="128" y="152"/>
                  </a:lnTo>
                  <a:lnTo>
                    <a:pt x="120" y="144"/>
                  </a:lnTo>
                  <a:lnTo>
                    <a:pt x="128" y="136"/>
                  </a:lnTo>
                  <a:lnTo>
                    <a:pt x="120" y="120"/>
                  </a:lnTo>
                  <a:lnTo>
                    <a:pt x="96" y="88"/>
                  </a:lnTo>
                  <a:lnTo>
                    <a:pt x="80" y="80"/>
                  </a:lnTo>
                  <a:lnTo>
                    <a:pt x="80" y="72"/>
                  </a:lnTo>
                  <a:lnTo>
                    <a:pt x="64" y="56"/>
                  </a:lnTo>
                  <a:lnTo>
                    <a:pt x="56" y="40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32" y="24"/>
                  </a:lnTo>
                  <a:lnTo>
                    <a:pt x="64" y="72"/>
                  </a:lnTo>
                  <a:lnTo>
                    <a:pt x="64" y="104"/>
                  </a:lnTo>
                  <a:lnTo>
                    <a:pt x="72" y="104"/>
                  </a:lnTo>
                  <a:lnTo>
                    <a:pt x="80" y="104"/>
                  </a:lnTo>
                  <a:lnTo>
                    <a:pt x="72" y="112"/>
                  </a:lnTo>
                  <a:lnTo>
                    <a:pt x="64" y="104"/>
                  </a:lnTo>
                  <a:lnTo>
                    <a:pt x="48" y="96"/>
                  </a:lnTo>
                  <a:lnTo>
                    <a:pt x="56" y="88"/>
                  </a:lnTo>
                  <a:lnTo>
                    <a:pt x="48" y="72"/>
                  </a:lnTo>
                  <a:lnTo>
                    <a:pt x="32" y="64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32" y="48"/>
                  </a:lnTo>
                  <a:lnTo>
                    <a:pt x="16" y="3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4" y="8"/>
                  </a:lnTo>
                  <a:lnTo>
                    <a:pt x="112" y="8"/>
                  </a:lnTo>
                  <a:lnTo>
                    <a:pt x="128" y="16"/>
                  </a:lnTo>
                  <a:lnTo>
                    <a:pt x="128" y="32"/>
                  </a:lnTo>
                  <a:lnTo>
                    <a:pt x="144" y="40"/>
                  </a:lnTo>
                  <a:lnTo>
                    <a:pt x="152" y="32"/>
                  </a:lnTo>
                  <a:lnTo>
                    <a:pt x="160" y="32"/>
                  </a:lnTo>
                  <a:lnTo>
                    <a:pt x="184" y="72"/>
                  </a:lnTo>
                  <a:lnTo>
                    <a:pt x="208" y="80"/>
                  </a:lnTo>
                </a:path>
              </a:pathLst>
            </a:custGeom>
            <a:solidFill>
              <a:srgbClr val="FFC00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51" name="Freeform 416"/>
            <p:cNvSpPr>
              <a:spLocks/>
            </p:cNvSpPr>
            <p:nvPr/>
          </p:nvSpPr>
          <p:spPr bwMode="auto">
            <a:xfrm>
              <a:off x="4673" y="2559"/>
              <a:ext cx="107" cy="59"/>
            </a:xfrm>
            <a:custGeom>
              <a:avLst/>
              <a:gdLst>
                <a:gd name="T0" fmla="*/ 112 w 104"/>
                <a:gd name="T1" fmla="*/ 6 h 64"/>
                <a:gd name="T2" fmla="*/ 112 w 104"/>
                <a:gd name="T3" fmla="*/ 6 h 64"/>
                <a:gd name="T4" fmla="*/ 100 w 104"/>
                <a:gd name="T5" fmla="*/ 6 h 64"/>
                <a:gd name="T6" fmla="*/ 84 w 104"/>
                <a:gd name="T7" fmla="*/ 6 h 64"/>
                <a:gd name="T8" fmla="*/ 52 w 104"/>
                <a:gd name="T9" fmla="*/ 10 h 64"/>
                <a:gd name="T10" fmla="*/ 44 w 104"/>
                <a:gd name="T11" fmla="*/ 10 h 64"/>
                <a:gd name="T12" fmla="*/ 44 w 104"/>
                <a:gd name="T13" fmla="*/ 12 h 64"/>
                <a:gd name="T14" fmla="*/ 0 w 104"/>
                <a:gd name="T15" fmla="*/ 12 h 64"/>
                <a:gd name="T16" fmla="*/ 16 w 104"/>
                <a:gd name="T17" fmla="*/ 13 h 64"/>
                <a:gd name="T18" fmla="*/ 44 w 104"/>
                <a:gd name="T19" fmla="*/ 13 h 64"/>
                <a:gd name="T20" fmla="*/ 52 w 104"/>
                <a:gd name="T21" fmla="*/ 12 h 64"/>
                <a:gd name="T22" fmla="*/ 84 w 104"/>
                <a:gd name="T23" fmla="*/ 13 h 64"/>
                <a:gd name="T24" fmla="*/ 100 w 104"/>
                <a:gd name="T25" fmla="*/ 12 h 64"/>
                <a:gd name="T26" fmla="*/ 124 w 104"/>
                <a:gd name="T27" fmla="*/ 6 h 64"/>
                <a:gd name="T28" fmla="*/ 169 w 104"/>
                <a:gd name="T29" fmla="*/ 6 h 64"/>
                <a:gd name="T30" fmla="*/ 183 w 104"/>
                <a:gd name="T31" fmla="*/ 6 h 64"/>
                <a:gd name="T32" fmla="*/ 169 w 104"/>
                <a:gd name="T33" fmla="*/ 6 h 64"/>
                <a:gd name="T34" fmla="*/ 183 w 104"/>
                <a:gd name="T35" fmla="*/ 6 h 64"/>
                <a:gd name="T36" fmla="*/ 156 w 104"/>
                <a:gd name="T37" fmla="*/ 6 h 64"/>
                <a:gd name="T38" fmla="*/ 156 w 104"/>
                <a:gd name="T39" fmla="*/ 6 h 64"/>
                <a:gd name="T40" fmla="*/ 140 w 104"/>
                <a:gd name="T41" fmla="*/ 0 h 64"/>
                <a:gd name="T42" fmla="*/ 112 w 104"/>
                <a:gd name="T43" fmla="*/ 6 h 64"/>
                <a:gd name="T44" fmla="*/ 112 w 104"/>
                <a:gd name="T45" fmla="*/ 6 h 6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4"/>
                <a:gd name="T70" fmla="*/ 0 h 64"/>
                <a:gd name="T71" fmla="*/ 104 w 104"/>
                <a:gd name="T72" fmla="*/ 64 h 6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4" h="64">
                  <a:moveTo>
                    <a:pt x="64" y="24"/>
                  </a:moveTo>
                  <a:lnTo>
                    <a:pt x="64" y="32"/>
                  </a:lnTo>
                  <a:lnTo>
                    <a:pt x="56" y="32"/>
                  </a:lnTo>
                  <a:lnTo>
                    <a:pt x="48" y="32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24" y="56"/>
                  </a:lnTo>
                  <a:lnTo>
                    <a:pt x="0" y="56"/>
                  </a:lnTo>
                  <a:lnTo>
                    <a:pt x="16" y="64"/>
                  </a:lnTo>
                  <a:lnTo>
                    <a:pt x="24" y="64"/>
                  </a:lnTo>
                  <a:lnTo>
                    <a:pt x="32" y="56"/>
                  </a:lnTo>
                  <a:lnTo>
                    <a:pt x="48" y="64"/>
                  </a:lnTo>
                  <a:lnTo>
                    <a:pt x="56" y="56"/>
                  </a:lnTo>
                  <a:lnTo>
                    <a:pt x="72" y="32"/>
                  </a:lnTo>
                  <a:lnTo>
                    <a:pt x="96" y="32"/>
                  </a:lnTo>
                  <a:lnTo>
                    <a:pt x="104" y="32"/>
                  </a:lnTo>
                  <a:lnTo>
                    <a:pt x="96" y="24"/>
                  </a:lnTo>
                  <a:lnTo>
                    <a:pt x="104" y="24"/>
                  </a:lnTo>
                  <a:lnTo>
                    <a:pt x="88" y="16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64" y="16"/>
                  </a:lnTo>
                  <a:lnTo>
                    <a:pt x="64" y="24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 lIns="91436" tIns="45717" rIns="91436" bIns="45717"/>
            <a:lstStyle/>
            <a:p>
              <a:endParaRPr lang="es-MX" sz="16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852" name="Oval 456"/>
          <p:cNvSpPr>
            <a:spLocks noChangeArrowheads="1"/>
          </p:cNvSpPr>
          <p:nvPr/>
        </p:nvSpPr>
        <p:spPr bwMode="auto">
          <a:xfrm>
            <a:off x="3136668" y="3274084"/>
            <a:ext cx="351797" cy="451944"/>
          </a:xfrm>
          <a:prstGeom prst="ellipse">
            <a:avLst/>
          </a:prstGeom>
          <a:noFill/>
          <a:ln w="9525">
            <a:solidFill>
              <a:srgbClr val="1533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6444" tIns="58221" rIns="116444" bIns="58221" anchor="ctr"/>
          <a:lstStyle/>
          <a:p>
            <a:pPr algn="ctr"/>
            <a:r>
              <a:rPr lang="es-MX" sz="1351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855" name="Oval 456"/>
          <p:cNvSpPr>
            <a:spLocks noChangeArrowheads="1"/>
          </p:cNvSpPr>
          <p:nvPr/>
        </p:nvSpPr>
        <p:spPr bwMode="auto">
          <a:xfrm>
            <a:off x="8595021" y="3434879"/>
            <a:ext cx="351797" cy="451944"/>
          </a:xfrm>
          <a:prstGeom prst="ellipse">
            <a:avLst/>
          </a:prstGeom>
          <a:noFill/>
          <a:ln w="9525">
            <a:solidFill>
              <a:srgbClr val="1533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6444" tIns="58221" rIns="116444" bIns="58221" anchor="ctr"/>
          <a:lstStyle/>
          <a:p>
            <a:pPr algn="ctr"/>
            <a:r>
              <a:rPr lang="es-MX" sz="1351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857" name="Oval 456"/>
          <p:cNvSpPr>
            <a:spLocks noChangeArrowheads="1"/>
          </p:cNvSpPr>
          <p:nvPr/>
        </p:nvSpPr>
        <p:spPr bwMode="auto">
          <a:xfrm>
            <a:off x="5850094" y="2990421"/>
            <a:ext cx="351797" cy="451944"/>
          </a:xfrm>
          <a:prstGeom prst="ellipse">
            <a:avLst/>
          </a:prstGeom>
          <a:noFill/>
          <a:ln w="9525">
            <a:solidFill>
              <a:srgbClr val="1533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6444" tIns="58221" rIns="116444" bIns="58221" anchor="ctr"/>
          <a:lstStyle/>
          <a:p>
            <a:pPr algn="ctr"/>
            <a:r>
              <a:rPr lang="es-MX" sz="1351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858" name="Oval 456"/>
          <p:cNvSpPr>
            <a:spLocks noChangeArrowheads="1"/>
          </p:cNvSpPr>
          <p:nvPr/>
        </p:nvSpPr>
        <p:spPr bwMode="auto">
          <a:xfrm>
            <a:off x="3997835" y="5042478"/>
            <a:ext cx="351797" cy="451943"/>
          </a:xfrm>
          <a:prstGeom prst="ellipse">
            <a:avLst/>
          </a:prstGeom>
          <a:noFill/>
          <a:ln w="9525">
            <a:solidFill>
              <a:srgbClr val="1533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6444" tIns="58221" rIns="116444" bIns="58221" anchor="ctr"/>
          <a:lstStyle/>
          <a:p>
            <a:pPr algn="ctr"/>
            <a:r>
              <a:rPr lang="es-MX" sz="1351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860" name="Oval 456"/>
          <p:cNvSpPr>
            <a:spLocks noChangeArrowheads="1"/>
          </p:cNvSpPr>
          <p:nvPr/>
        </p:nvSpPr>
        <p:spPr bwMode="auto">
          <a:xfrm>
            <a:off x="8797467" y="5141042"/>
            <a:ext cx="351797" cy="451943"/>
          </a:xfrm>
          <a:prstGeom prst="ellipse">
            <a:avLst/>
          </a:prstGeom>
          <a:noFill/>
          <a:ln w="9525">
            <a:solidFill>
              <a:srgbClr val="1533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6444" tIns="58221" rIns="116444" bIns="58221" anchor="ctr"/>
          <a:lstStyle/>
          <a:p>
            <a:pPr algn="ctr"/>
            <a:r>
              <a:rPr lang="es-MX" sz="1351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864" name="Oval 456"/>
          <p:cNvSpPr>
            <a:spLocks noChangeArrowheads="1"/>
          </p:cNvSpPr>
          <p:nvPr/>
        </p:nvSpPr>
        <p:spPr bwMode="auto">
          <a:xfrm>
            <a:off x="6054190" y="4614619"/>
            <a:ext cx="351797" cy="451944"/>
          </a:xfrm>
          <a:prstGeom prst="ellipse">
            <a:avLst/>
          </a:prstGeom>
          <a:noFill/>
          <a:ln w="9525">
            <a:solidFill>
              <a:srgbClr val="1533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6444" tIns="58221" rIns="116444" bIns="58221" anchor="ctr"/>
          <a:lstStyle/>
          <a:p>
            <a:pPr algn="ctr"/>
            <a:r>
              <a:rPr lang="es-MX" sz="135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1290" name="Oval 456"/>
          <p:cNvSpPr>
            <a:spLocks noChangeArrowheads="1"/>
          </p:cNvSpPr>
          <p:nvPr/>
        </p:nvSpPr>
        <p:spPr bwMode="auto">
          <a:xfrm>
            <a:off x="3941688" y="4365614"/>
            <a:ext cx="351797" cy="451943"/>
          </a:xfrm>
          <a:prstGeom prst="ellipse">
            <a:avLst/>
          </a:prstGeom>
          <a:noFill/>
          <a:ln w="9525">
            <a:solidFill>
              <a:srgbClr val="1533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6444" tIns="58221" rIns="116444" bIns="58221" anchor="ctr"/>
          <a:lstStyle/>
          <a:p>
            <a:pPr algn="ctr"/>
            <a:r>
              <a:rPr lang="es-MX" sz="1351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1291" name="AutoShape 45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559065" y="2045839"/>
            <a:ext cx="1861340" cy="808827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6444" tIns="58221" rIns="116444" bIns="58221" anchor="ctr"/>
          <a:lstStyle/>
          <a:p>
            <a:pPr algn="ctr">
              <a:lnSpc>
                <a:spcPct val="85000"/>
              </a:lnSpc>
              <a:defRPr/>
            </a:pPr>
            <a:r>
              <a:rPr lang="es-MX" sz="1351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EUROPA</a:t>
            </a:r>
          </a:p>
          <a:p>
            <a:pPr algn="ctr">
              <a:lnSpc>
                <a:spcPct val="85000"/>
              </a:lnSpc>
              <a:defRPr/>
            </a:pPr>
            <a:r>
              <a:rPr lang="es-MX" sz="1351" b="1" dirty="0">
                <a:solidFill>
                  <a:schemeClr val="tx1"/>
                </a:solidFill>
                <a:latin typeface="Century Gothic" panose="020B0502020202020204" pitchFamily="34" charset="0"/>
              </a:rPr>
              <a:t>USD $ 1,075 B</a:t>
            </a:r>
            <a:endParaRPr lang="es-MX" sz="1351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85000"/>
              </a:lnSpc>
              <a:defRPr/>
            </a:pPr>
            <a:endParaRPr lang="es-MX" sz="1351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85000"/>
              </a:lnSpc>
              <a:defRPr/>
            </a:pPr>
            <a:r>
              <a:rPr lang="es-MX" sz="1351" b="1" dirty="0">
                <a:solidFill>
                  <a:schemeClr val="tx1"/>
                </a:solidFill>
                <a:latin typeface="Century Gothic" panose="020B0502020202020204" pitchFamily="34" charset="0"/>
              </a:rPr>
              <a:t>Aporta 22.8%</a:t>
            </a:r>
          </a:p>
        </p:txBody>
      </p:sp>
      <p:sp>
        <p:nvSpPr>
          <p:cNvPr id="1292" name="AutoShape 45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086923" y="3446037"/>
            <a:ext cx="1976344" cy="954004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6444" tIns="58221" rIns="116444" bIns="58221" anchor="ctr"/>
          <a:lstStyle/>
          <a:p>
            <a:pPr algn="ctr">
              <a:lnSpc>
                <a:spcPct val="85000"/>
              </a:lnSpc>
              <a:defRPr/>
            </a:pPr>
            <a:r>
              <a:rPr lang="es-MX" sz="1351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ASIA</a:t>
            </a:r>
          </a:p>
          <a:p>
            <a:pPr algn="ctr">
              <a:lnSpc>
                <a:spcPct val="85000"/>
              </a:lnSpc>
              <a:defRPr/>
            </a:pPr>
            <a:r>
              <a:rPr lang="es-MX" sz="1351" b="1" dirty="0">
                <a:solidFill>
                  <a:schemeClr val="tx1"/>
                </a:solidFill>
                <a:latin typeface="Century Gothic" panose="020B0502020202020204" pitchFamily="34" charset="0"/>
              </a:rPr>
              <a:t>USD $ 2,112 B</a:t>
            </a:r>
            <a:endParaRPr lang="es-MX" sz="1351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85000"/>
              </a:lnSpc>
              <a:defRPr/>
            </a:pPr>
            <a:endParaRPr lang="es-MX" sz="1351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85000"/>
              </a:lnSpc>
              <a:defRPr/>
            </a:pPr>
            <a:r>
              <a:rPr lang="es-MX" sz="1351" b="1" dirty="0">
                <a:solidFill>
                  <a:schemeClr val="tx1"/>
                </a:solidFill>
                <a:latin typeface="Century Gothic" panose="020B0502020202020204" pitchFamily="34" charset="0"/>
              </a:rPr>
              <a:t>Aporta 44.8%</a:t>
            </a:r>
          </a:p>
        </p:txBody>
      </p:sp>
      <p:sp>
        <p:nvSpPr>
          <p:cNvPr id="1293" name="AutoShape 44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972656" y="2185661"/>
            <a:ext cx="2495357" cy="889415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116444" tIns="58221" rIns="116444" bIns="58221" anchor="ctr"/>
          <a:lstStyle/>
          <a:p>
            <a:pPr algn="ctr">
              <a:lnSpc>
                <a:spcPct val="85000"/>
              </a:lnSpc>
              <a:defRPr/>
            </a:pPr>
            <a:r>
              <a:rPr lang="es-MX" sz="1351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AMÉRICA DEL NORTE</a:t>
            </a:r>
          </a:p>
          <a:p>
            <a:pPr algn="ctr">
              <a:lnSpc>
                <a:spcPct val="85000"/>
              </a:lnSpc>
              <a:defRPr/>
            </a:pPr>
            <a:r>
              <a:rPr lang="es-MX" sz="1351" b="1" dirty="0">
                <a:solidFill>
                  <a:schemeClr val="tx1"/>
                </a:solidFill>
                <a:latin typeface="Century Gothic" panose="020B0502020202020204" pitchFamily="34" charset="0"/>
              </a:rPr>
              <a:t>USD $ 1,019 B</a:t>
            </a:r>
          </a:p>
          <a:p>
            <a:pPr algn="ctr">
              <a:lnSpc>
                <a:spcPct val="85000"/>
              </a:lnSpc>
              <a:defRPr/>
            </a:pPr>
            <a:endParaRPr lang="es-MX" sz="1351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85000"/>
              </a:lnSpc>
              <a:defRPr/>
            </a:pPr>
            <a:r>
              <a:rPr lang="es-MX" sz="1351" b="1" dirty="0">
                <a:solidFill>
                  <a:schemeClr val="tx1"/>
                </a:solidFill>
                <a:latin typeface="Century Gothic" panose="020B0502020202020204" pitchFamily="34" charset="0"/>
              </a:rPr>
              <a:t>Aporta 21.6%</a:t>
            </a:r>
          </a:p>
        </p:txBody>
      </p:sp>
      <p:sp>
        <p:nvSpPr>
          <p:cNvPr id="1294" name="AutoShape 44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326138" y="4896570"/>
            <a:ext cx="2195553" cy="839093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6444" tIns="58221" rIns="116444" bIns="58221" anchor="ctr"/>
          <a:lstStyle/>
          <a:p>
            <a:pPr algn="ctr">
              <a:lnSpc>
                <a:spcPct val="85000"/>
              </a:lnSpc>
              <a:defRPr/>
            </a:pPr>
            <a:r>
              <a:rPr lang="es-MX" sz="1351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OCEANÍA</a:t>
            </a:r>
          </a:p>
          <a:p>
            <a:pPr algn="ctr">
              <a:lnSpc>
                <a:spcPct val="85000"/>
              </a:lnSpc>
              <a:defRPr/>
            </a:pPr>
            <a:r>
              <a:rPr lang="es-MX" sz="1351" b="1" dirty="0">
                <a:solidFill>
                  <a:schemeClr val="tx1"/>
                </a:solidFill>
                <a:latin typeface="Century Gothic" panose="020B0502020202020204" pitchFamily="34" charset="0"/>
              </a:rPr>
              <a:t>USD $ 116 mm</a:t>
            </a:r>
          </a:p>
          <a:p>
            <a:pPr algn="ctr">
              <a:lnSpc>
                <a:spcPct val="85000"/>
              </a:lnSpc>
              <a:defRPr/>
            </a:pPr>
            <a:endParaRPr lang="es-MX" sz="1351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85000"/>
              </a:lnSpc>
              <a:defRPr/>
            </a:pPr>
            <a:r>
              <a:rPr lang="es-MX" sz="1351" b="1" dirty="0">
                <a:solidFill>
                  <a:schemeClr val="tx1"/>
                </a:solidFill>
                <a:latin typeface="Century Gothic" panose="020B0502020202020204" pitchFamily="34" charset="0"/>
              </a:rPr>
              <a:t>Aporta 2.5%</a:t>
            </a:r>
          </a:p>
        </p:txBody>
      </p:sp>
      <p:sp>
        <p:nvSpPr>
          <p:cNvPr id="1295" name="AutoShape 45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424016" y="5197999"/>
            <a:ext cx="2181041" cy="84036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6444" tIns="58221" rIns="116444" bIns="58221" anchor="ctr"/>
          <a:lstStyle/>
          <a:p>
            <a:pPr algn="ctr">
              <a:lnSpc>
                <a:spcPct val="85000"/>
              </a:lnSpc>
              <a:defRPr/>
            </a:pPr>
            <a:r>
              <a:rPr lang="es-MX" sz="1351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AFRICA</a:t>
            </a:r>
          </a:p>
          <a:p>
            <a:pPr algn="ctr">
              <a:lnSpc>
                <a:spcPct val="85000"/>
              </a:lnSpc>
              <a:defRPr/>
            </a:pPr>
            <a:r>
              <a:rPr lang="es-MX" sz="1351" b="1" dirty="0">
                <a:solidFill>
                  <a:schemeClr val="tx1"/>
                </a:solidFill>
                <a:latin typeface="Century Gothic" panose="020B0502020202020204" pitchFamily="34" charset="0"/>
              </a:rPr>
              <a:t>USD $ 161 mm</a:t>
            </a:r>
          </a:p>
          <a:p>
            <a:pPr algn="ctr">
              <a:lnSpc>
                <a:spcPct val="85000"/>
              </a:lnSpc>
              <a:defRPr/>
            </a:pPr>
            <a:endParaRPr lang="es-MX" sz="1351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85000"/>
              </a:lnSpc>
              <a:defRPr/>
            </a:pPr>
            <a:r>
              <a:rPr lang="es-MX" sz="1351" b="1" dirty="0">
                <a:solidFill>
                  <a:schemeClr val="tx1"/>
                </a:solidFill>
                <a:latin typeface="Century Gothic" panose="020B0502020202020204" pitchFamily="34" charset="0"/>
              </a:rPr>
              <a:t>Aporta 3.4%</a:t>
            </a:r>
          </a:p>
        </p:txBody>
      </p:sp>
      <p:sp>
        <p:nvSpPr>
          <p:cNvPr id="1296" name="AutoShape 45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553969" y="4760275"/>
            <a:ext cx="2325713" cy="84890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6444" tIns="58221" rIns="116444" bIns="58221" anchor="ctr"/>
          <a:lstStyle/>
          <a:p>
            <a:pPr algn="ctr">
              <a:lnSpc>
                <a:spcPct val="85000"/>
              </a:lnSpc>
              <a:defRPr/>
            </a:pPr>
            <a:r>
              <a:rPr lang="es-MX" sz="1351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FIIC</a:t>
            </a:r>
          </a:p>
          <a:p>
            <a:pPr algn="ctr">
              <a:lnSpc>
                <a:spcPct val="85000"/>
              </a:lnSpc>
              <a:defRPr/>
            </a:pPr>
            <a:r>
              <a:rPr lang="es-MX" sz="1351" b="1" dirty="0">
                <a:solidFill>
                  <a:schemeClr val="tx1"/>
                </a:solidFill>
                <a:latin typeface="Century Gothic" panose="020B0502020202020204" pitchFamily="34" charset="0"/>
              </a:rPr>
              <a:t>USD $ 219 mm </a:t>
            </a:r>
          </a:p>
          <a:p>
            <a:pPr algn="ctr">
              <a:lnSpc>
                <a:spcPct val="85000"/>
              </a:lnSpc>
              <a:defRPr/>
            </a:pPr>
            <a:endParaRPr lang="es-MX" sz="1351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85000"/>
              </a:lnSpc>
              <a:defRPr/>
            </a:pPr>
            <a:r>
              <a:rPr lang="es-MX" sz="1351" b="1" dirty="0">
                <a:solidFill>
                  <a:schemeClr val="tx1"/>
                </a:solidFill>
                <a:latin typeface="Century Gothic" panose="020B0502020202020204" pitchFamily="34" charset="0"/>
              </a:rPr>
              <a:t>Aporta 4.6% </a:t>
            </a:r>
          </a:p>
        </p:txBody>
      </p:sp>
      <p:sp>
        <p:nvSpPr>
          <p:cNvPr id="1297" name="AutoShape 45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971579" y="3501699"/>
            <a:ext cx="2011507" cy="86622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6444" tIns="58221" rIns="116444" bIns="58221" anchor="ctr"/>
          <a:lstStyle/>
          <a:p>
            <a:pPr algn="ctr">
              <a:lnSpc>
                <a:spcPct val="85000"/>
              </a:lnSpc>
              <a:defRPr/>
            </a:pPr>
            <a:r>
              <a:rPr lang="es-MX" sz="1351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CARIBE</a:t>
            </a:r>
          </a:p>
          <a:p>
            <a:pPr algn="ctr">
              <a:lnSpc>
                <a:spcPct val="85000"/>
              </a:lnSpc>
              <a:defRPr/>
            </a:pPr>
            <a:r>
              <a:rPr lang="es-MX" sz="1351" b="1" dirty="0">
                <a:solidFill>
                  <a:schemeClr val="tx1"/>
                </a:solidFill>
                <a:latin typeface="Century Gothic" panose="020B0502020202020204" pitchFamily="34" charset="0"/>
              </a:rPr>
              <a:t>USD $  17 mm</a:t>
            </a:r>
          </a:p>
          <a:p>
            <a:pPr algn="ctr">
              <a:lnSpc>
                <a:spcPct val="85000"/>
              </a:lnSpc>
              <a:defRPr/>
            </a:pPr>
            <a:endParaRPr lang="es-MX" sz="1351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85000"/>
              </a:lnSpc>
              <a:defRPr/>
            </a:pPr>
            <a:r>
              <a:rPr lang="es-MX" sz="1351" b="1" dirty="0">
                <a:solidFill>
                  <a:schemeClr val="tx1"/>
                </a:solidFill>
                <a:latin typeface="Century Gothic" panose="020B0502020202020204" pitchFamily="34" charset="0"/>
              </a:rPr>
              <a:t>Aporta 0.4%</a:t>
            </a:r>
          </a:p>
        </p:txBody>
      </p:sp>
    </p:spTree>
    <p:extLst>
      <p:ext uri="{BB962C8B-B14F-4D97-AF65-F5344CB8AC3E}">
        <p14:creationId xmlns:p14="http://schemas.microsoft.com/office/powerpoint/2010/main" val="2172218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10098</TotalTime>
  <Words>1903</Words>
  <Application>Microsoft Office PowerPoint</Application>
  <PresentationFormat>Panorámica</PresentationFormat>
  <Paragraphs>682</Paragraphs>
  <Slides>30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9" baseType="lpstr">
      <vt:lpstr>Arial</vt:lpstr>
      <vt:lpstr>Arial Narrow</vt:lpstr>
      <vt:lpstr>Calibri</vt:lpstr>
      <vt:lpstr>Calibri Light</vt:lpstr>
      <vt:lpstr>Century Gothic</vt:lpstr>
      <vt:lpstr>MS Mincho</vt:lpstr>
      <vt:lpstr>Tahoma</vt:lpstr>
      <vt:lpstr>Times New Roman</vt:lpstr>
      <vt:lpstr>Tema de Office</vt:lpstr>
      <vt:lpstr>Presentación de PowerPoint</vt:lpstr>
      <vt:lpstr>Presentación de PowerPoint</vt:lpstr>
      <vt:lpstr>La caída y recuperación de la economía tras la pandemia ha sido diferente en cada región</vt:lpstr>
      <vt:lpstr>Presentación de PowerPoint</vt:lpstr>
      <vt:lpstr>Balanza Comercial de los Países Miembros de la FIIC   2021 –   2022 </vt:lpstr>
      <vt:lpstr>Presentación de PowerPoint</vt:lpstr>
      <vt:lpstr>Relación Comercial de China con los países miembros de la FIIC</vt:lpstr>
      <vt:lpstr>Evolución del PIB de la Construcción</vt:lpstr>
      <vt:lpstr>El PIB de la Industria de la Construcción representó el 5.5% del PIB mundial en 2020</vt:lpstr>
      <vt:lpstr>El PIB de la Construcción tuvo crecimientos diferentes en cada región durante 2021</vt:lpstr>
      <vt:lpstr>El PIB de la Construcción tuvo crecimientos diferentes en cada región durante 2022</vt:lpstr>
      <vt:lpstr>Presentación de PowerPoint</vt:lpstr>
      <vt:lpstr>Presentación de PowerPoint</vt:lpstr>
      <vt:lpstr>Conflicto entre Rusia y Ucrania</vt:lpstr>
      <vt:lpstr>Presentación de PowerPoint</vt:lpstr>
      <vt:lpstr>China</vt:lpstr>
      <vt:lpstr>Presentación de PowerPoint</vt:lpstr>
      <vt:lpstr>Inversión Extranjera Directa de China en países miembros de la FIIC</vt:lpstr>
      <vt:lpstr>Inversión</vt:lpstr>
      <vt:lpstr>Presentación de PowerPoint</vt:lpstr>
      <vt:lpstr>Inversión Extranjera Directa (IED) por grupo de países</vt:lpstr>
      <vt:lpstr>Cadenas de suministro en el mundo</vt:lpstr>
      <vt:lpstr>Presentación de PowerPoint</vt:lpstr>
      <vt:lpstr>Presentación de PowerPoint</vt:lpstr>
      <vt:lpstr>Inflación</vt:lpstr>
      <vt:lpstr>Presentación de PowerPoint</vt:lpstr>
      <vt:lpstr>Presentación de PowerPoint</vt:lpstr>
      <vt:lpstr>Endurecimiento de la política monetaria   2021 –   2022 </vt:lpstr>
      <vt:lpstr>Condiciones políticas de algunos países de América Latina</vt:lpstr>
      <vt:lpstr>Gracias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IRVIN ALVARADO</cp:lastModifiedBy>
  <cp:revision>2567</cp:revision>
  <dcterms:created xsi:type="dcterms:W3CDTF">2022-02-24T16:49:27Z</dcterms:created>
  <dcterms:modified xsi:type="dcterms:W3CDTF">2023-09-19T15:32:03Z</dcterms:modified>
  <cp:contentStatus/>
</cp:coreProperties>
</file>