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495" r:id="rId2"/>
    <p:sldId id="490" r:id="rId3"/>
    <p:sldId id="473" r:id="rId4"/>
    <p:sldId id="481" r:id="rId5"/>
    <p:sldId id="493" r:id="rId6"/>
    <p:sldId id="468" r:id="rId7"/>
    <p:sldId id="482" r:id="rId8"/>
    <p:sldId id="483" r:id="rId9"/>
    <p:sldId id="484" r:id="rId10"/>
    <p:sldId id="485" r:id="rId11"/>
    <p:sldId id="486" r:id="rId12"/>
    <p:sldId id="487" r:id="rId13"/>
    <p:sldId id="488" r:id="rId14"/>
    <p:sldId id="491" r:id="rId15"/>
    <p:sldId id="492" r:id="rId16"/>
    <p:sldId id="478" r:id="rId17"/>
    <p:sldId id="479" r:id="rId18"/>
    <p:sldId id="477" r:id="rId19"/>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2" autoAdjust="0"/>
    <p:restoredTop sz="94624"/>
  </p:normalViewPr>
  <p:slideViewPr>
    <p:cSldViewPr snapToGrid="0" snapToObjects="1">
      <p:cViewPr varScale="1">
        <p:scale>
          <a:sx n="74" d="100"/>
          <a:sy n="74"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E7C243E-D8D8-458E-8A2F-50875B23957B}" type="datetimeFigureOut">
              <a:rPr lang="es-MX" smtClean="0"/>
              <a:t>19/09/2023</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68DFEA-4AB9-41C6-940E-670E80215B8A}" type="slidenum">
              <a:rPr lang="es-MX" smtClean="0"/>
              <a:t>‹Nº›</a:t>
            </a:fld>
            <a:endParaRPr lang="es-MX"/>
          </a:p>
        </p:txBody>
      </p:sp>
    </p:spTree>
    <p:extLst>
      <p:ext uri="{BB962C8B-B14F-4D97-AF65-F5344CB8AC3E}">
        <p14:creationId xmlns:p14="http://schemas.microsoft.com/office/powerpoint/2010/main" val="12662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768DFEA-4AB9-41C6-940E-670E80215B8A}" type="slidenum">
              <a:rPr lang="es-MX" smtClean="0"/>
              <a:t>3</a:t>
            </a:fld>
            <a:endParaRPr lang="es-MX"/>
          </a:p>
        </p:txBody>
      </p:sp>
    </p:spTree>
    <p:extLst>
      <p:ext uri="{BB962C8B-B14F-4D97-AF65-F5344CB8AC3E}">
        <p14:creationId xmlns:p14="http://schemas.microsoft.com/office/powerpoint/2010/main" val="28791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DE159-A06F-4144-8845-5CA27402F22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0CBFC338-3C33-B14D-8948-44C83DF2A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9BF51F7-6E34-DA46-B352-ACD6BB39ED55}"/>
              </a:ext>
            </a:extLst>
          </p:cNvPr>
          <p:cNvSpPr>
            <a:spLocks noGrp="1"/>
          </p:cNvSpPr>
          <p:nvPr>
            <p:ph type="dt" sz="half" idx="10"/>
          </p:nvPr>
        </p:nvSpPr>
        <p:spPr/>
        <p:txBody>
          <a:bodyPr/>
          <a:lstStyle/>
          <a:p>
            <a:fld id="{8276BA8A-5317-4C2D-82B5-73256E9C4781}" type="datetime1">
              <a:rPr lang="es-MX" smtClean="0"/>
              <a:t>19/09/2023</a:t>
            </a:fld>
            <a:endParaRPr lang="es-MX"/>
          </a:p>
        </p:txBody>
      </p:sp>
      <p:sp>
        <p:nvSpPr>
          <p:cNvPr id="5" name="Marcador de pie de página 4">
            <a:extLst>
              <a:ext uri="{FF2B5EF4-FFF2-40B4-BE49-F238E27FC236}">
                <a16:creationId xmlns:a16="http://schemas.microsoft.com/office/drawing/2014/main" id="{31101538-B26C-5447-B37B-3A350EA779A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EBFA5CA-6E94-6848-A34E-5D32E358C605}"/>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170832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EF1B9-BDD2-5546-BC8F-0612DD718C3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7100577-F9F5-6140-97D9-6377AF3F6084}"/>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BCAA204F-87FE-0840-8309-9D6648FE3192}"/>
              </a:ext>
            </a:extLst>
          </p:cNvPr>
          <p:cNvSpPr>
            <a:spLocks noGrp="1"/>
          </p:cNvSpPr>
          <p:nvPr>
            <p:ph type="dt" sz="half" idx="10"/>
          </p:nvPr>
        </p:nvSpPr>
        <p:spPr/>
        <p:txBody>
          <a:bodyPr/>
          <a:lstStyle/>
          <a:p>
            <a:fld id="{801475C4-E1C1-46FF-BF0B-ABB85F1AD06E}" type="datetime1">
              <a:rPr lang="es-MX" smtClean="0"/>
              <a:t>19/09/2023</a:t>
            </a:fld>
            <a:endParaRPr lang="es-MX"/>
          </a:p>
        </p:txBody>
      </p:sp>
      <p:sp>
        <p:nvSpPr>
          <p:cNvPr id="5" name="Marcador de pie de página 4">
            <a:extLst>
              <a:ext uri="{FF2B5EF4-FFF2-40B4-BE49-F238E27FC236}">
                <a16:creationId xmlns:a16="http://schemas.microsoft.com/office/drawing/2014/main" id="{8724A30F-792E-3D4F-A93D-F76AD0029E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7DF5AF1-EF6C-CF4A-B128-BF6A8808E054}"/>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69869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9B5B537-0712-6F45-A18E-0C6687AA6F2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D780518-FFB2-DB42-8C0E-AB12BD13412C}"/>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C6129BEF-6FCB-AE44-8E8E-A3D4622FD69F}"/>
              </a:ext>
            </a:extLst>
          </p:cNvPr>
          <p:cNvSpPr>
            <a:spLocks noGrp="1"/>
          </p:cNvSpPr>
          <p:nvPr>
            <p:ph type="dt" sz="half" idx="10"/>
          </p:nvPr>
        </p:nvSpPr>
        <p:spPr/>
        <p:txBody>
          <a:bodyPr/>
          <a:lstStyle/>
          <a:p>
            <a:fld id="{82F8038D-3565-469F-A50E-54E0F708CAD0}" type="datetime1">
              <a:rPr lang="es-MX" smtClean="0"/>
              <a:t>19/09/2023</a:t>
            </a:fld>
            <a:endParaRPr lang="es-MX"/>
          </a:p>
        </p:txBody>
      </p:sp>
      <p:sp>
        <p:nvSpPr>
          <p:cNvPr id="5" name="Marcador de pie de página 4">
            <a:extLst>
              <a:ext uri="{FF2B5EF4-FFF2-40B4-BE49-F238E27FC236}">
                <a16:creationId xmlns:a16="http://schemas.microsoft.com/office/drawing/2014/main" id="{FD52F6BE-4828-C44B-997D-41649C6DDDA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80F57E1-825D-834C-8E83-FF633C3F6301}"/>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380196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89DA1-D716-5744-B0D4-90D3764241D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3AFAC96-35FC-4E41-AF4C-5402E770222A}"/>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E9AE6EF7-BE6C-F741-B7EB-4D9F30EBFBB3}"/>
              </a:ext>
            </a:extLst>
          </p:cNvPr>
          <p:cNvSpPr>
            <a:spLocks noGrp="1"/>
          </p:cNvSpPr>
          <p:nvPr>
            <p:ph type="dt" sz="half" idx="10"/>
          </p:nvPr>
        </p:nvSpPr>
        <p:spPr/>
        <p:txBody>
          <a:bodyPr/>
          <a:lstStyle/>
          <a:p>
            <a:fld id="{DE424B7C-F82E-4C0D-AC60-CF26083BD060}" type="datetime1">
              <a:rPr lang="es-MX" smtClean="0"/>
              <a:t>19/09/2023</a:t>
            </a:fld>
            <a:endParaRPr lang="es-MX"/>
          </a:p>
        </p:txBody>
      </p:sp>
      <p:sp>
        <p:nvSpPr>
          <p:cNvPr id="5" name="Marcador de pie de página 4">
            <a:extLst>
              <a:ext uri="{FF2B5EF4-FFF2-40B4-BE49-F238E27FC236}">
                <a16:creationId xmlns:a16="http://schemas.microsoft.com/office/drawing/2014/main" id="{B85CB3D0-38D7-9C44-8D95-6C80C584C84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852E9D5-5618-834F-8785-914E734F04F8}"/>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333512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670F8-2600-494B-872C-E7461A7EA48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78BE46C-454A-EF4E-BFB4-DE7E8256DF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A8D174EE-FD15-E34D-B758-F5D0A07FA518}"/>
              </a:ext>
            </a:extLst>
          </p:cNvPr>
          <p:cNvSpPr>
            <a:spLocks noGrp="1"/>
          </p:cNvSpPr>
          <p:nvPr>
            <p:ph type="dt" sz="half" idx="10"/>
          </p:nvPr>
        </p:nvSpPr>
        <p:spPr/>
        <p:txBody>
          <a:bodyPr/>
          <a:lstStyle/>
          <a:p>
            <a:fld id="{BA961DB2-91DA-44E9-A89D-7D5EB2C47ACD}" type="datetime1">
              <a:rPr lang="es-MX" smtClean="0"/>
              <a:t>19/09/2023</a:t>
            </a:fld>
            <a:endParaRPr lang="es-MX"/>
          </a:p>
        </p:txBody>
      </p:sp>
      <p:sp>
        <p:nvSpPr>
          <p:cNvPr id="5" name="Marcador de pie de página 4">
            <a:extLst>
              <a:ext uri="{FF2B5EF4-FFF2-40B4-BE49-F238E27FC236}">
                <a16:creationId xmlns:a16="http://schemas.microsoft.com/office/drawing/2014/main" id="{A44996CB-B8A5-A24E-B447-54D2DAB35B7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74FEC69-79B7-2147-B338-F60E1B77D548}"/>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167363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55825F-A108-8A4E-833A-2E4928CC0AE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CFD321E-30CA-124A-862B-41E5E016B0FF}"/>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375B3EFD-7223-E248-802E-F1D362528E4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814BF498-D6CA-1E4C-8DC4-12E5ACBD4884}"/>
              </a:ext>
            </a:extLst>
          </p:cNvPr>
          <p:cNvSpPr>
            <a:spLocks noGrp="1"/>
          </p:cNvSpPr>
          <p:nvPr>
            <p:ph type="dt" sz="half" idx="10"/>
          </p:nvPr>
        </p:nvSpPr>
        <p:spPr/>
        <p:txBody>
          <a:bodyPr/>
          <a:lstStyle/>
          <a:p>
            <a:fld id="{3593F246-C115-45E8-8696-CD0C81282CB2}" type="datetime1">
              <a:rPr lang="es-MX" smtClean="0"/>
              <a:t>19/09/2023</a:t>
            </a:fld>
            <a:endParaRPr lang="es-MX"/>
          </a:p>
        </p:txBody>
      </p:sp>
      <p:sp>
        <p:nvSpPr>
          <p:cNvPr id="6" name="Marcador de pie de página 5">
            <a:extLst>
              <a:ext uri="{FF2B5EF4-FFF2-40B4-BE49-F238E27FC236}">
                <a16:creationId xmlns:a16="http://schemas.microsoft.com/office/drawing/2014/main" id="{01D9682B-4001-FA4B-AC71-53A59AFBC77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0802165-1AB3-7B40-9747-0B5C9700B7C2}"/>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417810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22153-A23F-2446-84EE-9C8FB8EF44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FE99518-CE05-8840-A401-52A48D9A3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9F0FF833-C854-3941-B411-D69A3A4F006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39A889F3-20B2-3348-99CD-4F072D3F9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E0F7A233-8F83-7D43-B1D5-C03FEFF6ECA2}"/>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FE772D50-32F7-534F-8C6D-F77C2740E82A}"/>
              </a:ext>
            </a:extLst>
          </p:cNvPr>
          <p:cNvSpPr>
            <a:spLocks noGrp="1"/>
          </p:cNvSpPr>
          <p:nvPr>
            <p:ph type="dt" sz="half" idx="10"/>
          </p:nvPr>
        </p:nvSpPr>
        <p:spPr/>
        <p:txBody>
          <a:bodyPr/>
          <a:lstStyle/>
          <a:p>
            <a:fld id="{2BD9DF87-7145-402E-B030-E9C89EFADF07}" type="datetime1">
              <a:rPr lang="es-MX" smtClean="0"/>
              <a:t>19/09/2023</a:t>
            </a:fld>
            <a:endParaRPr lang="es-MX"/>
          </a:p>
        </p:txBody>
      </p:sp>
      <p:sp>
        <p:nvSpPr>
          <p:cNvPr id="8" name="Marcador de pie de página 7">
            <a:extLst>
              <a:ext uri="{FF2B5EF4-FFF2-40B4-BE49-F238E27FC236}">
                <a16:creationId xmlns:a16="http://schemas.microsoft.com/office/drawing/2014/main" id="{18FC9FA6-F858-0F4A-B513-CCBC01EC4CE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1F75A21-D416-1148-AA02-7753EF84BEA7}"/>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1951064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A26E2-2896-9A45-ADD0-8BC6FDD0479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333E748-3C80-A044-B15D-FD49261E35D8}"/>
              </a:ext>
            </a:extLst>
          </p:cNvPr>
          <p:cNvSpPr>
            <a:spLocks noGrp="1"/>
          </p:cNvSpPr>
          <p:nvPr>
            <p:ph type="dt" sz="half" idx="10"/>
          </p:nvPr>
        </p:nvSpPr>
        <p:spPr/>
        <p:txBody>
          <a:bodyPr/>
          <a:lstStyle/>
          <a:p>
            <a:fld id="{E95B3B86-D464-4ACE-8A12-A9B3DB592E2B}" type="datetime1">
              <a:rPr lang="es-MX" smtClean="0"/>
              <a:t>19/09/2023</a:t>
            </a:fld>
            <a:endParaRPr lang="es-MX"/>
          </a:p>
        </p:txBody>
      </p:sp>
      <p:sp>
        <p:nvSpPr>
          <p:cNvPr id="4" name="Marcador de pie de página 3">
            <a:extLst>
              <a:ext uri="{FF2B5EF4-FFF2-40B4-BE49-F238E27FC236}">
                <a16:creationId xmlns:a16="http://schemas.microsoft.com/office/drawing/2014/main" id="{3FD852D6-1B62-DF4F-B038-8CAE58DD807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19EF1176-69A4-044F-824A-FBC6B5D13F4D}"/>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170915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F3C261-5D16-B44D-B824-92F9A5E33E21}"/>
              </a:ext>
            </a:extLst>
          </p:cNvPr>
          <p:cNvSpPr>
            <a:spLocks noGrp="1"/>
          </p:cNvSpPr>
          <p:nvPr>
            <p:ph type="dt" sz="half" idx="10"/>
          </p:nvPr>
        </p:nvSpPr>
        <p:spPr/>
        <p:txBody>
          <a:bodyPr/>
          <a:lstStyle/>
          <a:p>
            <a:fld id="{A88DFA59-6C16-419D-8173-435378343551}" type="datetime1">
              <a:rPr lang="es-MX" smtClean="0"/>
              <a:t>19/09/2023</a:t>
            </a:fld>
            <a:endParaRPr lang="es-MX"/>
          </a:p>
        </p:txBody>
      </p:sp>
      <p:sp>
        <p:nvSpPr>
          <p:cNvPr id="3" name="Marcador de pie de página 2">
            <a:extLst>
              <a:ext uri="{FF2B5EF4-FFF2-40B4-BE49-F238E27FC236}">
                <a16:creationId xmlns:a16="http://schemas.microsoft.com/office/drawing/2014/main" id="{CAF293C5-0BF8-2447-81D8-0F5553D4524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0BCAC74-FEE4-5546-B9BC-713C5B67235E}"/>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358022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DFE47A-AAD4-724D-965E-C8B495036E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0529BF6-05D1-7B4D-834E-7C055259D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90D5D1D3-79D8-D14E-BEC5-E2EF4C768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0A019800-6270-7D40-9C75-0B9BEF188559}"/>
              </a:ext>
            </a:extLst>
          </p:cNvPr>
          <p:cNvSpPr>
            <a:spLocks noGrp="1"/>
          </p:cNvSpPr>
          <p:nvPr>
            <p:ph type="dt" sz="half" idx="10"/>
          </p:nvPr>
        </p:nvSpPr>
        <p:spPr/>
        <p:txBody>
          <a:bodyPr/>
          <a:lstStyle/>
          <a:p>
            <a:fld id="{C5818015-ED08-4AD2-85BC-9CBA800FC8CC}" type="datetime1">
              <a:rPr lang="es-MX" smtClean="0"/>
              <a:t>19/09/2023</a:t>
            </a:fld>
            <a:endParaRPr lang="es-MX"/>
          </a:p>
        </p:txBody>
      </p:sp>
      <p:sp>
        <p:nvSpPr>
          <p:cNvPr id="6" name="Marcador de pie de página 5">
            <a:extLst>
              <a:ext uri="{FF2B5EF4-FFF2-40B4-BE49-F238E27FC236}">
                <a16:creationId xmlns:a16="http://schemas.microsoft.com/office/drawing/2014/main" id="{868C94F5-5D81-1C42-AE8F-15A88896817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8610699-FFFC-704B-A0C4-099445586F2D}"/>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1754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0E42B-69CA-5248-AED0-EB8DCFC99F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CC79139-70F8-F84C-AF19-D2EC8B6C4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B3128AA-F6DF-E646-A625-280DB200C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DC92CEE6-E560-014E-B172-CB66C9DAA851}"/>
              </a:ext>
            </a:extLst>
          </p:cNvPr>
          <p:cNvSpPr>
            <a:spLocks noGrp="1"/>
          </p:cNvSpPr>
          <p:nvPr>
            <p:ph type="dt" sz="half" idx="10"/>
          </p:nvPr>
        </p:nvSpPr>
        <p:spPr/>
        <p:txBody>
          <a:bodyPr/>
          <a:lstStyle/>
          <a:p>
            <a:fld id="{2BB99D9B-1A8E-4229-97AE-3D973EEC83C9}" type="datetime1">
              <a:rPr lang="es-MX" smtClean="0"/>
              <a:t>19/09/2023</a:t>
            </a:fld>
            <a:endParaRPr lang="es-MX"/>
          </a:p>
        </p:txBody>
      </p:sp>
      <p:sp>
        <p:nvSpPr>
          <p:cNvPr id="6" name="Marcador de pie de página 5">
            <a:extLst>
              <a:ext uri="{FF2B5EF4-FFF2-40B4-BE49-F238E27FC236}">
                <a16:creationId xmlns:a16="http://schemas.microsoft.com/office/drawing/2014/main" id="{B55A00AE-4144-F34E-A348-6637F8A8752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7C043EB-536E-FE44-9100-AA6D53DA8CA1}"/>
              </a:ext>
            </a:extLst>
          </p:cNvPr>
          <p:cNvSpPr>
            <a:spLocks noGrp="1"/>
          </p:cNvSpPr>
          <p:nvPr>
            <p:ph type="sldNum" sz="quarter" idx="12"/>
          </p:nvPr>
        </p:nvSpPr>
        <p:spPr/>
        <p:txBody>
          <a:bodyPr/>
          <a:lstStyle/>
          <a:p>
            <a:fld id="{277270A6-EDA5-8745-83DD-E594B0537B87}" type="slidenum">
              <a:rPr lang="es-MX" smtClean="0"/>
              <a:t>‹Nº›</a:t>
            </a:fld>
            <a:endParaRPr lang="es-MX"/>
          </a:p>
        </p:txBody>
      </p:sp>
    </p:spTree>
    <p:extLst>
      <p:ext uri="{BB962C8B-B14F-4D97-AF65-F5344CB8AC3E}">
        <p14:creationId xmlns:p14="http://schemas.microsoft.com/office/powerpoint/2010/main" val="377394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0D63AC-CEE8-5E45-AFBF-2BFDDCDED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ABC97E6-A1DB-E244-BB8A-2E506E99D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4CD946E8-0E18-4043-99C4-3E44444AE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A20B6-36CA-4D98-84A1-8F41910549C8}" type="datetime1">
              <a:rPr lang="es-MX" smtClean="0"/>
              <a:t>19/09/2023</a:t>
            </a:fld>
            <a:endParaRPr lang="es-MX"/>
          </a:p>
        </p:txBody>
      </p:sp>
      <p:sp>
        <p:nvSpPr>
          <p:cNvPr id="5" name="Marcador de pie de página 4">
            <a:extLst>
              <a:ext uri="{FF2B5EF4-FFF2-40B4-BE49-F238E27FC236}">
                <a16:creationId xmlns:a16="http://schemas.microsoft.com/office/drawing/2014/main" id="{24025C33-7038-914C-9423-202C85408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43429D8-32B4-8E47-8C77-6EF28F253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270A6-EDA5-8745-83DD-E594B0537B87}" type="slidenum">
              <a:rPr lang="es-MX" smtClean="0"/>
              <a:t>‹Nº›</a:t>
            </a:fld>
            <a:endParaRPr lang="es-MX"/>
          </a:p>
        </p:txBody>
      </p:sp>
    </p:spTree>
    <p:extLst>
      <p:ext uri="{BB962C8B-B14F-4D97-AF65-F5344CB8AC3E}">
        <p14:creationId xmlns:p14="http://schemas.microsoft.com/office/powerpoint/2010/main" val="141911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8.xml" /></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9.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hyperlink" Target="https://fundar.org.mx/caso-huitzilzingo-evidencia-falta-de-efectividad-de-mecanismos-de-denuncia-ciudadana/" TargetMode="External"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slideLayout" Target="../slideLayouts/slideLayout2.xml" /><Relationship Id="rId1" Type="http://schemas.openxmlformats.org/officeDocument/2006/relationships/themeOverride" Target="../theme/themeOverride10.xml" /><Relationship Id="rId4" Type="http://schemas.openxmlformats.org/officeDocument/2006/relationships/image" Target="../media/image18.png" /></Relationships>
</file>

<file path=ppt/slides/_rels/slide17.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slideLayout" Target="../slideLayouts/slideLayout2.xml" /><Relationship Id="rId1" Type="http://schemas.openxmlformats.org/officeDocument/2006/relationships/themeOverride" Target="../theme/themeOverride11.xml" /></Relationships>
</file>

<file path=ppt/slides/_rels/slide1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slideLayout" Target="../slideLayouts/slideLayout2.xml" /><Relationship Id="rId1" Type="http://schemas.openxmlformats.org/officeDocument/2006/relationships/themeOverride" Target="../theme/themeOverride1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8" Type="http://schemas.openxmlformats.org/officeDocument/2006/relationships/image" Target="../media/image9.png" /><Relationship Id="rId13" Type="http://schemas.openxmlformats.org/officeDocument/2006/relationships/image" Target="../media/image14.svg" /><Relationship Id="rId3" Type="http://schemas.openxmlformats.org/officeDocument/2006/relationships/notesSlide" Target="../notesSlides/notesSlide1.xml" /><Relationship Id="rId7" Type="http://schemas.openxmlformats.org/officeDocument/2006/relationships/image" Target="../media/image8.svg" /><Relationship Id="rId12" Type="http://schemas.openxmlformats.org/officeDocument/2006/relationships/image" Target="../media/image13.png" /><Relationship Id="rId2" Type="http://schemas.openxmlformats.org/officeDocument/2006/relationships/slideLayout" Target="../slideLayouts/slideLayout2.xml" /><Relationship Id="rId1" Type="http://schemas.openxmlformats.org/officeDocument/2006/relationships/themeOverride" Target="../theme/themeOverride1.xml" /><Relationship Id="rId6" Type="http://schemas.openxmlformats.org/officeDocument/2006/relationships/image" Target="../media/image7.png" /><Relationship Id="rId11" Type="http://schemas.openxmlformats.org/officeDocument/2006/relationships/image" Target="../media/image12.svg" /><Relationship Id="rId5" Type="http://schemas.openxmlformats.org/officeDocument/2006/relationships/image" Target="../media/image6.svg" /><Relationship Id="rId10" Type="http://schemas.openxmlformats.org/officeDocument/2006/relationships/image" Target="../media/image11.png" /><Relationship Id="rId4" Type="http://schemas.openxmlformats.org/officeDocument/2006/relationships/image" Target="../media/image5.png" /><Relationship Id="rId9" Type="http://schemas.openxmlformats.org/officeDocument/2006/relationships/image" Target="../media/image10.svg" /><Relationship Id="rId14" Type="http://schemas.openxmlformats.org/officeDocument/2006/relationships/image" Target="../media/image15.png" /></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2.xml" /></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3.xml" /></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4.xml" /></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5.xml" /></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6.xml" /></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hemeOverride" Target="../theme/themeOverride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ortar y redondear rectángulo de esquina sencilla 4"/>
          <p:cNvSpPr/>
          <p:nvPr/>
        </p:nvSpPr>
        <p:spPr>
          <a:xfrm flipH="1">
            <a:off x="6242856" y="1835665"/>
            <a:ext cx="5945765" cy="728313"/>
          </a:xfrm>
          <a:custGeom>
            <a:avLst/>
            <a:gdLst>
              <a:gd name="connsiteX0" fmla="*/ 0 w 1520328"/>
              <a:gd name="connsiteY0" fmla="*/ 0 h 1916935"/>
              <a:gd name="connsiteX1" fmla="*/ 760164 w 1520328"/>
              <a:gd name="connsiteY1" fmla="*/ 0 h 1916935"/>
              <a:gd name="connsiteX2" fmla="*/ 1520328 w 1520328"/>
              <a:gd name="connsiteY2" fmla="*/ 760164 h 1916935"/>
              <a:gd name="connsiteX3" fmla="*/ 1520328 w 1520328"/>
              <a:gd name="connsiteY3" fmla="*/ 1916935 h 1916935"/>
              <a:gd name="connsiteX4" fmla="*/ 0 w 1520328"/>
              <a:gd name="connsiteY4" fmla="*/ 1916935 h 1916935"/>
              <a:gd name="connsiteX5" fmla="*/ 0 w 1520328"/>
              <a:gd name="connsiteY5" fmla="*/ 0 h 1916935"/>
              <a:gd name="connsiteX6" fmla="*/ 0 w 1520328"/>
              <a:gd name="connsiteY6" fmla="*/ 0 h 1916935"/>
              <a:gd name="connsiteX0" fmla="*/ 0 w 1531345"/>
              <a:gd name="connsiteY0" fmla="*/ 0 h 1916935"/>
              <a:gd name="connsiteX1" fmla="*/ 760164 w 1531345"/>
              <a:gd name="connsiteY1" fmla="*/ 0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1345"/>
              <a:gd name="connsiteY0" fmla="*/ 0 h 1916935"/>
              <a:gd name="connsiteX1" fmla="*/ 1062313 w 1531345"/>
              <a:gd name="connsiteY1" fmla="*/ 29416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1345"/>
              <a:gd name="connsiteY0" fmla="*/ 9492 h 1926427"/>
              <a:gd name="connsiteX1" fmla="*/ 1044147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053442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058147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168933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31734 h 1948669"/>
              <a:gd name="connsiteX1" fmla="*/ 1398016 w 1531345"/>
              <a:gd name="connsiteY1" fmla="*/ 0 h 1948669"/>
              <a:gd name="connsiteX2" fmla="*/ 1531345 w 1531345"/>
              <a:gd name="connsiteY2" fmla="*/ 1937652 h 1948669"/>
              <a:gd name="connsiteX3" fmla="*/ 1520328 w 1531345"/>
              <a:gd name="connsiteY3" fmla="*/ 1948669 h 1948669"/>
              <a:gd name="connsiteX4" fmla="*/ 0 w 1531345"/>
              <a:gd name="connsiteY4" fmla="*/ 1948669 h 1948669"/>
              <a:gd name="connsiteX5" fmla="*/ 0 w 1531345"/>
              <a:gd name="connsiteY5" fmla="*/ 31734 h 1948669"/>
              <a:gd name="connsiteX6" fmla="*/ 0 w 1531345"/>
              <a:gd name="connsiteY6" fmla="*/ 31734 h 194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345" h="1948669">
                <a:moveTo>
                  <a:pt x="0" y="31734"/>
                </a:moveTo>
                <a:lnTo>
                  <a:pt x="1398016" y="0"/>
                </a:lnTo>
                <a:lnTo>
                  <a:pt x="1531345" y="1937652"/>
                </a:lnTo>
                <a:lnTo>
                  <a:pt x="1520328" y="1948669"/>
                </a:lnTo>
                <a:lnTo>
                  <a:pt x="0" y="1948669"/>
                </a:lnTo>
                <a:lnTo>
                  <a:pt x="0" y="31734"/>
                </a:lnTo>
                <a:lnTo>
                  <a:pt x="0" y="31734"/>
                </a:lnTo>
                <a:close/>
              </a:path>
            </a:pathLst>
          </a:custGeom>
          <a:gradFill flip="none" rotWithShape="1">
            <a:gsLst>
              <a:gs pos="0">
                <a:srgbClr val="1C476E">
                  <a:shade val="30000"/>
                  <a:satMod val="115000"/>
                </a:srgbClr>
              </a:gs>
              <a:gs pos="50000">
                <a:srgbClr val="1C476E">
                  <a:shade val="67500"/>
                  <a:satMod val="115000"/>
                </a:srgbClr>
              </a:gs>
              <a:gs pos="100000">
                <a:srgbClr val="1C476E">
                  <a:shade val="100000"/>
                  <a:satMod val="115000"/>
                </a:srgbClr>
              </a:gs>
            </a:gsLst>
            <a:path path="circle">
              <a:fillToRect l="50000" t="50000" r="50000" b="50000"/>
            </a:path>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1"/>
          </a:p>
        </p:txBody>
      </p:sp>
      <p:pic>
        <p:nvPicPr>
          <p:cNvPr id="11" name="Imagen 10"/>
          <p:cNvPicPr>
            <a:picLocks noChangeAspect="1"/>
          </p:cNvPicPr>
          <p:nvPr/>
        </p:nvPicPr>
        <p:blipFill rotWithShape="1">
          <a:blip r:embed="rId2">
            <a:extLst>
              <a:ext uri="{28A0092B-C50C-407E-A947-70E740481C1C}">
                <a14:useLocalDpi xmlns:a14="http://schemas.microsoft.com/office/drawing/2010/main" val="0"/>
              </a:ext>
            </a:extLst>
          </a:blip>
          <a:srcRect l="74288" t="1917" r="1780" b="87504"/>
          <a:stretch/>
        </p:blipFill>
        <p:spPr>
          <a:xfrm>
            <a:off x="10343405" y="265937"/>
            <a:ext cx="1665003" cy="958265"/>
          </a:xfrm>
          <a:prstGeom prst="rect">
            <a:avLst/>
          </a:prstGeom>
        </p:spPr>
      </p:pic>
      <p:sp>
        <p:nvSpPr>
          <p:cNvPr id="16" name="CuadroTexto 15"/>
          <p:cNvSpPr txBox="1"/>
          <p:nvPr/>
        </p:nvSpPr>
        <p:spPr>
          <a:xfrm>
            <a:off x="6758246" y="1932222"/>
            <a:ext cx="5430376" cy="646331"/>
          </a:xfrm>
          <a:prstGeom prst="rect">
            <a:avLst/>
          </a:prstGeom>
          <a:noFill/>
        </p:spPr>
        <p:txBody>
          <a:bodyPr wrap="square" rtlCol="0">
            <a:spAutoFit/>
          </a:bodyPr>
          <a:lstStyle/>
          <a:p>
            <a:pPr algn="ctr"/>
            <a:r>
              <a:rPr lang="es-ES" sz="3600" b="1" dirty="0">
                <a:solidFill>
                  <a:srgbClr val="FFFFFF"/>
                </a:solidFill>
                <a:latin typeface="Arial" panose="020B0604020202020204" pitchFamily="34" charset="0"/>
                <a:cs typeface="Arial" panose="020B0604020202020204" pitchFamily="34" charset="0"/>
              </a:rPr>
              <a:t>2023</a:t>
            </a:r>
            <a:endParaRPr lang="es-MX" sz="3600" b="1" dirty="0">
              <a:solidFill>
                <a:srgbClr val="FFFFFF"/>
              </a:solidFill>
              <a:latin typeface="Arial" panose="020B0604020202020204" pitchFamily="34" charset="0"/>
              <a:cs typeface="Arial" panose="020B0604020202020204" pitchFamily="34" charset="0"/>
            </a:endParaRPr>
          </a:p>
        </p:txBody>
      </p:sp>
      <p:pic>
        <p:nvPicPr>
          <p:cNvPr id="21" name="Imagen 20"/>
          <p:cNvPicPr>
            <a:picLocks noChangeAspect="1"/>
          </p:cNvPicPr>
          <p:nvPr/>
        </p:nvPicPr>
        <p:blipFill rotWithShape="1">
          <a:blip r:embed="rId3"/>
          <a:srcRect l="30713" r="28500" b="32733"/>
          <a:stretch/>
        </p:blipFill>
        <p:spPr>
          <a:xfrm>
            <a:off x="10108949" y="4770353"/>
            <a:ext cx="2141918" cy="1910455"/>
          </a:xfrm>
          <a:prstGeom prst="rect">
            <a:avLst/>
          </a:prstGeom>
          <a:noFill/>
          <a:ln>
            <a:noFill/>
          </a:ln>
        </p:spPr>
      </p:pic>
      <p:sp>
        <p:nvSpPr>
          <p:cNvPr id="13" name="Recortar y redondear rectángulo de esquina sencilla 4"/>
          <p:cNvSpPr/>
          <p:nvPr/>
        </p:nvSpPr>
        <p:spPr>
          <a:xfrm rot="10800000" flipH="1">
            <a:off x="-1" y="-1"/>
            <a:ext cx="8129847" cy="5478087"/>
          </a:xfrm>
          <a:custGeom>
            <a:avLst/>
            <a:gdLst>
              <a:gd name="connsiteX0" fmla="*/ 0 w 1520328"/>
              <a:gd name="connsiteY0" fmla="*/ 0 h 1916935"/>
              <a:gd name="connsiteX1" fmla="*/ 760164 w 1520328"/>
              <a:gd name="connsiteY1" fmla="*/ 0 h 1916935"/>
              <a:gd name="connsiteX2" fmla="*/ 1520328 w 1520328"/>
              <a:gd name="connsiteY2" fmla="*/ 760164 h 1916935"/>
              <a:gd name="connsiteX3" fmla="*/ 1520328 w 1520328"/>
              <a:gd name="connsiteY3" fmla="*/ 1916935 h 1916935"/>
              <a:gd name="connsiteX4" fmla="*/ 0 w 1520328"/>
              <a:gd name="connsiteY4" fmla="*/ 1916935 h 1916935"/>
              <a:gd name="connsiteX5" fmla="*/ 0 w 1520328"/>
              <a:gd name="connsiteY5" fmla="*/ 0 h 1916935"/>
              <a:gd name="connsiteX6" fmla="*/ 0 w 1520328"/>
              <a:gd name="connsiteY6" fmla="*/ 0 h 1916935"/>
              <a:gd name="connsiteX0" fmla="*/ 0 w 1531345"/>
              <a:gd name="connsiteY0" fmla="*/ 0 h 1916935"/>
              <a:gd name="connsiteX1" fmla="*/ 760164 w 1531345"/>
              <a:gd name="connsiteY1" fmla="*/ 0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8792"/>
              <a:gd name="connsiteY0" fmla="*/ 0 h 1916935"/>
              <a:gd name="connsiteX1" fmla="*/ 760164 w 1538792"/>
              <a:gd name="connsiteY1" fmla="*/ 0 h 1916935"/>
              <a:gd name="connsiteX2" fmla="*/ 1538792 w 1538792"/>
              <a:gd name="connsiteY2" fmla="*/ 1916483 h 1916935"/>
              <a:gd name="connsiteX3" fmla="*/ 1520328 w 1538792"/>
              <a:gd name="connsiteY3" fmla="*/ 1916935 h 1916935"/>
              <a:gd name="connsiteX4" fmla="*/ 0 w 1538792"/>
              <a:gd name="connsiteY4" fmla="*/ 1916935 h 1916935"/>
              <a:gd name="connsiteX5" fmla="*/ 0 w 1538792"/>
              <a:gd name="connsiteY5" fmla="*/ 0 h 1916935"/>
              <a:gd name="connsiteX6" fmla="*/ 0 w 1538792"/>
              <a:gd name="connsiteY6" fmla="*/ 0 h 1916935"/>
              <a:gd name="connsiteX0" fmla="*/ 0 w 1538792"/>
              <a:gd name="connsiteY0" fmla="*/ 0 h 1916935"/>
              <a:gd name="connsiteX1" fmla="*/ 767438 w 1538792"/>
              <a:gd name="connsiteY1" fmla="*/ 0 h 1916935"/>
              <a:gd name="connsiteX2" fmla="*/ 1538792 w 1538792"/>
              <a:gd name="connsiteY2" fmla="*/ 1916483 h 1916935"/>
              <a:gd name="connsiteX3" fmla="*/ 1520328 w 1538792"/>
              <a:gd name="connsiteY3" fmla="*/ 1916935 h 1916935"/>
              <a:gd name="connsiteX4" fmla="*/ 0 w 1538792"/>
              <a:gd name="connsiteY4" fmla="*/ 1916935 h 1916935"/>
              <a:gd name="connsiteX5" fmla="*/ 0 w 1538792"/>
              <a:gd name="connsiteY5" fmla="*/ 0 h 1916935"/>
              <a:gd name="connsiteX6" fmla="*/ 0 w 1538792"/>
              <a:gd name="connsiteY6" fmla="*/ 0 h 19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8792" h="1916935">
                <a:moveTo>
                  <a:pt x="0" y="0"/>
                </a:moveTo>
                <a:lnTo>
                  <a:pt x="767438" y="0"/>
                </a:lnTo>
                <a:lnTo>
                  <a:pt x="1538792" y="1916483"/>
                </a:lnTo>
                <a:lnTo>
                  <a:pt x="1520328" y="1916935"/>
                </a:lnTo>
                <a:lnTo>
                  <a:pt x="0" y="1916935"/>
                </a:lnTo>
                <a:lnTo>
                  <a:pt x="0" y="0"/>
                </a:lnTo>
                <a:lnTo>
                  <a:pt x="0" y="0"/>
                </a:lnTo>
                <a:close/>
              </a:path>
            </a:pathLst>
          </a:custGeom>
          <a:blipFill dpi="0" rotWithShape="0">
            <a:blip r:embed="rId4">
              <a:alphaModFix amt="7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1" dirty="0"/>
          </a:p>
        </p:txBody>
      </p:sp>
      <p:sp>
        <p:nvSpPr>
          <p:cNvPr id="12" name="Recortar y redondear rectángulo de esquina sencilla 4"/>
          <p:cNvSpPr/>
          <p:nvPr/>
        </p:nvSpPr>
        <p:spPr>
          <a:xfrm rot="10800000" flipH="1">
            <a:off x="0" y="5478086"/>
            <a:ext cx="4023361" cy="1350996"/>
          </a:xfrm>
          <a:custGeom>
            <a:avLst/>
            <a:gdLst>
              <a:gd name="connsiteX0" fmla="*/ 0 w 1520328"/>
              <a:gd name="connsiteY0" fmla="*/ 0 h 1916935"/>
              <a:gd name="connsiteX1" fmla="*/ 760164 w 1520328"/>
              <a:gd name="connsiteY1" fmla="*/ 0 h 1916935"/>
              <a:gd name="connsiteX2" fmla="*/ 1520328 w 1520328"/>
              <a:gd name="connsiteY2" fmla="*/ 760164 h 1916935"/>
              <a:gd name="connsiteX3" fmla="*/ 1520328 w 1520328"/>
              <a:gd name="connsiteY3" fmla="*/ 1916935 h 1916935"/>
              <a:gd name="connsiteX4" fmla="*/ 0 w 1520328"/>
              <a:gd name="connsiteY4" fmla="*/ 1916935 h 1916935"/>
              <a:gd name="connsiteX5" fmla="*/ 0 w 1520328"/>
              <a:gd name="connsiteY5" fmla="*/ 0 h 1916935"/>
              <a:gd name="connsiteX6" fmla="*/ 0 w 1520328"/>
              <a:gd name="connsiteY6" fmla="*/ 0 h 1916935"/>
              <a:gd name="connsiteX0" fmla="*/ 0 w 1531345"/>
              <a:gd name="connsiteY0" fmla="*/ 0 h 1916935"/>
              <a:gd name="connsiteX1" fmla="*/ 760164 w 1531345"/>
              <a:gd name="connsiteY1" fmla="*/ 0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1345"/>
              <a:gd name="connsiteY0" fmla="*/ 0 h 1916935"/>
              <a:gd name="connsiteX1" fmla="*/ 1062313 w 1531345"/>
              <a:gd name="connsiteY1" fmla="*/ 29416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1345"/>
              <a:gd name="connsiteY0" fmla="*/ 9492 h 1926427"/>
              <a:gd name="connsiteX1" fmla="*/ 1044147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053442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058147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168933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345" h="1926427">
                <a:moveTo>
                  <a:pt x="0" y="9492"/>
                </a:moveTo>
                <a:lnTo>
                  <a:pt x="1168933" y="0"/>
                </a:lnTo>
                <a:lnTo>
                  <a:pt x="1531345" y="1915410"/>
                </a:lnTo>
                <a:lnTo>
                  <a:pt x="1520328" y="1926427"/>
                </a:lnTo>
                <a:lnTo>
                  <a:pt x="0" y="1926427"/>
                </a:lnTo>
                <a:lnTo>
                  <a:pt x="0" y="9492"/>
                </a:lnTo>
                <a:lnTo>
                  <a:pt x="0" y="9492"/>
                </a:lnTo>
                <a:close/>
              </a:path>
            </a:pathLst>
          </a:custGeom>
          <a:gradFill flip="none" rotWithShape="1">
            <a:gsLst>
              <a:gs pos="0">
                <a:srgbClr val="1C476E">
                  <a:shade val="30000"/>
                  <a:satMod val="115000"/>
                </a:srgbClr>
              </a:gs>
              <a:gs pos="50000">
                <a:srgbClr val="1C476E">
                  <a:shade val="67500"/>
                  <a:satMod val="115000"/>
                </a:srgbClr>
              </a:gs>
              <a:gs pos="100000">
                <a:srgbClr val="1C476E">
                  <a:shade val="100000"/>
                  <a:satMod val="115000"/>
                </a:srgbClr>
              </a:gs>
            </a:gsLst>
            <a:path path="circle">
              <a:fillToRect l="50000" t="50000" r="50000" b="50000"/>
            </a:path>
            <a:tileRect/>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1"/>
          </a:p>
        </p:txBody>
      </p:sp>
      <p:sp>
        <p:nvSpPr>
          <p:cNvPr id="19" name="Recortar y redondear rectángulo de esquina sencilla 4"/>
          <p:cNvSpPr/>
          <p:nvPr/>
        </p:nvSpPr>
        <p:spPr>
          <a:xfrm flipH="1">
            <a:off x="6758245" y="-7055"/>
            <a:ext cx="5433751" cy="1851034"/>
          </a:xfrm>
          <a:custGeom>
            <a:avLst/>
            <a:gdLst>
              <a:gd name="connsiteX0" fmla="*/ 0 w 1520328"/>
              <a:gd name="connsiteY0" fmla="*/ 0 h 1916935"/>
              <a:gd name="connsiteX1" fmla="*/ 760164 w 1520328"/>
              <a:gd name="connsiteY1" fmla="*/ 0 h 1916935"/>
              <a:gd name="connsiteX2" fmla="*/ 1520328 w 1520328"/>
              <a:gd name="connsiteY2" fmla="*/ 760164 h 1916935"/>
              <a:gd name="connsiteX3" fmla="*/ 1520328 w 1520328"/>
              <a:gd name="connsiteY3" fmla="*/ 1916935 h 1916935"/>
              <a:gd name="connsiteX4" fmla="*/ 0 w 1520328"/>
              <a:gd name="connsiteY4" fmla="*/ 1916935 h 1916935"/>
              <a:gd name="connsiteX5" fmla="*/ 0 w 1520328"/>
              <a:gd name="connsiteY5" fmla="*/ 0 h 1916935"/>
              <a:gd name="connsiteX6" fmla="*/ 0 w 1520328"/>
              <a:gd name="connsiteY6" fmla="*/ 0 h 1916935"/>
              <a:gd name="connsiteX0" fmla="*/ 0 w 1531345"/>
              <a:gd name="connsiteY0" fmla="*/ 0 h 1916935"/>
              <a:gd name="connsiteX1" fmla="*/ 760164 w 1531345"/>
              <a:gd name="connsiteY1" fmla="*/ 0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1345"/>
              <a:gd name="connsiteY0" fmla="*/ 0 h 1916935"/>
              <a:gd name="connsiteX1" fmla="*/ 1062313 w 1531345"/>
              <a:gd name="connsiteY1" fmla="*/ 29416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1345"/>
              <a:gd name="connsiteY0" fmla="*/ 9492 h 1926427"/>
              <a:gd name="connsiteX1" fmla="*/ 1044147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053442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058147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140142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345" h="1926427">
                <a:moveTo>
                  <a:pt x="0" y="9492"/>
                </a:moveTo>
                <a:lnTo>
                  <a:pt x="1140142" y="0"/>
                </a:lnTo>
                <a:lnTo>
                  <a:pt x="1531345" y="1915410"/>
                </a:lnTo>
                <a:lnTo>
                  <a:pt x="1520328" y="1926427"/>
                </a:lnTo>
                <a:lnTo>
                  <a:pt x="0" y="1926427"/>
                </a:lnTo>
                <a:lnTo>
                  <a:pt x="0" y="9492"/>
                </a:lnTo>
                <a:lnTo>
                  <a:pt x="0" y="9492"/>
                </a:lnTo>
                <a:close/>
              </a:path>
            </a:pathLst>
          </a:custGeom>
          <a:gradFill flip="none" rotWithShape="1">
            <a:gsLst>
              <a:gs pos="0">
                <a:srgbClr val="03718B">
                  <a:shade val="30000"/>
                  <a:satMod val="115000"/>
                </a:srgbClr>
              </a:gs>
              <a:gs pos="50000">
                <a:srgbClr val="03718B">
                  <a:shade val="67500"/>
                  <a:satMod val="115000"/>
                </a:srgbClr>
              </a:gs>
              <a:gs pos="100000">
                <a:srgbClr val="03718B">
                  <a:shade val="100000"/>
                  <a:satMod val="115000"/>
                </a:srgbClr>
              </a:gs>
            </a:gsLst>
            <a:path path="circle">
              <a:fillToRect l="100000" t="100000"/>
            </a:path>
            <a:tileRect r="-100000" b="-100000"/>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dirty="0"/>
          </a:p>
        </p:txBody>
      </p:sp>
      <p:sp>
        <p:nvSpPr>
          <p:cNvPr id="22" name="CuadroTexto 21"/>
          <p:cNvSpPr txBox="1"/>
          <p:nvPr/>
        </p:nvSpPr>
        <p:spPr>
          <a:xfrm>
            <a:off x="5188720" y="3059868"/>
            <a:ext cx="5999098" cy="954107"/>
          </a:xfrm>
          <a:prstGeom prst="rect">
            <a:avLst/>
          </a:prstGeom>
          <a:noFill/>
        </p:spPr>
        <p:txBody>
          <a:bodyPr wrap="square" rtlCol="0">
            <a:spAutoFit/>
          </a:bodyPr>
          <a:lstStyle/>
          <a:p>
            <a:pPr algn="r"/>
            <a:r>
              <a:rPr lang="es-ES" sz="2800" b="1">
                <a:latin typeface="Century Gothic" panose="020B0502020202020204" pitchFamily="34" charset="0"/>
                <a:ea typeface="Tahoma" panose="020B0604030504040204" pitchFamily="34" charset="0"/>
                <a:cs typeface="Tahoma" panose="020B0604030504040204" pitchFamily="34" charset="0"/>
              </a:rPr>
              <a:t> Comisión Anticorrupción</a:t>
            </a:r>
          </a:p>
          <a:p>
            <a:pPr algn="r"/>
            <a:r>
              <a:rPr lang="es-ES" sz="2800" b="1">
                <a:latin typeface="Century Gothic" panose="020B0502020202020204" pitchFamily="34" charset="0"/>
                <a:ea typeface="Tahoma" panose="020B0604030504040204" pitchFamily="34" charset="0"/>
                <a:cs typeface="Tahoma" panose="020B0604030504040204" pitchFamily="34" charset="0"/>
              </a:rPr>
              <a:t>CP Gustavo Arballo</a:t>
            </a:r>
            <a:r>
              <a:rPr lang="es-ES" sz="2800" b="1">
                <a:solidFill>
                  <a:srgbClr val="33CCCC"/>
                </a:solidFill>
                <a:latin typeface="Century Gothic" panose="020B0502020202020204" pitchFamily="34" charset="0"/>
                <a:ea typeface="Tahoma" panose="020B0604030504040204" pitchFamily="34" charset="0"/>
                <a:cs typeface="Tahoma" panose="020B0604030504040204" pitchFamily="34" charset="0"/>
              </a:rPr>
              <a:t> </a:t>
            </a:r>
            <a:endParaRPr lang="es-ES" sz="2800" b="1" dirty="0">
              <a:solidFill>
                <a:srgbClr val="33CCCC"/>
              </a:solidFill>
              <a:latin typeface="Century Gothic" panose="020B0502020202020204" pitchFamily="34" charset="0"/>
              <a:ea typeface="Tahoma" panose="020B0604030504040204" pitchFamily="34" charset="0"/>
              <a:cs typeface="Tahoma" panose="020B0604030504040204" pitchFamily="34" charset="0"/>
            </a:endParaRPr>
          </a:p>
        </p:txBody>
      </p:sp>
      <p:pic>
        <p:nvPicPr>
          <p:cNvPr id="3" name="Imagen 2"/>
          <p:cNvPicPr>
            <a:picLocks noChangeAspect="1"/>
          </p:cNvPicPr>
          <p:nvPr/>
        </p:nvPicPr>
        <p:blipFill>
          <a:blip r:embed="rId5"/>
          <a:stretch>
            <a:fillRect/>
          </a:stretch>
        </p:blipFill>
        <p:spPr>
          <a:xfrm>
            <a:off x="4780140" y="4950812"/>
            <a:ext cx="1734959" cy="1549535"/>
          </a:xfrm>
          <a:prstGeom prst="rect">
            <a:avLst/>
          </a:prstGeom>
        </p:spPr>
      </p:pic>
      <p:sp>
        <p:nvSpPr>
          <p:cNvPr id="26" name="Rectángulo 25"/>
          <p:cNvSpPr/>
          <p:nvPr/>
        </p:nvSpPr>
        <p:spPr>
          <a:xfrm>
            <a:off x="5977804" y="4701089"/>
            <a:ext cx="4856158" cy="923330"/>
          </a:xfrm>
          <a:prstGeom prst="rect">
            <a:avLst/>
          </a:prstGeom>
        </p:spPr>
        <p:txBody>
          <a:bodyPr wrap="square">
            <a:spAutoFit/>
          </a:bodyPr>
          <a:lstStyle/>
          <a:p>
            <a:pPr algn="ctr"/>
            <a:r>
              <a:rPr lang="es-ES" b="1" dirty="0">
                <a:latin typeface="Century Gothic" panose="020B0502020202020204" pitchFamily="34" charset="0"/>
                <a:ea typeface="Tahoma" panose="020B0604030504040204" pitchFamily="34" charset="0"/>
                <a:cs typeface="Tahoma" panose="020B0604030504040204" pitchFamily="34" charset="0"/>
              </a:rPr>
              <a:t>LXXXV</a:t>
            </a:r>
          </a:p>
          <a:p>
            <a:pPr algn="ctr"/>
            <a:r>
              <a:rPr lang="es-ES" b="1" dirty="0">
                <a:latin typeface="Century Gothic" panose="020B0502020202020204" pitchFamily="34" charset="0"/>
                <a:ea typeface="Tahoma" panose="020B0604030504040204" pitchFamily="34" charset="0"/>
                <a:cs typeface="Tahoma" panose="020B0604030504040204" pitchFamily="34" charset="0"/>
              </a:rPr>
              <a:t>Reunión del Consejo Directivo</a:t>
            </a:r>
          </a:p>
          <a:p>
            <a:pPr algn="ctr"/>
            <a:r>
              <a:rPr lang="es-ES" b="1" dirty="0">
                <a:latin typeface="Century Gothic" panose="020B0502020202020204" pitchFamily="34" charset="0"/>
                <a:ea typeface="Tahoma" panose="020B0604030504040204" pitchFamily="34" charset="0"/>
                <a:cs typeface="Tahoma" panose="020B0604030504040204" pitchFamily="34" charset="0"/>
              </a:rPr>
              <a:t>de la FIIC</a:t>
            </a:r>
            <a:endParaRPr lang="es-MX" b="1" dirty="0">
              <a:latin typeface="Century Gothic" panose="020B0502020202020204" pitchFamily="34" charset="0"/>
              <a:ea typeface="Tahoma" panose="020B0604030504040204" pitchFamily="34" charset="0"/>
              <a:cs typeface="Tahoma" panose="020B0604030504040204" pitchFamily="34" charset="0"/>
            </a:endParaRPr>
          </a:p>
        </p:txBody>
      </p:sp>
      <p:sp>
        <p:nvSpPr>
          <p:cNvPr id="28" name="CuadroTexto 27"/>
          <p:cNvSpPr txBox="1"/>
          <p:nvPr/>
        </p:nvSpPr>
        <p:spPr>
          <a:xfrm>
            <a:off x="6000777" y="5858479"/>
            <a:ext cx="5022479" cy="369332"/>
          </a:xfrm>
          <a:prstGeom prst="rect">
            <a:avLst/>
          </a:prstGeom>
        </p:spPr>
        <p:txBody>
          <a:bodyPr wrap="square">
            <a:spAutoFit/>
          </a:bodyPr>
          <a:lstStyle>
            <a:defPPr>
              <a:defRPr lang="es-MX"/>
            </a:defPPr>
            <a:lvl1pPr algn="just">
              <a:defRPr>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es-MX" b="1" dirty="0">
                <a:solidFill>
                  <a:schemeClr val="tx1"/>
                </a:solidFill>
                <a:latin typeface="Century Gothic" panose="020B0502020202020204" pitchFamily="34" charset="0"/>
              </a:rPr>
              <a:t>septiembre 2023</a:t>
            </a:r>
          </a:p>
        </p:txBody>
      </p:sp>
      <p:sp>
        <p:nvSpPr>
          <p:cNvPr id="30" name="Recortar y redondear rectángulo de esquina sencilla 4"/>
          <p:cNvSpPr/>
          <p:nvPr/>
        </p:nvSpPr>
        <p:spPr>
          <a:xfrm rot="10800000" flipH="1">
            <a:off x="-2" y="6121396"/>
            <a:ext cx="3594102" cy="720383"/>
          </a:xfrm>
          <a:custGeom>
            <a:avLst/>
            <a:gdLst>
              <a:gd name="connsiteX0" fmla="*/ 0 w 1520328"/>
              <a:gd name="connsiteY0" fmla="*/ 0 h 1916935"/>
              <a:gd name="connsiteX1" fmla="*/ 760164 w 1520328"/>
              <a:gd name="connsiteY1" fmla="*/ 0 h 1916935"/>
              <a:gd name="connsiteX2" fmla="*/ 1520328 w 1520328"/>
              <a:gd name="connsiteY2" fmla="*/ 760164 h 1916935"/>
              <a:gd name="connsiteX3" fmla="*/ 1520328 w 1520328"/>
              <a:gd name="connsiteY3" fmla="*/ 1916935 h 1916935"/>
              <a:gd name="connsiteX4" fmla="*/ 0 w 1520328"/>
              <a:gd name="connsiteY4" fmla="*/ 1916935 h 1916935"/>
              <a:gd name="connsiteX5" fmla="*/ 0 w 1520328"/>
              <a:gd name="connsiteY5" fmla="*/ 0 h 1916935"/>
              <a:gd name="connsiteX6" fmla="*/ 0 w 1520328"/>
              <a:gd name="connsiteY6" fmla="*/ 0 h 1916935"/>
              <a:gd name="connsiteX0" fmla="*/ 0 w 1531345"/>
              <a:gd name="connsiteY0" fmla="*/ 0 h 1916935"/>
              <a:gd name="connsiteX1" fmla="*/ 760164 w 1531345"/>
              <a:gd name="connsiteY1" fmla="*/ 0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1345"/>
              <a:gd name="connsiteY0" fmla="*/ 0 h 1916935"/>
              <a:gd name="connsiteX1" fmla="*/ 1062313 w 1531345"/>
              <a:gd name="connsiteY1" fmla="*/ 29416 h 1916935"/>
              <a:gd name="connsiteX2" fmla="*/ 1531345 w 1531345"/>
              <a:gd name="connsiteY2" fmla="*/ 1905918 h 1916935"/>
              <a:gd name="connsiteX3" fmla="*/ 1520328 w 1531345"/>
              <a:gd name="connsiteY3" fmla="*/ 1916935 h 1916935"/>
              <a:gd name="connsiteX4" fmla="*/ 0 w 1531345"/>
              <a:gd name="connsiteY4" fmla="*/ 1916935 h 1916935"/>
              <a:gd name="connsiteX5" fmla="*/ 0 w 1531345"/>
              <a:gd name="connsiteY5" fmla="*/ 0 h 1916935"/>
              <a:gd name="connsiteX6" fmla="*/ 0 w 1531345"/>
              <a:gd name="connsiteY6" fmla="*/ 0 h 1916935"/>
              <a:gd name="connsiteX0" fmla="*/ 0 w 1531345"/>
              <a:gd name="connsiteY0" fmla="*/ 9492 h 1926427"/>
              <a:gd name="connsiteX1" fmla="*/ 1044147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053442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058147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168933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257783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257783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9492 h 1926427"/>
              <a:gd name="connsiteX1" fmla="*/ 1268236 w 1531345"/>
              <a:gd name="connsiteY1" fmla="*/ 0 h 1926427"/>
              <a:gd name="connsiteX2" fmla="*/ 1531345 w 1531345"/>
              <a:gd name="connsiteY2" fmla="*/ 1915410 h 1926427"/>
              <a:gd name="connsiteX3" fmla="*/ 1520328 w 1531345"/>
              <a:gd name="connsiteY3" fmla="*/ 1926427 h 1926427"/>
              <a:gd name="connsiteX4" fmla="*/ 0 w 1531345"/>
              <a:gd name="connsiteY4" fmla="*/ 1926427 h 1926427"/>
              <a:gd name="connsiteX5" fmla="*/ 0 w 1531345"/>
              <a:gd name="connsiteY5" fmla="*/ 9492 h 1926427"/>
              <a:gd name="connsiteX6" fmla="*/ 0 w 1531345"/>
              <a:gd name="connsiteY6" fmla="*/ 9492 h 1926427"/>
              <a:gd name="connsiteX0" fmla="*/ 0 w 1531345"/>
              <a:gd name="connsiteY0" fmla="*/ 44063 h 1960998"/>
              <a:gd name="connsiteX1" fmla="*/ 1316936 w 1531345"/>
              <a:gd name="connsiteY1" fmla="*/ 0 h 1960998"/>
              <a:gd name="connsiteX2" fmla="*/ 1531345 w 1531345"/>
              <a:gd name="connsiteY2" fmla="*/ 1949981 h 1960998"/>
              <a:gd name="connsiteX3" fmla="*/ 1520328 w 1531345"/>
              <a:gd name="connsiteY3" fmla="*/ 1960998 h 1960998"/>
              <a:gd name="connsiteX4" fmla="*/ 0 w 1531345"/>
              <a:gd name="connsiteY4" fmla="*/ 1960998 h 1960998"/>
              <a:gd name="connsiteX5" fmla="*/ 0 w 1531345"/>
              <a:gd name="connsiteY5" fmla="*/ 44063 h 1960998"/>
              <a:gd name="connsiteX6" fmla="*/ 0 w 1531345"/>
              <a:gd name="connsiteY6" fmla="*/ 44063 h 196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345" h="1960998">
                <a:moveTo>
                  <a:pt x="0" y="44063"/>
                </a:moveTo>
                <a:lnTo>
                  <a:pt x="1316936" y="0"/>
                </a:lnTo>
                <a:lnTo>
                  <a:pt x="1531345" y="1949981"/>
                </a:lnTo>
                <a:lnTo>
                  <a:pt x="1520328" y="1960998"/>
                </a:lnTo>
                <a:lnTo>
                  <a:pt x="0" y="1960998"/>
                </a:lnTo>
                <a:lnTo>
                  <a:pt x="0" y="44063"/>
                </a:lnTo>
                <a:lnTo>
                  <a:pt x="0" y="44063"/>
                </a:lnTo>
                <a:close/>
              </a:path>
            </a:pathLst>
          </a:custGeom>
          <a:gradFill flip="none" rotWithShape="1">
            <a:gsLst>
              <a:gs pos="0">
                <a:srgbClr val="03718B">
                  <a:shade val="30000"/>
                  <a:satMod val="115000"/>
                </a:srgbClr>
              </a:gs>
              <a:gs pos="50000">
                <a:srgbClr val="03718B">
                  <a:shade val="67500"/>
                  <a:satMod val="115000"/>
                </a:srgbClr>
              </a:gs>
              <a:gs pos="100000">
                <a:srgbClr val="03718B">
                  <a:shade val="100000"/>
                  <a:satMod val="115000"/>
                </a:srgbClr>
              </a:gs>
            </a:gsLst>
            <a:path path="circle">
              <a:fillToRect l="100000" t="100000"/>
            </a:path>
            <a:tileRect r="-100000" b="-100000"/>
          </a:gra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p>
        </p:txBody>
      </p:sp>
      <p:sp>
        <p:nvSpPr>
          <p:cNvPr id="29" name="CuadroTexto 28"/>
          <p:cNvSpPr txBox="1"/>
          <p:nvPr/>
        </p:nvSpPr>
        <p:spPr>
          <a:xfrm>
            <a:off x="7296150" y="365513"/>
            <a:ext cx="4822508" cy="1292662"/>
          </a:xfrm>
          <a:prstGeom prst="rect">
            <a:avLst/>
          </a:prstGeom>
          <a:noFill/>
        </p:spPr>
        <p:txBody>
          <a:bodyPr wrap="square" rtlCol="0">
            <a:spAutoFit/>
          </a:bodyPr>
          <a:lstStyle/>
          <a:p>
            <a:pPr algn="r"/>
            <a:r>
              <a:rPr lang="es-ES" sz="2600" b="1" dirty="0">
                <a:solidFill>
                  <a:srgbClr val="FFFFFF"/>
                </a:solidFill>
                <a:latin typeface="Arial" panose="020B0604020202020204" pitchFamily="34" charset="0"/>
                <a:cs typeface="Arial" panose="020B0604020202020204" pitchFamily="34" charset="0"/>
              </a:rPr>
              <a:t>Federación Interamericana de la Industria de la Construcción (FIIC) </a:t>
            </a:r>
          </a:p>
        </p:txBody>
      </p:sp>
      <p:sp>
        <p:nvSpPr>
          <p:cNvPr id="24" name="Paralelogramo 23"/>
          <p:cNvSpPr/>
          <p:nvPr/>
        </p:nvSpPr>
        <p:spPr>
          <a:xfrm rot="10800000">
            <a:off x="1428750" y="-7055"/>
            <a:ext cx="6702784" cy="6845030"/>
          </a:xfrm>
          <a:prstGeom prst="parallelogram">
            <a:avLst>
              <a:gd name="adj" fmla="val 75491"/>
            </a:avLst>
          </a:prstGeom>
          <a:solidFill>
            <a:schemeClr val="tx1">
              <a:lumMod val="95000"/>
              <a:lumOff val="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500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2 CuadroTexto"/>
          <p:cNvSpPr txBox="1"/>
          <p:nvPr/>
        </p:nvSpPr>
        <p:spPr>
          <a:xfrm>
            <a:off x="209973" y="760585"/>
            <a:ext cx="11830774" cy="5078313"/>
          </a:xfrm>
          <a:prstGeom prst="rect">
            <a:avLst/>
          </a:prstGeom>
          <a:noFill/>
        </p:spPr>
        <p:txBody>
          <a:bodyPr wrap="square" rtlCol="0">
            <a:spAutoFit/>
          </a:bodyPr>
          <a:lstStyle/>
          <a:p>
            <a:pPr algn="just"/>
            <a:r>
              <a:rPr lang="es-MX" dirty="0"/>
              <a:t>El INAI proporciona una herramienta digital llamada Plataforma Nacional de Transparencia (PNT) en la cual se puede consultar información pública. La PNT es un bien público, que pertenece a todas y a todos los mexicanos. Es un espacio digital donde las personas pueden pedir información a instituciones del gobierno y autoridades sin intermediarios. </a:t>
            </a:r>
          </a:p>
          <a:p>
            <a:pPr marL="285750" indent="-285750" algn="just">
              <a:buFont typeface="Arial" panose="020B0604020202020204" pitchFamily="34" charset="0"/>
              <a:buChar char="•"/>
            </a:pPr>
            <a:r>
              <a:rPr lang="es-MX" dirty="0"/>
              <a:t>Permite ejercer tus derechos a distancia. </a:t>
            </a:r>
          </a:p>
          <a:p>
            <a:pPr marL="285750" indent="-285750" algn="just">
              <a:buFont typeface="Arial" panose="020B0604020202020204" pitchFamily="34" charset="0"/>
              <a:buChar char="•"/>
            </a:pPr>
            <a:r>
              <a:rPr lang="es-MX" dirty="0"/>
              <a:t>Garantiza el anonimato. </a:t>
            </a:r>
          </a:p>
          <a:p>
            <a:pPr marL="285750" indent="-285750" algn="just">
              <a:buFont typeface="Arial" panose="020B0604020202020204" pitchFamily="34" charset="0"/>
              <a:buChar char="•"/>
            </a:pPr>
            <a:r>
              <a:rPr lang="es-MX" dirty="0"/>
              <a:t>Puedes consultar información pública. </a:t>
            </a:r>
          </a:p>
          <a:p>
            <a:pPr marL="285750" indent="-285750" algn="just">
              <a:buFont typeface="Arial" panose="020B0604020202020204" pitchFamily="34" charset="0"/>
              <a:buChar char="•"/>
            </a:pPr>
            <a:r>
              <a:rPr lang="es-MX" dirty="0"/>
              <a:t>Presenta solicitudes de información y de datos personales.</a:t>
            </a:r>
          </a:p>
          <a:p>
            <a:pPr marL="285750" indent="-285750" algn="just">
              <a:buFont typeface="Arial" panose="020B0604020202020204" pitchFamily="34" charset="0"/>
              <a:buChar char="•"/>
            </a:pPr>
            <a:r>
              <a:rPr lang="es-MX" dirty="0"/>
              <a:t> Entabla inconformidades.</a:t>
            </a:r>
          </a:p>
          <a:p>
            <a:pPr algn="just"/>
            <a:endParaRPr lang="es-MX" dirty="0"/>
          </a:p>
          <a:p>
            <a:pPr algn="just"/>
            <a:r>
              <a:rPr lang="es-MX" dirty="0"/>
              <a:t>La utilidad de la PNT en empresas contribuye a la consulta de información o solicitudes relacionadas con: </a:t>
            </a:r>
          </a:p>
          <a:p>
            <a:pPr marL="285750" indent="-285750" algn="just">
              <a:buFont typeface="Arial" panose="020B0604020202020204" pitchFamily="34" charset="0"/>
              <a:buChar char="•"/>
            </a:pPr>
            <a:r>
              <a:rPr lang="es-MX" dirty="0"/>
              <a:t>Créditos </a:t>
            </a:r>
          </a:p>
          <a:p>
            <a:pPr marL="285750" indent="-285750" algn="just">
              <a:buFont typeface="Arial" panose="020B0604020202020204" pitchFamily="34" charset="0"/>
              <a:buChar char="•"/>
            </a:pPr>
            <a:r>
              <a:rPr lang="es-MX" dirty="0"/>
              <a:t>Contratos </a:t>
            </a:r>
          </a:p>
          <a:p>
            <a:pPr marL="285750" indent="-285750" algn="just">
              <a:buFont typeface="Arial" panose="020B0604020202020204" pitchFamily="34" charset="0"/>
              <a:buChar char="•"/>
            </a:pPr>
            <a:r>
              <a:rPr lang="es-MX" dirty="0"/>
              <a:t>Facturas </a:t>
            </a:r>
          </a:p>
          <a:p>
            <a:pPr marL="285750" indent="-285750" algn="just">
              <a:buFont typeface="Arial" panose="020B0604020202020204" pitchFamily="34" charset="0"/>
              <a:buChar char="•"/>
            </a:pPr>
            <a:r>
              <a:rPr lang="es-MX" dirty="0"/>
              <a:t>Pagos </a:t>
            </a:r>
          </a:p>
          <a:p>
            <a:pPr marL="285750" indent="-285750" algn="just">
              <a:buFont typeface="Arial" panose="020B0604020202020204" pitchFamily="34" charset="0"/>
              <a:buChar char="•"/>
            </a:pPr>
            <a:r>
              <a:rPr lang="es-MX" dirty="0"/>
              <a:t>Ingresos </a:t>
            </a:r>
          </a:p>
          <a:p>
            <a:pPr marL="285750" indent="-285750" algn="just">
              <a:buFont typeface="Arial" panose="020B0604020202020204" pitchFamily="34" charset="0"/>
              <a:buChar char="•"/>
            </a:pPr>
            <a:r>
              <a:rPr lang="es-MX" dirty="0"/>
              <a:t>Procesos de licitación</a:t>
            </a:r>
          </a:p>
          <a:p>
            <a:pPr marL="285750" indent="-285750" algn="just">
              <a:buFont typeface="Arial" panose="020B0604020202020204" pitchFamily="34" charset="0"/>
              <a:buChar char="•"/>
            </a:pPr>
            <a:r>
              <a:rPr lang="es-MX" dirty="0"/>
              <a:t>Registro de marcas </a:t>
            </a:r>
          </a:p>
          <a:p>
            <a:pPr marL="285750" indent="-285750" algn="just">
              <a:buFont typeface="Arial" panose="020B0604020202020204" pitchFamily="34" charset="0"/>
              <a:buChar char="•"/>
            </a:pPr>
            <a:r>
              <a:rPr lang="es-MX" dirty="0"/>
              <a:t>Impuestos</a:t>
            </a:r>
          </a:p>
        </p:txBody>
      </p:sp>
      <p:sp>
        <p:nvSpPr>
          <p:cNvPr id="2" name="Rectángulo 1"/>
          <p:cNvSpPr/>
          <p:nvPr/>
        </p:nvSpPr>
        <p:spPr>
          <a:xfrm>
            <a:off x="209973" y="202254"/>
            <a:ext cx="6087795" cy="492443"/>
          </a:xfrm>
          <a:prstGeom prst="rect">
            <a:avLst/>
          </a:prstGeom>
        </p:spPr>
        <p:txBody>
          <a:bodyPr wrap="square">
            <a:spAutoFit/>
          </a:bodyPr>
          <a:lstStyle/>
          <a:p>
            <a:r>
              <a:rPr lang="es-MX" sz="2600" b="1" dirty="0"/>
              <a:t>Plataforma Nacional de Transparencia INAI</a:t>
            </a:r>
          </a:p>
        </p:txBody>
      </p:sp>
      <p:sp>
        <p:nvSpPr>
          <p:cNvPr id="3" name="Marcador de número de diapositiva 2"/>
          <p:cNvSpPr>
            <a:spLocks noGrp="1"/>
          </p:cNvSpPr>
          <p:nvPr>
            <p:ph type="sldNum" sz="quarter" idx="12"/>
          </p:nvPr>
        </p:nvSpPr>
        <p:spPr/>
        <p:txBody>
          <a:bodyPr/>
          <a:lstStyle/>
          <a:p>
            <a:r>
              <a:rPr lang="es-MX" dirty="0"/>
              <a:t>9</a:t>
            </a:r>
          </a:p>
        </p:txBody>
      </p:sp>
    </p:spTree>
    <p:extLst>
      <p:ext uri="{BB962C8B-B14F-4D97-AF65-F5344CB8AC3E}">
        <p14:creationId xmlns:p14="http://schemas.microsoft.com/office/powerpoint/2010/main" val="184131481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2 CuadroTexto"/>
          <p:cNvSpPr txBox="1"/>
          <p:nvPr/>
        </p:nvSpPr>
        <p:spPr>
          <a:xfrm>
            <a:off x="209973" y="902253"/>
            <a:ext cx="11830774" cy="4801314"/>
          </a:xfrm>
          <a:prstGeom prst="rect">
            <a:avLst/>
          </a:prstGeom>
          <a:noFill/>
        </p:spPr>
        <p:txBody>
          <a:bodyPr wrap="square" rtlCol="0">
            <a:spAutoFit/>
          </a:bodyPr>
          <a:lstStyle/>
          <a:p>
            <a:pPr algn="just"/>
            <a:r>
              <a:rPr lang="es-MX" dirty="0"/>
              <a:t>La Plataforma Digital Nacional (PDN) del Sistema Nacional Anticorrupción (SNA) es un instrumento de inteligencia que tiene como objetivo eliminar las barreras de información para que los datos públicos sean comparables, accesibles y utilizables a efecto de combatir cualquier acto de corrupción. </a:t>
            </a:r>
          </a:p>
          <a:p>
            <a:r>
              <a:rPr lang="es-MX" dirty="0"/>
              <a:t>La Secretaría Ejecutiva del Sistema Nacional Anticorrupción (SESNA), organismo descentralizado no sectorizado, es responsable de administrar la PDN.</a:t>
            </a:r>
            <a:br>
              <a:rPr lang="es-MX" dirty="0"/>
            </a:br>
            <a:r>
              <a:rPr lang="es-MX" dirty="0"/>
              <a:t>La PDN no es generadora ni un repositorio de datos, sino una plataforma de interoperabilidad que consulta información de diversas fuentes. </a:t>
            </a:r>
          </a:p>
          <a:p>
            <a:r>
              <a:rPr lang="es-MX" dirty="0"/>
              <a:t>Usando la PDN, las autoridades encargadas de la lucha anticorrupción pueden tomar decisiones basadas en evidencia a partir de grandes cantidades de datos. </a:t>
            </a:r>
          </a:p>
          <a:p>
            <a:r>
              <a:rPr lang="es-MX" dirty="0"/>
              <a:t>El desarrollo de la PDN considera seis sistemas contemplados en la Ley General del Sistema Nacional Anticorrupción (LGSNA):</a:t>
            </a:r>
          </a:p>
          <a:p>
            <a:endParaRPr lang="es-MX" dirty="0"/>
          </a:p>
          <a:p>
            <a:pPr marL="285750" indent="-285750">
              <a:buFont typeface="Arial" panose="020B0604020202020204" pitchFamily="34" charset="0"/>
              <a:buChar char="•"/>
            </a:pPr>
            <a:r>
              <a:rPr lang="es-MX" dirty="0"/>
              <a:t>Evolución patrimonial, de declaración de intereses y constancia de presentación de declaración fiscal</a:t>
            </a:r>
          </a:p>
          <a:p>
            <a:pPr marL="285750" indent="-285750">
              <a:buFont typeface="Arial" panose="020B0604020202020204" pitchFamily="34" charset="0"/>
              <a:buChar char="•"/>
            </a:pPr>
            <a:r>
              <a:rPr lang="es-MX" dirty="0"/>
              <a:t>Servidores públicos que intervengan en procedimientos de contrataciones públicas</a:t>
            </a:r>
          </a:p>
          <a:p>
            <a:pPr marL="285750" indent="-285750">
              <a:buFont typeface="Arial" panose="020B0604020202020204" pitchFamily="34" charset="0"/>
              <a:buChar char="•"/>
            </a:pPr>
            <a:r>
              <a:rPr lang="es-MX" dirty="0"/>
              <a:t>Servidores públicos y particulares sancionados</a:t>
            </a:r>
          </a:p>
          <a:p>
            <a:pPr marL="285750" indent="-285750">
              <a:buFont typeface="Arial" panose="020B0604020202020204" pitchFamily="34" charset="0"/>
              <a:buChar char="•"/>
            </a:pPr>
            <a:r>
              <a:rPr lang="es-MX" dirty="0"/>
              <a:t>Información y comunicación del Sistema Nacional Anticorrupción y del Sistema Nacional de Fiscalización</a:t>
            </a:r>
          </a:p>
          <a:p>
            <a:pPr marL="285750" indent="-285750">
              <a:buFont typeface="Arial" panose="020B0604020202020204" pitchFamily="34" charset="0"/>
              <a:buChar char="•"/>
            </a:pPr>
            <a:r>
              <a:rPr lang="es-MX" dirty="0"/>
              <a:t>Denuncias públicas de faltas administrativas y hechos de corrupción</a:t>
            </a:r>
          </a:p>
          <a:p>
            <a:pPr marL="285750" indent="-285750">
              <a:buFont typeface="Arial" panose="020B0604020202020204" pitchFamily="34" charset="0"/>
              <a:buChar char="•"/>
            </a:pPr>
            <a:r>
              <a:rPr lang="es-MX" dirty="0"/>
              <a:t>Información Pública de Contrataciones</a:t>
            </a:r>
          </a:p>
        </p:txBody>
      </p:sp>
      <p:sp>
        <p:nvSpPr>
          <p:cNvPr id="2" name="Rectángulo 1"/>
          <p:cNvSpPr/>
          <p:nvPr/>
        </p:nvSpPr>
        <p:spPr>
          <a:xfrm>
            <a:off x="209973" y="202254"/>
            <a:ext cx="11149193" cy="492443"/>
          </a:xfrm>
          <a:prstGeom prst="rect">
            <a:avLst/>
          </a:prstGeom>
        </p:spPr>
        <p:txBody>
          <a:bodyPr wrap="square">
            <a:spAutoFit/>
          </a:bodyPr>
          <a:lstStyle/>
          <a:p>
            <a:r>
              <a:rPr lang="es-MX" sz="2600" b="1" dirty="0"/>
              <a:t>Plataforma Digital Nacional del Sistema Nacional de Transparencia </a:t>
            </a:r>
          </a:p>
        </p:txBody>
      </p:sp>
      <p:sp>
        <p:nvSpPr>
          <p:cNvPr id="3" name="Marcador de número de diapositiva 2"/>
          <p:cNvSpPr>
            <a:spLocks noGrp="1"/>
          </p:cNvSpPr>
          <p:nvPr>
            <p:ph type="sldNum" sz="quarter" idx="12"/>
          </p:nvPr>
        </p:nvSpPr>
        <p:spPr/>
        <p:txBody>
          <a:bodyPr/>
          <a:lstStyle/>
          <a:p>
            <a:r>
              <a:rPr lang="es-MX" dirty="0"/>
              <a:t>10</a:t>
            </a:r>
          </a:p>
        </p:txBody>
      </p:sp>
    </p:spTree>
    <p:extLst>
      <p:ext uri="{BB962C8B-B14F-4D97-AF65-F5344CB8AC3E}">
        <p14:creationId xmlns:p14="http://schemas.microsoft.com/office/powerpoint/2010/main" val="50444749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a:extLst>
              <a:ext uri="{FF2B5EF4-FFF2-40B4-BE49-F238E27FC236}">
                <a16:creationId xmlns:a16="http://schemas.microsoft.com/office/drawing/2014/main" id="{C5FE5753-C035-704B-A10B-DF11A34A864A}"/>
              </a:ext>
            </a:extLst>
          </p:cNvPr>
          <p:cNvSpPr txBox="1"/>
          <p:nvPr/>
        </p:nvSpPr>
        <p:spPr>
          <a:xfrm>
            <a:off x="155976" y="141507"/>
            <a:ext cx="10612192" cy="492443"/>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600" b="1" dirty="0"/>
              <a:t>Propuesta para el Sector Público COMPLIANCE OFFICER PÚBLICO </a:t>
            </a:r>
          </a:p>
        </p:txBody>
      </p:sp>
      <p:sp>
        <p:nvSpPr>
          <p:cNvPr id="3" name="Cuadro de texto 2"/>
          <p:cNvSpPr txBox="1">
            <a:spLocks noChangeArrowheads="1"/>
          </p:cNvSpPr>
          <p:nvPr/>
        </p:nvSpPr>
        <p:spPr bwMode="auto">
          <a:xfrm>
            <a:off x="155976" y="1051655"/>
            <a:ext cx="11744733" cy="8279190"/>
          </a:xfrm>
          <a:prstGeom prst="rect">
            <a:avLst/>
          </a:prstGeom>
          <a:noFill/>
          <a:ln w="9525">
            <a:noFill/>
            <a:miter lim="800000"/>
            <a:headEnd/>
            <a:tailEnd/>
          </a:ln>
        </p:spPr>
        <p:txBody>
          <a:bodyPr rot="0" vert="horz" wrap="square" lIns="91440" tIns="45720" rIns="91440" bIns="45720" anchor="t" anchorCtr="0">
            <a:spAutoFit/>
          </a:bodyPr>
          <a:lstStyle/>
          <a:p>
            <a:pPr algn="just"/>
            <a:r>
              <a:rPr lang="es-MX" dirty="0">
                <a:solidFill>
                  <a:srgbClr val="202124"/>
                </a:solidFill>
                <a:latin typeface="Century Gothic" panose="020B0502020202020204" pitchFamily="34" charset="0"/>
              </a:rPr>
              <a:t>Como propuesta creemos que es importante disolver la Secretaria de la Función Pública el cual fiscaliza el desempeño de los programas de gobierno, a fin de verificar la eficacia, eficiencia y economía en el cumplimiento de sus objetivos y metas pero esto no es así ya que el designado lo coloca el Presidente por lo que no existe una óptima eficacia en el ejercicio.</a:t>
            </a:r>
          </a:p>
          <a:p>
            <a:pPr algn="just"/>
            <a:endParaRPr lang="es-MX" dirty="0">
              <a:solidFill>
                <a:srgbClr val="202124"/>
              </a:solidFill>
              <a:latin typeface="Century Gothic" panose="020B0502020202020204" pitchFamily="34" charset="0"/>
            </a:endParaRPr>
          </a:p>
          <a:p>
            <a:pPr algn="just"/>
            <a:r>
              <a:rPr lang="es-MX" dirty="0">
                <a:solidFill>
                  <a:srgbClr val="202124"/>
                </a:solidFill>
                <a:latin typeface="Century Gothic" panose="020B0502020202020204" pitchFamily="34" charset="0"/>
              </a:rPr>
              <a:t>La adopción del Sistema de </a:t>
            </a:r>
            <a:r>
              <a:rPr lang="es-MX" dirty="0" err="1">
                <a:solidFill>
                  <a:srgbClr val="202124"/>
                </a:solidFill>
                <a:latin typeface="Century Gothic" panose="020B0502020202020204" pitchFamily="34" charset="0"/>
              </a:rPr>
              <a:t>Compliance</a:t>
            </a:r>
            <a:r>
              <a:rPr lang="es-MX" dirty="0">
                <a:solidFill>
                  <a:srgbClr val="202124"/>
                </a:solidFill>
                <a:latin typeface="Century Gothic" panose="020B0502020202020204" pitchFamily="34" charset="0"/>
              </a:rPr>
              <a:t> en el Sector Público es necesario para fortalecer los mecanismos que han sido establecidos en la administración pública federal para identificar, evaluar, y dar respuesta a los riesgos legales a los que las dependencias y las entidades se encuentran expuestas para así asegurar el comportamiento ético por parte de los servidores públicos.</a:t>
            </a:r>
          </a:p>
          <a:p>
            <a:pPr algn="just"/>
            <a:endParaRPr lang="es-MX" dirty="0">
              <a:solidFill>
                <a:srgbClr val="202124"/>
              </a:solidFill>
              <a:latin typeface="Century Gothic" panose="020B0502020202020204" pitchFamily="34" charset="0"/>
            </a:endParaRPr>
          </a:p>
          <a:p>
            <a:pPr algn="just"/>
            <a:r>
              <a:rPr lang="es-MX" dirty="0">
                <a:solidFill>
                  <a:srgbClr val="202124"/>
                </a:solidFill>
                <a:latin typeface="Century Gothic" panose="020B0502020202020204" pitchFamily="34" charset="0"/>
              </a:rPr>
              <a:t>Contar con una herramienta de </a:t>
            </a:r>
            <a:r>
              <a:rPr lang="es-MX" b="1" dirty="0">
                <a:solidFill>
                  <a:srgbClr val="202124"/>
                </a:solidFill>
                <a:latin typeface="Century Gothic" panose="020B0502020202020204" pitchFamily="34" charset="0"/>
              </a:rPr>
              <a:t>ética e integridad </a:t>
            </a:r>
            <a:r>
              <a:rPr lang="es-MX" dirty="0">
                <a:solidFill>
                  <a:srgbClr val="202124"/>
                </a:solidFill>
                <a:latin typeface="Century Gothic" panose="020B0502020202020204" pitchFamily="34" charset="0"/>
              </a:rPr>
              <a:t>como es el </a:t>
            </a:r>
            <a:r>
              <a:rPr lang="es-MX" dirty="0" err="1">
                <a:solidFill>
                  <a:srgbClr val="202124"/>
                </a:solidFill>
                <a:latin typeface="Century Gothic" panose="020B0502020202020204" pitchFamily="34" charset="0"/>
              </a:rPr>
              <a:t>Compliance</a:t>
            </a:r>
            <a:r>
              <a:rPr lang="es-MX" dirty="0">
                <a:solidFill>
                  <a:srgbClr val="202124"/>
                </a:solidFill>
                <a:latin typeface="Century Gothic" panose="020B0502020202020204" pitchFamily="34" charset="0"/>
              </a:rPr>
              <a:t>, con la finalidad última de promover el cambio cultural conducirá a esas instituciones sólidas, recuperando la legitimidad democrática y la confianza ciudadana. </a:t>
            </a:r>
          </a:p>
          <a:p>
            <a:pPr algn="just"/>
            <a:r>
              <a:rPr lang="es-MX" dirty="0">
                <a:solidFill>
                  <a:srgbClr val="202124"/>
                </a:solidFill>
                <a:latin typeface="Century Gothic" panose="020B0502020202020204" pitchFamily="34" charset="0"/>
              </a:rPr>
              <a:t>Porque el </a:t>
            </a:r>
            <a:r>
              <a:rPr lang="es-MX" dirty="0" err="1">
                <a:solidFill>
                  <a:srgbClr val="202124"/>
                </a:solidFill>
                <a:latin typeface="Century Gothic" panose="020B0502020202020204" pitchFamily="34" charset="0"/>
              </a:rPr>
              <a:t>Compliance</a:t>
            </a:r>
            <a:r>
              <a:rPr lang="es-MX" dirty="0">
                <a:solidFill>
                  <a:srgbClr val="202124"/>
                </a:solidFill>
                <a:latin typeface="Century Gothic" panose="020B0502020202020204" pitchFamily="34" charset="0"/>
              </a:rPr>
              <a:t> Público, hace referencia una función independiente que identifica, asesora, alerta, monitorea y reporta los riesgos de cumplimiento en las organizaciones en relación con las leyes aplicables, las regulaciones, los códigos de conducta y los estándares de buenas prácticas. </a:t>
            </a:r>
          </a:p>
          <a:p>
            <a:pPr algn="just"/>
            <a:endParaRPr lang="es-MX" dirty="0">
              <a:solidFill>
                <a:srgbClr val="202124"/>
              </a:solidFill>
              <a:latin typeface="Century Gothic" panose="020B0502020202020204" pitchFamily="34"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latin typeface="Century Gothic" panose="020B0502020202020204" pitchFamily="34" charset="0"/>
            </a:endParaRPr>
          </a:p>
          <a:p>
            <a:pPr lvl="0"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dirty="0">
              <a:solidFill>
                <a:srgbClr val="202124"/>
              </a:solidFill>
              <a:latin typeface="Century Gothic" panose="020B0502020202020204" pitchFamily="34"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Marcador de número de diapositiva 2"/>
          <p:cNvSpPr>
            <a:spLocks noGrp="1"/>
          </p:cNvSpPr>
          <p:nvPr>
            <p:ph type="sldNum" sz="quarter" idx="12"/>
          </p:nvPr>
        </p:nvSpPr>
        <p:spPr>
          <a:xfrm>
            <a:off x="8610600" y="6356350"/>
            <a:ext cx="2743200" cy="365125"/>
          </a:xfrm>
        </p:spPr>
        <p:txBody>
          <a:bodyPr/>
          <a:lstStyle/>
          <a:p>
            <a:r>
              <a:rPr lang="es-MX" dirty="0"/>
              <a:t>11</a:t>
            </a:r>
          </a:p>
        </p:txBody>
      </p:sp>
    </p:spTree>
    <p:extLst>
      <p:ext uri="{BB962C8B-B14F-4D97-AF65-F5344CB8AC3E}">
        <p14:creationId xmlns:p14="http://schemas.microsoft.com/office/powerpoint/2010/main" val="205130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2"/>
          <p:cNvSpPr txBox="1">
            <a:spLocks noChangeArrowheads="1"/>
          </p:cNvSpPr>
          <p:nvPr/>
        </p:nvSpPr>
        <p:spPr bwMode="auto">
          <a:xfrm>
            <a:off x="304800" y="455089"/>
            <a:ext cx="11744733" cy="8279190"/>
          </a:xfrm>
          <a:prstGeom prst="rect">
            <a:avLst/>
          </a:prstGeom>
          <a:noFill/>
          <a:ln w="9525">
            <a:noFill/>
            <a:miter lim="800000"/>
            <a:headEnd/>
            <a:tailEnd/>
          </a:ln>
        </p:spPr>
        <p:txBody>
          <a:bodyPr rot="0" vert="horz" wrap="square" lIns="91440" tIns="45720" rIns="91440" bIns="45720" anchor="t" anchorCtr="0">
            <a:spAutoFit/>
          </a:bodyPr>
          <a:lstStyle/>
          <a:p>
            <a:pPr algn="just"/>
            <a:r>
              <a:rPr lang="es-MX" dirty="0">
                <a:solidFill>
                  <a:srgbClr val="202124"/>
                </a:solidFill>
                <a:latin typeface="Century Gothic" panose="020B0502020202020204" pitchFamily="34" charset="0"/>
              </a:rPr>
              <a:t>La traslación al ámbito público de las políticas de </a:t>
            </a:r>
            <a:r>
              <a:rPr lang="es-MX" dirty="0" err="1">
                <a:solidFill>
                  <a:srgbClr val="202124"/>
                </a:solidFill>
                <a:latin typeface="Century Gothic" panose="020B0502020202020204" pitchFamily="34" charset="0"/>
              </a:rPr>
              <a:t>Compliance</a:t>
            </a:r>
            <a:r>
              <a:rPr lang="es-MX" dirty="0">
                <a:solidFill>
                  <a:srgbClr val="202124"/>
                </a:solidFill>
                <a:latin typeface="Century Gothic" panose="020B0502020202020204" pitchFamily="34" charset="0"/>
              </a:rPr>
              <a:t> se presenta como una técnica innovadora que permitirá adoptar enfoques eficaces basados en los marcos de integridad institucional de la OCDE y no muy alejados de precedentes basados en los códigos éticos o códigos de buen gobierno que, adecuadamente diseñados, podrían asimilarse a programas de cumplimiento normativo, siguiendo la Convención de Naciones Unidas contra la Corrupción. </a:t>
            </a:r>
          </a:p>
          <a:p>
            <a:pPr algn="just"/>
            <a:r>
              <a:rPr lang="es-MX" dirty="0">
                <a:solidFill>
                  <a:srgbClr val="202124"/>
                </a:solidFill>
                <a:latin typeface="Century Gothic" panose="020B0502020202020204" pitchFamily="34" charset="0"/>
              </a:rPr>
              <a:t>Resulta necesario efectuar el correspondiente diagnóstico del escenario del sector público respecto a la corrupción, a través del correspondiente mapa de riesgos y examinar cómo prevenir los riesgos normativos en empresas públicas mediante el </a:t>
            </a:r>
            <a:r>
              <a:rPr lang="es-MX" dirty="0" err="1">
                <a:solidFill>
                  <a:srgbClr val="202124"/>
                </a:solidFill>
                <a:latin typeface="Century Gothic" panose="020B0502020202020204" pitchFamily="34" charset="0"/>
              </a:rPr>
              <a:t>Compliance</a:t>
            </a:r>
            <a:r>
              <a:rPr lang="es-MX" dirty="0">
                <a:solidFill>
                  <a:srgbClr val="202124"/>
                </a:solidFill>
                <a:latin typeface="Century Gothic" panose="020B0502020202020204" pitchFamily="34" charset="0"/>
              </a:rPr>
              <a:t>, con las diferentes proyecciones que alcanza: </a:t>
            </a:r>
            <a:r>
              <a:rPr lang="es-MX" b="1" dirty="0">
                <a:solidFill>
                  <a:srgbClr val="202124"/>
                </a:solidFill>
                <a:latin typeface="Century Gothic" panose="020B0502020202020204" pitchFamily="34" charset="0"/>
              </a:rPr>
              <a:t>conflictos interés, soborno y corrupción, gestión con terceras partes</a:t>
            </a:r>
            <a:r>
              <a:rPr lang="es-MX" dirty="0">
                <a:solidFill>
                  <a:srgbClr val="202124"/>
                </a:solidFill>
                <a:latin typeface="Century Gothic" panose="020B0502020202020204" pitchFamily="34" charset="0"/>
              </a:rPr>
              <a:t>. Y para ello, incorporar nuevas técnicas e importar modelos del sector privado, convenientemente adaptados al sector público. </a:t>
            </a:r>
          </a:p>
          <a:p>
            <a:pPr algn="just"/>
            <a:endParaRPr lang="es-MX" dirty="0">
              <a:solidFill>
                <a:srgbClr val="202124"/>
              </a:solidFill>
              <a:latin typeface="Century Gothic" panose="020B0502020202020204" pitchFamily="34" charset="0"/>
            </a:endParaRPr>
          </a:p>
          <a:p>
            <a:pPr marL="285750" lvl="0" indent="-285750" algn="just">
              <a:buFont typeface="Arial" panose="020B0604020202020204" pitchFamily="34" charset="0"/>
              <a:buChar char="•"/>
            </a:pPr>
            <a:r>
              <a:rPr lang="es-MX" dirty="0">
                <a:solidFill>
                  <a:srgbClr val="202124"/>
                </a:solidFill>
                <a:latin typeface="Century Gothic" panose="020B0502020202020204" pitchFamily="34" charset="0"/>
              </a:rPr>
              <a:t>La primer característica sería la independencia en el ejercicio de su función</a:t>
            </a:r>
          </a:p>
          <a:p>
            <a:pPr marL="285750" lvl="0" indent="-285750" algn="just">
              <a:buFont typeface="Arial" panose="020B0604020202020204" pitchFamily="34" charset="0"/>
              <a:buChar char="•"/>
            </a:pPr>
            <a:r>
              <a:rPr lang="es-MX" dirty="0">
                <a:solidFill>
                  <a:srgbClr val="202124"/>
                </a:solidFill>
                <a:latin typeface="Century Gothic" panose="020B0502020202020204" pitchFamily="34" charset="0"/>
              </a:rPr>
              <a:t>El </a:t>
            </a:r>
            <a:r>
              <a:rPr lang="es-MX" dirty="0" err="1">
                <a:solidFill>
                  <a:srgbClr val="202124"/>
                </a:solidFill>
                <a:latin typeface="Century Gothic" panose="020B0502020202020204" pitchFamily="34" charset="0"/>
              </a:rPr>
              <a:t>Compliance</a:t>
            </a:r>
            <a:r>
              <a:rPr lang="es-MX" dirty="0">
                <a:solidFill>
                  <a:srgbClr val="202124"/>
                </a:solidFill>
                <a:latin typeface="Century Gothic" panose="020B0502020202020204" pitchFamily="34" charset="0"/>
              </a:rPr>
              <a:t> en el Sector Público debe ser colegiada y transexenal</a:t>
            </a:r>
          </a:p>
          <a:p>
            <a:pPr marL="285750" indent="-285750" algn="just">
              <a:buFont typeface="Arial" panose="020B0604020202020204" pitchFamily="34" charset="0"/>
              <a:buChar char="•"/>
            </a:pPr>
            <a:r>
              <a:rPr lang="es-MX" dirty="0">
                <a:solidFill>
                  <a:srgbClr val="202124"/>
                </a:solidFill>
                <a:latin typeface="Century Gothic" panose="020B0502020202020204" pitchFamily="34" charset="0"/>
              </a:rPr>
              <a:t>Y con poder coercitivo</a:t>
            </a:r>
          </a:p>
          <a:p>
            <a:pPr algn="just"/>
            <a:r>
              <a:rPr lang="es-MX" dirty="0">
                <a:solidFill>
                  <a:srgbClr val="202124"/>
                </a:solidFill>
                <a:latin typeface="Century Gothic" panose="020B0502020202020204" pitchFamily="34" charset="0"/>
              </a:rPr>
              <a:t> </a:t>
            </a:r>
          </a:p>
          <a:p>
            <a:pPr algn="just"/>
            <a:endParaRPr lang="es-MX" dirty="0">
              <a:solidFill>
                <a:srgbClr val="202124"/>
              </a:solidFill>
              <a:latin typeface="Century Gothic" panose="020B0502020202020204" pitchFamily="34"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latin typeface="Century Gothic" panose="020B0502020202020204" pitchFamily="34" charset="0"/>
            </a:endParaRPr>
          </a:p>
          <a:p>
            <a:pPr lvl="0"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dirty="0">
              <a:solidFill>
                <a:srgbClr val="202124"/>
              </a:solidFill>
              <a:latin typeface="Century Gothic" panose="020B0502020202020204" pitchFamily="34"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 name="Marcador de número de diapositiva 2"/>
          <p:cNvSpPr>
            <a:spLocks noGrp="1"/>
          </p:cNvSpPr>
          <p:nvPr>
            <p:ph type="sldNum" sz="quarter" idx="12"/>
          </p:nvPr>
        </p:nvSpPr>
        <p:spPr>
          <a:xfrm>
            <a:off x="8815317" y="6356350"/>
            <a:ext cx="2743200" cy="365125"/>
          </a:xfrm>
        </p:spPr>
        <p:txBody>
          <a:bodyPr/>
          <a:lstStyle/>
          <a:p>
            <a:r>
              <a:rPr lang="es-MX" dirty="0"/>
              <a:t>12</a:t>
            </a:r>
          </a:p>
        </p:txBody>
      </p:sp>
    </p:spTree>
    <p:extLst>
      <p:ext uri="{BB962C8B-B14F-4D97-AF65-F5344CB8AC3E}">
        <p14:creationId xmlns:p14="http://schemas.microsoft.com/office/powerpoint/2010/main" val="106478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2">
            <a:extLst>
              <a:ext uri="{FF2B5EF4-FFF2-40B4-BE49-F238E27FC236}">
                <a16:creationId xmlns:a16="http://schemas.microsoft.com/office/drawing/2014/main" id="{C5FE5753-C035-704B-A10B-DF11A34A864A}"/>
              </a:ext>
            </a:extLst>
          </p:cNvPr>
          <p:cNvSpPr txBox="1"/>
          <p:nvPr/>
        </p:nvSpPr>
        <p:spPr>
          <a:xfrm>
            <a:off x="155976" y="141507"/>
            <a:ext cx="10612192" cy="492443"/>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600" b="1" dirty="0"/>
              <a:t>Ley </a:t>
            </a:r>
            <a:r>
              <a:rPr lang="es-MX" sz="2600" b="1" dirty="0" err="1"/>
              <a:t>Whistleblowers</a:t>
            </a:r>
            <a:endParaRPr lang="es-MX" sz="2600" b="1" dirty="0"/>
          </a:p>
        </p:txBody>
      </p:sp>
      <p:sp>
        <p:nvSpPr>
          <p:cNvPr id="3" name="Cuadro de texto 2"/>
          <p:cNvSpPr txBox="1">
            <a:spLocks noChangeArrowheads="1"/>
          </p:cNvSpPr>
          <p:nvPr/>
        </p:nvSpPr>
        <p:spPr bwMode="auto">
          <a:xfrm>
            <a:off x="5185081" y="387728"/>
            <a:ext cx="6864762" cy="6678751"/>
          </a:xfrm>
          <a:prstGeom prst="rect">
            <a:avLst/>
          </a:prstGeom>
          <a:noFill/>
          <a:ln w="9525">
            <a:noFill/>
            <a:miter lim="800000"/>
            <a:headEnd/>
            <a:tailEnd/>
          </a:ln>
        </p:spPr>
        <p:txBody>
          <a:bodyPr rot="0" vert="horz" wrap="square" lIns="91440" tIns="45720" rIns="91440" bIns="45720" anchor="t" anchorCtr="0">
            <a:spAutoFit/>
          </a:bodyPr>
          <a:lstStyle/>
          <a:p>
            <a:pPr algn="just"/>
            <a:r>
              <a:rPr lang="es-MX" dirty="0">
                <a:solidFill>
                  <a:srgbClr val="202124"/>
                </a:solidFill>
                <a:latin typeface="Century Gothic" panose="020B0502020202020204" pitchFamily="34" charset="0"/>
              </a:rPr>
              <a:t>Otra propuesta es una Ley </a:t>
            </a:r>
            <a:r>
              <a:rPr lang="es-MX" dirty="0" err="1">
                <a:solidFill>
                  <a:srgbClr val="202124"/>
                </a:solidFill>
                <a:latin typeface="Century Gothic" panose="020B0502020202020204" pitchFamily="34" charset="0"/>
              </a:rPr>
              <a:t>Whistleblowers</a:t>
            </a:r>
            <a:r>
              <a:rPr lang="es-MX" dirty="0">
                <a:solidFill>
                  <a:srgbClr val="202124"/>
                </a:solidFill>
                <a:latin typeface="Century Gothic" panose="020B0502020202020204" pitchFamily="34" charset="0"/>
              </a:rPr>
              <a:t>, el papel de los y las denunciantes en una sociedad democrática es trascendente; el involucramiento ciudadano para denunciar irregularidades fomenta la rendición de cuentas, fortalece el ejercicio de la libertad de expresión, promueve la participación ciudadana en asuntos públicos y permite la exigibilidad y defensa de los derechos de las personas.</a:t>
            </a:r>
          </a:p>
          <a:p>
            <a:pPr algn="just"/>
            <a:r>
              <a:rPr lang="es-MX" dirty="0">
                <a:latin typeface="Century Gothic" panose="020B0502020202020204" pitchFamily="34" charset="0"/>
              </a:rPr>
              <a:t>En </a:t>
            </a:r>
            <a:r>
              <a:rPr lang="es-MX" dirty="0">
                <a:solidFill>
                  <a:srgbClr val="202124"/>
                </a:solidFill>
                <a:latin typeface="Century Gothic" panose="020B0502020202020204" pitchFamily="34" charset="0"/>
              </a:rPr>
              <a:t>un importante número de casos, son las y los denunciantes quienes proporcionan la información necesaria para que las autoridades inicien las investigaciones relacionadas con actos indebidos y quienes allegan a la autoridad de indicios o pruebas indirectas de hechos de corrupción. En el mejor de los casos, son esas personas quienes aportan pruebas directas para acreditar una falta imputable a un servidor público o a un particular.</a:t>
            </a:r>
          </a:p>
          <a:p>
            <a:pPr algn="just"/>
            <a:r>
              <a:rPr lang="es-MX" dirty="0">
                <a:solidFill>
                  <a:srgbClr val="202124"/>
                </a:solidFill>
                <a:latin typeface="Century Gothic" panose="020B0502020202020204" pitchFamily="34" charset="0"/>
              </a:rPr>
              <a:t>La protección de quienes denuncian irregularidades en el servicio público debe ser un componente esencial de todo sistema de integridad pública. Quienes denuncian irregularidades a menudo enfrentan intimidación, acoso, destitución y violencia por parte de funcionarios, compañeros de trabajo, superiores o cualquier otra persona que actúe en nombre de estos.</a:t>
            </a:r>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028" name="Picture 4" descr="Do's and Don'ts for Whistleblowers | Mann &amp; Elias"/>
          <p:cNvPicPr>
            <a:picLocks noChangeAspect="1" noChangeArrowheads="1"/>
          </p:cNvPicPr>
          <p:nvPr/>
        </p:nvPicPr>
        <p:blipFill rotWithShape="1">
          <a:blip r:embed="rId2">
            <a:extLst>
              <a:ext uri="{28A0092B-C50C-407E-A947-70E740481C1C}">
                <a14:useLocalDpi xmlns:a14="http://schemas.microsoft.com/office/drawing/2010/main" val="0"/>
              </a:ext>
            </a:extLst>
          </a:blip>
          <a:srcRect r="36957"/>
          <a:stretch/>
        </p:blipFill>
        <p:spPr bwMode="auto">
          <a:xfrm>
            <a:off x="155976" y="818139"/>
            <a:ext cx="5029105" cy="4783233"/>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2"/>
          <p:cNvSpPr>
            <a:spLocks noGrp="1"/>
          </p:cNvSpPr>
          <p:nvPr>
            <p:ph type="sldNum" sz="quarter" idx="12"/>
          </p:nvPr>
        </p:nvSpPr>
        <p:spPr>
          <a:xfrm>
            <a:off x="8897203" y="6489368"/>
            <a:ext cx="2743200" cy="365125"/>
          </a:xfrm>
        </p:spPr>
        <p:txBody>
          <a:bodyPr/>
          <a:lstStyle/>
          <a:p>
            <a:r>
              <a:rPr lang="es-MX" dirty="0"/>
              <a:t>13</a:t>
            </a:r>
          </a:p>
        </p:txBody>
      </p:sp>
    </p:spTree>
    <p:extLst>
      <p:ext uri="{BB962C8B-B14F-4D97-AF65-F5344CB8AC3E}">
        <p14:creationId xmlns:p14="http://schemas.microsoft.com/office/powerpoint/2010/main" val="12460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 de texto 2"/>
          <p:cNvSpPr txBox="1">
            <a:spLocks noChangeArrowheads="1"/>
          </p:cNvSpPr>
          <p:nvPr/>
        </p:nvSpPr>
        <p:spPr bwMode="auto">
          <a:xfrm>
            <a:off x="155976" y="291803"/>
            <a:ext cx="11744733" cy="8402300"/>
          </a:xfrm>
          <a:prstGeom prst="rect">
            <a:avLst/>
          </a:prstGeom>
          <a:noFill/>
          <a:ln w="9525">
            <a:noFill/>
            <a:miter lim="800000"/>
            <a:headEnd/>
            <a:tailEnd/>
          </a:ln>
        </p:spPr>
        <p:txBody>
          <a:bodyPr rot="0" vert="horz" wrap="square" lIns="91440" tIns="45720" rIns="91440" bIns="45720" anchor="t" anchorCtr="0">
            <a:spAutoFit/>
          </a:bodyPr>
          <a:lstStyle/>
          <a:p>
            <a:r>
              <a:rPr lang="es-MX" dirty="0">
                <a:solidFill>
                  <a:srgbClr val="202124"/>
                </a:solidFill>
                <a:latin typeface="Century Gothic" panose="020B0502020202020204" pitchFamily="34" charset="0"/>
              </a:rPr>
              <a:t>El sistema jurídico mexicano no se han configurado protocolos o estándares integrales de denuncia y protección de los </a:t>
            </a:r>
            <a:r>
              <a:rPr lang="es-MX" dirty="0" err="1">
                <a:solidFill>
                  <a:srgbClr val="202124"/>
                </a:solidFill>
                <a:latin typeface="Century Gothic" panose="020B0502020202020204" pitchFamily="34" charset="0"/>
              </a:rPr>
              <a:t>whistleblowers</a:t>
            </a:r>
            <a:r>
              <a:rPr lang="es-MX" dirty="0">
                <a:solidFill>
                  <a:srgbClr val="202124"/>
                </a:solidFill>
                <a:latin typeface="Century Gothic" panose="020B0502020202020204" pitchFamily="34" charset="0"/>
              </a:rPr>
              <a:t> que permitan garantizar su integridad personal y profesional ante acusaciones que realicen de buena fe sobre malas prácticas, actos de corrupción o violaciones a derechos humanos.</a:t>
            </a:r>
          </a:p>
          <a:p>
            <a:endParaRPr lang="es-MX" dirty="0">
              <a:solidFill>
                <a:srgbClr val="202124"/>
              </a:solidFill>
              <a:latin typeface="Century Gothic" panose="020B0502020202020204" pitchFamily="34" charset="0"/>
            </a:endParaRPr>
          </a:p>
          <a:p>
            <a:r>
              <a:rPr lang="es-MX" dirty="0">
                <a:solidFill>
                  <a:srgbClr val="202124"/>
                </a:solidFill>
                <a:latin typeface="Century Gothic" panose="020B0502020202020204" pitchFamily="34" charset="0"/>
              </a:rPr>
              <a:t>De manera particular, los ejes focales sobre los cuales  habría que desarrollar un marco para cumplir con los acuerdos internacionales son:</a:t>
            </a:r>
          </a:p>
          <a:p>
            <a:endParaRPr lang="es-MX" dirty="0">
              <a:solidFill>
                <a:srgbClr val="202124"/>
              </a:solidFill>
              <a:latin typeface="Century Gothic" panose="020B0502020202020204" pitchFamily="34" charset="0"/>
            </a:endParaRPr>
          </a:p>
          <a:p>
            <a:r>
              <a:rPr lang="es-MX" b="1" dirty="0">
                <a:solidFill>
                  <a:srgbClr val="202124"/>
                </a:solidFill>
                <a:latin typeface="Century Gothic" panose="020B0502020202020204" pitchFamily="34" charset="0"/>
              </a:rPr>
              <a:t>1. Aprobación de una ley reglamentaria de la Constitución </a:t>
            </a:r>
            <a:r>
              <a:rPr lang="es-MX" dirty="0">
                <a:solidFill>
                  <a:srgbClr val="202124"/>
                </a:solidFill>
                <a:latin typeface="Century Gothic" panose="020B0502020202020204" pitchFamily="34" charset="0"/>
              </a:rPr>
              <a:t>que regule la protección de los denunciantes de actos de corrupción, la cual defina quiénes son denunciantes, cuáles son las medidas de protección que a éstos benefician, así como cuáles son los medios de defensa efectiva con los que cuentan para el caso de que, incumplidas las medidas de protección, se causen daños y perjuicios. Esa legislación debiera ser el resultado de una colaboración activa con organizaciones civiles, sector privado y colectivos ciudadanos que han experimentado las </a:t>
            </a:r>
            <a:r>
              <a:rPr lang="es-MX" dirty="0">
                <a:solidFill>
                  <a:srgbClr val="202124"/>
                </a:solidFill>
                <a:latin typeface="Century Gothic" panose="020B0502020202020204" pitchFamily="34" charset="0"/>
                <a:hlinkClick r:id="rId2"/>
              </a:rPr>
              <a:t>dificultades</a:t>
            </a:r>
            <a:r>
              <a:rPr lang="es-MX" dirty="0">
                <a:solidFill>
                  <a:srgbClr val="202124"/>
                </a:solidFill>
                <a:latin typeface="Century Gothic" panose="020B0502020202020204" pitchFamily="34" charset="0"/>
              </a:rPr>
              <a:t> de ser denunciante en México.</a:t>
            </a:r>
          </a:p>
          <a:p>
            <a:r>
              <a:rPr lang="es-MX" b="1" dirty="0">
                <a:solidFill>
                  <a:srgbClr val="202124"/>
                </a:solidFill>
                <a:latin typeface="Century Gothic" panose="020B0502020202020204" pitchFamily="34" charset="0"/>
              </a:rPr>
              <a:t>2. Creación de un organismo con autonomía técnica y de gestión </a:t>
            </a:r>
            <a:r>
              <a:rPr lang="es-MX" dirty="0">
                <a:solidFill>
                  <a:srgbClr val="202124"/>
                </a:solidFill>
                <a:latin typeface="Century Gothic" panose="020B0502020202020204" pitchFamily="34" charset="0"/>
              </a:rPr>
              <a:t>(que no sea asignado por el Presidente) cuyo objeto sea la intermediación entre los órganos que investigan actos de corrupción y los denunciantes.</a:t>
            </a:r>
          </a:p>
          <a:p>
            <a:r>
              <a:rPr lang="es-MX" b="1" dirty="0">
                <a:solidFill>
                  <a:srgbClr val="202124"/>
                </a:solidFill>
                <a:latin typeface="Century Gothic" panose="020B0502020202020204" pitchFamily="34" charset="0"/>
              </a:rPr>
              <a:t>3. Creación de diferentes canales de denuncia </a:t>
            </a:r>
            <a:r>
              <a:rPr lang="es-MX" dirty="0">
                <a:solidFill>
                  <a:srgbClr val="202124"/>
                </a:solidFill>
                <a:latin typeface="Century Gothic" panose="020B0502020202020204" pitchFamily="34" charset="0"/>
              </a:rPr>
              <a:t>para facilitar el acceso a las y los ciudadanos que quieran realizar una denuncia.</a:t>
            </a:r>
          </a:p>
          <a:p>
            <a:r>
              <a:rPr lang="es-MX" b="1" dirty="0"/>
              <a:t>4.</a:t>
            </a:r>
            <a:r>
              <a:rPr lang="es-MX" dirty="0"/>
              <a:t> </a:t>
            </a:r>
            <a:r>
              <a:rPr lang="es-MX" b="1" dirty="0">
                <a:latin typeface="Century Gothic" panose="020B0502020202020204" pitchFamily="34" charset="0"/>
              </a:rPr>
              <a:t>Creación de un protocolo de protección a denunciantes</a:t>
            </a:r>
            <a:r>
              <a:rPr lang="es-MX" dirty="0">
                <a:solidFill>
                  <a:srgbClr val="202124"/>
                </a:solidFill>
                <a:latin typeface="Century Gothic" panose="020B0502020202020204" pitchFamily="34" charset="0"/>
              </a:rPr>
              <a:t>, que define acciones oficiales y métodos de actuación por parte de autoridades</a:t>
            </a: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gn="just"/>
            <a:endParaRPr lang="es-MX" sz="1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5" name="Marcador de número de diapositiva 2"/>
          <p:cNvSpPr>
            <a:spLocks noGrp="1"/>
          </p:cNvSpPr>
          <p:nvPr>
            <p:ph type="sldNum" sz="quarter" idx="12"/>
          </p:nvPr>
        </p:nvSpPr>
        <p:spPr>
          <a:xfrm>
            <a:off x="8610600" y="6356350"/>
            <a:ext cx="2743200" cy="365125"/>
          </a:xfrm>
        </p:spPr>
        <p:txBody>
          <a:bodyPr/>
          <a:lstStyle/>
          <a:p>
            <a:r>
              <a:rPr lang="es-MX" dirty="0"/>
              <a:t>14</a:t>
            </a:r>
          </a:p>
        </p:txBody>
      </p:sp>
    </p:spTree>
    <p:extLst>
      <p:ext uri="{BB962C8B-B14F-4D97-AF65-F5344CB8AC3E}">
        <p14:creationId xmlns:p14="http://schemas.microsoft.com/office/powerpoint/2010/main" val="200718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26"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2CE1F734-A1C4-9259-0F7E-3EA298C09A36}"/>
              </a:ext>
            </a:extLst>
          </p:cNvPr>
          <p:cNvPicPr>
            <a:picLocks noGrp="1" noChangeAspect="1"/>
          </p:cNvPicPr>
          <p:nvPr>
            <p:ph idx="1"/>
          </p:nvPr>
        </p:nvPicPr>
        <p:blipFill rotWithShape="1">
          <a:blip r:embed="rId3"/>
          <a:srcRect r="2" b="5601"/>
          <a:stretch/>
        </p:blipFill>
        <p:spPr>
          <a:xfrm>
            <a:off x="5371903" y="231820"/>
            <a:ext cx="5414528" cy="3232953"/>
          </a:xfrm>
          <a:prstGeom prst="rect">
            <a:avLst/>
          </a:prstGeom>
        </p:spPr>
      </p:pic>
      <p:sp>
        <p:nvSpPr>
          <p:cNvPr id="7" name="CuadroTexto 6">
            <a:extLst>
              <a:ext uri="{FF2B5EF4-FFF2-40B4-BE49-F238E27FC236}">
                <a16:creationId xmlns:a16="http://schemas.microsoft.com/office/drawing/2014/main" id="{A67A2976-257C-B0B4-7018-AAA46625D98C}"/>
              </a:ext>
            </a:extLst>
          </p:cNvPr>
          <p:cNvSpPr txBox="1"/>
          <p:nvPr/>
        </p:nvSpPr>
        <p:spPr>
          <a:xfrm>
            <a:off x="304743" y="1792838"/>
            <a:ext cx="4825411" cy="3272324"/>
          </a:xfrm>
          <a:prstGeom prst="rect">
            <a:avLst/>
          </a:prstGeom>
        </p:spPr>
        <p:txBody>
          <a:bodyPr vert="horz" lIns="91440" tIns="45720" rIns="91440" bIns="45720" rtlCol="0" anchor="t">
            <a:normAutofit/>
          </a:bodyPr>
          <a:lstStyle/>
          <a:p>
            <a:pPr marL="285750" indent="-228600" algn="just">
              <a:lnSpc>
                <a:spcPct val="90000"/>
              </a:lnSpc>
              <a:spcAft>
                <a:spcPts val="600"/>
              </a:spcAft>
              <a:buFont typeface="Arial" panose="020B0604020202020204" pitchFamily="34" charset="0"/>
              <a:buChar char="•"/>
            </a:pPr>
            <a:r>
              <a:rPr lang="en-US" sz="2000" dirty="0">
                <a:latin typeface="+mj-lt"/>
              </a:rPr>
              <a:t>Único actor </a:t>
            </a:r>
            <a:r>
              <a:rPr lang="en-US" sz="2000" dirty="0" err="1">
                <a:latin typeface="+mj-lt"/>
              </a:rPr>
              <a:t>realmente</a:t>
            </a:r>
            <a:r>
              <a:rPr lang="en-US" sz="2000" dirty="0">
                <a:latin typeface="+mj-lt"/>
              </a:rPr>
              <a:t> </a:t>
            </a:r>
            <a:r>
              <a:rPr lang="en-US" sz="2000" dirty="0" err="1">
                <a:latin typeface="+mj-lt"/>
              </a:rPr>
              <a:t>independiente</a:t>
            </a:r>
            <a:r>
              <a:rPr lang="en-US" sz="2000" dirty="0">
                <a:latin typeface="+mj-lt"/>
              </a:rPr>
              <a:t> de las </a:t>
            </a:r>
            <a:r>
              <a:rPr lang="en-US" sz="2000" dirty="0" err="1">
                <a:latin typeface="+mj-lt"/>
              </a:rPr>
              <a:t>partes</a:t>
            </a:r>
            <a:r>
              <a:rPr lang="en-US" sz="2000" dirty="0">
                <a:latin typeface="+mj-lt"/>
              </a:rPr>
              <a:t> y de los </a:t>
            </a:r>
            <a:r>
              <a:rPr lang="en-US" sz="2000" dirty="0" err="1">
                <a:latin typeface="+mj-lt"/>
              </a:rPr>
              <a:t>demás</a:t>
            </a:r>
            <a:r>
              <a:rPr lang="en-US" sz="2000" dirty="0">
                <a:latin typeface="+mj-lt"/>
              </a:rPr>
              <a:t> </a:t>
            </a:r>
            <a:r>
              <a:rPr lang="en-US" sz="2000" dirty="0" err="1">
                <a:latin typeface="+mj-lt"/>
              </a:rPr>
              <a:t>elementos</a:t>
            </a:r>
            <a:r>
              <a:rPr lang="en-US" sz="2000" dirty="0">
                <a:latin typeface="+mj-lt"/>
              </a:rPr>
              <a:t> del </a:t>
            </a:r>
            <a:r>
              <a:rPr lang="en-US" sz="2000" dirty="0" err="1">
                <a:latin typeface="+mj-lt"/>
              </a:rPr>
              <a:t>proyecto</a:t>
            </a:r>
            <a:r>
              <a:rPr lang="en-US" sz="2000" dirty="0">
                <a:latin typeface="+mj-lt"/>
              </a:rPr>
              <a:t>. </a:t>
            </a:r>
          </a:p>
          <a:p>
            <a:pPr marL="285750" indent="-228600" algn="just">
              <a:lnSpc>
                <a:spcPct val="90000"/>
              </a:lnSpc>
              <a:spcAft>
                <a:spcPts val="600"/>
              </a:spcAft>
              <a:buFont typeface="Arial" panose="020B0604020202020204" pitchFamily="34" charset="0"/>
              <a:buChar char="•"/>
            </a:pPr>
            <a:endParaRPr lang="en-US" sz="2000" dirty="0">
              <a:latin typeface="+mj-lt"/>
            </a:endParaRPr>
          </a:p>
          <a:p>
            <a:pPr marL="285750" indent="-228600" algn="just">
              <a:lnSpc>
                <a:spcPct val="90000"/>
              </a:lnSpc>
              <a:spcAft>
                <a:spcPts val="600"/>
              </a:spcAft>
              <a:buFont typeface="Arial" panose="020B0604020202020204" pitchFamily="34" charset="0"/>
              <a:buChar char="•"/>
            </a:pPr>
            <a:r>
              <a:rPr lang="en-US" sz="2000" dirty="0">
                <a:latin typeface="+mj-lt"/>
              </a:rPr>
              <a:t>Que </a:t>
            </a:r>
            <a:r>
              <a:rPr lang="en-US" sz="2000" dirty="0" err="1">
                <a:latin typeface="+mj-lt"/>
              </a:rPr>
              <a:t>tiene</a:t>
            </a:r>
            <a:r>
              <a:rPr lang="en-US" sz="2000" dirty="0">
                <a:latin typeface="+mj-lt"/>
              </a:rPr>
              <a:t> </a:t>
            </a:r>
            <a:r>
              <a:rPr lang="en-US" sz="2000" dirty="0" err="1">
                <a:latin typeface="+mj-lt"/>
              </a:rPr>
              <a:t>como</a:t>
            </a:r>
            <a:r>
              <a:rPr lang="en-US" sz="2000" dirty="0">
                <a:latin typeface="+mj-lt"/>
              </a:rPr>
              <a:t> </a:t>
            </a:r>
            <a:r>
              <a:rPr lang="en-US" sz="2000" dirty="0" err="1">
                <a:latin typeface="+mj-lt"/>
              </a:rPr>
              <a:t>propósito</a:t>
            </a:r>
            <a:r>
              <a:rPr lang="en-US" sz="2000" dirty="0">
                <a:latin typeface="+mj-lt"/>
              </a:rPr>
              <a:t> principal </a:t>
            </a:r>
            <a:r>
              <a:rPr lang="en-US" sz="2000" dirty="0" err="1">
                <a:latin typeface="+mj-lt"/>
              </a:rPr>
              <a:t>prevenir</a:t>
            </a:r>
            <a:r>
              <a:rPr lang="en-US" sz="2000" dirty="0">
                <a:latin typeface="+mj-lt"/>
              </a:rPr>
              <a:t> </a:t>
            </a:r>
            <a:r>
              <a:rPr lang="en-US" sz="2000" dirty="0" err="1">
                <a:latin typeface="+mj-lt"/>
              </a:rPr>
              <a:t>disputas</a:t>
            </a:r>
            <a:r>
              <a:rPr lang="en-US" sz="2000" dirty="0">
                <a:latin typeface="+mj-lt"/>
              </a:rPr>
              <a:t> o bien, </a:t>
            </a:r>
          </a:p>
          <a:p>
            <a:pPr marL="57150" algn="just">
              <a:lnSpc>
                <a:spcPct val="90000"/>
              </a:lnSpc>
              <a:spcAft>
                <a:spcPts val="600"/>
              </a:spcAft>
            </a:pPr>
            <a:endParaRPr lang="en-US" sz="2000" dirty="0">
              <a:latin typeface="+mj-lt"/>
            </a:endParaRPr>
          </a:p>
          <a:p>
            <a:pPr marL="285750" indent="-228600" algn="just">
              <a:lnSpc>
                <a:spcPct val="90000"/>
              </a:lnSpc>
              <a:spcAft>
                <a:spcPts val="600"/>
              </a:spcAft>
              <a:buFont typeface="Arial" panose="020B0604020202020204" pitchFamily="34" charset="0"/>
              <a:buChar char="•"/>
            </a:pPr>
            <a:r>
              <a:rPr lang="en-US" sz="2000" dirty="0">
                <a:latin typeface="+mj-lt"/>
              </a:rPr>
              <a:t>Resolver </a:t>
            </a:r>
            <a:r>
              <a:rPr lang="en-US" sz="2000" dirty="0" err="1">
                <a:latin typeface="+mj-lt"/>
              </a:rPr>
              <a:t>disputas</a:t>
            </a:r>
            <a:r>
              <a:rPr lang="en-US" sz="2000" dirty="0">
                <a:latin typeface="+mj-lt"/>
              </a:rPr>
              <a:t> en el </a:t>
            </a:r>
            <a:r>
              <a:rPr lang="en-US" sz="2000" dirty="0" err="1">
                <a:latin typeface="+mj-lt"/>
              </a:rPr>
              <a:t>menor</a:t>
            </a:r>
            <a:r>
              <a:rPr lang="en-US" sz="2000" dirty="0">
                <a:latin typeface="+mj-lt"/>
              </a:rPr>
              <a:t> </a:t>
            </a:r>
            <a:r>
              <a:rPr lang="en-US" sz="2000" dirty="0" err="1">
                <a:latin typeface="+mj-lt"/>
              </a:rPr>
              <a:t>tiempo</a:t>
            </a:r>
            <a:r>
              <a:rPr lang="en-US" sz="2000" dirty="0">
                <a:latin typeface="+mj-lt"/>
              </a:rPr>
              <a:t> </a:t>
            </a:r>
            <a:r>
              <a:rPr lang="en-US" sz="2000" dirty="0" err="1">
                <a:latin typeface="+mj-lt"/>
              </a:rPr>
              <a:t>posible</a:t>
            </a:r>
            <a:r>
              <a:rPr lang="en-US" sz="2000" dirty="0">
                <a:latin typeface="+mj-lt"/>
              </a:rPr>
              <a:t>. </a:t>
            </a:r>
          </a:p>
          <a:p>
            <a:pPr marL="285750" indent="-228600">
              <a:lnSpc>
                <a:spcPct val="90000"/>
              </a:lnSpc>
              <a:spcAft>
                <a:spcPts val="600"/>
              </a:spcAft>
              <a:buFont typeface="Arial" panose="020B0604020202020204" pitchFamily="34" charset="0"/>
              <a:buChar char="•"/>
            </a:pPr>
            <a:endParaRPr lang="en-US" sz="1600" dirty="0"/>
          </a:p>
        </p:txBody>
      </p:sp>
      <p:pic>
        <p:nvPicPr>
          <p:cNvPr id="6" name="Imagen 5">
            <a:extLst>
              <a:ext uri="{FF2B5EF4-FFF2-40B4-BE49-F238E27FC236}">
                <a16:creationId xmlns:a16="http://schemas.microsoft.com/office/drawing/2014/main" id="{8D9C5225-AF1A-3E0C-CA52-CB75E2121A51}"/>
              </a:ext>
            </a:extLst>
          </p:cNvPr>
          <p:cNvPicPr>
            <a:picLocks noChangeAspect="1"/>
          </p:cNvPicPr>
          <p:nvPr/>
        </p:nvPicPr>
        <p:blipFill rotWithShape="1">
          <a:blip r:embed="rId4"/>
          <a:srcRect l="1961" r="2603"/>
          <a:stretch/>
        </p:blipFill>
        <p:spPr>
          <a:xfrm>
            <a:off x="7007457" y="3464772"/>
            <a:ext cx="5121518" cy="3058857"/>
          </a:xfrm>
          <a:prstGeom prst="rect">
            <a:avLst/>
          </a:prstGeom>
        </p:spPr>
      </p:pic>
      <p:sp>
        <p:nvSpPr>
          <p:cNvPr id="10" name="Título 1">
            <a:extLst>
              <a:ext uri="{FF2B5EF4-FFF2-40B4-BE49-F238E27FC236}">
                <a16:creationId xmlns:a16="http://schemas.microsoft.com/office/drawing/2014/main" id="{34340B3F-9710-524A-81E3-C2A0D76D7C5A}"/>
              </a:ext>
            </a:extLst>
          </p:cNvPr>
          <p:cNvSpPr txBox="1">
            <a:spLocks/>
          </p:cNvSpPr>
          <p:nvPr/>
        </p:nvSpPr>
        <p:spPr>
          <a:xfrm>
            <a:off x="304743" y="231820"/>
            <a:ext cx="6167986" cy="7091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800" b="1" dirty="0"/>
              <a:t>Disputes </a:t>
            </a:r>
            <a:r>
              <a:rPr lang="es-CO" sz="2800" b="1" dirty="0" err="1"/>
              <a:t>Boards</a:t>
            </a:r>
            <a:r>
              <a:rPr lang="es-CO" sz="2800" b="1" dirty="0"/>
              <a:t> </a:t>
            </a:r>
          </a:p>
        </p:txBody>
      </p:sp>
      <p:sp>
        <p:nvSpPr>
          <p:cNvPr id="2" name="Marcador de número de diapositiva 1"/>
          <p:cNvSpPr>
            <a:spLocks noGrp="1"/>
          </p:cNvSpPr>
          <p:nvPr>
            <p:ph type="sldNum" sz="quarter" idx="12"/>
          </p:nvPr>
        </p:nvSpPr>
        <p:spPr/>
        <p:txBody>
          <a:bodyPr/>
          <a:lstStyle/>
          <a:p>
            <a:r>
              <a:rPr lang="es-MX" dirty="0"/>
              <a:t>15</a:t>
            </a:r>
          </a:p>
        </p:txBody>
      </p:sp>
    </p:spTree>
    <p:extLst>
      <p:ext uri="{BB962C8B-B14F-4D97-AF65-F5344CB8AC3E}">
        <p14:creationId xmlns:p14="http://schemas.microsoft.com/office/powerpoint/2010/main" val="159476781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F359D-63DD-98EC-BB9B-ABA37F38BCEB}"/>
              </a:ext>
            </a:extLst>
          </p:cNvPr>
          <p:cNvSpPr>
            <a:spLocks noGrp="1"/>
          </p:cNvSpPr>
          <p:nvPr>
            <p:ph type="title"/>
          </p:nvPr>
        </p:nvSpPr>
        <p:spPr>
          <a:xfrm>
            <a:off x="368246" y="403420"/>
            <a:ext cx="3834786" cy="1448298"/>
          </a:xfrm>
        </p:spPr>
        <p:txBody>
          <a:bodyPr anchor="ctr">
            <a:normAutofit fontScale="90000"/>
          </a:bodyPr>
          <a:lstStyle/>
          <a:p>
            <a:r>
              <a:rPr lang="es-MX" sz="2800" b="1" dirty="0"/>
              <a:t>El  Dispute </a:t>
            </a:r>
            <a:r>
              <a:rPr lang="es-MX" sz="2800" b="1" dirty="0" err="1"/>
              <a:t>Adjudication</a:t>
            </a:r>
            <a:r>
              <a:rPr lang="es-MX" sz="2800" b="1" dirty="0"/>
              <a:t> </a:t>
            </a:r>
            <a:r>
              <a:rPr lang="es-MX" sz="2800" b="1" dirty="0" err="1"/>
              <a:t>Boards</a:t>
            </a:r>
            <a:r>
              <a:rPr lang="es-MX" sz="2800" b="1" dirty="0"/>
              <a:t> </a:t>
            </a:r>
            <a:r>
              <a:rPr lang="es-MX" sz="2800" dirty="0"/>
              <a:t>(</a:t>
            </a:r>
            <a:r>
              <a:rPr lang="es-MX" sz="2800" b="1" dirty="0"/>
              <a:t>DAB)  y el </a:t>
            </a:r>
            <a:r>
              <a:rPr lang="en-US" sz="2800" b="1" dirty="0"/>
              <a:t>Dispute Avoidance and Adjudication Boards</a:t>
            </a:r>
            <a:r>
              <a:rPr lang="es-MX" sz="2800" b="1" dirty="0"/>
              <a:t> (DAAB)</a:t>
            </a:r>
          </a:p>
        </p:txBody>
      </p:sp>
      <p:sp>
        <p:nvSpPr>
          <p:cNvPr id="3" name="Marcador de contenido 2">
            <a:extLst>
              <a:ext uri="{FF2B5EF4-FFF2-40B4-BE49-F238E27FC236}">
                <a16:creationId xmlns:a16="http://schemas.microsoft.com/office/drawing/2014/main" id="{64543205-0EE4-1C25-6813-748253CB9696}"/>
              </a:ext>
            </a:extLst>
          </p:cNvPr>
          <p:cNvSpPr>
            <a:spLocks noGrp="1"/>
          </p:cNvSpPr>
          <p:nvPr>
            <p:ph idx="1"/>
          </p:nvPr>
        </p:nvSpPr>
        <p:spPr>
          <a:xfrm>
            <a:off x="195058" y="1867760"/>
            <a:ext cx="3419569" cy="3817409"/>
          </a:xfrm>
        </p:spPr>
        <p:txBody>
          <a:bodyPr anchor="ctr">
            <a:normAutofit fontScale="92500" lnSpcReduction="10000"/>
          </a:bodyPr>
          <a:lstStyle/>
          <a:p>
            <a:endParaRPr lang="es-MX" sz="2200" dirty="0"/>
          </a:p>
          <a:p>
            <a:r>
              <a:rPr lang="es-MX" sz="2200" dirty="0">
                <a:latin typeface="+mj-lt"/>
              </a:rPr>
              <a:t>Aunque siempre ha existido la figura preventiva, en años recientes se ha fortalecido esta figura mediante la inclusión de figuras como el DAAB en los contratos FIDIC.</a:t>
            </a:r>
          </a:p>
          <a:p>
            <a:r>
              <a:rPr lang="es-MX" sz="2200" dirty="0">
                <a:latin typeface="+mj-lt"/>
              </a:rPr>
              <a:t>Denota claramente la tendencia a prevenir disputas con habilidades diversas del dispute </a:t>
            </a:r>
            <a:r>
              <a:rPr lang="es-MX" sz="2200" dirty="0" err="1">
                <a:latin typeface="+mj-lt"/>
              </a:rPr>
              <a:t>Board</a:t>
            </a:r>
            <a:r>
              <a:rPr lang="es-MX" sz="2200" dirty="0">
                <a:latin typeface="+mj-lt"/>
              </a:rPr>
              <a:t> conforme el proyecto avanza y el DB participa. </a:t>
            </a:r>
          </a:p>
          <a:p>
            <a:endParaRPr lang="es-MX" sz="1700" dirty="0"/>
          </a:p>
        </p:txBody>
      </p:sp>
      <p:pic>
        <p:nvPicPr>
          <p:cNvPr id="4" name="Imagen 3">
            <a:extLst>
              <a:ext uri="{FF2B5EF4-FFF2-40B4-BE49-F238E27FC236}">
                <a16:creationId xmlns:a16="http://schemas.microsoft.com/office/drawing/2014/main" id="{339A87A3-6989-E04E-CF81-8A551B3215D9}"/>
              </a:ext>
            </a:extLst>
          </p:cNvPr>
          <p:cNvPicPr>
            <a:picLocks noChangeAspect="1"/>
          </p:cNvPicPr>
          <p:nvPr/>
        </p:nvPicPr>
        <p:blipFill rotWithShape="1">
          <a:blip r:embed="rId3"/>
          <a:srcRect l="10773" r="11859" b="2"/>
          <a:stretch/>
        </p:blipFill>
        <p:spPr>
          <a:xfrm>
            <a:off x="3794381" y="425873"/>
            <a:ext cx="3726425" cy="5259296"/>
          </a:xfrm>
          <a:prstGeom prst="rect">
            <a:avLst/>
          </a:prstGeom>
        </p:spPr>
      </p:pic>
      <p:sp>
        <p:nvSpPr>
          <p:cNvPr id="5" name="Rectángulo 4"/>
          <p:cNvSpPr/>
          <p:nvPr/>
        </p:nvSpPr>
        <p:spPr>
          <a:xfrm>
            <a:off x="7694863" y="425873"/>
            <a:ext cx="3494803" cy="480131"/>
          </a:xfrm>
          <a:prstGeom prst="rect">
            <a:avLst/>
          </a:prstGeom>
        </p:spPr>
        <p:txBody>
          <a:bodyPr wrap="none">
            <a:spAutoFit/>
          </a:bodyPr>
          <a:lstStyle/>
          <a:p>
            <a:pPr>
              <a:lnSpc>
                <a:spcPct val="90000"/>
              </a:lnSpc>
              <a:spcBef>
                <a:spcPct val="0"/>
              </a:spcBef>
            </a:pPr>
            <a:r>
              <a:rPr lang="es-MX" sz="2800" b="1" dirty="0">
                <a:latin typeface="+mj-lt"/>
                <a:ea typeface="+mj-ea"/>
                <a:cs typeface="+mj-cs"/>
              </a:rPr>
              <a:t>Herramientas del DAAB</a:t>
            </a:r>
          </a:p>
        </p:txBody>
      </p:sp>
      <p:sp>
        <p:nvSpPr>
          <p:cNvPr id="16" name="Marcador de contenido 2">
            <a:extLst>
              <a:ext uri="{FF2B5EF4-FFF2-40B4-BE49-F238E27FC236}">
                <a16:creationId xmlns:a16="http://schemas.microsoft.com/office/drawing/2014/main" id="{49EC6C70-F3DE-74C6-555C-0A69ECAC1FE5}"/>
              </a:ext>
            </a:extLst>
          </p:cNvPr>
          <p:cNvSpPr txBox="1">
            <a:spLocks/>
          </p:cNvSpPr>
          <p:nvPr/>
        </p:nvSpPr>
        <p:spPr>
          <a:xfrm>
            <a:off x="7694863" y="1235548"/>
            <a:ext cx="3986392" cy="353508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latin typeface="+mj-lt"/>
              </a:rPr>
              <a:t>Seguimiento del proyecto y familiarización con las partes. </a:t>
            </a:r>
          </a:p>
          <a:p>
            <a:endParaRPr lang="es-MX" sz="2000" dirty="0">
              <a:latin typeface="+mj-lt"/>
            </a:endParaRPr>
          </a:p>
          <a:p>
            <a:r>
              <a:rPr lang="es-MX" sz="2000" dirty="0">
                <a:latin typeface="+mj-lt"/>
              </a:rPr>
              <a:t>Invitación a conversar sobre temas específicos y negociación </a:t>
            </a:r>
          </a:p>
          <a:p>
            <a:endParaRPr lang="es-MX" sz="2000" dirty="0">
              <a:latin typeface="+mj-lt"/>
            </a:endParaRPr>
          </a:p>
          <a:p>
            <a:r>
              <a:rPr lang="es-MX" sz="2000" dirty="0">
                <a:latin typeface="+mj-lt"/>
              </a:rPr>
              <a:t>Orientación de conversaciones y comunicaciones que ponen en peligro la estabilidad del proyecto. </a:t>
            </a:r>
          </a:p>
          <a:p>
            <a:pPr marL="0" indent="0">
              <a:buFont typeface="Arial" panose="020B0604020202020204" pitchFamily="34" charset="0"/>
              <a:buNone/>
            </a:pPr>
            <a:endParaRPr lang="es-MX" sz="2000" dirty="0">
              <a:latin typeface="+mj-lt"/>
            </a:endParaRPr>
          </a:p>
          <a:p>
            <a:r>
              <a:rPr lang="es-MX" sz="2000" dirty="0">
                <a:latin typeface="+mj-lt"/>
              </a:rPr>
              <a:t>Consultas informales. </a:t>
            </a:r>
          </a:p>
          <a:p>
            <a:endParaRPr lang="es-MX" sz="1700" dirty="0"/>
          </a:p>
        </p:txBody>
      </p:sp>
      <p:sp>
        <p:nvSpPr>
          <p:cNvPr id="6" name="Marcador de número de diapositiva 5"/>
          <p:cNvSpPr>
            <a:spLocks noGrp="1"/>
          </p:cNvSpPr>
          <p:nvPr>
            <p:ph type="sldNum" sz="quarter" idx="12"/>
          </p:nvPr>
        </p:nvSpPr>
        <p:spPr/>
        <p:txBody>
          <a:bodyPr/>
          <a:lstStyle/>
          <a:p>
            <a:r>
              <a:rPr lang="es-MX" dirty="0"/>
              <a:t>16</a:t>
            </a:r>
          </a:p>
        </p:txBody>
      </p:sp>
    </p:spTree>
    <p:extLst>
      <p:ext uri="{BB962C8B-B14F-4D97-AF65-F5344CB8AC3E}">
        <p14:creationId xmlns:p14="http://schemas.microsoft.com/office/powerpoint/2010/main" val="170646164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34340B3F-9710-524A-81E3-C2A0D76D7C5A}"/>
              </a:ext>
            </a:extLst>
          </p:cNvPr>
          <p:cNvSpPr>
            <a:spLocks noGrp="1"/>
          </p:cNvSpPr>
          <p:nvPr>
            <p:ph type="title"/>
          </p:nvPr>
        </p:nvSpPr>
        <p:spPr>
          <a:xfrm>
            <a:off x="304743" y="231820"/>
            <a:ext cx="3971043" cy="709173"/>
          </a:xfrm>
        </p:spPr>
        <p:txBody>
          <a:bodyPr>
            <a:normAutofit/>
          </a:bodyPr>
          <a:lstStyle/>
          <a:p>
            <a:r>
              <a:rPr lang="es-CO" sz="2200" b="1" dirty="0"/>
              <a:t> Conceptos Importantes </a:t>
            </a:r>
          </a:p>
        </p:txBody>
      </p:sp>
      <p:pic>
        <p:nvPicPr>
          <p:cNvPr id="5" name="Imagen 4">
            <a:extLst>
              <a:ext uri="{FF2B5EF4-FFF2-40B4-BE49-F238E27FC236}">
                <a16:creationId xmlns:a16="http://schemas.microsoft.com/office/drawing/2014/main" id="{9DC01B64-B41A-9EAF-E475-D86A6FAEC2D2}"/>
              </a:ext>
            </a:extLst>
          </p:cNvPr>
          <p:cNvPicPr>
            <a:picLocks noChangeAspect="1"/>
          </p:cNvPicPr>
          <p:nvPr/>
        </p:nvPicPr>
        <p:blipFill rotWithShape="1">
          <a:blip r:embed="rId3"/>
          <a:srcRect l="32665" r="18168" b="-2"/>
          <a:stretch/>
        </p:blipFill>
        <p:spPr>
          <a:xfrm>
            <a:off x="7796463" y="0"/>
            <a:ext cx="4292317" cy="641684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Marcador de contenido 2">
            <a:extLst>
              <a:ext uri="{FF2B5EF4-FFF2-40B4-BE49-F238E27FC236}">
                <a16:creationId xmlns:a16="http://schemas.microsoft.com/office/drawing/2014/main" id="{CC0F210C-FB5B-A2BC-FD6E-8CBC978C086C}"/>
              </a:ext>
            </a:extLst>
          </p:cNvPr>
          <p:cNvSpPr txBox="1">
            <a:spLocks/>
          </p:cNvSpPr>
          <p:nvPr/>
        </p:nvSpPr>
        <p:spPr>
          <a:xfrm>
            <a:off x="304743" y="1286587"/>
            <a:ext cx="7491720" cy="4312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latin typeface="+mj-lt"/>
              </a:rPr>
              <a:t>Los Dispute </a:t>
            </a:r>
            <a:r>
              <a:rPr lang="es-MX" sz="2000" dirty="0" err="1">
                <a:latin typeface="+mj-lt"/>
              </a:rPr>
              <a:t>Boards</a:t>
            </a:r>
            <a:r>
              <a:rPr lang="es-MX" sz="2000" dirty="0">
                <a:latin typeface="+mj-lt"/>
              </a:rPr>
              <a:t> permanentes son los únicos que permiten prevención. </a:t>
            </a:r>
          </a:p>
          <a:p>
            <a:r>
              <a:rPr lang="es-MX" sz="2000" dirty="0">
                <a:latin typeface="+mj-lt"/>
              </a:rPr>
              <a:t>Son mucho mas económicos que enfrentar el costo de los conflictos. </a:t>
            </a:r>
          </a:p>
          <a:p>
            <a:r>
              <a:rPr lang="es-MX" sz="2000" dirty="0">
                <a:latin typeface="+mj-lt"/>
              </a:rPr>
              <a:t>Conocer y usar las herramientas preventivas que ofrecen los dispute </a:t>
            </a:r>
            <a:r>
              <a:rPr lang="es-MX" sz="2000" dirty="0" err="1">
                <a:latin typeface="+mj-lt"/>
              </a:rPr>
              <a:t>boards</a:t>
            </a:r>
            <a:r>
              <a:rPr lang="es-MX" sz="2000" dirty="0">
                <a:latin typeface="+mj-lt"/>
              </a:rPr>
              <a:t>. </a:t>
            </a:r>
          </a:p>
          <a:p>
            <a:r>
              <a:rPr lang="es-MX" sz="2000" dirty="0">
                <a:latin typeface="+mj-lt"/>
              </a:rPr>
              <a:t>Recordar que la industria de la construcción no vive de litigar, pero si no hay un plan B (en realidad A), no se puede evitar el litigio. </a:t>
            </a:r>
          </a:p>
        </p:txBody>
      </p:sp>
      <p:sp>
        <p:nvSpPr>
          <p:cNvPr id="2" name="Marcador de número de diapositiva 1"/>
          <p:cNvSpPr>
            <a:spLocks noGrp="1"/>
          </p:cNvSpPr>
          <p:nvPr>
            <p:ph type="sldNum" sz="quarter" idx="12"/>
          </p:nvPr>
        </p:nvSpPr>
        <p:spPr/>
        <p:txBody>
          <a:bodyPr/>
          <a:lstStyle/>
          <a:p>
            <a:r>
              <a:rPr lang="es-MX" dirty="0"/>
              <a:t>17</a:t>
            </a:r>
          </a:p>
        </p:txBody>
      </p:sp>
    </p:spTree>
    <p:extLst>
      <p:ext uri="{BB962C8B-B14F-4D97-AF65-F5344CB8AC3E}">
        <p14:creationId xmlns:p14="http://schemas.microsoft.com/office/powerpoint/2010/main" val="419653041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8600B45-2B3F-8942-B975-F285321D5691}"/>
              </a:ext>
            </a:extLst>
          </p:cNvPr>
          <p:cNvSpPr txBox="1"/>
          <p:nvPr/>
        </p:nvSpPr>
        <p:spPr>
          <a:xfrm>
            <a:off x="2420447" y="634996"/>
            <a:ext cx="7200027" cy="369460"/>
          </a:xfrm>
          <a:prstGeom prst="rect">
            <a:avLst/>
          </a:prstGeom>
          <a:solidFill>
            <a:srgbClr val="002060"/>
          </a:solidFill>
        </p:spPr>
        <p:txBody>
          <a:bodyPr wrap="square" rtlCol="0">
            <a:spAutoFit/>
          </a:bodyPr>
          <a:lstStyle/>
          <a:p>
            <a:r>
              <a:rPr lang="es-ES" sz="1801" b="1" dirty="0">
                <a:solidFill>
                  <a:schemeClr val="bg1"/>
                </a:solidFill>
                <a:latin typeface="Century Gothic" panose="020B0502020202020204" pitchFamily="34" charset="0"/>
              </a:rPr>
              <a:t>Índice</a:t>
            </a:r>
            <a:endParaRPr lang="es-MX" sz="1801" b="1" dirty="0">
              <a:solidFill>
                <a:schemeClr val="bg1"/>
              </a:solidFill>
              <a:latin typeface="Century Gothic" panose="020B0502020202020204" pitchFamily="34" charset="0"/>
            </a:endParaRPr>
          </a:p>
        </p:txBody>
      </p:sp>
      <p:graphicFrame>
        <p:nvGraphicFramePr>
          <p:cNvPr id="6" name="2 Tabla">
            <a:extLst>
              <a:ext uri="{FF2B5EF4-FFF2-40B4-BE49-F238E27FC236}">
                <a16:creationId xmlns:a16="http://schemas.microsoft.com/office/drawing/2014/main" id="{60A11847-C04A-E74A-ACA9-62F6CCE59BA7}"/>
              </a:ext>
            </a:extLst>
          </p:cNvPr>
          <p:cNvGraphicFramePr>
            <a:graphicFrameLocks noGrp="1"/>
          </p:cNvGraphicFramePr>
          <p:nvPr>
            <p:extLst>
              <p:ext uri="{D42A27DB-BD31-4B8C-83A1-F6EECF244321}">
                <p14:modId xmlns:p14="http://schemas.microsoft.com/office/powerpoint/2010/main" val="2260966476"/>
              </p:ext>
            </p:extLst>
          </p:nvPr>
        </p:nvGraphicFramePr>
        <p:xfrm>
          <a:off x="2420447" y="1222537"/>
          <a:ext cx="7421089" cy="4259339"/>
        </p:xfrm>
        <a:graphic>
          <a:graphicData uri="http://schemas.openxmlformats.org/drawingml/2006/table">
            <a:tbl>
              <a:tblPr>
                <a:tableStyleId>{5C22544A-7EE6-4342-B048-85BDC9FD1C3A}</a:tableStyleId>
              </a:tblPr>
              <a:tblGrid>
                <a:gridCol w="6825169">
                  <a:extLst>
                    <a:ext uri="{9D8B030D-6E8A-4147-A177-3AD203B41FA5}">
                      <a16:colId xmlns:a16="http://schemas.microsoft.com/office/drawing/2014/main" val="20000"/>
                    </a:ext>
                  </a:extLst>
                </a:gridCol>
                <a:gridCol w="595920">
                  <a:extLst>
                    <a:ext uri="{9D8B030D-6E8A-4147-A177-3AD203B41FA5}">
                      <a16:colId xmlns:a16="http://schemas.microsoft.com/office/drawing/2014/main" val="20001"/>
                    </a:ext>
                  </a:extLst>
                </a:gridCol>
              </a:tblGrid>
              <a:tr h="286996">
                <a:tc>
                  <a:txBody>
                    <a:bodyPr/>
                    <a:lstStyle/>
                    <a:p>
                      <a:pPr marL="0" lvl="0" indent="0" algn="l" rtl="0" fontAlgn="ctr">
                        <a:lnSpc>
                          <a:spcPct val="100000"/>
                        </a:lnSpc>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Plan</a:t>
                      </a:r>
                      <a:r>
                        <a:rPr lang="es-MX" sz="1400" b="1" i="0" u="none" strike="noStrike" baseline="0" dirty="0">
                          <a:solidFill>
                            <a:srgbClr val="000000"/>
                          </a:solidFill>
                          <a:effectLst/>
                          <a:latin typeface="Century Gothic" panose="020B0502020202020204" pitchFamily="34" charset="0"/>
                        </a:rPr>
                        <a:t> de Trabajo</a:t>
                      </a:r>
                      <a:endParaRPr lang="es-MX" sz="1400" b="1" i="0" u="none" strike="noStrike" dirty="0">
                        <a:solidFill>
                          <a:srgbClr val="000000"/>
                        </a:solidFill>
                        <a:effectLst/>
                        <a:latin typeface="Century Gothic" panose="020B0502020202020204" pitchFamily="34" charset="0"/>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MX" sz="1400" b="1" i="0" u="none" strike="noStrike" baseline="0" dirty="0">
                          <a:solidFill>
                            <a:srgbClr val="000000"/>
                          </a:solidFill>
                          <a:effectLst/>
                          <a:latin typeface="Century Gothic" panose="020B0502020202020204" pitchFamily="34" charset="0"/>
                        </a:rPr>
                        <a:t>2-3 </a:t>
                      </a:r>
                      <a:endParaRPr lang="es-MX" sz="1400" b="1" i="0" u="none" strike="noStrike" dirty="0">
                        <a:solidFill>
                          <a:srgbClr val="000000"/>
                        </a:solidFill>
                        <a:effectLst/>
                        <a:latin typeface="Century Gothic" panose="020B0502020202020204" pitchFamily="34" charset="0"/>
                      </a:endParaRP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2239856"/>
                  </a:ext>
                </a:extLst>
              </a:tr>
              <a:tr h="381572">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MX" sz="1400" b="1" dirty="0">
                          <a:latin typeface="Century Gothic" panose="020B0502020202020204" pitchFamily="34" charset="0"/>
                        </a:rPr>
                        <a:t>Acciones</a:t>
                      </a:r>
                      <a:r>
                        <a:rPr lang="es-MX" sz="1400" b="1" baseline="0" dirty="0">
                          <a:latin typeface="Century Gothic" panose="020B0502020202020204" pitchFamily="34" charset="0"/>
                        </a:rPr>
                        <a:t> Relevantes </a:t>
                      </a:r>
                      <a:endParaRPr lang="es-MX" sz="1400" b="1" dirty="0">
                        <a:latin typeface="Century Gothic" panose="020B0502020202020204" pitchFamily="34" charset="0"/>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4</a:t>
                      </a: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1957">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MX" sz="1400" b="1" dirty="0">
                          <a:latin typeface="Century Gothic" panose="020B0502020202020204" pitchFamily="34" charset="0"/>
                        </a:rPr>
                        <a:t>Recomendaciones</a:t>
                      </a:r>
                      <a:r>
                        <a:rPr lang="es-MX" sz="1400" b="1" baseline="0" dirty="0">
                          <a:latin typeface="Century Gothic" panose="020B0502020202020204" pitchFamily="34" charset="0"/>
                        </a:rPr>
                        <a:t> </a:t>
                      </a:r>
                      <a:r>
                        <a:rPr lang="es-CO" sz="1400" b="1" kern="1200" dirty="0">
                          <a:solidFill>
                            <a:schemeClr val="dk1"/>
                          </a:solidFill>
                          <a:latin typeface="Century Gothic" panose="020B0502020202020204" pitchFamily="34" charset="0"/>
                          <a:ea typeface="+mn-ea"/>
                          <a:cs typeface="+mn-cs"/>
                        </a:rPr>
                        <a:t>y propuestas para mejorar la gobernanza </a:t>
                      </a:r>
                      <a:endParaRPr lang="es-MX" sz="1400" b="1" kern="1200" dirty="0">
                        <a:solidFill>
                          <a:schemeClr val="dk1"/>
                        </a:solidFill>
                        <a:latin typeface="Century Gothic" panose="020B0502020202020204" pitchFamily="34" charset="0"/>
                        <a:ea typeface="+mn-ea"/>
                        <a:cs typeface="+mn-cs"/>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5</a:t>
                      </a: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1957">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MX" sz="1400" b="1" kern="1200" dirty="0">
                          <a:solidFill>
                            <a:schemeClr val="dk1"/>
                          </a:solidFill>
                          <a:latin typeface="Century Gothic" panose="020B0502020202020204" pitchFamily="34" charset="0"/>
                          <a:ea typeface="+mn-ea"/>
                          <a:cs typeface="+mn-cs"/>
                        </a:rPr>
                        <a:t>Falta</a:t>
                      </a:r>
                      <a:r>
                        <a:rPr lang="es-MX" sz="1400" b="1" kern="1200" baseline="0" dirty="0">
                          <a:solidFill>
                            <a:schemeClr val="dk1"/>
                          </a:solidFill>
                          <a:latin typeface="Century Gothic" panose="020B0502020202020204" pitchFamily="34" charset="0"/>
                          <a:ea typeface="+mn-ea"/>
                          <a:cs typeface="+mn-cs"/>
                        </a:rPr>
                        <a:t> de Planeación y Propuesta</a:t>
                      </a:r>
                      <a:endParaRPr lang="es-MX" sz="1400" b="1" kern="1200" dirty="0">
                        <a:solidFill>
                          <a:schemeClr val="dk1"/>
                        </a:solidFill>
                        <a:latin typeface="Century Gothic" panose="020B0502020202020204" pitchFamily="34" charset="0"/>
                        <a:ea typeface="+mn-ea"/>
                        <a:cs typeface="+mn-cs"/>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6-7</a:t>
                      </a: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5653">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MX" sz="1400" b="1" i="0" u="none" strike="noStrike" baseline="0" dirty="0">
                          <a:solidFill>
                            <a:schemeClr val="dk1"/>
                          </a:solidFill>
                          <a:effectLst/>
                          <a:latin typeface="Century Gothic" panose="020B0502020202020204" pitchFamily="34" charset="0"/>
                        </a:rPr>
                        <a:t>Falta de Transparencia</a:t>
                      </a:r>
                      <a:endParaRPr lang="es-MX" sz="1400" b="1" i="0" u="none" strike="noStrike" baseline="0" dirty="0">
                        <a:solidFill>
                          <a:srgbClr val="000000"/>
                        </a:solidFill>
                        <a:effectLst/>
                        <a:latin typeface="Century Gothic" panose="020B0502020202020204" pitchFamily="34" charset="0"/>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ES" sz="1400" b="1" i="0" u="none" strike="noStrike" dirty="0">
                          <a:solidFill>
                            <a:srgbClr val="000000"/>
                          </a:solidFill>
                          <a:effectLst/>
                          <a:latin typeface="Century Gothic" panose="020B0502020202020204" pitchFamily="34" charset="0"/>
                        </a:rPr>
                        <a:t>8</a:t>
                      </a:r>
                      <a:endParaRPr lang="es-MX" sz="1400" b="1" i="0" u="none" strike="noStrike" dirty="0">
                        <a:solidFill>
                          <a:srgbClr val="000000"/>
                        </a:solidFill>
                        <a:effectLst/>
                        <a:latin typeface="Century Gothic" panose="020B0502020202020204" pitchFamily="34" charset="0"/>
                      </a:endParaRP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9277">
                <a:tc>
                  <a:txBody>
                    <a:bodyPr/>
                    <a:lstStyle/>
                    <a:p>
                      <a:pPr marL="0" indent="0">
                        <a:buFont typeface="Arial" panose="020B0604020202020204" pitchFamily="34" charset="0"/>
                        <a:buNone/>
                      </a:pPr>
                      <a:r>
                        <a:rPr lang="es-MX" sz="1400" b="1" dirty="0">
                          <a:latin typeface="Century Gothic" panose="020B0502020202020204" pitchFamily="34" charset="0"/>
                        </a:rPr>
                        <a:t>Plataforma</a:t>
                      </a:r>
                      <a:r>
                        <a:rPr lang="es-MX" sz="1400" b="1" baseline="0" dirty="0">
                          <a:latin typeface="Century Gothic" panose="020B0502020202020204" pitchFamily="34" charset="0"/>
                        </a:rPr>
                        <a:t> Nacional de Transparencia INAI </a:t>
                      </a:r>
                      <a:endParaRPr lang="es-MX" sz="1400" b="1" dirty="0">
                        <a:latin typeface="Century Gothic" panose="020B0502020202020204" pitchFamily="34" charset="0"/>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ES" sz="1400" b="1" i="0" u="none" strike="noStrike" dirty="0">
                          <a:solidFill>
                            <a:srgbClr val="000000"/>
                          </a:solidFill>
                          <a:effectLst/>
                          <a:latin typeface="Century Gothic" panose="020B0502020202020204" pitchFamily="34" charset="0"/>
                        </a:rPr>
                        <a:t>9</a:t>
                      </a:r>
                      <a:endParaRPr lang="es-MX" sz="1400" b="1" i="0" u="none" strike="noStrike" dirty="0">
                        <a:solidFill>
                          <a:srgbClr val="000000"/>
                        </a:solidFill>
                        <a:effectLst/>
                        <a:latin typeface="Century Gothic" panose="020B0502020202020204" pitchFamily="34" charset="0"/>
                      </a:endParaRP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941292"/>
                  </a:ext>
                </a:extLst>
              </a:tr>
              <a:tr h="404446">
                <a:tc>
                  <a:txBody>
                    <a:bodyPr/>
                    <a:lstStyle/>
                    <a:p>
                      <a:pPr marL="0" indent="0">
                        <a:buFont typeface="Arial" panose="020B0604020202020204" pitchFamily="34" charset="0"/>
                        <a:buNone/>
                      </a:pPr>
                      <a:r>
                        <a:rPr lang="es-MX" sz="1400" b="1" dirty="0">
                          <a:latin typeface="Century Gothic" panose="020B0502020202020204" pitchFamily="34" charset="0"/>
                        </a:rPr>
                        <a:t>Plataforma</a:t>
                      </a:r>
                      <a:r>
                        <a:rPr lang="es-MX" sz="1400" b="1" baseline="0" dirty="0">
                          <a:latin typeface="Century Gothic" panose="020B0502020202020204" pitchFamily="34" charset="0"/>
                        </a:rPr>
                        <a:t> </a:t>
                      </a:r>
                      <a:r>
                        <a:rPr lang="es-MX" sz="1400" b="1" kern="1200" baseline="0" dirty="0">
                          <a:solidFill>
                            <a:schemeClr val="dk1"/>
                          </a:solidFill>
                          <a:latin typeface="Century Gothic" panose="020B0502020202020204" pitchFamily="34" charset="0"/>
                          <a:ea typeface="+mn-ea"/>
                          <a:cs typeface="+mn-cs"/>
                        </a:rPr>
                        <a:t>Digital Nacional del Sistema Nacional de Transparencia </a:t>
                      </a: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10</a:t>
                      </a: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203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s-ES" sz="1400" b="1" kern="1200" baseline="0" dirty="0">
                        <a:solidFill>
                          <a:schemeClr val="dk1"/>
                        </a:solidFill>
                        <a:latin typeface="Century Gothic" panose="020B0502020202020204" pitchFamily="34" charset="0"/>
                        <a:ea typeface="+mn-ea"/>
                        <a:cs typeface="+mn-cs"/>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MX" sz="1400" b="1" kern="1200" baseline="0" dirty="0">
                          <a:solidFill>
                            <a:schemeClr val="dk1"/>
                          </a:solidFill>
                          <a:latin typeface="Century Gothic" panose="020B0502020202020204" pitchFamily="34" charset="0"/>
                          <a:ea typeface="+mn-ea"/>
                          <a:cs typeface="+mn-cs"/>
                        </a:rPr>
                        <a:t>Propuesta para el Sector Público COMPLIANCE OFFICER PÚBLICO </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s-MX" sz="1400" b="1" kern="1200" baseline="0" dirty="0">
                        <a:solidFill>
                          <a:schemeClr val="dk1"/>
                        </a:solidFill>
                        <a:latin typeface="Century Gothic" panose="020B0502020202020204" pitchFamily="34" charset="0"/>
                        <a:ea typeface="+mn-ea"/>
                        <a:cs typeface="+mn-cs"/>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ES" sz="1400" b="1" i="0" u="none" strike="noStrike" dirty="0">
                          <a:solidFill>
                            <a:srgbClr val="000000"/>
                          </a:solidFill>
                          <a:effectLst/>
                          <a:latin typeface="Century Gothic" panose="020B0502020202020204" pitchFamily="34" charset="0"/>
                        </a:rPr>
                        <a:t>11-12</a:t>
                      </a:r>
                      <a:endParaRPr lang="es-MX" sz="1400" b="1" i="0" u="none" strike="noStrike" dirty="0">
                        <a:solidFill>
                          <a:srgbClr val="000000"/>
                        </a:solidFill>
                        <a:effectLst/>
                        <a:latin typeface="Century Gothic" panose="020B0502020202020204" pitchFamily="34" charset="0"/>
                      </a:endParaRP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203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MX" sz="1400" b="1" dirty="0">
                          <a:latin typeface="Century Gothic" panose="020B0502020202020204" pitchFamily="34" charset="0"/>
                        </a:rPr>
                        <a:t>Ley</a:t>
                      </a:r>
                      <a:r>
                        <a:rPr lang="es-MX" sz="1400" b="1" baseline="0" dirty="0">
                          <a:latin typeface="Century Gothic" panose="020B0502020202020204" pitchFamily="34" charset="0"/>
                        </a:rPr>
                        <a:t> </a:t>
                      </a:r>
                      <a:r>
                        <a:rPr lang="es-MX" sz="1400" b="1" baseline="0" dirty="0" err="1">
                          <a:latin typeface="Century Gothic" panose="020B0502020202020204" pitchFamily="34" charset="0"/>
                        </a:rPr>
                        <a:t>Whistleblowers</a:t>
                      </a:r>
                      <a:endParaRPr lang="es-MX" sz="1400" b="1" dirty="0">
                        <a:latin typeface="Century Gothic" panose="020B0502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s-MX" sz="1400" b="1" dirty="0">
                        <a:latin typeface="Century Gothic" panose="020B0502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s-MX" sz="1400" b="1" baseline="0" dirty="0">
                          <a:latin typeface="Century Gothic" panose="020B0502020202020204" pitchFamily="34" charset="0"/>
                        </a:rPr>
                        <a:t>Disputes </a:t>
                      </a:r>
                      <a:r>
                        <a:rPr lang="es-MX" sz="1400" b="1" baseline="0" dirty="0" err="1">
                          <a:latin typeface="Century Gothic" panose="020B0502020202020204" pitchFamily="34" charset="0"/>
                        </a:rPr>
                        <a:t>Boards</a:t>
                      </a:r>
                      <a:endParaRPr lang="es-MX" sz="1400" b="1" dirty="0">
                        <a:latin typeface="Century Gothic" panose="020B0502020202020204" pitchFamily="34" charset="0"/>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13-</a:t>
                      </a:r>
                      <a:r>
                        <a:rPr lang="es-MX" sz="1400" b="1" i="0" u="none" strike="noStrike" baseline="0" dirty="0">
                          <a:solidFill>
                            <a:srgbClr val="000000"/>
                          </a:solidFill>
                          <a:effectLst/>
                          <a:latin typeface="Century Gothic" panose="020B0502020202020204" pitchFamily="34" charset="0"/>
                        </a:rPr>
                        <a:t> 14 </a:t>
                      </a:r>
                      <a:endParaRPr lang="es-MX" sz="1400" b="1" i="0" u="none" strike="noStrike" dirty="0">
                        <a:solidFill>
                          <a:srgbClr val="000000"/>
                        </a:solidFill>
                        <a:effectLst/>
                        <a:latin typeface="Century Gothic" panose="020B0502020202020204" pitchFamily="34" charset="0"/>
                      </a:endParaRPr>
                    </a:p>
                    <a:p>
                      <a:pPr marL="0" lvl="0" indent="0" algn="ctr" fontAlgn="b">
                        <a:buFont typeface="Arial" panose="020B0604020202020204" pitchFamily="34" charset="0"/>
                        <a:buNone/>
                      </a:pPr>
                      <a:endParaRPr lang="es-MX" sz="1400" b="1" i="0" u="none" strike="noStrike" dirty="0">
                        <a:solidFill>
                          <a:srgbClr val="000000"/>
                        </a:solidFill>
                        <a:effectLst/>
                        <a:latin typeface="Century Gothic" panose="020B0502020202020204" pitchFamily="34" charset="0"/>
                      </a:endParaRPr>
                    </a:p>
                    <a:p>
                      <a:pPr marL="0" lvl="0" indent="0" algn="ctr" fontAlgn="b">
                        <a:buFont typeface="Arial" panose="020B0604020202020204" pitchFamily="34" charset="0"/>
                        <a:buNone/>
                      </a:pPr>
                      <a:r>
                        <a:rPr lang="es-MX" sz="1400" b="1" i="0" u="none" strike="noStrike" dirty="0">
                          <a:solidFill>
                            <a:srgbClr val="000000"/>
                          </a:solidFill>
                          <a:effectLst/>
                          <a:latin typeface="Century Gothic" panose="020B0502020202020204" pitchFamily="34" charset="0"/>
                        </a:rPr>
                        <a:t>15-17</a:t>
                      </a: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2031">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s-MX" sz="1400" b="1" dirty="0">
                        <a:latin typeface="Century Gothic" panose="020B0502020202020204" pitchFamily="34" charset="0"/>
                      </a:endParaRPr>
                    </a:p>
                  </a:txBody>
                  <a:tcPr marL="7645" marR="7645" marT="764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fontAlgn="b">
                        <a:buFont typeface="Arial" panose="020B0604020202020204" pitchFamily="34" charset="0"/>
                        <a:buNone/>
                      </a:pPr>
                      <a:endParaRPr lang="es-MX" sz="1400" b="1" i="0" u="none" strike="noStrike" dirty="0">
                        <a:solidFill>
                          <a:srgbClr val="000000"/>
                        </a:solidFill>
                        <a:effectLst/>
                        <a:latin typeface="Century Gothic" panose="020B0502020202020204" pitchFamily="34" charset="0"/>
                      </a:endParaRPr>
                    </a:p>
                  </a:txBody>
                  <a:tcPr marL="7645" marR="7645" marT="764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0922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4D4B896B-B4B4-1F4C-B732-906DDC254F9C}"/>
              </a:ext>
            </a:extLst>
          </p:cNvPr>
          <p:cNvSpPr>
            <a:spLocks noGrp="1"/>
          </p:cNvSpPr>
          <p:nvPr>
            <p:ph idx="1"/>
          </p:nvPr>
        </p:nvSpPr>
        <p:spPr>
          <a:xfrm>
            <a:off x="313100" y="212657"/>
            <a:ext cx="4423589" cy="327061"/>
          </a:xfrm>
        </p:spPr>
        <p:txBody>
          <a:bodyPr>
            <a:noAutofit/>
          </a:bodyPr>
          <a:lstStyle/>
          <a:p>
            <a:pPr marL="0" indent="0" algn="just">
              <a:buNone/>
            </a:pPr>
            <a:r>
              <a:rPr lang="es-CO" sz="3000" b="1" dirty="0">
                <a:latin typeface="+mj-lt"/>
              </a:rPr>
              <a:t>Plan de Trabajo</a:t>
            </a:r>
            <a:endParaRPr lang="es-CO" sz="3000" dirty="0">
              <a:latin typeface="+mj-lt"/>
            </a:endParaRPr>
          </a:p>
        </p:txBody>
      </p:sp>
      <p:sp>
        <p:nvSpPr>
          <p:cNvPr id="2" name="Marcador de número de diapositiva 1"/>
          <p:cNvSpPr>
            <a:spLocks noGrp="1"/>
          </p:cNvSpPr>
          <p:nvPr>
            <p:ph type="sldNum" sz="quarter" idx="12"/>
          </p:nvPr>
        </p:nvSpPr>
        <p:spPr/>
        <p:txBody>
          <a:bodyPr/>
          <a:lstStyle/>
          <a:p>
            <a:r>
              <a:rPr lang="es-MX" dirty="0"/>
              <a:t>2</a:t>
            </a:r>
          </a:p>
        </p:txBody>
      </p:sp>
      <p:sp>
        <p:nvSpPr>
          <p:cNvPr id="8" name="CuadroTexto 7">
            <a:extLst>
              <a:ext uri="{FF2B5EF4-FFF2-40B4-BE49-F238E27FC236}">
                <a16:creationId xmlns:a16="http://schemas.microsoft.com/office/drawing/2014/main" id="{68298AE2-BAC8-4E69-8858-F4F86BD5B3AF}"/>
              </a:ext>
            </a:extLst>
          </p:cNvPr>
          <p:cNvSpPr txBox="1"/>
          <p:nvPr/>
        </p:nvSpPr>
        <p:spPr>
          <a:xfrm>
            <a:off x="138665" y="888799"/>
            <a:ext cx="6579138" cy="923330"/>
          </a:xfrm>
          <a:prstGeom prst="rect">
            <a:avLst/>
          </a:prstGeom>
          <a:noFill/>
        </p:spPr>
        <p:txBody>
          <a:bodyPr wrap="square">
            <a:spAutoFit/>
          </a:bodyPr>
          <a:lstStyle/>
          <a:p>
            <a:pPr algn="just"/>
            <a:r>
              <a:rPr lang="es-MX" dirty="0">
                <a:latin typeface="+mj-lt"/>
              </a:rPr>
              <a:t>Difundir a las Cámaras miembros FIIC las mejores prácticas y obtener a través de una encuesta la información de las cámaras sobre el avance de los 5 compromisos de la Declaración de Santiago  </a:t>
            </a:r>
          </a:p>
        </p:txBody>
      </p:sp>
      <p:sp>
        <p:nvSpPr>
          <p:cNvPr id="27" name="Rectángulo 26">
            <a:extLst>
              <a:ext uri="{FF2B5EF4-FFF2-40B4-BE49-F238E27FC236}">
                <a16:creationId xmlns:a16="http://schemas.microsoft.com/office/drawing/2014/main" id="{0E031EF8-31C7-4763-9240-3E577BE635B6}"/>
              </a:ext>
            </a:extLst>
          </p:cNvPr>
          <p:cNvSpPr/>
          <p:nvPr/>
        </p:nvSpPr>
        <p:spPr>
          <a:xfrm>
            <a:off x="7598928" y="1270263"/>
            <a:ext cx="4233333" cy="5418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ltLang="es-CL" sz="19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Código de Ética</a:t>
            </a:r>
          </a:p>
        </p:txBody>
      </p:sp>
      <p:sp>
        <p:nvSpPr>
          <p:cNvPr id="28" name="Rectángulo 27">
            <a:extLst>
              <a:ext uri="{FF2B5EF4-FFF2-40B4-BE49-F238E27FC236}">
                <a16:creationId xmlns:a16="http://schemas.microsoft.com/office/drawing/2014/main" id="{A650DAFB-5A1E-42E0-B7A5-F08D33935A01}"/>
              </a:ext>
            </a:extLst>
          </p:cNvPr>
          <p:cNvSpPr/>
          <p:nvPr/>
        </p:nvSpPr>
        <p:spPr>
          <a:xfrm>
            <a:off x="7598928" y="2266181"/>
            <a:ext cx="4233333" cy="5418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ltLang="es-CL" sz="19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Tribunal de Honor</a:t>
            </a:r>
          </a:p>
        </p:txBody>
      </p:sp>
      <p:sp>
        <p:nvSpPr>
          <p:cNvPr id="29" name="Rectángulo 28">
            <a:extLst>
              <a:ext uri="{FF2B5EF4-FFF2-40B4-BE49-F238E27FC236}">
                <a16:creationId xmlns:a16="http://schemas.microsoft.com/office/drawing/2014/main" id="{5D2452A4-A225-4433-AEAD-4AC5AD530B96}"/>
              </a:ext>
            </a:extLst>
          </p:cNvPr>
          <p:cNvSpPr/>
          <p:nvPr/>
        </p:nvSpPr>
        <p:spPr>
          <a:xfrm>
            <a:off x="7598929" y="4266699"/>
            <a:ext cx="4233333" cy="5418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ltLang="es-CL" sz="19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Manual de buenas prácticas</a:t>
            </a:r>
          </a:p>
        </p:txBody>
      </p:sp>
      <p:sp>
        <p:nvSpPr>
          <p:cNvPr id="30" name="Rectángulo 29">
            <a:extLst>
              <a:ext uri="{FF2B5EF4-FFF2-40B4-BE49-F238E27FC236}">
                <a16:creationId xmlns:a16="http://schemas.microsoft.com/office/drawing/2014/main" id="{3A6B8C01-6B3C-4F1F-8A43-0C4F71EB2489}"/>
              </a:ext>
            </a:extLst>
          </p:cNvPr>
          <p:cNvSpPr/>
          <p:nvPr/>
        </p:nvSpPr>
        <p:spPr>
          <a:xfrm>
            <a:off x="7598929" y="3266440"/>
            <a:ext cx="4233333" cy="5418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ltLang="es-CL" sz="1900"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Canal de Denuncias</a:t>
            </a:r>
          </a:p>
        </p:txBody>
      </p:sp>
      <p:sp>
        <p:nvSpPr>
          <p:cNvPr id="31" name="Rectángulo 30">
            <a:extLst>
              <a:ext uri="{FF2B5EF4-FFF2-40B4-BE49-F238E27FC236}">
                <a16:creationId xmlns:a16="http://schemas.microsoft.com/office/drawing/2014/main" id="{F3DF5A47-0EB8-415D-A597-79D6797A361A}"/>
              </a:ext>
            </a:extLst>
          </p:cNvPr>
          <p:cNvSpPr/>
          <p:nvPr/>
        </p:nvSpPr>
        <p:spPr>
          <a:xfrm>
            <a:off x="7685271" y="5262617"/>
            <a:ext cx="4233333" cy="54186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ltLang="es-CL"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Manual de Seguridad para trabajadores</a:t>
            </a:r>
            <a:endParaRPr lang="es-CL" dirty="0">
              <a:solidFill>
                <a:schemeClr val="bg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32" name="Elipse 31">
            <a:extLst>
              <a:ext uri="{FF2B5EF4-FFF2-40B4-BE49-F238E27FC236}">
                <a16:creationId xmlns:a16="http://schemas.microsoft.com/office/drawing/2014/main" id="{335BE8AB-C56E-4613-89CA-77C6FB610C84}"/>
              </a:ext>
            </a:extLst>
          </p:cNvPr>
          <p:cNvSpPr/>
          <p:nvPr/>
        </p:nvSpPr>
        <p:spPr>
          <a:xfrm>
            <a:off x="6839014" y="1270262"/>
            <a:ext cx="759916" cy="67451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Elipse 32">
            <a:extLst>
              <a:ext uri="{FF2B5EF4-FFF2-40B4-BE49-F238E27FC236}">
                <a16:creationId xmlns:a16="http://schemas.microsoft.com/office/drawing/2014/main" id="{BBC65D9B-6A84-4410-9FA7-B9E922BFECCB}"/>
              </a:ext>
            </a:extLst>
          </p:cNvPr>
          <p:cNvSpPr/>
          <p:nvPr/>
        </p:nvSpPr>
        <p:spPr>
          <a:xfrm>
            <a:off x="6839013" y="2313925"/>
            <a:ext cx="759916" cy="67451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Elipse 33">
            <a:extLst>
              <a:ext uri="{FF2B5EF4-FFF2-40B4-BE49-F238E27FC236}">
                <a16:creationId xmlns:a16="http://schemas.microsoft.com/office/drawing/2014/main" id="{3757BF20-625D-40E1-A945-468B2935CBE6}"/>
              </a:ext>
            </a:extLst>
          </p:cNvPr>
          <p:cNvSpPr/>
          <p:nvPr/>
        </p:nvSpPr>
        <p:spPr>
          <a:xfrm>
            <a:off x="6839012" y="3359143"/>
            <a:ext cx="759916" cy="67451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a:p>
        </p:txBody>
      </p:sp>
      <p:sp>
        <p:nvSpPr>
          <p:cNvPr id="35" name="Elipse 34">
            <a:extLst>
              <a:ext uri="{FF2B5EF4-FFF2-40B4-BE49-F238E27FC236}">
                <a16:creationId xmlns:a16="http://schemas.microsoft.com/office/drawing/2014/main" id="{7B294A9F-7C4B-4D53-B30F-987FB03B3363}"/>
              </a:ext>
            </a:extLst>
          </p:cNvPr>
          <p:cNvSpPr/>
          <p:nvPr/>
        </p:nvSpPr>
        <p:spPr>
          <a:xfrm>
            <a:off x="6839011" y="4403747"/>
            <a:ext cx="759916" cy="67451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a:p>
        </p:txBody>
      </p:sp>
      <p:sp>
        <p:nvSpPr>
          <p:cNvPr id="36" name="Elipse 35">
            <a:extLst>
              <a:ext uri="{FF2B5EF4-FFF2-40B4-BE49-F238E27FC236}">
                <a16:creationId xmlns:a16="http://schemas.microsoft.com/office/drawing/2014/main" id="{2194A408-BA90-46E3-BE50-9922BD0357CE}"/>
              </a:ext>
            </a:extLst>
          </p:cNvPr>
          <p:cNvSpPr/>
          <p:nvPr/>
        </p:nvSpPr>
        <p:spPr>
          <a:xfrm>
            <a:off x="6839011" y="5447410"/>
            <a:ext cx="759916" cy="67451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L"/>
          </a:p>
        </p:txBody>
      </p:sp>
      <p:pic>
        <p:nvPicPr>
          <p:cNvPr id="37" name="Gráfico 6">
            <a:extLst>
              <a:ext uri="{FF2B5EF4-FFF2-40B4-BE49-F238E27FC236}">
                <a16:creationId xmlns:a16="http://schemas.microsoft.com/office/drawing/2014/main" id="{77E76A05-1C9C-4F3D-AD29-B2F7FF61E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11511" y="1299285"/>
            <a:ext cx="508503" cy="508503"/>
          </a:xfrm>
          <a:prstGeom prst="rect">
            <a:avLst/>
          </a:prstGeom>
        </p:spPr>
      </p:pic>
      <p:pic>
        <p:nvPicPr>
          <p:cNvPr id="38" name="Gráfico 4">
            <a:extLst>
              <a:ext uri="{FF2B5EF4-FFF2-40B4-BE49-F238E27FC236}">
                <a16:creationId xmlns:a16="http://schemas.microsoft.com/office/drawing/2014/main" id="{1E879166-98D6-4FFB-AC64-7320DE3B94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1511" y="2322763"/>
            <a:ext cx="508503" cy="508503"/>
          </a:xfrm>
          <a:prstGeom prst="rect">
            <a:avLst/>
          </a:prstGeom>
        </p:spPr>
      </p:pic>
      <p:pic>
        <p:nvPicPr>
          <p:cNvPr id="39" name="Gráfico 10">
            <a:extLst>
              <a:ext uri="{FF2B5EF4-FFF2-40B4-BE49-F238E27FC236}">
                <a16:creationId xmlns:a16="http://schemas.microsoft.com/office/drawing/2014/main" id="{829BA157-77C8-4D1B-85F9-C6C2D104F9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77319" y="3369640"/>
            <a:ext cx="533419" cy="533419"/>
          </a:xfrm>
          <a:prstGeom prst="rect">
            <a:avLst/>
          </a:prstGeom>
        </p:spPr>
      </p:pic>
      <p:pic>
        <p:nvPicPr>
          <p:cNvPr id="40" name="Gráfico 8">
            <a:extLst>
              <a:ext uri="{FF2B5EF4-FFF2-40B4-BE49-F238E27FC236}">
                <a16:creationId xmlns:a16="http://schemas.microsoft.com/office/drawing/2014/main" id="{67968DA3-ECBA-4EA5-AF52-7D1A06E85A9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35543" y="4433365"/>
            <a:ext cx="473476" cy="473476"/>
          </a:xfrm>
          <a:prstGeom prst="rect">
            <a:avLst/>
          </a:prstGeom>
        </p:spPr>
      </p:pic>
      <p:pic>
        <p:nvPicPr>
          <p:cNvPr id="41" name="Gráfico 12">
            <a:extLst>
              <a:ext uri="{FF2B5EF4-FFF2-40B4-BE49-F238E27FC236}">
                <a16:creationId xmlns:a16="http://schemas.microsoft.com/office/drawing/2014/main" id="{8C3497E6-3EA5-40F8-9E79-5E5D1B4679E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38983" y="5464261"/>
            <a:ext cx="470970" cy="470970"/>
          </a:xfrm>
          <a:prstGeom prst="rect">
            <a:avLst/>
          </a:prstGeom>
        </p:spPr>
      </p:pic>
      <p:pic>
        <p:nvPicPr>
          <p:cNvPr id="21" name="Imagen 20">
            <a:extLst>
              <a:ext uri="{FF2B5EF4-FFF2-40B4-BE49-F238E27FC236}">
                <a16:creationId xmlns:a16="http://schemas.microsoft.com/office/drawing/2014/main" id="{7123F332-D082-4278-BAED-8AEB13011C6E}"/>
              </a:ext>
            </a:extLst>
          </p:cNvPr>
          <p:cNvPicPr>
            <a:picLocks noChangeAspect="1"/>
          </p:cNvPicPr>
          <p:nvPr/>
        </p:nvPicPr>
        <p:blipFill>
          <a:blip r:embed="rId14"/>
          <a:stretch>
            <a:fillRect/>
          </a:stretch>
        </p:blipFill>
        <p:spPr>
          <a:xfrm>
            <a:off x="313100" y="2382494"/>
            <a:ext cx="961357" cy="537374"/>
          </a:xfrm>
          <a:prstGeom prst="rect">
            <a:avLst/>
          </a:prstGeom>
        </p:spPr>
      </p:pic>
      <p:sp>
        <p:nvSpPr>
          <p:cNvPr id="22" name="CuadroTexto 21">
            <a:extLst>
              <a:ext uri="{FF2B5EF4-FFF2-40B4-BE49-F238E27FC236}">
                <a16:creationId xmlns:a16="http://schemas.microsoft.com/office/drawing/2014/main" id="{68298AE2-BAC8-4E69-8858-F4F86BD5B3AF}"/>
              </a:ext>
            </a:extLst>
          </p:cNvPr>
          <p:cNvSpPr txBox="1"/>
          <p:nvPr/>
        </p:nvSpPr>
        <p:spPr>
          <a:xfrm>
            <a:off x="1554830" y="2292250"/>
            <a:ext cx="4228419" cy="1323439"/>
          </a:xfrm>
          <a:prstGeom prst="rect">
            <a:avLst/>
          </a:prstGeom>
          <a:noFill/>
        </p:spPr>
        <p:txBody>
          <a:bodyPr wrap="square">
            <a:spAutoFit/>
          </a:bodyPr>
          <a:lstStyle/>
          <a:p>
            <a:pPr algn="just"/>
            <a:r>
              <a:rPr lang="es-MX" sz="2000" dirty="0">
                <a:latin typeface="+mj-lt"/>
              </a:rPr>
              <a:t>En el caso de México cumple con el 100% de implementación, desde el año 2019 las 5 medidas fueron aplicadas en la Cámara</a:t>
            </a:r>
            <a:r>
              <a:rPr lang="es-MX" dirty="0">
                <a:latin typeface="+mj-lt"/>
              </a:rPr>
              <a:t>. </a:t>
            </a:r>
          </a:p>
        </p:txBody>
      </p:sp>
      <p:sp>
        <p:nvSpPr>
          <p:cNvPr id="23" name="CuadroTexto 22">
            <a:extLst>
              <a:ext uri="{FF2B5EF4-FFF2-40B4-BE49-F238E27FC236}">
                <a16:creationId xmlns:a16="http://schemas.microsoft.com/office/drawing/2014/main" id="{BD25F078-5F0E-4C78-95AB-0964B65D8FE5}"/>
              </a:ext>
            </a:extLst>
          </p:cNvPr>
          <p:cNvSpPr txBox="1"/>
          <p:nvPr/>
        </p:nvSpPr>
        <p:spPr>
          <a:xfrm>
            <a:off x="1554830" y="3784280"/>
            <a:ext cx="4427621" cy="2000548"/>
          </a:xfrm>
          <a:prstGeom prst="rect">
            <a:avLst/>
          </a:prstGeom>
          <a:noFill/>
        </p:spPr>
        <p:txBody>
          <a:bodyPr wrap="square" rtlCol="0">
            <a:spAutoFit/>
          </a:bodyPr>
          <a:lstStyle/>
          <a:p>
            <a:pPr marL="285750" indent="-285750">
              <a:buFont typeface="Wingdings" panose="05000000000000000000" pitchFamily="2" charset="2"/>
              <a:buChar char="ü"/>
            </a:pPr>
            <a:r>
              <a:rPr lang="es-CL" sz="2000" dirty="0">
                <a:latin typeface="+mj-lt"/>
              </a:rPr>
              <a:t>Manual de ética</a:t>
            </a:r>
          </a:p>
          <a:p>
            <a:pPr marL="285750" indent="-285750">
              <a:buFont typeface="Wingdings" panose="05000000000000000000" pitchFamily="2" charset="2"/>
              <a:buChar char="ü"/>
            </a:pPr>
            <a:r>
              <a:rPr lang="es-CL" sz="2000" dirty="0">
                <a:latin typeface="+mj-lt"/>
              </a:rPr>
              <a:t>Código de Buenas Prácticas</a:t>
            </a:r>
          </a:p>
          <a:p>
            <a:pPr marL="285750" indent="-285750">
              <a:buFont typeface="Wingdings" panose="05000000000000000000" pitchFamily="2" charset="2"/>
              <a:buChar char="ü"/>
            </a:pPr>
            <a:r>
              <a:rPr lang="es-CL" sz="2000" dirty="0">
                <a:latin typeface="+mj-lt"/>
              </a:rPr>
              <a:t>Tribunal de Honor</a:t>
            </a:r>
          </a:p>
          <a:p>
            <a:pPr marL="285750" indent="-285750">
              <a:buFont typeface="Wingdings" panose="05000000000000000000" pitchFamily="2" charset="2"/>
              <a:buChar char="ü"/>
            </a:pPr>
            <a:r>
              <a:rPr lang="es-CL" sz="2000" dirty="0">
                <a:latin typeface="+mj-lt"/>
              </a:rPr>
              <a:t>Canales de Denuncias</a:t>
            </a:r>
          </a:p>
          <a:p>
            <a:pPr marL="285750" indent="-285750">
              <a:buFont typeface="Wingdings" panose="05000000000000000000" pitchFamily="2" charset="2"/>
              <a:buChar char="ü"/>
            </a:pPr>
            <a:r>
              <a:rPr lang="es-CL" sz="2000" dirty="0">
                <a:latin typeface="+mj-lt"/>
              </a:rPr>
              <a:t>Manual de Seguridad</a:t>
            </a:r>
          </a:p>
          <a:p>
            <a:r>
              <a:rPr lang="es-CL" sz="2400" dirty="0">
                <a:latin typeface="+mj-lt"/>
              </a:rPr>
              <a:t>      </a:t>
            </a:r>
          </a:p>
        </p:txBody>
      </p:sp>
    </p:spTree>
    <p:extLst>
      <p:ext uri="{BB962C8B-B14F-4D97-AF65-F5344CB8AC3E}">
        <p14:creationId xmlns:p14="http://schemas.microsoft.com/office/powerpoint/2010/main" val="269182442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2049107-6355-44DA-B4EB-9D3D1DF3509F}"/>
              </a:ext>
            </a:extLst>
          </p:cNvPr>
          <p:cNvSpPr>
            <a:spLocks noGrp="1" noChangeArrowheads="1"/>
          </p:cNvSpPr>
          <p:nvPr>
            <p:ph idx="1"/>
          </p:nvPr>
        </p:nvSpPr>
        <p:spPr bwMode="auto">
          <a:xfrm>
            <a:off x="537754" y="724001"/>
            <a:ext cx="10816046" cy="4067851"/>
          </a:xfrm>
          <a:prstGeom prst="rect">
            <a:avLst/>
          </a:prstGeom>
          <a:solidFill>
            <a:schemeClr val="bg1"/>
          </a:solidFill>
        </p:spPr>
        <p:txBody>
          <a:bodyPr vert="horz" lIns="0" tIns="-12696" rIns="0" bIns="-12696" numCol="1" anchorCtr="0" compatLnSpc="1">
            <a:prstTxWarp prst="textNoShape">
              <a:avLst/>
            </a:prstTxWarp>
            <a:normAutofit/>
          </a:bodyPr>
          <a:lstStyle/>
          <a:p>
            <a:pPr marL="0" marR="0" lvl="0" indent="0" algn="ctr" defTabSz="914400" rtl="0" eaLnBrk="0" fontAlgn="base" latinLnBrk="0" hangingPunct="0">
              <a:spcBef>
                <a:spcPct val="0"/>
              </a:spcBef>
              <a:spcAft>
                <a:spcPts val="600"/>
              </a:spcAft>
              <a:buClrTx/>
              <a:buSzTx/>
              <a:buFontTx/>
              <a:buNone/>
              <a:tabLst/>
            </a:pPr>
            <a:endParaRPr kumimoji="0" lang="es-CL" altLang="es-CL" sz="2000" b="1" i="0" u="none" strike="noStrike" cap="none" normalizeH="0" baseline="0" dirty="0">
              <a:ln>
                <a:noFill/>
              </a:ln>
              <a:effectLst/>
              <a:latin typeface="inherit"/>
            </a:endParaRPr>
          </a:p>
          <a:p>
            <a:pPr marL="0" marR="0" lvl="0" indent="0" algn="just" fontAlgn="base">
              <a:spcAft>
                <a:spcPts val="600"/>
              </a:spcAft>
              <a:buClrTx/>
              <a:buSzTx/>
              <a:buNone/>
              <a:tabLst/>
            </a:pPr>
            <a:r>
              <a:rPr lang="es-CL" altLang="es-CL" sz="3000" b="1" dirty="0">
                <a:latin typeface="+mj-lt"/>
              </a:rPr>
              <a:t>“El avance de este proceso no es sinónimo de “TAREA CUMPLIDA”. Debemos continuar con el desafío de permear y controlar que estas medidas sean parte de nuestras Cámaras y empresas socias. </a:t>
            </a:r>
          </a:p>
          <a:p>
            <a:pPr marL="0" marR="0" lvl="0" indent="0" algn="just" fontAlgn="base">
              <a:spcAft>
                <a:spcPts val="600"/>
              </a:spcAft>
              <a:buClrTx/>
              <a:buSzTx/>
              <a:buNone/>
              <a:tabLst/>
            </a:pPr>
            <a:r>
              <a:rPr lang="es-CL" altLang="es-CL" sz="3000" b="1" dirty="0">
                <a:latin typeface="+mj-lt"/>
              </a:rPr>
              <a:t>El monitoreo, actualización y nuevas formas de combatir este problema, seguirán siendo una tarea de todas las Cámaras miembros de FIIC. ”</a:t>
            </a:r>
          </a:p>
          <a:p>
            <a:pPr marL="0" marR="0" lvl="0" indent="0" algn="ctr" defTabSz="914400" rtl="0" eaLnBrk="0" fontAlgn="base" latinLnBrk="0" hangingPunct="0">
              <a:spcBef>
                <a:spcPct val="0"/>
              </a:spcBef>
              <a:spcAft>
                <a:spcPts val="600"/>
              </a:spcAft>
              <a:buClrTx/>
              <a:buSzTx/>
              <a:buFontTx/>
              <a:buNone/>
              <a:tabLst/>
            </a:pPr>
            <a:endParaRPr lang="es-CL" altLang="es-CL" sz="2000" b="1" dirty="0">
              <a:latin typeface="inherit"/>
            </a:endParaRPr>
          </a:p>
          <a:p>
            <a:pPr marL="0" marR="0" lvl="0" indent="0" algn="ctr" defTabSz="914400" rtl="0" eaLnBrk="0" fontAlgn="base" latinLnBrk="0" hangingPunct="0">
              <a:spcBef>
                <a:spcPct val="0"/>
              </a:spcBef>
              <a:spcAft>
                <a:spcPts val="600"/>
              </a:spcAft>
              <a:buClrTx/>
              <a:buSzTx/>
              <a:buFontTx/>
              <a:buNone/>
              <a:tabLst/>
            </a:pPr>
            <a:endParaRPr kumimoji="0" lang="es-CL" altLang="es-CL" sz="2000" b="1" i="0" u="none" strike="noStrike" cap="none" normalizeH="0" baseline="0" dirty="0">
              <a:ln>
                <a:noFill/>
              </a:ln>
              <a:effectLst/>
              <a:latin typeface="inherit"/>
            </a:endParaRPr>
          </a:p>
          <a:p>
            <a:pPr marL="0" marR="0" lvl="0" indent="0" defTabSz="914400" rtl="0" eaLnBrk="0" fontAlgn="base" latinLnBrk="0" hangingPunct="0">
              <a:spcBef>
                <a:spcPct val="0"/>
              </a:spcBef>
              <a:spcAft>
                <a:spcPts val="600"/>
              </a:spcAft>
              <a:buClrTx/>
              <a:buSzTx/>
              <a:buFontTx/>
              <a:buNone/>
              <a:tabLst/>
            </a:pPr>
            <a:endParaRPr lang="es-CL" altLang="es-CL" sz="2000" dirty="0">
              <a:latin typeface="inherit"/>
            </a:endParaRPr>
          </a:p>
        </p:txBody>
      </p:sp>
      <p:sp>
        <p:nvSpPr>
          <p:cNvPr id="2" name="Marcador de número de diapositiva 1"/>
          <p:cNvSpPr>
            <a:spLocks noGrp="1"/>
          </p:cNvSpPr>
          <p:nvPr>
            <p:ph type="sldNum" sz="quarter" idx="12"/>
          </p:nvPr>
        </p:nvSpPr>
        <p:spPr/>
        <p:txBody>
          <a:bodyPr/>
          <a:lstStyle/>
          <a:p>
            <a:r>
              <a:rPr lang="es-MX" dirty="0"/>
              <a:t>3</a:t>
            </a:r>
          </a:p>
        </p:txBody>
      </p:sp>
    </p:spTree>
    <p:extLst>
      <p:ext uri="{BB962C8B-B14F-4D97-AF65-F5344CB8AC3E}">
        <p14:creationId xmlns:p14="http://schemas.microsoft.com/office/powerpoint/2010/main" val="169966835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2 CuadroTexto"/>
          <p:cNvSpPr txBox="1"/>
          <p:nvPr/>
        </p:nvSpPr>
        <p:spPr>
          <a:xfrm>
            <a:off x="329143" y="277092"/>
            <a:ext cx="11393796" cy="3062377"/>
          </a:xfrm>
          <a:prstGeom prst="rect">
            <a:avLst/>
          </a:prstGeom>
          <a:noFill/>
        </p:spPr>
        <p:txBody>
          <a:bodyPr wrap="square" rtlCol="0">
            <a:spAutoFit/>
          </a:bodyPr>
          <a:lstStyle/>
          <a:p>
            <a:r>
              <a:rPr lang="es-MX" sz="2800" b="1" dirty="0">
                <a:latin typeface="+mj-lt"/>
              </a:rPr>
              <a:t>Acciones Relevantes </a:t>
            </a:r>
          </a:p>
          <a:p>
            <a:endParaRPr lang="es-MX" sz="2800" b="1" dirty="0">
              <a:latin typeface="+mj-lt"/>
            </a:endParaRPr>
          </a:p>
          <a:p>
            <a:endParaRPr lang="es-MX" sz="900" b="1" dirty="0"/>
          </a:p>
          <a:p>
            <a:r>
              <a:rPr lang="es-MX" dirty="0"/>
              <a:t>Es el trabajo que se hizo con el Banco de Desarrollo de América Latina CAF a través del Instituto Anticorrupción para la firma del convenio “Recomendaciones y propuestas para mejorar la gobernanza del sector de infraestructura pública a través de mecanismos de digitalización, transparencia, datos abiertos y acceso a la información”</a:t>
            </a:r>
          </a:p>
          <a:p>
            <a:endParaRPr lang="es-MX" dirty="0"/>
          </a:p>
          <a:p>
            <a:pPr marL="342900" indent="-342900">
              <a:buAutoNum type="alphaLcParenR"/>
            </a:pPr>
            <a:r>
              <a:rPr lang="es-MX" dirty="0"/>
              <a:t>Acuerdo con el Banco de Desarrollo de América Latina CAF – FIIC</a:t>
            </a:r>
          </a:p>
          <a:p>
            <a:endParaRPr lang="es-MX" dirty="0"/>
          </a:p>
          <a:p>
            <a:r>
              <a:rPr lang="es-MX" sz="2000" dirty="0"/>
              <a:t>  Esta en proceso de renovación, posible firma 1er trimestre 2024</a:t>
            </a:r>
          </a:p>
        </p:txBody>
      </p:sp>
      <p:sp>
        <p:nvSpPr>
          <p:cNvPr id="2" name="Marcador de número de diapositiva 1"/>
          <p:cNvSpPr>
            <a:spLocks noGrp="1"/>
          </p:cNvSpPr>
          <p:nvPr>
            <p:ph type="sldNum" sz="quarter" idx="12"/>
          </p:nvPr>
        </p:nvSpPr>
        <p:spPr/>
        <p:txBody>
          <a:bodyPr/>
          <a:lstStyle/>
          <a:p>
            <a:r>
              <a:rPr lang="es-MX" dirty="0"/>
              <a:t>4</a:t>
            </a:r>
          </a:p>
        </p:txBody>
      </p:sp>
    </p:spTree>
    <p:extLst>
      <p:ext uri="{BB962C8B-B14F-4D97-AF65-F5344CB8AC3E}">
        <p14:creationId xmlns:p14="http://schemas.microsoft.com/office/powerpoint/2010/main" val="246964084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p:cNvSpPr/>
          <p:nvPr/>
        </p:nvSpPr>
        <p:spPr>
          <a:xfrm>
            <a:off x="609600" y="287545"/>
            <a:ext cx="10247290" cy="1846659"/>
          </a:xfrm>
          <a:prstGeom prst="rect">
            <a:avLst/>
          </a:prstGeom>
        </p:spPr>
        <p:txBody>
          <a:bodyPr wrap="square">
            <a:spAutoFit/>
          </a:bodyPr>
          <a:lstStyle/>
          <a:p>
            <a:pPr algn="ctr" fontAlgn="base"/>
            <a:r>
              <a:rPr lang="es-MX" sz="2600" b="1" dirty="0"/>
              <a:t> </a:t>
            </a:r>
            <a:r>
              <a:rPr lang="pt-BR" sz="2600" b="1" dirty="0" err="1">
                <a:latin typeface="+mj-lt"/>
              </a:rPr>
              <a:t>Recomendaciones</a:t>
            </a:r>
            <a:r>
              <a:rPr lang="pt-BR" sz="2600" b="1" dirty="0">
                <a:latin typeface="+mj-lt"/>
              </a:rPr>
              <a:t> </a:t>
            </a:r>
            <a:r>
              <a:rPr lang="es-CO" sz="2600" b="1" dirty="0">
                <a:latin typeface="+mj-lt"/>
              </a:rPr>
              <a:t>y propuestas para mejorar la gobernanza del sector de infraestructura pública a través de mecanismos de digitalización, transparencia, datos abiertos y acceso a la información</a:t>
            </a:r>
          </a:p>
          <a:p>
            <a:pPr fontAlgn="base"/>
            <a:br>
              <a:rPr lang="pt-BR" dirty="0"/>
            </a:br>
            <a:endParaRPr lang="es-MX" b="1" dirty="0"/>
          </a:p>
        </p:txBody>
      </p:sp>
      <p:sp>
        <p:nvSpPr>
          <p:cNvPr id="9" name="Título 1">
            <a:extLst>
              <a:ext uri="{FF2B5EF4-FFF2-40B4-BE49-F238E27FC236}">
                <a16:creationId xmlns:a16="http://schemas.microsoft.com/office/drawing/2014/main" id="{6B7FC8DC-FF23-CE4D-B036-E432290A3DBA}"/>
              </a:ext>
            </a:extLst>
          </p:cNvPr>
          <p:cNvSpPr>
            <a:spLocks noGrp="1"/>
          </p:cNvSpPr>
          <p:nvPr>
            <p:ph type="title"/>
          </p:nvPr>
        </p:nvSpPr>
        <p:spPr>
          <a:xfrm>
            <a:off x="437882" y="3129068"/>
            <a:ext cx="4997003" cy="798739"/>
          </a:xfrm>
        </p:spPr>
        <p:txBody>
          <a:bodyPr>
            <a:noAutofit/>
          </a:bodyPr>
          <a:lstStyle/>
          <a:p>
            <a:pPr algn="ctr"/>
            <a:r>
              <a:rPr lang="es-CO" sz="2000" b="1" dirty="0"/>
              <a:t>¿Cómo mejorar la gobernanza y la integridad en el sector de la obra pública e infraestructura en América Latina?</a:t>
            </a:r>
          </a:p>
        </p:txBody>
      </p:sp>
      <p:sp>
        <p:nvSpPr>
          <p:cNvPr id="10" name="Marcador de contenido 2">
            <a:extLst>
              <a:ext uri="{FF2B5EF4-FFF2-40B4-BE49-F238E27FC236}">
                <a16:creationId xmlns:a16="http://schemas.microsoft.com/office/drawing/2014/main" id="{0D54A0F6-8AD0-384F-8EA5-CA7718120896}"/>
              </a:ext>
            </a:extLst>
          </p:cNvPr>
          <p:cNvSpPr>
            <a:spLocks noGrp="1"/>
          </p:cNvSpPr>
          <p:nvPr>
            <p:ph idx="1"/>
          </p:nvPr>
        </p:nvSpPr>
        <p:spPr>
          <a:xfrm>
            <a:off x="5733245" y="2661740"/>
            <a:ext cx="5980689" cy="3039616"/>
          </a:xfrm>
        </p:spPr>
        <p:txBody>
          <a:bodyPr>
            <a:normAutofit/>
          </a:bodyPr>
          <a:lstStyle/>
          <a:p>
            <a:pPr marL="514350" indent="-514350">
              <a:buFont typeface="+mj-lt"/>
              <a:buAutoNum type="arabicPeriod"/>
            </a:pPr>
            <a:r>
              <a:rPr lang="es-CO" sz="2000" dirty="0">
                <a:latin typeface="+mj-lt"/>
              </a:rPr>
              <a:t>Digitalización para la promoción de la transparencia</a:t>
            </a:r>
          </a:p>
          <a:p>
            <a:pPr marL="514350" indent="-514350">
              <a:buFont typeface="+mj-lt"/>
              <a:buAutoNum type="arabicPeriod"/>
            </a:pPr>
            <a:r>
              <a:rPr lang="es-CO" sz="2000" dirty="0">
                <a:latin typeface="+mj-lt"/>
              </a:rPr>
              <a:t>Digitalización para la promoción de la integridad y el monitoreo</a:t>
            </a:r>
          </a:p>
          <a:p>
            <a:pPr marL="514350" indent="-514350">
              <a:buFont typeface="+mj-lt"/>
              <a:buAutoNum type="arabicPeriod"/>
            </a:pPr>
            <a:r>
              <a:rPr lang="es-CO" sz="2000" dirty="0">
                <a:latin typeface="+mj-lt"/>
              </a:rPr>
              <a:t>Digitalización para la promoción de la competencia</a:t>
            </a:r>
          </a:p>
          <a:p>
            <a:pPr marL="514350" indent="-514350">
              <a:buFont typeface="+mj-lt"/>
              <a:buAutoNum type="arabicPeriod"/>
            </a:pPr>
            <a:r>
              <a:rPr lang="es-CO" sz="2000" dirty="0">
                <a:latin typeface="+mj-lt"/>
              </a:rPr>
              <a:t>Debida diligencia y rendición de cuentas</a:t>
            </a:r>
          </a:p>
          <a:p>
            <a:pPr marL="514350" indent="-514350">
              <a:buFont typeface="+mj-lt"/>
              <a:buAutoNum type="arabicPeriod"/>
            </a:pPr>
            <a:r>
              <a:rPr lang="es-CO" sz="2000" dirty="0">
                <a:latin typeface="+mj-lt"/>
              </a:rPr>
              <a:t>Arreglo institucional y competencias</a:t>
            </a:r>
          </a:p>
        </p:txBody>
      </p:sp>
      <p:sp>
        <p:nvSpPr>
          <p:cNvPr id="2" name="Marcador de número de diapositiva 1"/>
          <p:cNvSpPr>
            <a:spLocks noGrp="1"/>
          </p:cNvSpPr>
          <p:nvPr>
            <p:ph type="sldNum" sz="quarter" idx="12"/>
          </p:nvPr>
        </p:nvSpPr>
        <p:spPr/>
        <p:txBody>
          <a:bodyPr/>
          <a:lstStyle/>
          <a:p>
            <a:r>
              <a:rPr lang="es-MX" dirty="0"/>
              <a:t>5</a:t>
            </a:r>
          </a:p>
        </p:txBody>
      </p:sp>
    </p:spTree>
    <p:extLst>
      <p:ext uri="{BB962C8B-B14F-4D97-AF65-F5344CB8AC3E}">
        <p14:creationId xmlns:p14="http://schemas.microsoft.com/office/powerpoint/2010/main" val="5193943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2 CuadroTexto"/>
          <p:cNvSpPr txBox="1"/>
          <p:nvPr/>
        </p:nvSpPr>
        <p:spPr>
          <a:xfrm>
            <a:off x="210069" y="129241"/>
            <a:ext cx="11393796" cy="5601533"/>
          </a:xfrm>
          <a:prstGeom prst="rect">
            <a:avLst/>
          </a:prstGeom>
          <a:noFill/>
        </p:spPr>
        <p:txBody>
          <a:bodyPr wrap="square" rtlCol="0">
            <a:spAutoFit/>
          </a:bodyPr>
          <a:lstStyle/>
          <a:p>
            <a:r>
              <a:rPr lang="es-MX" sz="2600" b="1" dirty="0">
                <a:latin typeface="+mj-lt"/>
              </a:rPr>
              <a:t>Falta de Planeación</a:t>
            </a:r>
          </a:p>
          <a:p>
            <a:endParaRPr lang="es-MX" dirty="0"/>
          </a:p>
          <a:p>
            <a:pPr algn="just"/>
            <a:r>
              <a:rPr lang="es-MX" dirty="0"/>
              <a:t>El incremento en los presupuestos y en los plazos de ejecución de las obras obedece en gran medida a una falta de planeación trayendo como consecuencia que la sociedad no disponga en tiempo previsto los servicios de salud, agua potable, energía, educación, comunicaciones, etc.</a:t>
            </a:r>
          </a:p>
          <a:p>
            <a:r>
              <a:rPr lang="es-MX" dirty="0"/>
              <a:t>Cuando se revisa este proceso, se descubre que la planeación como tal es casi nula. </a:t>
            </a:r>
          </a:p>
          <a:p>
            <a:r>
              <a:rPr lang="es-MX" dirty="0"/>
              <a:t>No contamos con: </a:t>
            </a:r>
          </a:p>
          <a:p>
            <a:pPr marL="285750" indent="-285750">
              <a:buFont typeface="Arial" panose="020B0604020202020204" pitchFamily="34" charset="0"/>
              <a:buChar char="•"/>
            </a:pPr>
            <a:r>
              <a:rPr lang="es-MX" dirty="0"/>
              <a:t>Instancias</a:t>
            </a:r>
          </a:p>
          <a:p>
            <a:pPr marL="285750" indent="-285750">
              <a:buFont typeface="Arial" panose="020B0604020202020204" pitchFamily="34" charset="0"/>
              <a:buChar char="•"/>
            </a:pPr>
            <a:r>
              <a:rPr lang="es-MX" dirty="0"/>
              <a:t>Personal</a:t>
            </a:r>
          </a:p>
          <a:p>
            <a:pPr marL="285750" indent="-285750">
              <a:buFont typeface="Arial" panose="020B0604020202020204" pitchFamily="34" charset="0"/>
              <a:buChar char="•"/>
            </a:pPr>
            <a:r>
              <a:rPr lang="es-MX" dirty="0"/>
              <a:t>Presupuesto</a:t>
            </a:r>
          </a:p>
          <a:p>
            <a:pPr marL="285750" indent="-285750">
              <a:buFont typeface="Arial" panose="020B0604020202020204" pitchFamily="34" charset="0"/>
              <a:buChar char="•"/>
            </a:pPr>
            <a:r>
              <a:rPr lang="es-MX" dirty="0"/>
              <a:t>Experiencia y Criterios necesarios para aprobar o rechazarlos proyectos de inversión de manera objetiva.</a:t>
            </a:r>
          </a:p>
          <a:p>
            <a:endParaRPr lang="es-MX" dirty="0"/>
          </a:p>
          <a:p>
            <a:r>
              <a:rPr lang="es-MX" dirty="0"/>
              <a:t>Como prueba de esto podemos observar que  los estados del Sureste tienen un monto de 213,782 </a:t>
            </a:r>
            <a:r>
              <a:rPr lang="es-MX" dirty="0" err="1"/>
              <a:t>mdp</a:t>
            </a:r>
            <a:r>
              <a:rPr lang="es-MX" dirty="0"/>
              <a:t> y 204,667.28 </a:t>
            </a:r>
            <a:r>
              <a:rPr lang="es-MX" dirty="0" err="1"/>
              <a:t>mdp</a:t>
            </a:r>
            <a:r>
              <a:rPr lang="es-MX" dirty="0"/>
              <a:t> respectivamente para el 2023, </a:t>
            </a:r>
            <a:r>
              <a:rPr lang="es-MX" b="1" dirty="0"/>
              <a:t>entre ambos tienen el 61% </a:t>
            </a:r>
            <a:r>
              <a:rPr lang="es-MX" dirty="0"/>
              <a:t>del total de los 690, 792.78 seguidos por el Observatorio.</a:t>
            </a:r>
          </a:p>
          <a:p>
            <a:r>
              <a:rPr lang="es-MX" dirty="0"/>
              <a:t>Por lo que se percibe la mayor concentración en solo dos entidades, confirmando la mala distribución del PEF en todos los estados, así como el subejercicio que existe.</a:t>
            </a:r>
          </a:p>
          <a:p>
            <a:endParaRPr lang="es-MX" sz="2200" dirty="0"/>
          </a:p>
          <a:p>
            <a:r>
              <a:rPr lang="es-MX" sz="2200" dirty="0"/>
              <a:t>  </a:t>
            </a:r>
          </a:p>
        </p:txBody>
      </p:sp>
      <p:sp>
        <p:nvSpPr>
          <p:cNvPr id="2" name="Marcador de número de diapositiva 1"/>
          <p:cNvSpPr>
            <a:spLocks noGrp="1"/>
          </p:cNvSpPr>
          <p:nvPr>
            <p:ph type="sldNum" sz="quarter" idx="12"/>
          </p:nvPr>
        </p:nvSpPr>
        <p:spPr/>
        <p:txBody>
          <a:bodyPr/>
          <a:lstStyle/>
          <a:p>
            <a:r>
              <a:rPr lang="es-MX" dirty="0"/>
              <a:t>6</a:t>
            </a:r>
          </a:p>
        </p:txBody>
      </p:sp>
    </p:spTree>
    <p:extLst>
      <p:ext uri="{BB962C8B-B14F-4D97-AF65-F5344CB8AC3E}">
        <p14:creationId xmlns:p14="http://schemas.microsoft.com/office/powerpoint/2010/main" val="360864419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2 CuadroTexto"/>
          <p:cNvSpPr txBox="1"/>
          <p:nvPr/>
        </p:nvSpPr>
        <p:spPr>
          <a:xfrm>
            <a:off x="313100" y="272716"/>
            <a:ext cx="11393796" cy="3570208"/>
          </a:xfrm>
          <a:prstGeom prst="rect">
            <a:avLst/>
          </a:prstGeom>
          <a:noFill/>
        </p:spPr>
        <p:txBody>
          <a:bodyPr wrap="square" rtlCol="0">
            <a:spAutoFit/>
          </a:bodyPr>
          <a:lstStyle/>
          <a:p>
            <a:endParaRPr lang="es-MX" dirty="0"/>
          </a:p>
          <a:p>
            <a:r>
              <a:rPr lang="es-MX" sz="2600" b="1" dirty="0"/>
              <a:t>Propuesta :</a:t>
            </a:r>
          </a:p>
          <a:p>
            <a:endParaRPr lang="es-MX" dirty="0"/>
          </a:p>
          <a:p>
            <a:r>
              <a:rPr lang="es-MX" sz="2400" dirty="0"/>
              <a:t>Con la creación de un Banco o Instituto de Planeación en Inversión a corto, mediano y largo plazo se podrá tener una planeación estratégica dónde se compruebe su rentabilidad, con una visión logística y conectividad multimodal</a:t>
            </a:r>
          </a:p>
          <a:p>
            <a:endParaRPr lang="es-MX" dirty="0"/>
          </a:p>
          <a:p>
            <a:endParaRPr lang="es-MX" dirty="0"/>
          </a:p>
          <a:p>
            <a:pPr algn="ctr"/>
            <a:r>
              <a:rPr lang="es-MX" sz="2800" i="1" dirty="0"/>
              <a:t>Cuando la inversión pública se planea, se coloca al servicio de la ciudadanía y coadyuva a la rendición de cuentas</a:t>
            </a:r>
            <a:endParaRPr lang="es-MX" sz="2800" dirty="0"/>
          </a:p>
        </p:txBody>
      </p:sp>
      <p:sp>
        <p:nvSpPr>
          <p:cNvPr id="2" name="Marcador de número de diapositiva 1"/>
          <p:cNvSpPr>
            <a:spLocks noGrp="1"/>
          </p:cNvSpPr>
          <p:nvPr>
            <p:ph type="sldNum" sz="quarter" idx="12"/>
          </p:nvPr>
        </p:nvSpPr>
        <p:spPr/>
        <p:txBody>
          <a:bodyPr/>
          <a:lstStyle/>
          <a:p>
            <a:r>
              <a:rPr lang="es-MX" dirty="0"/>
              <a:t>7</a:t>
            </a:r>
          </a:p>
        </p:txBody>
      </p:sp>
    </p:spTree>
    <p:extLst>
      <p:ext uri="{BB962C8B-B14F-4D97-AF65-F5344CB8AC3E}">
        <p14:creationId xmlns:p14="http://schemas.microsoft.com/office/powerpoint/2010/main" val="390415483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2 CuadroTexto"/>
          <p:cNvSpPr txBox="1"/>
          <p:nvPr/>
        </p:nvSpPr>
        <p:spPr>
          <a:xfrm>
            <a:off x="184763" y="224590"/>
            <a:ext cx="11393796" cy="6617196"/>
          </a:xfrm>
          <a:prstGeom prst="rect">
            <a:avLst/>
          </a:prstGeom>
          <a:noFill/>
        </p:spPr>
        <p:txBody>
          <a:bodyPr wrap="square" rtlCol="0">
            <a:spAutoFit/>
          </a:bodyPr>
          <a:lstStyle/>
          <a:p>
            <a:r>
              <a:rPr lang="es-MX" sz="2600" b="1" dirty="0">
                <a:latin typeface="+mj-lt"/>
              </a:rPr>
              <a:t>Falta de Transparencia</a:t>
            </a:r>
          </a:p>
          <a:p>
            <a:endParaRPr lang="es-MX" dirty="0"/>
          </a:p>
          <a:p>
            <a:r>
              <a:rPr lang="es-MX" dirty="0"/>
              <a:t>Los portales de datos abiertos son una parte fundamental en el proceso de apertura de datos. Son plataformas digitales que sirven para almacenar, compartir, conectar y visualizar bases de datos. Son el punto de acceso a la estrategia de una organización por abrir sus datos y un punto de encuentro entre la organización, las empresas, los ciudadanos, los desarrolladores informáticos y los periodistas.</a:t>
            </a:r>
          </a:p>
          <a:p>
            <a:pPr algn="just">
              <a:spcBef>
                <a:spcPts val="1200"/>
              </a:spcBef>
            </a:pPr>
            <a:r>
              <a:rPr lang="es-MX" dirty="0">
                <a:cs typeface="Arial" panose="020B0604020202020204" pitchFamily="34" charset="0"/>
              </a:rPr>
              <a:t>Abrir datos permite el empoderamiento de comunidades y ayudan a visibilizar problemas públicos y comunicar demandas ciudadanas, generar redes de cooperación público-privada, origina </a:t>
            </a:r>
            <a:r>
              <a:rPr lang="es-MX" dirty="0" err="1">
                <a:cs typeface="Arial" panose="020B0604020202020204" pitchFamily="34" charset="0"/>
              </a:rPr>
              <a:t>co</a:t>
            </a:r>
            <a:r>
              <a:rPr lang="es-MX" dirty="0">
                <a:cs typeface="Arial" panose="020B0604020202020204" pitchFamily="34" charset="0"/>
              </a:rPr>
              <a:t>-crear y </a:t>
            </a:r>
            <a:r>
              <a:rPr lang="es-MX" dirty="0" err="1">
                <a:cs typeface="Arial" panose="020B0604020202020204" pitchFamily="34" charset="0"/>
              </a:rPr>
              <a:t>co</a:t>
            </a:r>
            <a:r>
              <a:rPr lang="es-MX" dirty="0">
                <a:cs typeface="Arial" panose="020B0604020202020204" pitchFamily="34" charset="0"/>
              </a:rPr>
              <a:t>-producir servicios públicos de calidad. Los datos abiertos presentan oportunidades para brindar soluciones con políticas innovadoras y basadas en evidencia, fomentar beneficios económicos y desarrollo social para todos los integrantes de la sociedad.  </a:t>
            </a:r>
          </a:p>
          <a:p>
            <a:pPr algn="just">
              <a:spcBef>
                <a:spcPts val="1200"/>
              </a:spcBef>
            </a:pPr>
            <a:endParaRPr lang="es-MX" dirty="0"/>
          </a:p>
          <a:p>
            <a:r>
              <a:rPr lang="es-MX" b="1" dirty="0"/>
              <a:t>Los datos abiertos pueden lograr esto mediante:</a:t>
            </a:r>
          </a:p>
          <a:p>
            <a:endParaRPr lang="es-MX" dirty="0"/>
          </a:p>
          <a:p>
            <a:pPr marL="285750" indent="-285750">
              <a:buFont typeface="Arial" panose="020B0604020202020204" pitchFamily="34" charset="0"/>
              <a:buChar char="•"/>
            </a:pPr>
            <a:r>
              <a:rPr lang="es-MX" dirty="0"/>
              <a:t>Monitoreando impacto </a:t>
            </a:r>
          </a:p>
          <a:p>
            <a:pPr marL="285750" indent="-285750">
              <a:buFont typeface="Arial" panose="020B0604020202020204" pitchFamily="34" charset="0"/>
              <a:buChar char="•"/>
            </a:pPr>
            <a:r>
              <a:rPr lang="es-MX" dirty="0"/>
              <a:t>Habilitando la colaboración intersectorial </a:t>
            </a:r>
          </a:p>
          <a:p>
            <a:pPr marL="285750" indent="-285750">
              <a:buFont typeface="Arial" panose="020B0604020202020204" pitchFamily="34" charset="0"/>
              <a:buChar char="•"/>
            </a:pPr>
            <a:r>
              <a:rPr lang="es-MX" dirty="0"/>
              <a:t>Mejorando la toma de decisiones </a:t>
            </a:r>
          </a:p>
          <a:p>
            <a:pPr marL="285750" indent="-285750">
              <a:buFont typeface="Arial" panose="020B0604020202020204" pitchFamily="34" charset="0"/>
              <a:buChar char="•"/>
            </a:pPr>
            <a:r>
              <a:rPr lang="es-MX" dirty="0"/>
              <a:t>Apoyar políticas públicas basadas en evidencia </a:t>
            </a:r>
          </a:p>
          <a:p>
            <a:pPr marL="285750" indent="-285750">
              <a:buFont typeface="Arial" panose="020B0604020202020204" pitchFamily="34" charset="0"/>
              <a:buChar char="•"/>
            </a:pPr>
            <a:endParaRPr lang="es-MX" dirty="0"/>
          </a:p>
          <a:p>
            <a:r>
              <a:rPr lang="es-MX" dirty="0"/>
              <a:t>Como ejemplo de plataformas de Transparencia tenemos las siguientes: </a:t>
            </a:r>
          </a:p>
          <a:p>
            <a:pPr marL="285750" indent="-285750">
              <a:buFont typeface="Arial" panose="020B0604020202020204" pitchFamily="34" charset="0"/>
              <a:buChar char="•"/>
            </a:pPr>
            <a:endParaRPr lang="es-MX" dirty="0"/>
          </a:p>
          <a:p>
            <a:endParaRPr lang="es-MX" dirty="0"/>
          </a:p>
          <a:p>
            <a:r>
              <a:rPr lang="es-MX" dirty="0"/>
              <a:t>  </a:t>
            </a:r>
          </a:p>
        </p:txBody>
      </p:sp>
      <p:sp>
        <p:nvSpPr>
          <p:cNvPr id="2" name="Marcador de número de diapositiva 1"/>
          <p:cNvSpPr>
            <a:spLocks noGrp="1"/>
          </p:cNvSpPr>
          <p:nvPr>
            <p:ph type="sldNum" sz="quarter" idx="12"/>
          </p:nvPr>
        </p:nvSpPr>
        <p:spPr/>
        <p:txBody>
          <a:bodyPr/>
          <a:lstStyle/>
          <a:p>
            <a:r>
              <a:rPr lang="es-MX" dirty="0"/>
              <a:t>8</a:t>
            </a:r>
          </a:p>
        </p:txBody>
      </p:sp>
    </p:spTree>
    <p:extLst>
      <p:ext uri="{BB962C8B-B14F-4D97-AF65-F5344CB8AC3E}">
        <p14:creationId xmlns:p14="http://schemas.microsoft.com/office/powerpoint/2010/main" val="254277396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62841</TotalTime>
  <Words>1523</Words>
  <Application>Microsoft Office PowerPoint</Application>
  <PresentationFormat>Panorámica</PresentationFormat>
  <Paragraphs>231</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¿Cómo mejorar la gobernanza y la integridad en el sector de la obra pública e infraestructura en América Latina?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Dispute Adjudication Boards (DAB)  y el Dispute Avoidance and Adjudication Boards (DAAB)</vt:lpstr>
      <vt:lpstr> Conceptos Importantes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FEDERACION INTERAMERICANA</cp:lastModifiedBy>
  <cp:revision>436</cp:revision>
  <cp:lastPrinted>2023-08-29T17:16:12Z</cp:lastPrinted>
  <dcterms:created xsi:type="dcterms:W3CDTF">2022-02-24T16:49:27Z</dcterms:created>
  <dcterms:modified xsi:type="dcterms:W3CDTF">2023-09-19T17:22:53Z</dcterms:modified>
</cp:coreProperties>
</file>